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10020300" cy="68881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tno Kusumaningrum" initials="RK" lastIdx="1" clrIdx="0">
    <p:extLst>
      <p:ext uri="{19B8F6BF-5375-455C-9EA6-DF929625EA0E}">
        <p15:presenceInfo xmlns:p15="http://schemas.microsoft.com/office/powerpoint/2012/main" userId="8917be4bccb371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BD2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Medium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647" autoAdjust="0"/>
  </p:normalViewPr>
  <p:slideViewPr>
    <p:cSldViewPr snapToGrid="0">
      <p:cViewPr varScale="1">
        <p:scale>
          <a:sx n="50" d="100"/>
          <a:sy n="50" d="100"/>
        </p:scale>
        <p:origin x="12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2.wmf"/><Relationship Id="rId1" Type="http://schemas.openxmlformats.org/officeDocument/2006/relationships/image" Target="../media/image75.wmf"/><Relationship Id="rId4" Type="http://schemas.openxmlformats.org/officeDocument/2006/relationships/image" Target="../media/image7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8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>
            <a:extLst>
              <a:ext uri="{FF2B5EF4-FFF2-40B4-BE49-F238E27FC236}">
                <a16:creationId xmlns:a16="http://schemas.microsoft.com/office/drawing/2014/main" id="{16807C98-46ED-4578-9D60-DD72B4FD08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591" cy="3448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13ADCA88-0B46-40C3-9584-640CDECA18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76399" y="0"/>
            <a:ext cx="4341591" cy="3448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7449F-1450-4B8B-B3F6-6F096B007E0A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7EECA6AE-7B96-4BFF-829A-9B3614C4D2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3318"/>
            <a:ext cx="4341591" cy="3448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9547E655-DA25-47ED-98DF-569A4E412B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6399" y="6543318"/>
            <a:ext cx="4341591" cy="3448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75694-3D70-4788-BB93-9FE2F2F1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75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2131" cy="345604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5675851" y="0"/>
            <a:ext cx="4342131" cy="345604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14A7E94F-E1C4-4167-9869-18E9AF97E7CA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43225" y="860425"/>
            <a:ext cx="4133850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n-US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1002031" y="3314929"/>
            <a:ext cx="8016239" cy="2712214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6542560"/>
            <a:ext cx="4342131" cy="34560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5675851" y="6542560"/>
            <a:ext cx="4342131" cy="34560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A7C9E5CC-E697-474D-A8E9-6A0FCD3A4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43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5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79.bin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7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80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7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77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8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3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1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3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717022F-5B64-4388-9EF4-AF0FFF0F5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ALJABAR LINIER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2557468C-0199-4FC2-A907-F533E7B989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Dr. RETNO KUSUMANINGRUM, S.SI., </a:t>
            </a:r>
            <a:r>
              <a:rPr lang="en-US" b="1" dirty="0" err="1"/>
              <a:t>M.Kom</a:t>
            </a:r>
            <a:r>
              <a:rPr lang="en-US" b="1" dirty="0"/>
              <a:t>.</a:t>
            </a:r>
          </a:p>
        </p:txBody>
      </p:sp>
      <p:sp>
        <p:nvSpPr>
          <p:cNvPr id="4" name="Persegi Panjang 3">
            <a:extLst>
              <a:ext uri="{FF2B5EF4-FFF2-40B4-BE49-F238E27FC236}">
                <a16:creationId xmlns:a16="http://schemas.microsoft.com/office/drawing/2014/main" id="{C49752B3-FBFF-47A6-B5EE-161915839061}"/>
              </a:ext>
            </a:extLst>
          </p:cNvPr>
          <p:cNvSpPr/>
          <p:nvPr/>
        </p:nvSpPr>
        <p:spPr>
          <a:xfrm>
            <a:off x="6115273" y="3835993"/>
            <a:ext cx="531267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id-ID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Matriks </a:t>
            </a:r>
          </a:p>
          <a:p>
            <a:pPr algn="r"/>
            <a:r>
              <a:rPr lang="id-ID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~ Determinan ~</a:t>
            </a:r>
          </a:p>
        </p:txBody>
      </p:sp>
    </p:spTree>
    <p:extLst>
      <p:ext uri="{BB962C8B-B14F-4D97-AF65-F5344CB8AC3E}">
        <p14:creationId xmlns:p14="http://schemas.microsoft.com/office/powerpoint/2010/main" val="3010046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524000" y="228600"/>
            <a:ext cx="8832850" cy="64135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t>8. 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Determinan suatu matriks persegi tidak berubah nilainya jika salah satu baris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 (kolom) ditambah dengan kelipatan baris (kolom) yang lain</a:t>
            </a: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2117725" y="14081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2209800" y="1066800"/>
          <a:ext cx="990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Equation" r:id="rId3" imgW="469900" imgH="457200" progId="Equation.3">
                  <p:embed/>
                </p:oleObj>
              </mc:Choice>
              <mc:Fallback>
                <p:oleObj name="Equation" r:id="rId3" imgW="469900" imgH="457200" progId="Equation.3">
                  <p:embed/>
                  <p:pic>
                    <p:nvPicPr>
                      <p:cNvPr id="112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066800"/>
                        <a:ext cx="990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3260725" y="1331913"/>
            <a:ext cx="63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= 11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2209800" y="2133601"/>
            <a:ext cx="158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Jika  k2 + 3k1</a:t>
            </a:r>
          </a:p>
        </p:txBody>
      </p:sp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4038601" y="1905000"/>
          <a:ext cx="9636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Equation" r:id="rId5" imgW="457200" imgH="457200" progId="Equation.3">
                  <p:embed/>
                </p:oleObj>
              </mc:Choice>
              <mc:Fallback>
                <p:oleObj name="Equation" r:id="rId5" imgW="457200" imgH="457200" progId="Equation.3">
                  <p:embed/>
                  <p:pic>
                    <p:nvPicPr>
                      <p:cNvPr id="112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1905000"/>
                        <a:ext cx="9636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5029200" y="2133601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= 11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2209800" y="3124201"/>
            <a:ext cx="1543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Jika  b1 – b2 </a:t>
            </a:r>
          </a:p>
        </p:txBody>
      </p:sp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3959225" y="2895600"/>
          <a:ext cx="11509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Equation" r:id="rId7" imgW="545863" imgH="457002" progId="Equation.3">
                  <p:embed/>
                </p:oleObj>
              </mc:Choice>
              <mc:Fallback>
                <p:oleObj name="Equation" r:id="rId7" imgW="545863" imgH="457002" progId="Equation.3">
                  <p:embed/>
                  <p:pic>
                    <p:nvPicPr>
                      <p:cNvPr id="112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2895600"/>
                        <a:ext cx="115093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5105400" y="3048001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= 11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6689725" y="1484314"/>
            <a:ext cx="3981450" cy="915987"/>
          </a:xfrm>
          <a:prstGeom prst="rect">
            <a:avLst/>
          </a:prstGeom>
          <a:solidFill>
            <a:srgbClr val="66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 err="1">
                <a:solidFill>
                  <a:srgbClr val="FFFF99"/>
                </a:solidFill>
                <a:latin typeface="Arial" panose="020B0604020202020204" pitchFamily="34" charset="0"/>
              </a:rPr>
              <a:t>Sifat</a:t>
            </a:r>
            <a:r>
              <a:rPr lang="en-US" altLang="en-US" sz="1800" dirty="0">
                <a:solidFill>
                  <a:srgbClr val="FFFF99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FFFF99"/>
                </a:solidFill>
                <a:latin typeface="Arial" panose="020B0604020202020204" pitchFamily="34" charset="0"/>
              </a:rPr>
              <a:t>ke</a:t>
            </a:r>
            <a:r>
              <a:rPr lang="en-US" altLang="en-US" sz="1800" dirty="0">
                <a:solidFill>
                  <a:srgbClr val="FFFF99"/>
                </a:solidFill>
                <a:latin typeface="Arial" panose="020B0604020202020204" pitchFamily="34" charset="0"/>
              </a:rPr>
              <a:t> 8 </a:t>
            </a:r>
            <a:r>
              <a:rPr lang="en-US" altLang="en-US" sz="1800" dirty="0" err="1">
                <a:solidFill>
                  <a:srgbClr val="FFFF99"/>
                </a:solidFill>
                <a:latin typeface="Arial" panose="020B0604020202020204" pitchFamily="34" charset="0"/>
              </a:rPr>
              <a:t>ini</a:t>
            </a:r>
            <a:r>
              <a:rPr lang="en-US" altLang="en-US" sz="1800" dirty="0">
                <a:solidFill>
                  <a:srgbClr val="FFFF99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FFFF99"/>
                </a:solidFill>
                <a:latin typeface="Arial" panose="020B0604020202020204" pitchFamily="34" charset="0"/>
              </a:rPr>
              <a:t>sering</a:t>
            </a:r>
            <a:r>
              <a:rPr lang="en-US" altLang="en-US" sz="1800" dirty="0">
                <a:solidFill>
                  <a:srgbClr val="FFFF99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FFFF99"/>
                </a:solidFill>
                <a:latin typeface="Arial" panose="020B0604020202020204" pitchFamily="34" charset="0"/>
              </a:rPr>
              <a:t>dipakai</a:t>
            </a:r>
            <a:r>
              <a:rPr lang="en-US" altLang="en-US" sz="1800" dirty="0">
                <a:solidFill>
                  <a:srgbClr val="FFFF99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FFFF99"/>
                </a:solidFill>
                <a:latin typeface="Arial" panose="020B0604020202020204" pitchFamily="34" charset="0"/>
              </a:rPr>
              <a:t>untuk</a:t>
            </a:r>
            <a:r>
              <a:rPr lang="en-US" altLang="en-US" sz="1800" dirty="0">
                <a:solidFill>
                  <a:srgbClr val="FFFF99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 err="1">
                <a:solidFill>
                  <a:srgbClr val="FFFF99"/>
                </a:solidFill>
                <a:latin typeface="Arial" panose="020B0604020202020204" pitchFamily="34" charset="0"/>
              </a:rPr>
              <a:t>menyederhanakan</a:t>
            </a:r>
            <a:r>
              <a:rPr lang="en-US" altLang="en-US" sz="1800" dirty="0">
                <a:solidFill>
                  <a:srgbClr val="FFFF99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FFFF99"/>
                </a:solidFill>
                <a:latin typeface="Arial" panose="020B0604020202020204" pitchFamily="34" charset="0"/>
              </a:rPr>
              <a:t>baris</a:t>
            </a:r>
            <a:r>
              <a:rPr lang="en-US" altLang="en-US" sz="1800" dirty="0">
                <a:solidFill>
                  <a:srgbClr val="FFFF99"/>
                </a:solidFill>
                <a:latin typeface="Arial" panose="020B0604020202020204" pitchFamily="34" charset="0"/>
              </a:rPr>
              <a:t> (</a:t>
            </a:r>
            <a:r>
              <a:rPr lang="en-US" altLang="en-US" sz="1800" dirty="0" err="1">
                <a:solidFill>
                  <a:srgbClr val="FFFF99"/>
                </a:solidFill>
                <a:latin typeface="Arial" panose="020B0604020202020204" pitchFamily="34" charset="0"/>
              </a:rPr>
              <a:t>kolom</a:t>
            </a:r>
            <a:r>
              <a:rPr lang="en-US" altLang="en-US" sz="1800" dirty="0">
                <a:solidFill>
                  <a:srgbClr val="FFFF99"/>
                </a:solidFill>
                <a:latin typeface="Arial" panose="020B0604020202020204" pitchFamily="34" charset="0"/>
              </a:rPr>
              <a:t>),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 err="1">
                <a:solidFill>
                  <a:srgbClr val="FFFF99"/>
                </a:solidFill>
                <a:latin typeface="Arial" panose="020B0604020202020204" pitchFamily="34" charset="0"/>
              </a:rPr>
              <a:t>sebelum</a:t>
            </a:r>
            <a:r>
              <a:rPr lang="en-US" altLang="en-US" sz="1800" dirty="0">
                <a:solidFill>
                  <a:srgbClr val="FFFF99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FFFF99"/>
                </a:solidFill>
                <a:latin typeface="Arial" panose="020B0604020202020204" pitchFamily="34" charset="0"/>
              </a:rPr>
              <a:t>menghitung</a:t>
            </a:r>
            <a:r>
              <a:rPr lang="en-US" altLang="en-US" sz="1800" dirty="0">
                <a:solidFill>
                  <a:srgbClr val="FFFF99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FFFF99"/>
                </a:solidFill>
                <a:latin typeface="Arial" panose="020B0604020202020204" pitchFamily="34" charset="0"/>
              </a:rPr>
              <a:t>nilai</a:t>
            </a:r>
            <a:r>
              <a:rPr lang="en-US" altLang="en-US" sz="1800" dirty="0">
                <a:solidFill>
                  <a:srgbClr val="FFFF99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FFFF99"/>
                </a:solidFill>
                <a:latin typeface="Arial" panose="020B0604020202020204" pitchFamily="34" charset="0"/>
              </a:rPr>
              <a:t>determinan</a:t>
            </a:r>
            <a:endParaRPr lang="en-US" altLang="en-US" sz="1800" dirty="0">
              <a:solidFill>
                <a:srgbClr val="FFFF99"/>
              </a:solidFill>
              <a:latin typeface="Arial" panose="020B0604020202020204" pitchFamily="34" charset="0"/>
            </a:endParaRP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1524000" y="3886200"/>
            <a:ext cx="8375650" cy="6413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t>9. 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Determinan dari matriks segitiga adalah sama dengan produk (hasil kali)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elemen-elemen diagonalnya</a:t>
            </a: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7662" name="Text Box 16"/>
          <p:cNvSpPr txBox="1">
            <a:spLocks noChangeArrowheads="1"/>
          </p:cNvSpPr>
          <p:nvPr/>
        </p:nvSpPr>
        <p:spPr bwMode="auto">
          <a:xfrm>
            <a:off x="1889125" y="5294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1281" name="Object 17"/>
          <p:cNvGraphicFramePr>
            <a:graphicFrameLocks noChangeAspect="1"/>
          </p:cNvGraphicFramePr>
          <p:nvPr/>
        </p:nvGraphicFramePr>
        <p:xfrm>
          <a:off x="1828800" y="4724400"/>
          <a:ext cx="1219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Equation" r:id="rId9" imgW="710891" imgH="710891" progId="Equation.3">
                  <p:embed/>
                </p:oleObj>
              </mc:Choice>
              <mc:Fallback>
                <p:oleObj name="Equation" r:id="rId9" imgW="710891" imgH="710891" progId="Equation.3">
                  <p:embed/>
                  <p:pic>
                    <p:nvPicPr>
                      <p:cNvPr id="1128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724400"/>
                        <a:ext cx="12192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2965450" y="5065713"/>
            <a:ext cx="201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= (3)(-1)(5) = - 15 </a:t>
            </a:r>
          </a:p>
        </p:txBody>
      </p:sp>
      <p:sp>
        <p:nvSpPr>
          <p:cNvPr id="27665" name="Text Box 19"/>
          <p:cNvSpPr txBox="1">
            <a:spLocks noChangeArrowheads="1"/>
          </p:cNvSpPr>
          <p:nvPr/>
        </p:nvSpPr>
        <p:spPr bwMode="auto">
          <a:xfrm>
            <a:off x="6384925" y="52181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1284" name="Object 20"/>
          <p:cNvGraphicFramePr>
            <a:graphicFrameLocks noChangeAspect="1"/>
          </p:cNvGraphicFramePr>
          <p:nvPr/>
        </p:nvGraphicFramePr>
        <p:xfrm>
          <a:off x="6324600" y="4648200"/>
          <a:ext cx="17526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Equation" r:id="rId11" imgW="1028700" imgH="914400" progId="Equation.3">
                  <p:embed/>
                </p:oleObj>
              </mc:Choice>
              <mc:Fallback>
                <p:oleObj name="Equation" r:id="rId11" imgW="1028700" imgH="914400" progId="Equation.3">
                  <p:embed/>
                  <p:pic>
                    <p:nvPicPr>
                      <p:cNvPr id="1128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648200"/>
                        <a:ext cx="17526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8137525" y="5218113"/>
            <a:ext cx="2165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= (-3)(-2)(4)(1) = 24</a:t>
            </a:r>
          </a:p>
        </p:txBody>
      </p:sp>
    </p:spTree>
    <p:extLst>
      <p:ext uri="{BB962C8B-B14F-4D97-AF65-F5344CB8AC3E}">
        <p14:creationId xmlns:p14="http://schemas.microsoft.com/office/powerpoint/2010/main" val="96523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10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8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11271" grpId="0"/>
      <p:bldP spid="11272" grpId="0"/>
      <p:bldP spid="11274" grpId="0"/>
      <p:bldP spid="11275" grpId="0"/>
      <p:bldP spid="11277" grpId="0"/>
      <p:bldP spid="11278" grpId="0" animBg="1"/>
      <p:bldP spid="11279" grpId="0" animBg="1"/>
      <p:bldP spid="11282" grpId="0"/>
      <p:bldP spid="1128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812925" y="671513"/>
            <a:ext cx="4806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Gunakan sifat determinan untuk menghitung :</a:t>
            </a:r>
          </a:p>
        </p:txBody>
      </p:sp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2117725" y="15859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243853"/>
              </p:ext>
            </p:extLst>
          </p:nvPr>
        </p:nvGraphicFramePr>
        <p:xfrm>
          <a:off x="1981200" y="1092200"/>
          <a:ext cx="1524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Equation" r:id="rId3" imgW="927100" imgH="711200" progId="Equation.3">
                  <p:embed/>
                </p:oleObj>
              </mc:Choice>
              <mc:Fallback>
                <p:oleObj name="Equation" r:id="rId3" imgW="927100" imgH="711200" progId="Equation.3">
                  <p:embed/>
                  <p:pic>
                    <p:nvPicPr>
                      <p:cNvPr id="122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092200"/>
                        <a:ext cx="15240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3763964" y="1339851"/>
            <a:ext cx="1120775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b2 + 3b1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=</a:t>
            </a:r>
          </a:p>
        </p:txBody>
      </p:sp>
      <p:graphicFrame>
        <p:nvGraphicFramePr>
          <p:cNvPr id="122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785240"/>
              </p:ext>
            </p:extLst>
          </p:nvPr>
        </p:nvGraphicFramePr>
        <p:xfrm>
          <a:off x="5283200" y="1168400"/>
          <a:ext cx="11684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Equation" r:id="rId5" imgW="710891" imgH="710891" progId="Equation.3">
                  <p:embed/>
                </p:oleObj>
              </mc:Choice>
              <mc:Fallback>
                <p:oleObj name="Equation" r:id="rId5" imgW="710891" imgH="710891" progId="Equation.3">
                  <p:embed/>
                  <p:pic>
                    <p:nvPicPr>
                      <p:cNvPr id="122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1168400"/>
                        <a:ext cx="11684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6605588" y="1339851"/>
            <a:ext cx="1219200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b3 – 2 b1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=</a:t>
            </a:r>
          </a:p>
        </p:txBody>
      </p:sp>
      <p:graphicFrame>
        <p:nvGraphicFramePr>
          <p:cNvPr id="122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109817"/>
              </p:ext>
            </p:extLst>
          </p:nvPr>
        </p:nvGraphicFramePr>
        <p:xfrm>
          <a:off x="7918450" y="1168400"/>
          <a:ext cx="133508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7" imgW="812447" imgH="710891" progId="Equation.3">
                  <p:embed/>
                </p:oleObj>
              </mc:Choice>
              <mc:Fallback>
                <p:oleObj name="Equation" r:id="rId7" imgW="812447" imgH="710891" progId="Equation.3">
                  <p:embed/>
                  <p:pic>
                    <p:nvPicPr>
                      <p:cNvPr id="1229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8450" y="1168400"/>
                        <a:ext cx="133508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9372600" y="1376363"/>
            <a:ext cx="1219200" cy="78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b3 + 3 b2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=</a:t>
            </a:r>
          </a:p>
        </p:txBody>
      </p:sp>
      <p:graphicFrame>
        <p:nvGraphicFramePr>
          <p:cNvPr id="123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459056"/>
              </p:ext>
            </p:extLst>
          </p:nvPr>
        </p:nvGraphicFramePr>
        <p:xfrm>
          <a:off x="2063750" y="3149600"/>
          <a:ext cx="11684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9" imgW="710891" imgH="710891" progId="Equation.3">
                  <p:embed/>
                </p:oleObj>
              </mc:Choice>
              <mc:Fallback>
                <p:oleObj name="Equation" r:id="rId9" imgW="710891" imgH="710891" progId="Equation.3">
                  <p:embed/>
                  <p:pic>
                    <p:nvPicPr>
                      <p:cNvPr id="1230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149600"/>
                        <a:ext cx="11684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3413125" y="3567113"/>
            <a:ext cx="182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= (1)(-1)(3) = - 3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1581150" y="4978400"/>
            <a:ext cx="7600950" cy="6413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 i="1" dirty="0" err="1">
                <a:solidFill>
                  <a:schemeClr val="bg1"/>
                </a:solidFill>
                <a:latin typeface="Arial" panose="020B0604020202020204" pitchFamily="34" charset="0"/>
              </a:rPr>
              <a:t>Petunjuk</a:t>
            </a:r>
            <a:r>
              <a:rPr lang="en-US" altLang="en-US" sz="1800" b="1" i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b="1" i="1" dirty="0" err="1">
                <a:solidFill>
                  <a:schemeClr val="bg1"/>
                </a:solidFill>
                <a:latin typeface="Arial" panose="020B0604020202020204" pitchFamily="34" charset="0"/>
              </a:rPr>
              <a:t>umum</a:t>
            </a:r>
            <a:r>
              <a:rPr lang="en-US" altLang="en-US" sz="1800" b="1" i="1" dirty="0">
                <a:solidFill>
                  <a:schemeClr val="bg1"/>
                </a:solidFill>
                <a:latin typeface="Arial" panose="020B0604020202020204" pitchFamily="34" charset="0"/>
              </a:rPr>
              <a:t> :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Gunakan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sifat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ke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8, </a:t>
            </a:r>
            <a:r>
              <a:rPr lang="en-US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untuk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mereduksi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matriks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menjadi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		   </a:t>
            </a:r>
            <a:r>
              <a:rPr lang="en-US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matriks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segitiga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; </a:t>
            </a:r>
            <a:r>
              <a:rPr lang="en-US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kemudian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gunakan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sifat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ke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353385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12296" grpId="0"/>
      <p:bldP spid="12298" grpId="0"/>
      <p:bldP spid="12300" grpId="0"/>
      <p:bldP spid="12302" grpId="0"/>
      <p:bldP spid="1230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133600" y="747714"/>
            <a:ext cx="3454400" cy="396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Submatriks / matriks bagian :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717925" y="1585913"/>
            <a:ext cx="6508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Matriks yang diperoleh dengan menghilangkan beberapa baris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dan/atau beberapa kolom dari suatu matriks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133601" y="2921001"/>
            <a:ext cx="1425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 = </a:t>
            </a:r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058009"/>
              </p:ext>
            </p:extLst>
          </p:nvPr>
        </p:nvGraphicFramePr>
        <p:xfrm>
          <a:off x="2743200" y="2311400"/>
          <a:ext cx="18288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quation" r:id="rId3" imgW="1104900" imgH="711200" progId="Equation.3">
                  <p:embed/>
                </p:oleObj>
              </mc:Choice>
              <mc:Fallback>
                <p:oleObj name="Equation" r:id="rId3" imgW="1104900" imgH="711200" progId="Equation.3">
                  <p:embed/>
                  <p:pic>
                    <p:nvPicPr>
                      <p:cNvPr id="143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311400"/>
                        <a:ext cx="18288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981200" y="4064001"/>
            <a:ext cx="560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Menghilangkan baris pertama diperoleh submatriiks : </a:t>
            </a:r>
          </a:p>
        </p:txBody>
      </p:sp>
      <p:graphicFrame>
        <p:nvGraphicFramePr>
          <p:cNvPr id="143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64114"/>
              </p:ext>
            </p:extLst>
          </p:nvPr>
        </p:nvGraphicFramePr>
        <p:xfrm>
          <a:off x="7696200" y="3683000"/>
          <a:ext cx="1600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Equation" r:id="rId5" imgW="1028700" imgH="457200" progId="Equation.3">
                  <p:embed/>
                </p:oleObj>
              </mc:Choice>
              <mc:Fallback>
                <p:oleObj name="Equation" r:id="rId5" imgW="1028700" imgH="457200" progId="Equation.3">
                  <p:embed/>
                  <p:pic>
                    <p:nvPicPr>
                      <p:cNvPr id="143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3683000"/>
                        <a:ext cx="1600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1905000" y="5283201"/>
            <a:ext cx="713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Menghilangkan baris kedua dan kolom ketiga diperoleh submatriks : </a:t>
            </a:r>
          </a:p>
        </p:txBody>
      </p:sp>
      <p:graphicFrame>
        <p:nvGraphicFramePr>
          <p:cNvPr id="143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082702"/>
              </p:ext>
            </p:extLst>
          </p:nvPr>
        </p:nvGraphicFramePr>
        <p:xfrm>
          <a:off x="8991600" y="4902200"/>
          <a:ext cx="1447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Equation" r:id="rId7" imgW="876300" imgH="457200" progId="Equation.3">
                  <p:embed/>
                </p:oleObj>
              </mc:Choice>
              <mc:Fallback>
                <p:oleObj name="Equation" r:id="rId7" imgW="876300" imgH="457200" progId="Equation.3">
                  <p:embed/>
                  <p:pic>
                    <p:nvPicPr>
                      <p:cNvPr id="1434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4902200"/>
                        <a:ext cx="1447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1981200" y="6045201"/>
            <a:ext cx="1860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dan sebagainya.</a:t>
            </a:r>
          </a:p>
        </p:txBody>
      </p:sp>
    </p:spTree>
    <p:extLst>
      <p:ext uri="{BB962C8B-B14F-4D97-AF65-F5344CB8AC3E}">
        <p14:creationId xmlns:p14="http://schemas.microsoft.com/office/powerpoint/2010/main" val="1107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7" dur="20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  <p:bldP spid="14341" grpId="0"/>
      <p:bldP spid="14342" grpId="0"/>
      <p:bldP spid="14344" grpId="0"/>
      <p:bldP spid="14346" grpId="0"/>
      <p:bldP spid="143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84326" y="801688"/>
            <a:ext cx="2976563" cy="4572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Minor dan Kofaktor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133601" y="1600201"/>
            <a:ext cx="86471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Andaikan </a:t>
            </a:r>
            <a:r>
              <a:rPr lang="en-US" altLang="en-US" b="1">
                <a:latin typeface="Arial" panose="020B0604020202020204" pitchFamily="34" charset="0"/>
              </a:rPr>
              <a:t>A</a:t>
            </a:r>
            <a:r>
              <a:rPr lang="en-US" altLang="en-US">
                <a:latin typeface="Arial" panose="020B0604020202020204" pitchFamily="34" charset="0"/>
              </a:rPr>
              <a:t> berdimensi </a:t>
            </a:r>
            <a:r>
              <a:rPr lang="en-US" altLang="en-US" i="1">
                <a:latin typeface="Arial" panose="020B0604020202020204" pitchFamily="34" charset="0"/>
              </a:rPr>
              <a:t>n</a:t>
            </a:r>
            <a:r>
              <a:rPr lang="en-US" altLang="en-US">
                <a:latin typeface="Arial" panose="020B0604020202020204" pitchFamily="34" charset="0"/>
              </a:rPr>
              <a:t>, </a:t>
            </a:r>
            <a:r>
              <a:rPr lang="en-US" altLang="en-US" b="1">
                <a:latin typeface="Arial" panose="020B0604020202020204" pitchFamily="34" charset="0"/>
              </a:rPr>
              <a:t>determinan</a:t>
            </a:r>
            <a:r>
              <a:rPr lang="en-US" altLang="en-US">
                <a:latin typeface="Arial" panose="020B0604020202020204" pitchFamily="34" charset="0"/>
              </a:rPr>
              <a:t> dari submatriks yg berdimensi (</a:t>
            </a:r>
            <a:r>
              <a:rPr lang="en-US" altLang="en-US" i="1">
                <a:latin typeface="Arial" panose="020B0604020202020204" pitchFamily="34" charset="0"/>
              </a:rPr>
              <a:t>n</a:t>
            </a:r>
            <a:r>
              <a:rPr lang="en-US" altLang="en-US">
                <a:latin typeface="Arial" panose="020B0604020202020204" pitchFamily="34" charset="0"/>
              </a:rPr>
              <a:t>-1)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disebut </a:t>
            </a:r>
            <a:r>
              <a:rPr lang="en-US" altLang="en-US" b="1">
                <a:latin typeface="Arial" panose="020B0604020202020204" pitchFamily="34" charset="0"/>
              </a:rPr>
              <a:t>minor</a:t>
            </a:r>
            <a:r>
              <a:rPr lang="en-US" altLang="en-US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2270125" y="2525713"/>
            <a:ext cx="81419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M</a:t>
            </a:r>
            <a:r>
              <a:rPr lang="en-US" altLang="en-US" baseline="-25000">
                <a:latin typeface="Arial" panose="020B0604020202020204" pitchFamily="34" charset="0"/>
              </a:rPr>
              <a:t>rs</a:t>
            </a:r>
            <a:r>
              <a:rPr lang="en-US" altLang="en-US">
                <a:latin typeface="Arial" panose="020B0604020202020204" pitchFamily="34" charset="0"/>
              </a:rPr>
              <a:t>  : minor dari submatriks dng menghilangkan baris ke </a:t>
            </a:r>
            <a:r>
              <a:rPr lang="en-US" altLang="en-US" i="1">
                <a:latin typeface="Arial" panose="020B0604020202020204" pitchFamily="34" charset="0"/>
              </a:rPr>
              <a:t>r  </a:t>
            </a:r>
            <a:r>
              <a:rPr lang="en-US" altLang="en-US">
                <a:latin typeface="Arial" panose="020B0604020202020204" pitchFamily="34" charset="0"/>
              </a:rPr>
              <a:t>kolom ke </a:t>
            </a:r>
            <a:r>
              <a:rPr lang="en-US" altLang="en-US" i="1">
                <a:latin typeface="Arial" panose="020B0604020202020204" pitchFamily="34" charset="0"/>
              </a:rPr>
              <a:t>s</a:t>
            </a:r>
            <a:r>
              <a:rPr lang="en-US" altLang="en-US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1555750" y="3541713"/>
            <a:ext cx="1612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Andaikan  A =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3349626" y="3160713"/>
            <a:ext cx="479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  <a:r>
              <a:rPr lang="en-US" altLang="en-US" sz="1800" baseline="-25000">
                <a:latin typeface="Arial" panose="020B0604020202020204" pitchFamily="34" charset="0"/>
              </a:rPr>
              <a:t>11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038601" y="3124201"/>
            <a:ext cx="479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  <a:r>
              <a:rPr lang="en-US" altLang="en-US" sz="1800" baseline="-25000">
                <a:latin typeface="Arial" panose="020B0604020202020204" pitchFamily="34" charset="0"/>
              </a:rPr>
              <a:t>12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724401" y="3124201"/>
            <a:ext cx="479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  <a:r>
              <a:rPr lang="en-US" altLang="en-US" sz="1800" baseline="-25000">
                <a:latin typeface="Arial" panose="020B0604020202020204" pitchFamily="34" charset="0"/>
              </a:rPr>
              <a:t>13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3352801" y="3733801"/>
            <a:ext cx="479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  <a:r>
              <a:rPr lang="en-US" altLang="en-US" sz="1800" baseline="-25000">
                <a:latin typeface="Arial" panose="020B0604020202020204" pitchFamily="34" charset="0"/>
              </a:rPr>
              <a:t>21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4038601" y="3733801"/>
            <a:ext cx="479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  <a:r>
              <a:rPr lang="en-US" altLang="en-US" sz="1800" baseline="-25000">
                <a:latin typeface="Arial" panose="020B0604020202020204" pitchFamily="34" charset="0"/>
              </a:rPr>
              <a:t>22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4724401" y="3733801"/>
            <a:ext cx="479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  <a:r>
              <a:rPr lang="en-US" altLang="en-US" sz="1800" baseline="-25000">
                <a:latin typeface="Arial" panose="020B0604020202020204" pitchFamily="34" charset="0"/>
              </a:rPr>
              <a:t>23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3352801" y="4419601"/>
            <a:ext cx="479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  <a:r>
              <a:rPr lang="en-US" altLang="en-US" sz="1800" baseline="-25000">
                <a:latin typeface="Arial" panose="020B0604020202020204" pitchFamily="34" charset="0"/>
              </a:rPr>
              <a:t>31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4038601" y="4419601"/>
            <a:ext cx="479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  <a:r>
              <a:rPr lang="en-US" altLang="en-US" sz="1800" baseline="-25000">
                <a:latin typeface="Arial" panose="020B0604020202020204" pitchFamily="34" charset="0"/>
              </a:rPr>
              <a:t>32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4724401" y="4419601"/>
            <a:ext cx="479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  <a:r>
              <a:rPr lang="en-US" altLang="en-US" sz="1800" baseline="-25000">
                <a:latin typeface="Arial" panose="020B0604020202020204" pitchFamily="34" charset="0"/>
              </a:rPr>
              <a:t>33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329" name="AutoShape 17"/>
          <p:cNvSpPr>
            <a:spLocks/>
          </p:cNvSpPr>
          <p:nvPr/>
        </p:nvSpPr>
        <p:spPr bwMode="auto">
          <a:xfrm>
            <a:off x="3200400" y="3124200"/>
            <a:ext cx="76200" cy="1600200"/>
          </a:xfrm>
          <a:prstGeom prst="leftBracket">
            <a:avLst>
              <a:gd name="adj" fmla="val 17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30" name="AutoShape 18"/>
          <p:cNvSpPr>
            <a:spLocks/>
          </p:cNvSpPr>
          <p:nvPr/>
        </p:nvSpPr>
        <p:spPr bwMode="auto">
          <a:xfrm>
            <a:off x="5334000" y="3124200"/>
            <a:ext cx="76200" cy="1600200"/>
          </a:xfrm>
          <a:prstGeom prst="rightBracket">
            <a:avLst>
              <a:gd name="adj" fmla="val 17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2270126" y="5065713"/>
            <a:ext cx="803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</a:t>
            </a:r>
            <a:r>
              <a:rPr lang="en-US" altLang="en-US" sz="1800" baseline="-25000">
                <a:latin typeface="Arial" panose="020B0604020202020204" pitchFamily="34" charset="0"/>
              </a:rPr>
              <a:t>11</a:t>
            </a:r>
            <a:r>
              <a:rPr lang="en-US" altLang="en-US" sz="1800">
                <a:latin typeface="Arial" panose="020B0604020202020204" pitchFamily="34" charset="0"/>
              </a:rPr>
              <a:t> = 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3200401" y="5029201"/>
            <a:ext cx="479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  <a:r>
              <a:rPr lang="en-US" altLang="en-US" sz="1800" baseline="-25000">
                <a:latin typeface="Arial" panose="020B0604020202020204" pitchFamily="34" charset="0"/>
              </a:rPr>
              <a:t>22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4038601" y="5029201"/>
            <a:ext cx="479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  <a:r>
              <a:rPr lang="en-US" altLang="en-US" sz="1800" baseline="-25000">
                <a:latin typeface="Arial" panose="020B0604020202020204" pitchFamily="34" charset="0"/>
              </a:rPr>
              <a:t>23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3200401" y="5486401"/>
            <a:ext cx="479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  <a:r>
              <a:rPr lang="en-US" altLang="en-US" sz="1800" baseline="-25000">
                <a:latin typeface="Arial" panose="020B0604020202020204" pitchFamily="34" charset="0"/>
              </a:rPr>
              <a:t>32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4038601" y="5486401"/>
            <a:ext cx="479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  <a:r>
              <a:rPr lang="en-US" altLang="en-US" sz="1800" baseline="-25000">
                <a:latin typeface="Arial" panose="020B0604020202020204" pitchFamily="34" charset="0"/>
              </a:rPr>
              <a:t>33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>
            <a:off x="3200400" y="5105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>
            <a:off x="4551364" y="5160964"/>
            <a:ext cx="9525" cy="858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8" name="Text Box 26"/>
          <p:cNvSpPr txBox="1">
            <a:spLocks noChangeArrowheads="1"/>
          </p:cNvSpPr>
          <p:nvPr/>
        </p:nvSpPr>
        <p:spPr bwMode="auto">
          <a:xfrm>
            <a:off x="4622800" y="5141913"/>
            <a:ext cx="1943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= a</a:t>
            </a:r>
            <a:r>
              <a:rPr lang="en-US" altLang="en-US" sz="1800" baseline="-25000">
                <a:latin typeface="Arial" panose="020B0604020202020204" pitchFamily="34" charset="0"/>
              </a:rPr>
              <a:t>22</a:t>
            </a:r>
            <a:r>
              <a:rPr lang="en-US" altLang="en-US" sz="1800">
                <a:latin typeface="Arial" panose="020B0604020202020204" pitchFamily="34" charset="0"/>
              </a:rPr>
              <a:t> a</a:t>
            </a:r>
            <a:r>
              <a:rPr lang="en-US" altLang="en-US" sz="1800" baseline="-25000">
                <a:latin typeface="Arial" panose="020B0604020202020204" pitchFamily="34" charset="0"/>
              </a:rPr>
              <a:t>33</a:t>
            </a:r>
            <a:r>
              <a:rPr lang="en-US" altLang="en-US" sz="1800">
                <a:latin typeface="Arial" panose="020B0604020202020204" pitchFamily="34" charset="0"/>
              </a:rPr>
              <a:t> – a</a:t>
            </a:r>
            <a:r>
              <a:rPr lang="en-US" altLang="en-US" sz="1800" baseline="-25000">
                <a:latin typeface="Arial" panose="020B0604020202020204" pitchFamily="34" charset="0"/>
              </a:rPr>
              <a:t>23</a:t>
            </a:r>
            <a:r>
              <a:rPr lang="en-US" altLang="en-US" sz="1800">
                <a:latin typeface="Arial" panose="020B0604020202020204" pitchFamily="34" charset="0"/>
              </a:rPr>
              <a:t> a</a:t>
            </a:r>
            <a:r>
              <a:rPr lang="en-US" altLang="en-US" sz="1800" baseline="-25000">
                <a:latin typeface="Arial" panose="020B0604020202020204" pitchFamily="34" charset="0"/>
              </a:rPr>
              <a:t>32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339" name="Text Box 27"/>
          <p:cNvSpPr txBox="1">
            <a:spLocks noChangeArrowheads="1"/>
          </p:cNvSpPr>
          <p:nvPr/>
        </p:nvSpPr>
        <p:spPr bwMode="auto">
          <a:xfrm>
            <a:off x="6613526" y="3541713"/>
            <a:ext cx="803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</a:t>
            </a:r>
            <a:r>
              <a:rPr lang="en-US" altLang="en-US" sz="1800" baseline="-25000">
                <a:latin typeface="Arial" panose="020B0604020202020204" pitchFamily="34" charset="0"/>
              </a:rPr>
              <a:t>32</a:t>
            </a:r>
            <a:r>
              <a:rPr lang="en-US" altLang="en-US" sz="1800">
                <a:latin typeface="Arial" panose="020B0604020202020204" pitchFamily="34" charset="0"/>
              </a:rPr>
              <a:t> = </a:t>
            </a:r>
          </a:p>
        </p:txBody>
      </p:sp>
      <p:sp>
        <p:nvSpPr>
          <p:cNvPr id="13340" name="Text Box 28"/>
          <p:cNvSpPr txBox="1">
            <a:spLocks noChangeArrowheads="1"/>
          </p:cNvSpPr>
          <p:nvPr/>
        </p:nvSpPr>
        <p:spPr bwMode="auto">
          <a:xfrm>
            <a:off x="7467601" y="3200401"/>
            <a:ext cx="479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  <a:r>
              <a:rPr lang="en-US" altLang="en-US" sz="1800" baseline="-25000">
                <a:latin typeface="Arial" panose="020B0604020202020204" pitchFamily="34" charset="0"/>
              </a:rPr>
              <a:t>11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auto">
          <a:xfrm>
            <a:off x="8077201" y="3200401"/>
            <a:ext cx="479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  <a:r>
              <a:rPr lang="en-US" altLang="en-US" sz="1800" baseline="-25000">
                <a:latin typeface="Arial" panose="020B0604020202020204" pitchFamily="34" charset="0"/>
              </a:rPr>
              <a:t>13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7467601" y="3810001"/>
            <a:ext cx="479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  <a:r>
              <a:rPr lang="en-US" altLang="en-US" sz="1800" baseline="-25000">
                <a:latin typeface="Arial" panose="020B0604020202020204" pitchFamily="34" charset="0"/>
              </a:rPr>
              <a:t>21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8077201" y="3810001"/>
            <a:ext cx="479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  <a:r>
              <a:rPr lang="en-US" altLang="en-US" sz="1800" baseline="-25000">
                <a:latin typeface="Arial" panose="020B0604020202020204" pitchFamily="34" charset="0"/>
              </a:rPr>
              <a:t>23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>
            <a:off x="7391400" y="3200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8686800" y="3200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8823325" y="3465513"/>
            <a:ext cx="1816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= a</a:t>
            </a:r>
            <a:r>
              <a:rPr lang="en-US" altLang="en-US" sz="1800" baseline="-25000">
                <a:latin typeface="Arial" panose="020B0604020202020204" pitchFamily="34" charset="0"/>
              </a:rPr>
              <a:t>11</a:t>
            </a:r>
            <a:r>
              <a:rPr lang="en-US" altLang="en-US" sz="1800">
                <a:latin typeface="Arial" panose="020B0604020202020204" pitchFamily="34" charset="0"/>
              </a:rPr>
              <a:t>a</a:t>
            </a:r>
            <a:r>
              <a:rPr lang="en-US" altLang="en-US" sz="1800" baseline="-25000">
                <a:latin typeface="Arial" panose="020B0604020202020204" pitchFamily="34" charset="0"/>
              </a:rPr>
              <a:t>23</a:t>
            </a:r>
            <a:r>
              <a:rPr lang="en-US" altLang="en-US" sz="1800">
                <a:latin typeface="Arial" panose="020B0604020202020204" pitchFamily="34" charset="0"/>
              </a:rPr>
              <a:t> – a</a:t>
            </a:r>
            <a:r>
              <a:rPr lang="en-US" altLang="en-US" sz="1800" baseline="-25000">
                <a:latin typeface="Arial" panose="020B0604020202020204" pitchFamily="34" charset="0"/>
              </a:rPr>
              <a:t>13</a:t>
            </a:r>
            <a:r>
              <a:rPr lang="en-US" altLang="en-US" sz="1800">
                <a:latin typeface="Arial" panose="020B0604020202020204" pitchFamily="34" charset="0"/>
              </a:rPr>
              <a:t>a</a:t>
            </a:r>
            <a:r>
              <a:rPr lang="en-US" altLang="en-US" sz="1800" baseline="-25000">
                <a:latin typeface="Arial" panose="020B0604020202020204" pitchFamily="34" charset="0"/>
              </a:rPr>
              <a:t>21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6994526" y="4989513"/>
            <a:ext cx="323691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Untuk matriks A  berdimensi 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tersebut  ada berapa minor ?</a:t>
            </a: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6381750" y="5867401"/>
            <a:ext cx="4286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Matriks tersebut mempunyai 9 minor</a:t>
            </a:r>
          </a:p>
        </p:txBody>
      </p:sp>
    </p:spTree>
    <p:extLst>
      <p:ext uri="{BB962C8B-B14F-4D97-AF65-F5344CB8AC3E}">
        <p14:creationId xmlns:p14="http://schemas.microsoft.com/office/powerpoint/2010/main" val="29523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000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00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00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0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6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9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2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7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900" decel="1000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5" presetID="2" presetClass="exit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0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8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4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7" dur="5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0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3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8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20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20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20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20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3" dur="50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  <p:bldP spid="13317" grpId="0"/>
      <p:bldP spid="13318" grpId="0"/>
      <p:bldP spid="13319" grpId="0"/>
      <p:bldP spid="13320" grpId="0"/>
      <p:bldP spid="13320" grpId="1"/>
      <p:bldP spid="13320" grpId="2"/>
      <p:bldP spid="13321" grpId="0"/>
      <p:bldP spid="13321" grpId="1"/>
      <p:bldP spid="13321" grpId="2"/>
      <p:bldP spid="13321" grpId="3"/>
      <p:bldP spid="13321" grpId="4"/>
      <p:bldP spid="13322" grpId="0"/>
      <p:bldP spid="13322" grpId="1"/>
      <p:bldP spid="13322" grpId="2"/>
      <p:bldP spid="13323" grpId="0"/>
      <p:bldP spid="13323" grpId="1"/>
      <p:bldP spid="13323" grpId="2"/>
      <p:bldP spid="13324" grpId="0"/>
      <p:bldP spid="13324" grpId="1"/>
      <p:bldP spid="13324" grpId="2"/>
      <p:bldP spid="13325" grpId="0"/>
      <p:bldP spid="13326" grpId="0"/>
      <p:bldP spid="13326" grpId="1"/>
      <p:bldP spid="13326" grpId="2"/>
      <p:bldP spid="13326" grpId="3"/>
      <p:bldP spid="13326" grpId="4"/>
      <p:bldP spid="13327" grpId="0"/>
      <p:bldP spid="13327" grpId="1"/>
      <p:bldP spid="13327" grpId="2"/>
      <p:bldP spid="13328" grpId="0"/>
      <p:bldP spid="13328" grpId="1"/>
      <p:bldP spid="13328" grpId="2"/>
      <p:bldP spid="13329" grpId="0" animBg="1"/>
      <p:bldP spid="13330" grpId="0" animBg="1"/>
      <p:bldP spid="13331" grpId="0"/>
      <p:bldP spid="13332" grpId="0"/>
      <p:bldP spid="13333" grpId="0"/>
      <p:bldP spid="13334" grpId="0"/>
      <p:bldP spid="13335" grpId="0"/>
      <p:bldP spid="13338" grpId="0"/>
      <p:bldP spid="13339" grpId="0"/>
      <p:bldP spid="13340" grpId="0"/>
      <p:bldP spid="13341" grpId="0"/>
      <p:bldP spid="13342" grpId="0"/>
      <p:bldP spid="13343" grpId="0"/>
      <p:bldP spid="13346" grpId="0"/>
      <p:bldP spid="13347" grpId="0"/>
      <p:bldP spid="133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46113" y="802482"/>
            <a:ext cx="1128713" cy="396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dirty="0" err="1">
                <a:latin typeface="Arial" panose="020B0604020202020204" pitchFamily="34" charset="0"/>
              </a:rPr>
              <a:t>Kofaktor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197100" y="774701"/>
            <a:ext cx="741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Kofaktor yang berhubungan dengan minor  M</a:t>
            </a:r>
            <a:r>
              <a:rPr lang="en-US" altLang="en-US" sz="1800" baseline="-25000">
                <a:latin typeface="Arial" panose="020B0604020202020204" pitchFamily="34" charset="0"/>
              </a:rPr>
              <a:t>rs</a:t>
            </a:r>
            <a:r>
              <a:rPr lang="en-US" altLang="en-US" sz="1800">
                <a:latin typeface="Arial" panose="020B0604020202020204" pitchFamily="34" charset="0"/>
              </a:rPr>
              <a:t> adalah  A</a:t>
            </a:r>
            <a:r>
              <a:rPr lang="en-US" altLang="en-US" sz="1800" baseline="-25000">
                <a:latin typeface="Arial" panose="020B0604020202020204" pitchFamily="34" charset="0"/>
              </a:rPr>
              <a:t>rs</a:t>
            </a:r>
            <a:r>
              <a:rPr lang="en-US" altLang="en-US" sz="1800">
                <a:latin typeface="Arial" panose="020B0604020202020204" pitchFamily="34" charset="0"/>
              </a:rPr>
              <a:t> = (-1)</a:t>
            </a:r>
            <a:r>
              <a:rPr lang="en-US" altLang="en-US" sz="1800" baseline="30000">
                <a:latin typeface="Arial" panose="020B0604020202020204" pitchFamily="34" charset="0"/>
              </a:rPr>
              <a:t>r+s</a:t>
            </a:r>
            <a:r>
              <a:rPr lang="en-US" altLang="en-US" sz="1800">
                <a:latin typeface="Arial" panose="020B0604020202020204" pitchFamily="34" charset="0"/>
              </a:rPr>
              <a:t>  M</a:t>
            </a:r>
            <a:r>
              <a:rPr lang="en-US" altLang="en-US" sz="1800" baseline="-25000">
                <a:latin typeface="Arial" panose="020B0604020202020204" pitchFamily="34" charset="0"/>
              </a:rPr>
              <a:t>rs</a:t>
            </a:r>
            <a:r>
              <a:rPr lang="en-US" altLang="en-US" sz="18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273300" y="1689101"/>
            <a:ext cx="596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 = </a:t>
            </a:r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398198"/>
              </p:ext>
            </p:extLst>
          </p:nvPr>
        </p:nvGraphicFramePr>
        <p:xfrm>
          <a:off x="2882900" y="1155700"/>
          <a:ext cx="1676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Equation" r:id="rId3" imgW="977900" imgH="711200" progId="Equation.3">
                  <p:embed/>
                </p:oleObj>
              </mc:Choice>
              <mc:Fallback>
                <p:oleObj name="Equation" r:id="rId3" imgW="977900" imgH="711200" progId="Equation.3">
                  <p:embed/>
                  <p:pic>
                    <p:nvPicPr>
                      <p:cNvPr id="153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1155700"/>
                        <a:ext cx="16764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2133600" y="2755900"/>
            <a:ext cx="27003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A</a:t>
            </a:r>
            <a:r>
              <a:rPr lang="en-US" altLang="en-US" sz="1800" baseline="-25000">
                <a:latin typeface="Arial" panose="020B0604020202020204" pitchFamily="34" charset="0"/>
              </a:rPr>
              <a:t>11 </a:t>
            </a:r>
            <a:r>
              <a:rPr lang="en-US" altLang="en-US" sz="1800">
                <a:latin typeface="Arial" panose="020B0604020202020204" pitchFamily="34" charset="0"/>
              </a:rPr>
              <a:t>= (-1)</a:t>
            </a:r>
            <a:r>
              <a:rPr lang="en-US" altLang="en-US" sz="1800" baseline="30000">
                <a:latin typeface="Arial" panose="020B0604020202020204" pitchFamily="34" charset="0"/>
              </a:rPr>
              <a:t>1+1</a:t>
            </a:r>
            <a:r>
              <a:rPr lang="en-US" altLang="en-US" sz="1800">
                <a:latin typeface="Arial" panose="020B0604020202020204" pitchFamily="34" charset="0"/>
              </a:rPr>
              <a:t> M</a:t>
            </a:r>
            <a:r>
              <a:rPr lang="en-US" altLang="en-US" sz="1800" baseline="-25000">
                <a:latin typeface="Arial" panose="020B0604020202020204" pitchFamily="34" charset="0"/>
              </a:rPr>
              <a:t>11</a:t>
            </a:r>
            <a:r>
              <a:rPr lang="en-US" altLang="en-US" sz="1800">
                <a:latin typeface="Arial" panose="020B0604020202020204" pitchFamily="34" charset="0"/>
              </a:rPr>
              <a:t> = (-1)</a:t>
            </a:r>
            <a:r>
              <a:rPr lang="en-US" altLang="en-US" sz="1800" baseline="30000">
                <a:latin typeface="Arial" panose="020B0604020202020204" pitchFamily="34" charset="0"/>
              </a:rPr>
              <a:t>2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153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157263"/>
              </p:ext>
            </p:extLst>
          </p:nvPr>
        </p:nvGraphicFramePr>
        <p:xfrm>
          <a:off x="4711700" y="2527300"/>
          <a:ext cx="762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Equation" r:id="rId5" imgW="469900" imgH="457200" progId="Equation.3">
                  <p:embed/>
                </p:oleObj>
              </mc:Choice>
              <mc:Fallback>
                <p:oleObj name="Equation" r:id="rId5" imgW="469900" imgH="457200" progId="Equation.3">
                  <p:embed/>
                  <p:pic>
                    <p:nvPicPr>
                      <p:cNvPr id="153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700" y="2527300"/>
                        <a:ext cx="762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5467350" y="2716213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= 1 (7) = 7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2257426" y="3706814"/>
            <a:ext cx="25876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  <a:r>
              <a:rPr lang="en-US" altLang="en-US" sz="1800" baseline="-25000">
                <a:latin typeface="Arial" panose="020B0604020202020204" pitchFamily="34" charset="0"/>
              </a:rPr>
              <a:t>12</a:t>
            </a:r>
            <a:r>
              <a:rPr lang="en-US" altLang="en-US" sz="1800">
                <a:latin typeface="Arial" panose="020B0604020202020204" pitchFamily="34" charset="0"/>
              </a:rPr>
              <a:t> = (-1)</a:t>
            </a:r>
            <a:r>
              <a:rPr lang="en-US" altLang="en-US" sz="1800" baseline="30000">
                <a:latin typeface="Arial" panose="020B0604020202020204" pitchFamily="34" charset="0"/>
              </a:rPr>
              <a:t>1+2</a:t>
            </a:r>
            <a:r>
              <a:rPr lang="en-US" altLang="en-US" sz="1800">
                <a:latin typeface="Arial" panose="020B0604020202020204" pitchFamily="34" charset="0"/>
              </a:rPr>
              <a:t> M</a:t>
            </a:r>
            <a:r>
              <a:rPr lang="en-US" altLang="en-US" sz="1800" baseline="-25000">
                <a:latin typeface="Arial" panose="020B0604020202020204" pitchFamily="34" charset="0"/>
              </a:rPr>
              <a:t>12</a:t>
            </a:r>
            <a:r>
              <a:rPr lang="en-US" altLang="en-US" sz="1800">
                <a:latin typeface="Arial" panose="020B0604020202020204" pitchFamily="34" charset="0"/>
              </a:rPr>
              <a:t> = (-1)</a:t>
            </a:r>
            <a:r>
              <a:rPr lang="en-US" altLang="en-US" sz="1800" baseline="30000">
                <a:latin typeface="Arial" panose="020B0604020202020204" pitchFamily="34" charset="0"/>
              </a:rPr>
              <a:t>3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153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621642"/>
              </p:ext>
            </p:extLst>
          </p:nvPr>
        </p:nvGraphicFramePr>
        <p:xfrm>
          <a:off x="4767264" y="3517900"/>
          <a:ext cx="8032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Equation" r:id="rId7" imgW="495085" imgH="457002" progId="Equation.3">
                  <p:embed/>
                </p:oleObj>
              </mc:Choice>
              <mc:Fallback>
                <p:oleObj name="Equation" r:id="rId7" imgW="495085" imgH="457002" progId="Equation.3">
                  <p:embed/>
                  <p:pic>
                    <p:nvPicPr>
                      <p:cNvPr id="1537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7264" y="3517900"/>
                        <a:ext cx="8032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5610225" y="3630613"/>
            <a:ext cx="1543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= (-1) (9) = -9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2257426" y="4316414"/>
            <a:ext cx="25304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  <a:r>
              <a:rPr lang="en-US" altLang="en-US" sz="1800" baseline="-25000">
                <a:latin typeface="Arial" panose="020B0604020202020204" pitchFamily="34" charset="0"/>
              </a:rPr>
              <a:t>13</a:t>
            </a:r>
            <a:r>
              <a:rPr lang="en-US" altLang="en-US" sz="1800">
                <a:latin typeface="Arial" panose="020B0604020202020204" pitchFamily="34" charset="0"/>
              </a:rPr>
              <a:t> = (-1)</a:t>
            </a:r>
            <a:r>
              <a:rPr lang="en-US" altLang="en-US" sz="1800" baseline="30000">
                <a:latin typeface="Arial" panose="020B0604020202020204" pitchFamily="34" charset="0"/>
              </a:rPr>
              <a:t>4</a:t>
            </a:r>
            <a:r>
              <a:rPr lang="en-US" altLang="en-US" sz="1800">
                <a:latin typeface="Arial" panose="020B0604020202020204" pitchFamily="34" charset="0"/>
              </a:rPr>
              <a:t> M</a:t>
            </a:r>
            <a:r>
              <a:rPr lang="en-US" altLang="en-US" sz="1800" baseline="-25000">
                <a:latin typeface="Arial" panose="020B0604020202020204" pitchFamily="34" charset="0"/>
              </a:rPr>
              <a:t>13</a:t>
            </a:r>
            <a:r>
              <a:rPr lang="en-US" altLang="en-US" sz="1800">
                <a:latin typeface="Arial" panose="020B0604020202020204" pitchFamily="34" charset="0"/>
              </a:rPr>
              <a:t> = M</a:t>
            </a:r>
            <a:r>
              <a:rPr lang="en-US" altLang="en-US" sz="1800" baseline="-25000">
                <a:latin typeface="Arial" panose="020B0604020202020204" pitchFamily="34" charset="0"/>
              </a:rPr>
              <a:t>13</a:t>
            </a:r>
            <a:r>
              <a:rPr lang="en-US" altLang="en-US" sz="1800">
                <a:latin typeface="Arial" panose="020B0604020202020204" pitchFamily="34" charset="0"/>
              </a:rPr>
              <a:t> = </a:t>
            </a:r>
          </a:p>
        </p:txBody>
      </p:sp>
      <p:graphicFrame>
        <p:nvGraphicFramePr>
          <p:cNvPr id="1537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275403"/>
              </p:ext>
            </p:extLst>
          </p:nvPr>
        </p:nvGraphicFramePr>
        <p:xfrm>
          <a:off x="4705350" y="4279900"/>
          <a:ext cx="927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Equation" r:id="rId9" imgW="571500" imgH="457200" progId="Equation.3">
                  <p:embed/>
                </p:oleObj>
              </mc:Choice>
              <mc:Fallback>
                <p:oleObj name="Equation" r:id="rId9" imgW="571500" imgH="457200" progId="Equation.3">
                  <p:embed/>
                  <p:pic>
                    <p:nvPicPr>
                      <p:cNvPr id="1537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4279900"/>
                        <a:ext cx="9271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5610225" y="4316413"/>
            <a:ext cx="508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= 5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2273300" y="5338763"/>
            <a:ext cx="5791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  <a:r>
              <a:rPr lang="en-US" altLang="en-US" sz="1800" baseline="-25000">
                <a:latin typeface="Arial" panose="020B0604020202020204" pitchFamily="34" charset="0"/>
              </a:rPr>
              <a:t>21</a:t>
            </a:r>
            <a:r>
              <a:rPr lang="en-US" altLang="en-US" sz="1800">
                <a:latin typeface="Arial" panose="020B0604020202020204" pitchFamily="34" charset="0"/>
              </a:rPr>
              <a:t> = (-1)</a:t>
            </a:r>
            <a:r>
              <a:rPr lang="en-US" altLang="en-US" sz="1800" baseline="30000">
                <a:latin typeface="Arial" panose="020B0604020202020204" pitchFamily="34" charset="0"/>
              </a:rPr>
              <a:t>3</a:t>
            </a:r>
            <a:r>
              <a:rPr lang="en-US" altLang="en-US" sz="1800">
                <a:latin typeface="Arial" panose="020B0604020202020204" pitchFamily="34" charset="0"/>
              </a:rPr>
              <a:t> M</a:t>
            </a:r>
            <a:r>
              <a:rPr lang="en-US" altLang="en-US" sz="1800" baseline="-25000">
                <a:latin typeface="Arial" panose="020B0604020202020204" pitchFamily="34" charset="0"/>
              </a:rPr>
              <a:t>21</a:t>
            </a:r>
            <a:r>
              <a:rPr lang="en-US" altLang="en-US" sz="1800">
                <a:latin typeface="Arial" panose="020B0604020202020204" pitchFamily="34" charset="0"/>
              </a:rPr>
              <a:t> = - M</a:t>
            </a:r>
            <a:r>
              <a:rPr lang="en-US" altLang="en-US" sz="1800" baseline="-25000">
                <a:latin typeface="Arial" panose="020B0604020202020204" pitchFamily="34" charset="0"/>
              </a:rPr>
              <a:t>21</a:t>
            </a:r>
            <a:r>
              <a:rPr lang="en-US" altLang="en-US" sz="1800">
                <a:latin typeface="Arial" panose="020B0604020202020204" pitchFamily="34" charset="0"/>
              </a:rPr>
              <a:t> = - </a:t>
            </a:r>
          </a:p>
        </p:txBody>
      </p:sp>
      <p:graphicFrame>
        <p:nvGraphicFramePr>
          <p:cNvPr id="1537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487059"/>
              </p:ext>
            </p:extLst>
          </p:nvPr>
        </p:nvGraphicFramePr>
        <p:xfrm>
          <a:off x="5030789" y="5194300"/>
          <a:ext cx="8858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name="Equation" r:id="rId11" imgW="545863" imgH="457002" progId="Equation.3">
                  <p:embed/>
                </p:oleObj>
              </mc:Choice>
              <mc:Fallback>
                <p:oleObj name="Equation" r:id="rId11" imgW="545863" imgH="457002" progId="Equation.3">
                  <p:embed/>
                  <p:pic>
                    <p:nvPicPr>
                      <p:cNvPr id="1537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0789" y="5194300"/>
                        <a:ext cx="8858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5915025" y="5307013"/>
            <a:ext cx="508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= 0</a:t>
            </a:r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2273301" y="5992814"/>
            <a:ext cx="15335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  <a:r>
              <a:rPr lang="en-US" altLang="en-US" sz="1800" baseline="-25000">
                <a:latin typeface="Arial" panose="020B0604020202020204" pitchFamily="34" charset="0"/>
              </a:rPr>
              <a:t>22</a:t>
            </a:r>
            <a:r>
              <a:rPr lang="en-US" altLang="en-US" sz="1800">
                <a:latin typeface="Arial" panose="020B0604020202020204" pitchFamily="34" charset="0"/>
              </a:rPr>
              <a:t> = M</a:t>
            </a:r>
            <a:r>
              <a:rPr lang="en-US" altLang="en-US" sz="1800" baseline="-25000">
                <a:latin typeface="Arial" panose="020B0604020202020204" pitchFamily="34" charset="0"/>
              </a:rPr>
              <a:t>22</a:t>
            </a:r>
            <a:r>
              <a:rPr lang="en-US" altLang="en-US" sz="1800">
                <a:latin typeface="Arial" panose="020B0604020202020204" pitchFamily="34" charset="0"/>
              </a:rPr>
              <a:t> = 0</a:t>
            </a:r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8277226" y="2487613"/>
            <a:ext cx="1643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  <a:r>
              <a:rPr lang="en-US" altLang="en-US" sz="1800" baseline="-25000">
                <a:latin typeface="Arial" panose="020B0604020202020204" pitchFamily="34" charset="0"/>
              </a:rPr>
              <a:t>23</a:t>
            </a:r>
            <a:r>
              <a:rPr lang="en-US" altLang="en-US" sz="1800">
                <a:latin typeface="Arial" panose="020B0604020202020204" pitchFamily="34" charset="0"/>
              </a:rPr>
              <a:t> = - M</a:t>
            </a:r>
            <a:r>
              <a:rPr lang="en-US" altLang="en-US" sz="1800" baseline="-25000">
                <a:latin typeface="Arial" panose="020B0604020202020204" pitchFamily="34" charset="0"/>
              </a:rPr>
              <a:t>23 </a:t>
            </a:r>
            <a:r>
              <a:rPr lang="en-US" altLang="en-US" sz="1800">
                <a:latin typeface="Arial" panose="020B0604020202020204" pitchFamily="34" charset="0"/>
              </a:rPr>
              <a:t>= 0</a:t>
            </a:r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8277225" y="3173414"/>
            <a:ext cx="16002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  <a:r>
              <a:rPr lang="en-US" altLang="en-US" sz="1800" baseline="-25000">
                <a:latin typeface="Arial" panose="020B0604020202020204" pitchFamily="34" charset="0"/>
              </a:rPr>
              <a:t>31</a:t>
            </a:r>
            <a:r>
              <a:rPr lang="en-US" altLang="en-US" sz="1800">
                <a:latin typeface="Arial" panose="020B0604020202020204" pitchFamily="34" charset="0"/>
              </a:rPr>
              <a:t> = M</a:t>
            </a:r>
            <a:r>
              <a:rPr lang="en-US" altLang="en-US" sz="1800" baseline="-25000">
                <a:latin typeface="Arial" panose="020B0604020202020204" pitchFamily="34" charset="0"/>
              </a:rPr>
              <a:t>31</a:t>
            </a:r>
            <a:r>
              <a:rPr lang="en-US" altLang="en-US" sz="1800">
                <a:latin typeface="Arial" panose="020B0604020202020204" pitchFamily="34" charset="0"/>
              </a:rPr>
              <a:t> = 7</a:t>
            </a:r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8277225" y="4087813"/>
            <a:ext cx="195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  <a:r>
              <a:rPr lang="en-US" altLang="en-US" sz="1800" baseline="-25000">
                <a:latin typeface="Arial" panose="020B0604020202020204" pitchFamily="34" charset="0"/>
              </a:rPr>
              <a:t>32</a:t>
            </a:r>
            <a:r>
              <a:rPr lang="en-US" altLang="en-US" sz="1800">
                <a:latin typeface="Arial" panose="020B0604020202020204" pitchFamily="34" charset="0"/>
              </a:rPr>
              <a:t> = - M</a:t>
            </a:r>
            <a:r>
              <a:rPr lang="en-US" altLang="en-US" sz="1800" baseline="-25000">
                <a:latin typeface="Arial" panose="020B0604020202020204" pitchFamily="34" charset="0"/>
              </a:rPr>
              <a:t>32</a:t>
            </a:r>
            <a:r>
              <a:rPr lang="en-US" altLang="en-US" sz="1800">
                <a:latin typeface="Arial" panose="020B0604020202020204" pitchFamily="34" charset="0"/>
              </a:rPr>
              <a:t> = - 9</a:t>
            </a:r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8277225" y="4773613"/>
            <a:ext cx="175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  <a:r>
              <a:rPr lang="en-US" altLang="en-US" sz="1800" baseline="-25000">
                <a:latin typeface="Arial" panose="020B0604020202020204" pitchFamily="34" charset="0"/>
              </a:rPr>
              <a:t>33</a:t>
            </a:r>
            <a:r>
              <a:rPr lang="en-US" altLang="en-US" sz="1800">
                <a:latin typeface="Arial" panose="020B0604020202020204" pitchFamily="34" charset="0"/>
              </a:rPr>
              <a:t> = M</a:t>
            </a:r>
            <a:r>
              <a:rPr lang="en-US" altLang="en-US" sz="1800" baseline="-25000">
                <a:latin typeface="Arial" panose="020B0604020202020204" pitchFamily="34" charset="0"/>
              </a:rPr>
              <a:t>33</a:t>
            </a:r>
            <a:r>
              <a:rPr lang="en-US" altLang="en-US" sz="1800">
                <a:latin typeface="Arial" panose="020B0604020202020204" pitchFamily="34" charset="0"/>
              </a:rPr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52612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900" decel="100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900" decel="1000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decel="1000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900" decel="1000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decel="1000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900" decel="1000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900" decel="1000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900" decel="1000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5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900" decel="100000" fill="hold"/>
                                        <p:tgtEl>
                                          <p:spTgt spid="15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900" decel="1000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900" decel="1000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15365" grpId="0"/>
      <p:bldP spid="15366" grpId="0"/>
      <p:bldP spid="15368" grpId="0"/>
      <p:bldP spid="15370" grpId="0"/>
      <p:bldP spid="15371" grpId="0"/>
      <p:bldP spid="15373" grpId="0"/>
      <p:bldP spid="15374" grpId="0"/>
      <p:bldP spid="15376" grpId="0"/>
      <p:bldP spid="15377" grpId="0"/>
      <p:bldP spid="15379" grpId="0"/>
      <p:bldP spid="15380" grpId="0"/>
      <p:bldP spid="15381" grpId="0"/>
      <p:bldP spid="15382" grpId="0"/>
      <p:bldP spid="15383" grpId="0"/>
      <p:bldP spid="1538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057400" y="1866901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A = </a:t>
            </a: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391327"/>
              </p:ext>
            </p:extLst>
          </p:nvPr>
        </p:nvGraphicFramePr>
        <p:xfrm>
          <a:off x="2743200" y="1409700"/>
          <a:ext cx="2209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3" imgW="1016000" imgH="711200" progId="Equation.3">
                  <p:embed/>
                </p:oleObj>
              </mc:Choice>
              <mc:Fallback>
                <p:oleObj name="Equation" r:id="rId3" imgW="1016000" imgH="711200" progId="Equation.3">
                  <p:embed/>
                  <p:pic>
                    <p:nvPicPr>
                      <p:cNvPr id="163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409700"/>
                        <a:ext cx="22098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2041525" y="839788"/>
            <a:ext cx="7119938" cy="4572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FFFF66"/>
                </a:solidFill>
                <a:latin typeface="Arial" panose="020B0604020202020204" pitchFamily="34" charset="0"/>
              </a:rPr>
              <a:t>Menghitung determinan dengan ekspansi kofaktor :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1620838" y="3021014"/>
            <a:ext cx="3852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Ekspansi melalui baris pertama :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2727326" y="3478213"/>
            <a:ext cx="39465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Det(A) = a</a:t>
            </a:r>
            <a:r>
              <a:rPr lang="en-US" altLang="en-US" baseline="-25000">
                <a:latin typeface="Arial" panose="020B0604020202020204" pitchFamily="34" charset="0"/>
              </a:rPr>
              <a:t>11</a:t>
            </a:r>
            <a:r>
              <a:rPr lang="en-US" altLang="en-US">
                <a:latin typeface="Arial" panose="020B0604020202020204" pitchFamily="34" charset="0"/>
              </a:rPr>
              <a:t>A</a:t>
            </a:r>
            <a:r>
              <a:rPr lang="en-US" altLang="en-US" baseline="-25000">
                <a:latin typeface="Arial" panose="020B0604020202020204" pitchFamily="34" charset="0"/>
              </a:rPr>
              <a:t>11</a:t>
            </a:r>
            <a:r>
              <a:rPr lang="en-US" altLang="en-US">
                <a:latin typeface="Arial" panose="020B0604020202020204" pitchFamily="34" charset="0"/>
              </a:rPr>
              <a:t> + a</a:t>
            </a:r>
            <a:r>
              <a:rPr lang="en-US" altLang="en-US" baseline="-25000">
                <a:latin typeface="Arial" panose="020B0604020202020204" pitchFamily="34" charset="0"/>
              </a:rPr>
              <a:t>12</a:t>
            </a:r>
            <a:r>
              <a:rPr lang="en-US" altLang="en-US">
                <a:latin typeface="Arial" panose="020B0604020202020204" pitchFamily="34" charset="0"/>
              </a:rPr>
              <a:t>A</a:t>
            </a:r>
            <a:r>
              <a:rPr lang="en-US" altLang="en-US" baseline="-25000">
                <a:latin typeface="Arial" panose="020B0604020202020204" pitchFamily="34" charset="0"/>
              </a:rPr>
              <a:t>12</a:t>
            </a:r>
            <a:r>
              <a:rPr lang="en-US" altLang="en-US">
                <a:latin typeface="Arial" panose="020B0604020202020204" pitchFamily="34" charset="0"/>
              </a:rPr>
              <a:t> + a</a:t>
            </a:r>
            <a:r>
              <a:rPr lang="en-US" altLang="en-US" baseline="-25000">
                <a:latin typeface="Arial" panose="020B0604020202020204" pitchFamily="34" charset="0"/>
              </a:rPr>
              <a:t>13</a:t>
            </a:r>
            <a:r>
              <a:rPr lang="en-US" altLang="en-US">
                <a:latin typeface="Arial" panose="020B0604020202020204" pitchFamily="34" charset="0"/>
              </a:rPr>
              <a:t>A</a:t>
            </a:r>
            <a:r>
              <a:rPr lang="en-US" altLang="en-US" baseline="-25000">
                <a:latin typeface="Arial" panose="020B0604020202020204" pitchFamily="34" charset="0"/>
              </a:rPr>
              <a:t>13</a:t>
            </a:r>
            <a:r>
              <a:rPr lang="en-US" altLang="en-US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1492251" y="4011614"/>
            <a:ext cx="416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Atau ekspansi melalui baris ketiga :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2803525" y="4392614"/>
            <a:ext cx="4116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Det(A) = a</a:t>
            </a:r>
            <a:r>
              <a:rPr lang="en-US" altLang="en-US" baseline="-25000">
                <a:latin typeface="Arial" panose="020B0604020202020204" pitchFamily="34" charset="0"/>
              </a:rPr>
              <a:t>31 </a:t>
            </a:r>
            <a:r>
              <a:rPr lang="en-US" altLang="en-US">
                <a:latin typeface="Arial" panose="020B0604020202020204" pitchFamily="34" charset="0"/>
              </a:rPr>
              <a:t>A</a:t>
            </a:r>
            <a:r>
              <a:rPr lang="en-US" altLang="en-US" baseline="-25000">
                <a:latin typeface="Arial" panose="020B0604020202020204" pitchFamily="34" charset="0"/>
              </a:rPr>
              <a:t>31</a:t>
            </a:r>
            <a:r>
              <a:rPr lang="en-US" altLang="en-US">
                <a:latin typeface="Arial" panose="020B0604020202020204" pitchFamily="34" charset="0"/>
              </a:rPr>
              <a:t> + a</a:t>
            </a:r>
            <a:r>
              <a:rPr lang="en-US" altLang="en-US" baseline="-25000">
                <a:latin typeface="Arial" panose="020B0604020202020204" pitchFamily="34" charset="0"/>
              </a:rPr>
              <a:t>32</a:t>
            </a:r>
            <a:r>
              <a:rPr lang="en-US" altLang="en-US">
                <a:latin typeface="Arial" panose="020B0604020202020204" pitchFamily="34" charset="0"/>
              </a:rPr>
              <a:t> A</a:t>
            </a:r>
            <a:r>
              <a:rPr lang="en-US" altLang="en-US" baseline="-25000">
                <a:latin typeface="Arial" panose="020B0604020202020204" pitchFamily="34" charset="0"/>
              </a:rPr>
              <a:t>32</a:t>
            </a:r>
            <a:r>
              <a:rPr lang="en-US" altLang="en-US">
                <a:latin typeface="Arial" panose="020B0604020202020204" pitchFamily="34" charset="0"/>
              </a:rPr>
              <a:t> + a</a:t>
            </a:r>
            <a:r>
              <a:rPr lang="en-US" altLang="en-US" baseline="-25000">
                <a:latin typeface="Arial" panose="020B0604020202020204" pitchFamily="34" charset="0"/>
              </a:rPr>
              <a:t>33</a:t>
            </a:r>
            <a:r>
              <a:rPr lang="en-US" altLang="en-US">
                <a:latin typeface="Arial" panose="020B0604020202020204" pitchFamily="34" charset="0"/>
              </a:rPr>
              <a:t> A</a:t>
            </a:r>
            <a:r>
              <a:rPr lang="en-US" altLang="en-US" baseline="-25000">
                <a:latin typeface="Arial" panose="020B0604020202020204" pitchFamily="34" charset="0"/>
              </a:rPr>
              <a:t>33</a:t>
            </a:r>
            <a:r>
              <a:rPr lang="en-US" altLang="en-US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1660525" y="5078414"/>
            <a:ext cx="437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Atau ekspansi melalui kolom ke dua :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2879725" y="5459413"/>
            <a:ext cx="39497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Det(A) = a</a:t>
            </a:r>
            <a:r>
              <a:rPr lang="en-US" altLang="en-US" baseline="-25000">
                <a:latin typeface="Arial" panose="020B0604020202020204" pitchFamily="34" charset="0"/>
              </a:rPr>
              <a:t>12</a:t>
            </a:r>
            <a:r>
              <a:rPr lang="en-US" altLang="en-US">
                <a:latin typeface="Arial" panose="020B0604020202020204" pitchFamily="34" charset="0"/>
              </a:rPr>
              <a:t>A</a:t>
            </a:r>
            <a:r>
              <a:rPr lang="en-US" altLang="en-US" baseline="-25000">
                <a:latin typeface="Arial" panose="020B0604020202020204" pitchFamily="34" charset="0"/>
              </a:rPr>
              <a:t>12</a:t>
            </a:r>
            <a:r>
              <a:rPr lang="en-US" altLang="en-US">
                <a:latin typeface="Arial" panose="020B0604020202020204" pitchFamily="34" charset="0"/>
              </a:rPr>
              <a:t> + a</a:t>
            </a:r>
            <a:r>
              <a:rPr lang="en-US" altLang="en-US" baseline="-25000">
                <a:latin typeface="Arial" panose="020B0604020202020204" pitchFamily="34" charset="0"/>
              </a:rPr>
              <a:t>22</a:t>
            </a:r>
            <a:r>
              <a:rPr lang="en-US" altLang="en-US">
                <a:latin typeface="Arial" panose="020B0604020202020204" pitchFamily="34" charset="0"/>
              </a:rPr>
              <a:t>A</a:t>
            </a:r>
            <a:r>
              <a:rPr lang="en-US" altLang="en-US" baseline="-25000">
                <a:latin typeface="Arial" panose="020B0604020202020204" pitchFamily="34" charset="0"/>
              </a:rPr>
              <a:t>22</a:t>
            </a:r>
            <a:r>
              <a:rPr lang="en-US" altLang="en-US">
                <a:latin typeface="Arial" panose="020B0604020202020204" pitchFamily="34" charset="0"/>
              </a:rPr>
              <a:t> + a</a:t>
            </a:r>
            <a:r>
              <a:rPr lang="en-US" altLang="en-US" baseline="-25000">
                <a:latin typeface="Arial" panose="020B0604020202020204" pitchFamily="34" charset="0"/>
              </a:rPr>
              <a:t>32</a:t>
            </a:r>
            <a:r>
              <a:rPr lang="en-US" altLang="en-US">
                <a:latin typeface="Arial" panose="020B0604020202020204" pitchFamily="34" charset="0"/>
              </a:rPr>
              <a:t>A</a:t>
            </a:r>
            <a:r>
              <a:rPr lang="en-US" altLang="en-US" baseline="-25000">
                <a:latin typeface="Arial" panose="020B0604020202020204" pitchFamily="34" charset="0"/>
              </a:rPr>
              <a:t>32 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1679575" y="6069014"/>
            <a:ext cx="2090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Dan sebagainya.</a:t>
            </a:r>
          </a:p>
        </p:txBody>
      </p:sp>
    </p:spTree>
    <p:extLst>
      <p:ext uri="{BB962C8B-B14F-4D97-AF65-F5344CB8AC3E}">
        <p14:creationId xmlns:p14="http://schemas.microsoft.com/office/powerpoint/2010/main" val="425755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90" grpId="0" animBg="1"/>
      <p:bldP spid="16391" grpId="0"/>
      <p:bldP spid="16392" grpId="0"/>
      <p:bldP spid="16393" grpId="0"/>
      <p:bldP spid="16394" grpId="0"/>
      <p:bldP spid="16395" grpId="0"/>
      <p:bldP spid="16396" grpId="0"/>
      <p:bldP spid="1639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727200" y="531814"/>
            <a:ext cx="5430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Dengan ekspansi kofaktor, hitung determinan :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574925" y="1511301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B = </a:t>
            </a:r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605182"/>
              </p:ext>
            </p:extLst>
          </p:nvPr>
        </p:nvGraphicFramePr>
        <p:xfrm>
          <a:off x="3276600" y="927100"/>
          <a:ext cx="1447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3" imgW="888614" imgH="710891" progId="Equation.3">
                  <p:embed/>
                </p:oleObj>
              </mc:Choice>
              <mc:Fallback>
                <p:oleObj name="Equation" r:id="rId3" imgW="888614" imgH="710891" progId="Equation.3">
                  <p:embed/>
                  <p:pic>
                    <p:nvPicPr>
                      <p:cNvPr id="174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927100"/>
                        <a:ext cx="14478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905000" y="2362201"/>
            <a:ext cx="5861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Andaikan dilakukan ekspansi melalui baris kedua :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2057401" y="2743200"/>
            <a:ext cx="41132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Det(B) = b</a:t>
            </a:r>
            <a:r>
              <a:rPr lang="en-US" altLang="en-US" baseline="-25000">
                <a:latin typeface="Arial" panose="020B0604020202020204" pitchFamily="34" charset="0"/>
              </a:rPr>
              <a:t>21</a:t>
            </a:r>
            <a:r>
              <a:rPr lang="en-US" altLang="en-US">
                <a:latin typeface="Arial" panose="020B0604020202020204" pitchFamily="34" charset="0"/>
              </a:rPr>
              <a:t> B</a:t>
            </a:r>
            <a:r>
              <a:rPr lang="en-US" altLang="en-US" baseline="-25000">
                <a:latin typeface="Arial" panose="020B0604020202020204" pitchFamily="34" charset="0"/>
              </a:rPr>
              <a:t>21</a:t>
            </a:r>
            <a:r>
              <a:rPr lang="en-US" altLang="en-US">
                <a:latin typeface="Arial" panose="020B0604020202020204" pitchFamily="34" charset="0"/>
              </a:rPr>
              <a:t> + b</a:t>
            </a:r>
            <a:r>
              <a:rPr lang="en-US" altLang="en-US" baseline="-25000">
                <a:latin typeface="Arial" panose="020B0604020202020204" pitchFamily="34" charset="0"/>
              </a:rPr>
              <a:t>22</a:t>
            </a:r>
            <a:r>
              <a:rPr lang="en-US" altLang="en-US">
                <a:latin typeface="Arial" panose="020B0604020202020204" pitchFamily="34" charset="0"/>
              </a:rPr>
              <a:t> B</a:t>
            </a:r>
            <a:r>
              <a:rPr lang="en-US" altLang="en-US" baseline="-25000">
                <a:latin typeface="Arial" panose="020B0604020202020204" pitchFamily="34" charset="0"/>
              </a:rPr>
              <a:t>22</a:t>
            </a:r>
            <a:r>
              <a:rPr lang="en-US" altLang="en-US">
                <a:latin typeface="Arial" panose="020B0604020202020204" pitchFamily="34" charset="0"/>
              </a:rPr>
              <a:t> + b</a:t>
            </a:r>
            <a:r>
              <a:rPr lang="en-US" altLang="en-US" baseline="-25000">
                <a:latin typeface="Arial" panose="020B0604020202020204" pitchFamily="34" charset="0"/>
              </a:rPr>
              <a:t>23</a:t>
            </a:r>
            <a:r>
              <a:rPr lang="en-US" altLang="en-US">
                <a:latin typeface="Arial" panose="020B0604020202020204" pitchFamily="34" charset="0"/>
              </a:rPr>
              <a:t> B</a:t>
            </a:r>
            <a:r>
              <a:rPr lang="en-US" altLang="en-US" baseline="-25000">
                <a:latin typeface="Arial" panose="020B0604020202020204" pitchFamily="34" charset="0"/>
              </a:rPr>
              <a:t>23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7391400" y="2819401"/>
            <a:ext cx="1830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B</a:t>
            </a:r>
            <a:r>
              <a:rPr lang="en-US" altLang="en-US" baseline="-25000">
                <a:latin typeface="Arial" panose="020B0604020202020204" pitchFamily="34" charset="0"/>
              </a:rPr>
              <a:t>21</a:t>
            </a:r>
            <a:r>
              <a:rPr lang="en-US" altLang="en-US">
                <a:latin typeface="Arial" panose="020B0604020202020204" pitchFamily="34" charset="0"/>
              </a:rPr>
              <a:t> = - M</a:t>
            </a:r>
            <a:r>
              <a:rPr lang="en-US" altLang="en-US" baseline="-25000">
                <a:latin typeface="Arial" panose="020B0604020202020204" pitchFamily="34" charset="0"/>
              </a:rPr>
              <a:t>21</a:t>
            </a:r>
            <a:r>
              <a:rPr lang="en-US" altLang="en-US">
                <a:latin typeface="Arial" panose="020B0604020202020204" pitchFamily="34" charset="0"/>
              </a:rPr>
              <a:t> = - </a:t>
            </a:r>
          </a:p>
        </p:txBody>
      </p:sp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9144000" y="2667000"/>
          <a:ext cx="838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Equation" r:id="rId5" imgW="495085" imgH="457002" progId="Equation.3">
                  <p:embed/>
                </p:oleObj>
              </mc:Choice>
              <mc:Fallback>
                <p:oleObj name="Equation" r:id="rId5" imgW="495085" imgH="457002" progId="Equation.3">
                  <p:embed/>
                  <p:pic>
                    <p:nvPicPr>
                      <p:cNvPr id="174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0" y="2667000"/>
                        <a:ext cx="838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10125076" y="2819401"/>
            <a:ext cx="542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= 9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7391400" y="3505201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B</a:t>
            </a:r>
            <a:r>
              <a:rPr lang="en-US" altLang="en-US" baseline="-25000">
                <a:latin typeface="Arial" panose="020B0604020202020204" pitchFamily="34" charset="0"/>
              </a:rPr>
              <a:t>22</a:t>
            </a:r>
            <a:r>
              <a:rPr lang="en-US" altLang="en-US">
                <a:latin typeface="Arial" panose="020B0604020202020204" pitchFamily="34" charset="0"/>
              </a:rPr>
              <a:t> = M</a:t>
            </a:r>
            <a:r>
              <a:rPr lang="en-US" altLang="en-US" baseline="-25000">
                <a:latin typeface="Arial" panose="020B0604020202020204" pitchFamily="34" charset="0"/>
              </a:rPr>
              <a:t>22</a:t>
            </a:r>
            <a:r>
              <a:rPr lang="en-US" altLang="en-US">
                <a:latin typeface="Arial" panose="020B0604020202020204" pitchFamily="34" charset="0"/>
              </a:rPr>
              <a:t> = 3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7391400" y="4125914"/>
            <a:ext cx="203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B</a:t>
            </a:r>
            <a:r>
              <a:rPr lang="en-US" altLang="en-US" baseline="-25000">
                <a:latin typeface="Arial" panose="020B0604020202020204" pitchFamily="34" charset="0"/>
              </a:rPr>
              <a:t>23</a:t>
            </a:r>
            <a:r>
              <a:rPr lang="en-US" altLang="en-US">
                <a:latin typeface="Arial" panose="020B0604020202020204" pitchFamily="34" charset="0"/>
              </a:rPr>
              <a:t> = - M</a:t>
            </a:r>
            <a:r>
              <a:rPr lang="en-US" altLang="en-US" baseline="-25000">
                <a:latin typeface="Arial" panose="020B0604020202020204" pitchFamily="34" charset="0"/>
              </a:rPr>
              <a:t>23</a:t>
            </a:r>
            <a:r>
              <a:rPr lang="en-US" altLang="en-US">
                <a:latin typeface="Arial" panose="020B0604020202020204" pitchFamily="34" charset="0"/>
              </a:rPr>
              <a:t> = - 3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1978025" y="3287713"/>
            <a:ext cx="39814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 Det(B) = (3)(9) + (1)(3) + (-1) (-3)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2057400" y="3810001"/>
            <a:ext cx="1487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Det(B) = 33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1905001" y="4735514"/>
            <a:ext cx="7178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Atau jika dikerjakan dengan ekspansi melalui kolom ketiga :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2057401" y="5192714"/>
            <a:ext cx="4259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Det(B) = b</a:t>
            </a:r>
            <a:r>
              <a:rPr lang="en-US" altLang="en-US" baseline="-25000">
                <a:latin typeface="Arial" panose="020B0604020202020204" pitchFamily="34" charset="0"/>
              </a:rPr>
              <a:t>13</a:t>
            </a:r>
            <a:r>
              <a:rPr lang="en-US" altLang="en-US">
                <a:latin typeface="Arial" panose="020B0604020202020204" pitchFamily="34" charset="0"/>
              </a:rPr>
              <a:t> B</a:t>
            </a:r>
            <a:r>
              <a:rPr lang="en-US" altLang="en-US" baseline="-25000">
                <a:latin typeface="Arial" panose="020B0604020202020204" pitchFamily="34" charset="0"/>
              </a:rPr>
              <a:t>13</a:t>
            </a:r>
            <a:r>
              <a:rPr lang="en-US" altLang="en-US">
                <a:latin typeface="Arial" panose="020B0604020202020204" pitchFamily="34" charset="0"/>
              </a:rPr>
              <a:t> + b</a:t>
            </a:r>
            <a:r>
              <a:rPr lang="en-US" altLang="en-US" baseline="-25000">
                <a:latin typeface="Arial" panose="020B0604020202020204" pitchFamily="34" charset="0"/>
              </a:rPr>
              <a:t>23</a:t>
            </a:r>
            <a:r>
              <a:rPr lang="en-US" altLang="en-US" baseline="30000">
                <a:latin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</a:rPr>
              <a:t>B</a:t>
            </a:r>
            <a:r>
              <a:rPr lang="en-US" altLang="en-US" baseline="-25000">
                <a:latin typeface="Arial" panose="020B0604020202020204" pitchFamily="34" charset="0"/>
              </a:rPr>
              <a:t>23</a:t>
            </a:r>
            <a:r>
              <a:rPr lang="en-US" altLang="en-US">
                <a:latin typeface="Arial" panose="020B0604020202020204" pitchFamily="34" charset="0"/>
              </a:rPr>
              <a:t> + b</a:t>
            </a:r>
            <a:r>
              <a:rPr lang="en-US" altLang="en-US" baseline="-25000">
                <a:latin typeface="Arial" panose="020B0604020202020204" pitchFamily="34" charset="0"/>
              </a:rPr>
              <a:t>33</a:t>
            </a:r>
            <a:r>
              <a:rPr lang="en-US" altLang="en-US">
                <a:latin typeface="Arial" panose="020B0604020202020204" pitchFamily="34" charset="0"/>
              </a:rPr>
              <a:t> B</a:t>
            </a:r>
            <a:r>
              <a:rPr lang="en-US" altLang="en-US" baseline="-25000">
                <a:latin typeface="Arial" panose="020B0604020202020204" pitchFamily="34" charset="0"/>
              </a:rPr>
              <a:t>33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7391400" y="5257801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B</a:t>
            </a:r>
            <a:r>
              <a:rPr lang="en-US" altLang="en-US" baseline="-25000">
                <a:latin typeface="Arial" panose="020B0604020202020204" pitchFamily="34" charset="0"/>
              </a:rPr>
              <a:t>13</a:t>
            </a:r>
            <a:r>
              <a:rPr lang="en-US" altLang="en-US">
                <a:latin typeface="Arial" panose="020B0604020202020204" pitchFamily="34" charset="0"/>
              </a:rPr>
              <a:t> = M</a:t>
            </a:r>
            <a:r>
              <a:rPr lang="en-US" altLang="en-US" baseline="-25000">
                <a:latin typeface="Arial" panose="020B0604020202020204" pitchFamily="34" charset="0"/>
              </a:rPr>
              <a:t>13</a:t>
            </a:r>
            <a:r>
              <a:rPr lang="en-US" altLang="en-US">
                <a:latin typeface="Arial" panose="020B0604020202020204" pitchFamily="34" charset="0"/>
              </a:rPr>
              <a:t> = 2</a:t>
            </a:r>
            <a:endParaRPr lang="en-US" altLang="en-US" baseline="-25000">
              <a:latin typeface="Arial" panose="020B0604020202020204" pitchFamily="34" charset="0"/>
            </a:endParaRP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7391401" y="5715001"/>
            <a:ext cx="2574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B</a:t>
            </a:r>
            <a:r>
              <a:rPr lang="en-US" altLang="en-US" baseline="-25000">
                <a:latin typeface="Arial" panose="020B0604020202020204" pitchFamily="34" charset="0"/>
              </a:rPr>
              <a:t>23</a:t>
            </a:r>
            <a:r>
              <a:rPr lang="en-US" altLang="en-US">
                <a:latin typeface="Arial" panose="020B0604020202020204" pitchFamily="34" charset="0"/>
              </a:rPr>
              <a:t> = - M</a:t>
            </a:r>
            <a:r>
              <a:rPr lang="en-US" altLang="en-US" baseline="-25000">
                <a:latin typeface="Arial" panose="020B0604020202020204" pitchFamily="34" charset="0"/>
              </a:rPr>
              <a:t>23</a:t>
            </a:r>
            <a:r>
              <a:rPr lang="en-US" altLang="en-US">
                <a:latin typeface="Arial" panose="020B0604020202020204" pitchFamily="34" charset="0"/>
              </a:rPr>
              <a:t> = - 3 </a:t>
            </a: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7391400" y="6172201"/>
            <a:ext cx="2273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B</a:t>
            </a:r>
            <a:r>
              <a:rPr lang="en-US" altLang="en-US" baseline="-25000">
                <a:latin typeface="Arial" panose="020B0604020202020204" pitchFamily="34" charset="0"/>
              </a:rPr>
              <a:t>33</a:t>
            </a:r>
            <a:r>
              <a:rPr lang="en-US" altLang="en-US">
                <a:latin typeface="Arial" panose="020B0604020202020204" pitchFamily="34" charset="0"/>
              </a:rPr>
              <a:t> = M</a:t>
            </a:r>
            <a:r>
              <a:rPr lang="en-US" altLang="en-US" baseline="-25000">
                <a:latin typeface="Arial" panose="020B0604020202020204" pitchFamily="34" charset="0"/>
              </a:rPr>
              <a:t>33</a:t>
            </a:r>
            <a:r>
              <a:rPr lang="en-US" altLang="en-US">
                <a:latin typeface="Arial" panose="020B0604020202020204" pitchFamily="34" charset="0"/>
              </a:rPr>
              <a:t> = 7</a:t>
            </a:r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2057401" y="5726114"/>
            <a:ext cx="4087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Det(B) = (1)(2) + (-1)(-3) + (4)(7) 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2057400" y="6172201"/>
            <a:ext cx="1716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Det(B) = 33</a:t>
            </a:r>
          </a:p>
        </p:txBody>
      </p:sp>
    </p:spTree>
    <p:extLst>
      <p:ext uri="{BB962C8B-B14F-4D97-AF65-F5344CB8AC3E}">
        <p14:creationId xmlns:p14="http://schemas.microsoft.com/office/powerpoint/2010/main" val="422857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64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9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2" dur="80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3" dur="80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80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9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4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9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3" grpId="0"/>
      <p:bldP spid="17415" grpId="0"/>
      <p:bldP spid="17416" grpId="0"/>
      <p:bldP spid="17417" grpId="0"/>
      <p:bldP spid="17419" grpId="0"/>
      <p:bldP spid="17420" grpId="0"/>
      <p:bldP spid="17421" grpId="0"/>
      <p:bldP spid="17422" grpId="0"/>
      <p:bldP spid="17423" grpId="0"/>
      <p:bldP spid="17424" grpId="0"/>
      <p:bldP spid="17424" grpId="1"/>
      <p:bldP spid="17425" grpId="0"/>
      <p:bldP spid="17426" grpId="0"/>
      <p:bldP spid="17427" grpId="0"/>
      <p:bldP spid="17428" grpId="0"/>
      <p:bldP spid="17429" grpId="0"/>
      <p:bldP spid="174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905001" y="723901"/>
            <a:ext cx="3935413" cy="396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Strategi menghitung determinan :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981200" y="1257301"/>
            <a:ext cx="868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1. Gunakan kombinasi beberapa metode (definisi, sifat, ekspansi kofaktor).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981200" y="1866900"/>
            <a:ext cx="76152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2. Pilih ekspansi melalui baris atau kolom yang paling sederhana</a:t>
            </a:r>
            <a:r>
              <a:rPr lang="en-US" altLang="en-US">
                <a:solidFill>
                  <a:srgbClr val="FFFF66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1981200" y="2611439"/>
            <a:ext cx="7793038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0513" indent="-290513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3. Gunakan sifat ke 8 untuk membuat unsur-unsur pada baris/kolom yang dipilih sebanyak mungkin menjadi nol.</a:t>
            </a:r>
          </a:p>
        </p:txBody>
      </p:sp>
    </p:spTree>
    <p:extLst>
      <p:ext uri="{BB962C8B-B14F-4D97-AF65-F5344CB8AC3E}">
        <p14:creationId xmlns:p14="http://schemas.microsoft.com/office/powerpoint/2010/main" val="244160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  <p:bldP spid="18438" grpId="0"/>
      <p:bldP spid="18439" grpId="0"/>
      <p:bldP spid="184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6" name="Oval 20"/>
          <p:cNvSpPr>
            <a:spLocks noChangeArrowheads="1"/>
          </p:cNvSpPr>
          <p:nvPr/>
        </p:nvSpPr>
        <p:spPr bwMode="auto">
          <a:xfrm>
            <a:off x="2514600" y="3098800"/>
            <a:ext cx="1905000" cy="381000"/>
          </a:xfrm>
          <a:prstGeom prst="ellipse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117726" y="1052514"/>
            <a:ext cx="3419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Hitung determinan dari : E = </a:t>
            </a: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578422"/>
              </p:ext>
            </p:extLst>
          </p:nvPr>
        </p:nvGraphicFramePr>
        <p:xfrm>
          <a:off x="5486400" y="660400"/>
          <a:ext cx="1600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Equation" r:id="rId3" imgW="888614" imgH="710891" progId="Equation.3">
                  <p:embed/>
                </p:oleObj>
              </mc:Choice>
              <mc:Fallback>
                <p:oleObj name="Equation" r:id="rId3" imgW="888614" imgH="710891" progId="Equation.3">
                  <p:embed/>
                  <p:pic>
                    <p:nvPicPr>
                      <p:cNvPr id="194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660400"/>
                        <a:ext cx="16002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2193926" y="2347914"/>
            <a:ext cx="584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Dikerjakan dengan ekspansi melalui baris ke dua :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1900238" y="3109914"/>
            <a:ext cx="774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|E| = </a:t>
            </a:r>
          </a:p>
        </p:txBody>
      </p:sp>
      <p:graphicFrame>
        <p:nvGraphicFramePr>
          <p:cNvPr id="194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290082"/>
              </p:ext>
            </p:extLst>
          </p:nvPr>
        </p:nvGraphicFramePr>
        <p:xfrm>
          <a:off x="2667000" y="2717800"/>
          <a:ext cx="15240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Equation" r:id="rId5" imgW="799753" imgH="710891" progId="Equation.3">
                  <p:embed/>
                </p:oleObj>
              </mc:Choice>
              <mc:Fallback>
                <p:oleObj name="Equation" r:id="rId5" imgW="799753" imgH="710891" progId="Equation.3">
                  <p:embed/>
                  <p:pic>
                    <p:nvPicPr>
                      <p:cNvPr id="194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717800"/>
                        <a:ext cx="15240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4403725" y="2957514"/>
            <a:ext cx="1093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K2 + K1</a:t>
            </a:r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4495800" y="355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94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193027"/>
              </p:ext>
            </p:extLst>
          </p:nvPr>
        </p:nvGraphicFramePr>
        <p:xfrm>
          <a:off x="5722939" y="2794000"/>
          <a:ext cx="1354137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Equation" r:id="rId7" imgW="710891" imgH="710891" progId="Equation.3">
                  <p:embed/>
                </p:oleObj>
              </mc:Choice>
              <mc:Fallback>
                <p:oleObj name="Equation" r:id="rId7" imgW="710891" imgH="710891" progId="Equation.3">
                  <p:embed/>
                  <p:pic>
                    <p:nvPicPr>
                      <p:cNvPr id="1946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939" y="2794000"/>
                        <a:ext cx="1354137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7165975" y="2957514"/>
            <a:ext cx="1087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K3 – K1</a:t>
            </a:r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7162800" y="3632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947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28496"/>
              </p:ext>
            </p:extLst>
          </p:nvPr>
        </p:nvGraphicFramePr>
        <p:xfrm>
          <a:off x="8382000" y="2717800"/>
          <a:ext cx="1354138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Equation" r:id="rId9" imgW="710891" imgH="710891" progId="Equation.3">
                  <p:embed/>
                </p:oleObj>
              </mc:Choice>
              <mc:Fallback>
                <p:oleObj name="Equation" r:id="rId9" imgW="710891" imgH="710891" progId="Equation.3">
                  <p:embed/>
                  <p:pic>
                    <p:nvPicPr>
                      <p:cNvPr id="1947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2717800"/>
                        <a:ext cx="1354138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1889126" y="4481513"/>
            <a:ext cx="36560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|E| = e</a:t>
            </a:r>
            <a:r>
              <a:rPr lang="en-US" altLang="en-US" baseline="-25000">
                <a:latin typeface="Arial" panose="020B0604020202020204" pitchFamily="34" charset="0"/>
              </a:rPr>
              <a:t>21 </a:t>
            </a:r>
            <a:r>
              <a:rPr lang="en-US" altLang="en-US">
                <a:latin typeface="Arial" panose="020B0604020202020204" pitchFamily="34" charset="0"/>
              </a:rPr>
              <a:t>E</a:t>
            </a:r>
            <a:r>
              <a:rPr lang="en-US" altLang="en-US" baseline="-25000">
                <a:latin typeface="Arial" panose="020B0604020202020204" pitchFamily="34" charset="0"/>
              </a:rPr>
              <a:t>21</a:t>
            </a:r>
            <a:r>
              <a:rPr lang="en-US" altLang="en-US">
                <a:latin typeface="Arial" panose="020B0604020202020204" pitchFamily="34" charset="0"/>
              </a:rPr>
              <a:t> + e</a:t>
            </a:r>
            <a:r>
              <a:rPr lang="en-US" altLang="en-US" baseline="-25000">
                <a:latin typeface="Arial" panose="020B0604020202020204" pitchFamily="34" charset="0"/>
              </a:rPr>
              <a:t>22</a:t>
            </a:r>
            <a:r>
              <a:rPr lang="en-US" altLang="en-US">
                <a:latin typeface="Arial" panose="020B0604020202020204" pitchFamily="34" charset="0"/>
              </a:rPr>
              <a:t> E</a:t>
            </a:r>
            <a:r>
              <a:rPr lang="en-US" altLang="en-US" baseline="-25000">
                <a:latin typeface="Arial" panose="020B0604020202020204" pitchFamily="34" charset="0"/>
              </a:rPr>
              <a:t>22</a:t>
            </a:r>
            <a:r>
              <a:rPr lang="en-US" altLang="en-US">
                <a:latin typeface="Arial" panose="020B0604020202020204" pitchFamily="34" charset="0"/>
              </a:rPr>
              <a:t> + e</a:t>
            </a:r>
            <a:r>
              <a:rPr lang="en-US" altLang="en-US" baseline="-25000">
                <a:latin typeface="Arial" panose="020B0604020202020204" pitchFamily="34" charset="0"/>
              </a:rPr>
              <a:t>23</a:t>
            </a:r>
            <a:r>
              <a:rPr lang="en-US" altLang="en-US">
                <a:latin typeface="Arial" panose="020B0604020202020204" pitchFamily="34" charset="0"/>
              </a:rPr>
              <a:t> E</a:t>
            </a:r>
            <a:r>
              <a:rPr lang="en-US" altLang="en-US" baseline="-25000">
                <a:latin typeface="Arial" panose="020B0604020202020204" pitchFamily="34" charset="0"/>
              </a:rPr>
              <a:t>23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1889125" y="5167314"/>
            <a:ext cx="2471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|E| = e</a:t>
            </a:r>
            <a:r>
              <a:rPr lang="en-US" altLang="en-US" baseline="-25000">
                <a:latin typeface="Arial" panose="020B0604020202020204" pitchFamily="34" charset="0"/>
              </a:rPr>
              <a:t>21</a:t>
            </a:r>
            <a:r>
              <a:rPr lang="en-US" altLang="en-US">
                <a:latin typeface="Arial" panose="020B0604020202020204" pitchFamily="34" charset="0"/>
              </a:rPr>
              <a:t> E</a:t>
            </a:r>
            <a:r>
              <a:rPr lang="en-US" altLang="en-US" baseline="-25000">
                <a:latin typeface="Arial" panose="020B0604020202020204" pitchFamily="34" charset="0"/>
              </a:rPr>
              <a:t>21</a:t>
            </a:r>
            <a:r>
              <a:rPr lang="en-US" altLang="en-US">
                <a:latin typeface="Arial" panose="020B0604020202020204" pitchFamily="34" charset="0"/>
              </a:rPr>
              <a:t> + 0 + 0</a:t>
            </a:r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1900239" y="5853113"/>
            <a:ext cx="24606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|E| = (1) (-24) = - 24</a:t>
            </a:r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6281738" y="5232401"/>
            <a:ext cx="4386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E</a:t>
            </a:r>
            <a:r>
              <a:rPr lang="en-US" altLang="en-US" baseline="-25000">
                <a:latin typeface="Arial" panose="020B0604020202020204" pitchFamily="34" charset="0"/>
              </a:rPr>
              <a:t>21 </a:t>
            </a:r>
            <a:r>
              <a:rPr lang="en-US" altLang="en-US">
                <a:latin typeface="Arial" panose="020B0604020202020204" pitchFamily="34" charset="0"/>
              </a:rPr>
              <a:t>= - M</a:t>
            </a:r>
            <a:r>
              <a:rPr lang="en-US" altLang="en-US" baseline="-25000">
                <a:latin typeface="Arial" panose="020B0604020202020204" pitchFamily="34" charset="0"/>
              </a:rPr>
              <a:t>21</a:t>
            </a:r>
            <a:r>
              <a:rPr lang="en-US" altLang="en-US">
                <a:latin typeface="Arial" panose="020B0604020202020204" pitchFamily="34" charset="0"/>
              </a:rPr>
              <a:t> = - {(3)(-7) – (-5)(9)} = - 24</a:t>
            </a:r>
          </a:p>
        </p:txBody>
      </p:sp>
    </p:spTree>
    <p:extLst>
      <p:ext uri="{BB962C8B-B14F-4D97-AF65-F5344CB8AC3E}">
        <p14:creationId xmlns:p14="http://schemas.microsoft.com/office/powerpoint/2010/main" val="13523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96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6" grpId="0" animBg="1"/>
      <p:bldP spid="19460" grpId="0"/>
      <p:bldP spid="19463" grpId="0"/>
      <p:bldP spid="19464" grpId="0"/>
      <p:bldP spid="19466" grpId="0"/>
      <p:bldP spid="19469" grpId="0"/>
      <p:bldP spid="19472" grpId="0"/>
      <p:bldP spid="19473" grpId="0"/>
      <p:bldP spid="19474" grpId="0"/>
      <p:bldP spid="1947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308226" y="1135064"/>
            <a:ext cx="3787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Berapakah determinan dari  F =</a:t>
            </a: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6172200" y="685800"/>
          <a:ext cx="1447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Equation" r:id="rId3" imgW="990170" imgH="710891" progId="Equation.3">
                  <p:embed/>
                </p:oleObj>
              </mc:Choice>
              <mc:Fallback>
                <p:oleObj name="Equation" r:id="rId3" imgW="990170" imgH="710891" progId="Equation.3">
                  <p:embed/>
                  <p:pic>
                    <p:nvPicPr>
                      <p:cNvPr id="204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685800"/>
                        <a:ext cx="14478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346326" y="2297114"/>
            <a:ext cx="4716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Dipilih ekspansi melalui kolom pertama :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2133601" y="3048001"/>
            <a:ext cx="760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|F| = </a:t>
            </a:r>
          </a:p>
        </p:txBody>
      </p:sp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2819400" y="2743200"/>
          <a:ext cx="16002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Equation" r:id="rId5" imgW="888614" imgH="710891" progId="Equation.3">
                  <p:embed/>
                </p:oleObj>
              </mc:Choice>
              <mc:Fallback>
                <p:oleObj name="Equation" r:id="rId5" imgW="888614" imgH="710891" progId="Equation.3">
                  <p:embed/>
                  <p:pic>
                    <p:nvPicPr>
                      <p:cNvPr id="204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743200"/>
                        <a:ext cx="16002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4495800" y="2895601"/>
            <a:ext cx="1093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B3 + B1</a:t>
            </a:r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4572000" y="3429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5859464" y="2819400"/>
          <a:ext cx="1462087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Equation" r:id="rId7" imgW="812447" imgH="710891" progId="Equation.3">
                  <p:embed/>
                </p:oleObj>
              </mc:Choice>
              <mc:Fallback>
                <p:oleObj name="Equation" r:id="rId7" imgW="812447" imgH="710891" progId="Equation.3">
                  <p:embed/>
                  <p:pic>
                    <p:nvPicPr>
                      <p:cNvPr id="2049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464" y="2819400"/>
                        <a:ext cx="1462087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2171701" y="4202114"/>
            <a:ext cx="3287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Det(F) = f</a:t>
            </a:r>
            <a:r>
              <a:rPr lang="en-US" altLang="en-US" baseline="-25000">
                <a:latin typeface="Arial" panose="020B0604020202020204" pitchFamily="34" charset="0"/>
              </a:rPr>
              <a:t>11</a:t>
            </a:r>
            <a:r>
              <a:rPr lang="en-US" altLang="en-US">
                <a:latin typeface="Arial" panose="020B0604020202020204" pitchFamily="34" charset="0"/>
              </a:rPr>
              <a:t> F</a:t>
            </a:r>
            <a:r>
              <a:rPr lang="en-US" altLang="en-US" baseline="-25000">
                <a:latin typeface="Arial" panose="020B0604020202020204" pitchFamily="34" charset="0"/>
              </a:rPr>
              <a:t>11</a:t>
            </a:r>
            <a:r>
              <a:rPr lang="en-US" altLang="en-US">
                <a:latin typeface="Arial" panose="020B0604020202020204" pitchFamily="34" charset="0"/>
              </a:rPr>
              <a:t> = (1) (6) = 6</a:t>
            </a:r>
          </a:p>
        </p:txBody>
      </p:sp>
    </p:spTree>
    <p:extLst>
      <p:ext uri="{BB962C8B-B14F-4D97-AF65-F5344CB8AC3E}">
        <p14:creationId xmlns:p14="http://schemas.microsoft.com/office/powerpoint/2010/main" val="53610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4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86" grpId="0"/>
      <p:bldP spid="20487" grpId="0"/>
      <p:bldP spid="20489" grpId="0"/>
      <p:bldP spid="204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889125" y="1027114"/>
            <a:ext cx="72580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 err="1">
                <a:latin typeface="Arial" panose="020B0604020202020204" pitchFamily="34" charset="0"/>
              </a:rPr>
              <a:t>Untuk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setiap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matriks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persegi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b="1" dirty="0">
                <a:latin typeface="Arial" panose="020B0604020202020204" pitchFamily="34" charset="0"/>
              </a:rPr>
              <a:t>A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dengan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elemen-elemen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bilangan</a:t>
            </a:r>
            <a:r>
              <a:rPr lang="en-US" altLang="en-US" sz="1800" dirty="0">
                <a:latin typeface="Arial" panose="020B0604020202020204" pitchFamily="34" charset="0"/>
              </a:rPr>
              <a:t> real,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 err="1">
                <a:latin typeface="Arial" panose="020B0604020202020204" pitchFamily="34" charset="0"/>
              </a:rPr>
              <a:t>terdapat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tepat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latin typeface="Arial" panose="020B0604020202020204" pitchFamily="34" charset="0"/>
              </a:rPr>
              <a:t>satu</a:t>
            </a:r>
            <a:r>
              <a:rPr lang="en-US" altLang="en-US" sz="1800" b="1" dirty="0"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latin typeface="Arial" panose="020B0604020202020204" pitchFamily="34" charset="0"/>
              </a:rPr>
              <a:t>nilai</a:t>
            </a:r>
            <a:r>
              <a:rPr lang="en-US" altLang="en-US" sz="1800" dirty="0">
                <a:latin typeface="Arial" panose="020B0604020202020204" pitchFamily="34" charset="0"/>
              </a:rPr>
              <a:t> yang </a:t>
            </a:r>
            <a:r>
              <a:rPr lang="en-US" altLang="en-US" sz="1800" dirty="0" err="1">
                <a:latin typeface="Arial" panose="020B0604020202020204" pitchFamily="34" charset="0"/>
              </a:rPr>
              <a:t>berhubungan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dengan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matriks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tersebut</a:t>
            </a:r>
            <a:r>
              <a:rPr lang="en-US" altLang="en-US" sz="1800" dirty="0">
                <a:latin typeface="Arial" panose="020B0604020202020204" pitchFamily="34" charset="0"/>
              </a:rPr>
              <a:t>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 err="1">
                <a:latin typeface="Arial" panose="020B0604020202020204" pitchFamily="34" charset="0"/>
              </a:rPr>
              <a:t>Satu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nilai</a:t>
            </a:r>
            <a:r>
              <a:rPr lang="en-US" altLang="en-US" sz="1800" dirty="0">
                <a:latin typeface="Arial" panose="020B0604020202020204" pitchFamily="34" charset="0"/>
              </a:rPr>
              <a:t> real </a:t>
            </a:r>
            <a:r>
              <a:rPr lang="en-US" altLang="en-US" sz="1800" dirty="0" err="1">
                <a:latin typeface="Arial" panose="020B0604020202020204" pitchFamily="34" charset="0"/>
              </a:rPr>
              <a:t>ini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disebut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b="1" i="1" dirty="0" err="1">
                <a:solidFill>
                  <a:srgbClr val="000066"/>
                </a:solidFill>
                <a:latin typeface="Arial" panose="020B0604020202020204" pitchFamily="34" charset="0"/>
              </a:rPr>
              <a:t>determinan</a:t>
            </a:r>
            <a:r>
              <a:rPr lang="en-US" altLang="en-US" sz="18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828800" y="2133601"/>
            <a:ext cx="5251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Determinan dari matriks A ditulis  </a:t>
            </a:r>
            <a:r>
              <a:rPr lang="en-US" altLang="en-US" sz="1800" b="1">
                <a:latin typeface="Arial" panose="020B0604020202020204" pitchFamily="34" charset="0"/>
              </a:rPr>
              <a:t>det(A)</a:t>
            </a:r>
            <a:r>
              <a:rPr lang="en-US" altLang="en-US" sz="1800">
                <a:latin typeface="Arial" panose="020B0604020202020204" pitchFamily="34" charset="0"/>
              </a:rPr>
              <a:t> atau  </a:t>
            </a:r>
            <a:r>
              <a:rPr lang="en-US" altLang="en-US" sz="1800" b="1">
                <a:latin typeface="Arial" panose="020B0604020202020204" pitchFamily="34" charset="0"/>
              </a:rPr>
              <a:t>|A|.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1758950" y="2855913"/>
            <a:ext cx="596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 = </a:t>
            </a:r>
          </a:p>
        </p:txBody>
      </p:sp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2286000" y="2667000"/>
          <a:ext cx="762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3" imgW="596900" imgH="457200" progId="Equation.3">
                  <p:embed/>
                </p:oleObj>
              </mc:Choice>
              <mc:Fallback>
                <p:oleObj name="Equation" r:id="rId3" imgW="596900" imgH="457200" progId="Equation.3">
                  <p:embed/>
                  <p:pic>
                    <p:nvPicPr>
                      <p:cNvPr id="20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667000"/>
                        <a:ext cx="762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3276600" y="3048000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4098925" y="2855913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Det(A) = -7.</a:t>
            </a: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6537325" y="2855913"/>
            <a:ext cx="596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 = </a:t>
            </a:r>
          </a:p>
        </p:txBody>
      </p:sp>
      <p:graphicFrame>
        <p:nvGraphicFramePr>
          <p:cNvPr id="2060" name="Object 12"/>
          <p:cNvGraphicFramePr>
            <a:graphicFrameLocks noChangeAspect="1"/>
          </p:cNvGraphicFramePr>
          <p:nvPr/>
        </p:nvGraphicFramePr>
        <p:xfrm>
          <a:off x="7086600" y="2514600"/>
          <a:ext cx="1143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5" imgW="888614" imgH="710891" progId="Equation.3">
                  <p:embed/>
                </p:oleObj>
              </mc:Choice>
              <mc:Fallback>
                <p:oleObj name="Equation" r:id="rId5" imgW="888614" imgH="710891" progId="Equation.3">
                  <p:embed/>
                  <p:pic>
                    <p:nvPicPr>
                      <p:cNvPr id="206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514600"/>
                        <a:ext cx="1143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8382000" y="3048000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9204326" y="2855913"/>
            <a:ext cx="968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|B| = 25</a:t>
            </a:r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1851026" y="4564063"/>
            <a:ext cx="815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 = </a:t>
            </a:r>
          </a:p>
        </p:txBody>
      </p:sp>
      <p:graphicFrame>
        <p:nvGraphicFramePr>
          <p:cNvPr id="2064" name="Object 16"/>
          <p:cNvGraphicFramePr>
            <a:graphicFrameLocks noChangeAspect="1"/>
          </p:cNvGraphicFramePr>
          <p:nvPr/>
        </p:nvGraphicFramePr>
        <p:xfrm>
          <a:off x="2514600" y="3962400"/>
          <a:ext cx="13716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7" imgW="1016000" imgH="914400" progId="Equation.3">
                  <p:embed/>
                </p:oleObj>
              </mc:Choice>
              <mc:Fallback>
                <p:oleObj name="Equation" r:id="rId7" imgW="1016000" imgH="914400" progId="Equation.3">
                  <p:embed/>
                  <p:pic>
                    <p:nvPicPr>
                      <p:cNvPr id="206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962400"/>
                        <a:ext cx="13716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5" name="Line 17"/>
          <p:cNvSpPr>
            <a:spLocks noChangeShapeType="1"/>
          </p:cNvSpPr>
          <p:nvPr/>
        </p:nvSpPr>
        <p:spPr bwMode="auto">
          <a:xfrm>
            <a:off x="4114800" y="47244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6" name="Text Box 18"/>
          <p:cNvSpPr txBox="1">
            <a:spLocks noChangeArrowheads="1"/>
          </p:cNvSpPr>
          <p:nvPr/>
        </p:nvSpPr>
        <p:spPr bwMode="auto">
          <a:xfrm>
            <a:off x="4876800" y="4572001"/>
            <a:ext cx="124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Det(C) = 0</a:t>
            </a:r>
          </a:p>
        </p:txBody>
      </p:sp>
      <p:sp>
        <p:nvSpPr>
          <p:cNvPr id="2067" name="Text Box 19"/>
          <p:cNvSpPr txBox="1">
            <a:spLocks noChangeArrowheads="1"/>
          </p:cNvSpPr>
          <p:nvPr/>
        </p:nvSpPr>
        <p:spPr bwMode="auto">
          <a:xfrm>
            <a:off x="1927226" y="6088063"/>
            <a:ext cx="6302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Bagaimana menghitung nilai determinan 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42888"/>
            <a:ext cx="7681913" cy="1371600"/>
          </a:xfrm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DETERMINAN</a:t>
            </a:r>
            <a:br>
              <a:rPr lang="en-US" altLang="en-US" b="1" dirty="0">
                <a:latin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5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800" decel="100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2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20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20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8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20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20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  <p:bldP spid="2054" grpId="0"/>
      <p:bldP spid="2055" grpId="0"/>
      <p:bldP spid="2058" grpId="0"/>
      <p:bldP spid="2059" grpId="0"/>
      <p:bldP spid="2062" grpId="0"/>
      <p:bldP spid="2063" grpId="0"/>
      <p:bldP spid="2066" grpId="0"/>
      <p:bldP spid="206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3209925" y="2209800"/>
          <a:ext cx="18097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8" name="Equation" r:id="rId3" imgW="1206500" imgH="914400" progId="Equation.3">
                  <p:embed/>
                </p:oleObj>
              </mc:Choice>
              <mc:Fallback>
                <p:oleObj name="Equation" r:id="rId3" imgW="1206500" imgH="914400" progId="Equation.3">
                  <p:embed/>
                  <p:pic>
                    <p:nvPicPr>
                      <p:cNvPr id="215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2209800"/>
                        <a:ext cx="180975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2" name="Oval 18"/>
          <p:cNvSpPr>
            <a:spLocks noChangeArrowheads="1"/>
          </p:cNvSpPr>
          <p:nvPr/>
        </p:nvSpPr>
        <p:spPr bwMode="auto">
          <a:xfrm>
            <a:off x="5791200" y="3810000"/>
            <a:ext cx="457200" cy="1600200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auto">
          <a:xfrm>
            <a:off x="4191000" y="2209800"/>
            <a:ext cx="533400" cy="1600200"/>
          </a:xfrm>
          <a:prstGeom prst="ellipse">
            <a:avLst/>
          </a:prstGeom>
          <a:noFill/>
          <a:ln>
            <a:headEnd/>
            <a:tailEnd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084512" y="1077914"/>
            <a:ext cx="3870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dirty="0" err="1">
                <a:latin typeface="Arial" panose="020B0604020202020204" pitchFamily="34" charset="0"/>
              </a:rPr>
              <a:t>Berapakah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determinan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dari</a:t>
            </a:r>
            <a:r>
              <a:rPr lang="en-US" altLang="en-US" dirty="0">
                <a:latin typeface="Arial" panose="020B0604020202020204" pitchFamily="34" charset="0"/>
              </a:rPr>
              <a:t>  G = </a:t>
            </a: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321068"/>
              </p:ext>
            </p:extLst>
          </p:nvPr>
        </p:nvGraphicFramePr>
        <p:xfrm>
          <a:off x="6934200" y="584995"/>
          <a:ext cx="22860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Equation" r:id="rId5" imgW="1308100" imgH="914400" progId="Equation.3">
                  <p:embed/>
                </p:oleObj>
              </mc:Choice>
              <mc:Fallback>
                <p:oleObj name="Equation" r:id="rId5" imgW="1308100" imgH="914400" progId="Equation.3">
                  <p:embed/>
                  <p:pic>
                    <p:nvPicPr>
                      <p:cNvPr id="215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84995"/>
                        <a:ext cx="22860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117725" y="1916114"/>
            <a:ext cx="4762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Dipilih ekspansi melalui kolom ke tiga :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2117725" y="2678114"/>
            <a:ext cx="1231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Det(G) = 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5013325" y="2525714"/>
            <a:ext cx="1093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B2 + B1</a:t>
            </a:r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5105400" y="3124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1515" name="Object 11"/>
          <p:cNvGraphicFramePr>
            <a:graphicFrameLocks noChangeAspect="1"/>
          </p:cNvGraphicFramePr>
          <p:nvPr/>
        </p:nvGraphicFramePr>
        <p:xfrm>
          <a:off x="6115050" y="2362200"/>
          <a:ext cx="16383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Equation" r:id="rId7" imgW="1092200" imgH="914400" progId="Equation.3">
                  <p:embed/>
                </p:oleObj>
              </mc:Choice>
              <mc:Fallback>
                <p:oleObj name="Equation" r:id="rId7" imgW="1092200" imgH="914400" progId="Equation.3">
                  <p:embed/>
                  <p:pic>
                    <p:nvPicPr>
                      <p:cNvPr id="215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050" y="2362200"/>
                        <a:ext cx="16383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7756525" y="2525714"/>
            <a:ext cx="954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B3+B1</a:t>
            </a:r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79248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1519" name="Object 15"/>
          <p:cNvGraphicFramePr>
            <a:graphicFrameLocks noChangeAspect="1"/>
          </p:cNvGraphicFramePr>
          <p:nvPr/>
        </p:nvGraphicFramePr>
        <p:xfrm>
          <a:off x="8705850" y="2362200"/>
          <a:ext cx="16383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Equation" r:id="rId9" imgW="1092200" imgH="914400" progId="Equation.3">
                  <p:embed/>
                </p:oleObj>
              </mc:Choice>
              <mc:Fallback>
                <p:oleObj name="Equation" r:id="rId9" imgW="1092200" imgH="914400" progId="Equation.3">
                  <p:embed/>
                  <p:pic>
                    <p:nvPicPr>
                      <p:cNvPr id="2151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5850" y="2362200"/>
                        <a:ext cx="16383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2057400" y="4343400"/>
            <a:ext cx="39560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Det(G) = g</a:t>
            </a:r>
            <a:r>
              <a:rPr lang="en-US" altLang="en-US" baseline="-25000">
                <a:latin typeface="Arial" panose="020B0604020202020204" pitchFamily="34" charset="0"/>
              </a:rPr>
              <a:t>13</a:t>
            </a:r>
            <a:r>
              <a:rPr lang="en-US" altLang="en-US">
                <a:latin typeface="Arial" panose="020B0604020202020204" pitchFamily="34" charset="0"/>
              </a:rPr>
              <a:t> G</a:t>
            </a:r>
            <a:r>
              <a:rPr lang="en-US" altLang="en-US" baseline="-25000">
                <a:latin typeface="Arial" panose="020B0604020202020204" pitchFamily="34" charset="0"/>
              </a:rPr>
              <a:t>13</a:t>
            </a:r>
            <a:r>
              <a:rPr lang="en-US" altLang="en-US">
                <a:latin typeface="Arial" panose="020B0604020202020204" pitchFamily="34" charset="0"/>
              </a:rPr>
              <a:t> = g</a:t>
            </a:r>
            <a:r>
              <a:rPr lang="en-US" altLang="en-US" baseline="-25000">
                <a:latin typeface="Arial" panose="020B0604020202020204" pitchFamily="34" charset="0"/>
              </a:rPr>
              <a:t>13</a:t>
            </a:r>
            <a:r>
              <a:rPr lang="en-US" altLang="en-US">
                <a:latin typeface="Arial" panose="020B0604020202020204" pitchFamily="34" charset="0"/>
              </a:rPr>
              <a:t> M</a:t>
            </a:r>
            <a:r>
              <a:rPr lang="en-US" altLang="en-US" baseline="-25000">
                <a:latin typeface="Arial" panose="020B0604020202020204" pitchFamily="34" charset="0"/>
              </a:rPr>
              <a:t>13</a:t>
            </a:r>
            <a:r>
              <a:rPr lang="en-US" altLang="en-US">
                <a:latin typeface="Arial" panose="020B0604020202020204" pitchFamily="34" charset="0"/>
              </a:rPr>
              <a:t> =  (-1) </a:t>
            </a:r>
          </a:p>
        </p:txBody>
      </p:sp>
      <p:graphicFrame>
        <p:nvGraphicFramePr>
          <p:cNvPr id="21521" name="Object 17"/>
          <p:cNvGraphicFramePr>
            <a:graphicFrameLocks noChangeAspect="1"/>
          </p:cNvGraphicFramePr>
          <p:nvPr/>
        </p:nvGraphicFramePr>
        <p:xfrm>
          <a:off x="5791200" y="3962400"/>
          <a:ext cx="14605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Equation" r:id="rId11" imgW="787400" imgH="711200" progId="Equation.3">
                  <p:embed/>
                </p:oleObj>
              </mc:Choice>
              <mc:Fallback>
                <p:oleObj name="Equation" r:id="rId11" imgW="787400" imgH="711200" progId="Equation.3">
                  <p:embed/>
                  <p:pic>
                    <p:nvPicPr>
                      <p:cNvPr id="2152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962400"/>
                        <a:ext cx="14605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7207251" y="4049714"/>
            <a:ext cx="1116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latin typeface="Arial" panose="020B0604020202020204" pitchFamily="34" charset="0"/>
              </a:rPr>
              <a:t>B3 – B2</a:t>
            </a:r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>
            <a:off x="7239000" y="4800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1525" name="Object 21"/>
          <p:cNvGraphicFramePr>
            <a:graphicFrameLocks noChangeAspect="1"/>
          </p:cNvGraphicFramePr>
          <p:nvPr/>
        </p:nvGraphicFramePr>
        <p:xfrm>
          <a:off x="8839201" y="4191000"/>
          <a:ext cx="150812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Equation" r:id="rId13" imgW="812447" imgH="710891" progId="Equation.3">
                  <p:embed/>
                </p:oleObj>
              </mc:Choice>
              <mc:Fallback>
                <p:oleObj name="Equation" r:id="rId13" imgW="812447" imgH="710891" progId="Equation.3">
                  <p:embed/>
                  <p:pic>
                    <p:nvPicPr>
                      <p:cNvPr id="2152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1" y="4191000"/>
                        <a:ext cx="1508125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8153401" y="4572001"/>
            <a:ext cx="739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(-1)</a:t>
            </a:r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2057400" y="5573714"/>
            <a:ext cx="805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Det(G) = (-1) g</a:t>
            </a:r>
            <a:r>
              <a:rPr lang="en-US" altLang="en-US" baseline="-25000">
                <a:latin typeface="Arial" panose="020B0604020202020204" pitchFamily="34" charset="0"/>
              </a:rPr>
              <a:t>21</a:t>
            </a:r>
            <a:r>
              <a:rPr lang="en-US" altLang="en-US">
                <a:latin typeface="Arial" panose="020B0604020202020204" pitchFamily="34" charset="0"/>
              </a:rPr>
              <a:t> G</a:t>
            </a:r>
            <a:r>
              <a:rPr lang="en-US" altLang="en-US" baseline="-25000">
                <a:latin typeface="Arial" panose="020B0604020202020204" pitchFamily="34" charset="0"/>
              </a:rPr>
              <a:t>21</a:t>
            </a:r>
            <a:r>
              <a:rPr lang="en-US" altLang="en-US">
                <a:latin typeface="Arial" panose="020B0604020202020204" pitchFamily="34" charset="0"/>
              </a:rPr>
              <a:t> = (-1) g</a:t>
            </a:r>
            <a:r>
              <a:rPr lang="en-US" altLang="en-US" baseline="-25000">
                <a:latin typeface="Arial" panose="020B0604020202020204" pitchFamily="34" charset="0"/>
              </a:rPr>
              <a:t>21</a:t>
            </a:r>
            <a:r>
              <a:rPr lang="en-US" altLang="en-US">
                <a:latin typeface="Arial" panose="020B0604020202020204" pitchFamily="34" charset="0"/>
              </a:rPr>
              <a:t> (- M</a:t>
            </a:r>
            <a:r>
              <a:rPr lang="en-US" altLang="en-US" baseline="-25000">
                <a:latin typeface="Arial" panose="020B0604020202020204" pitchFamily="34" charset="0"/>
              </a:rPr>
              <a:t>21</a:t>
            </a:r>
            <a:r>
              <a:rPr lang="en-US" altLang="en-US">
                <a:latin typeface="Arial" panose="020B0604020202020204" pitchFamily="34" charset="0"/>
              </a:rPr>
              <a:t>) = g</a:t>
            </a:r>
            <a:r>
              <a:rPr lang="en-US" altLang="en-US" baseline="-25000">
                <a:latin typeface="Arial" panose="020B0604020202020204" pitchFamily="34" charset="0"/>
              </a:rPr>
              <a:t>21</a:t>
            </a:r>
            <a:r>
              <a:rPr lang="en-US" altLang="en-US">
                <a:latin typeface="Arial" panose="020B0604020202020204" pitchFamily="34" charset="0"/>
              </a:rPr>
              <a:t> M</a:t>
            </a:r>
            <a:r>
              <a:rPr lang="en-US" altLang="en-US" baseline="-25000">
                <a:latin typeface="Arial" panose="020B0604020202020204" pitchFamily="34" charset="0"/>
              </a:rPr>
              <a:t>21</a:t>
            </a:r>
            <a:r>
              <a:rPr lang="en-US" altLang="en-US">
                <a:latin typeface="Arial" panose="020B0604020202020204" pitchFamily="34" charset="0"/>
              </a:rPr>
              <a:t> = (3) {(4)(-5) – (7)(-5)}</a:t>
            </a:r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2057400" y="6183314"/>
            <a:ext cx="2914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Det(G) = (3) (15) = 45.</a:t>
            </a:r>
          </a:p>
        </p:txBody>
      </p:sp>
    </p:spTree>
    <p:extLst>
      <p:ext uri="{BB962C8B-B14F-4D97-AF65-F5344CB8AC3E}">
        <p14:creationId xmlns:p14="http://schemas.microsoft.com/office/powerpoint/2010/main" val="232790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4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3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decel="1000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4" dur="80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5" dur="80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80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9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9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2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900" decel="1000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900" decel="10000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2" dur="80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3" dur="80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80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9" dur="80"/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0" dur="80"/>
                                        <p:tgtEl>
                                          <p:spTgt spid="215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80"/>
                                        <p:tgtEl>
                                          <p:spTgt spid="215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2" grpId="0" animBg="1"/>
      <p:bldP spid="21516" grpId="0" animBg="1"/>
      <p:bldP spid="21508" grpId="0"/>
      <p:bldP spid="21510" grpId="0"/>
      <p:bldP spid="21511" grpId="0"/>
      <p:bldP spid="21513" grpId="0"/>
      <p:bldP spid="21517" grpId="0"/>
      <p:bldP spid="21520" grpId="0"/>
      <p:bldP spid="21523" grpId="0"/>
      <p:bldP spid="21526" grpId="0"/>
      <p:bldP spid="21527" grpId="0"/>
      <p:bldP spid="215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752601" y="646114"/>
            <a:ext cx="2112963" cy="3968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Matriks kofaktor :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2590800" y="1092201"/>
            <a:ext cx="7500938" cy="3968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Matriks yang anggota-anggotanya berupa kofaktor suatu matriks.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500313" y="2017714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A = </a:t>
            </a:r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244758"/>
              </p:ext>
            </p:extLst>
          </p:nvPr>
        </p:nvGraphicFramePr>
        <p:xfrm>
          <a:off x="3124200" y="1701800"/>
          <a:ext cx="1066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Equation" r:id="rId3" imgW="583947" imgH="457002" progId="Equation.3">
                  <p:embed/>
                </p:oleObj>
              </mc:Choice>
              <mc:Fallback>
                <p:oleObj name="Equation" r:id="rId3" imgW="583947" imgH="457002" progId="Equation.3">
                  <p:embed/>
                  <p:pic>
                    <p:nvPicPr>
                      <p:cNvPr id="225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701800"/>
                        <a:ext cx="10668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4845050" y="1712914"/>
            <a:ext cx="1784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C</a:t>
            </a:r>
            <a:r>
              <a:rPr lang="en-US" altLang="en-US" baseline="-25000">
                <a:latin typeface="Arial" panose="020B0604020202020204" pitchFamily="34" charset="0"/>
              </a:rPr>
              <a:t>11 </a:t>
            </a:r>
            <a:r>
              <a:rPr lang="en-US" altLang="en-US">
                <a:latin typeface="Arial" panose="020B0604020202020204" pitchFamily="34" charset="0"/>
              </a:rPr>
              <a:t>= M</a:t>
            </a:r>
            <a:r>
              <a:rPr lang="en-US" altLang="en-US" baseline="-25000">
                <a:latin typeface="Arial" panose="020B0604020202020204" pitchFamily="34" charset="0"/>
              </a:rPr>
              <a:t>11</a:t>
            </a:r>
            <a:r>
              <a:rPr lang="en-US" altLang="en-US">
                <a:latin typeface="Arial" panose="020B0604020202020204" pitchFamily="34" charset="0"/>
              </a:rPr>
              <a:t> = -5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4845051" y="2398713"/>
            <a:ext cx="19960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C</a:t>
            </a:r>
            <a:r>
              <a:rPr lang="en-US" altLang="en-US" baseline="-25000">
                <a:latin typeface="Arial" panose="020B0604020202020204" pitchFamily="34" charset="0"/>
              </a:rPr>
              <a:t>12</a:t>
            </a:r>
            <a:r>
              <a:rPr lang="en-US" altLang="en-US">
                <a:latin typeface="Arial" panose="020B0604020202020204" pitchFamily="34" charset="0"/>
              </a:rPr>
              <a:t> = - M</a:t>
            </a:r>
            <a:r>
              <a:rPr lang="en-US" altLang="en-US" baseline="-25000">
                <a:latin typeface="Arial" panose="020B0604020202020204" pitchFamily="34" charset="0"/>
              </a:rPr>
              <a:t>12</a:t>
            </a:r>
            <a:r>
              <a:rPr lang="en-US" altLang="en-US">
                <a:latin typeface="Arial" panose="020B0604020202020204" pitchFamily="34" charset="0"/>
              </a:rPr>
              <a:t> = - 4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7800976" y="1636714"/>
            <a:ext cx="207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C</a:t>
            </a:r>
            <a:r>
              <a:rPr lang="en-US" altLang="en-US" baseline="-25000">
                <a:latin typeface="Arial" panose="020B0604020202020204" pitchFamily="34" charset="0"/>
              </a:rPr>
              <a:t>21</a:t>
            </a:r>
            <a:r>
              <a:rPr lang="en-US" altLang="en-US">
                <a:latin typeface="Arial" panose="020B0604020202020204" pitchFamily="34" charset="0"/>
              </a:rPr>
              <a:t> = - M</a:t>
            </a:r>
            <a:r>
              <a:rPr lang="en-US" altLang="en-US" baseline="-25000">
                <a:latin typeface="Arial" panose="020B0604020202020204" pitchFamily="34" charset="0"/>
              </a:rPr>
              <a:t>21</a:t>
            </a:r>
            <a:r>
              <a:rPr lang="en-US" altLang="en-US">
                <a:latin typeface="Arial" panose="020B0604020202020204" pitchFamily="34" charset="0"/>
              </a:rPr>
              <a:t> = - 2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7800976" y="2322513"/>
            <a:ext cx="17331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C</a:t>
            </a:r>
            <a:r>
              <a:rPr lang="en-US" altLang="en-US" baseline="-25000">
                <a:latin typeface="Arial" panose="020B0604020202020204" pitchFamily="34" charset="0"/>
              </a:rPr>
              <a:t>22 </a:t>
            </a:r>
            <a:r>
              <a:rPr lang="en-US" altLang="en-US">
                <a:latin typeface="Arial" panose="020B0604020202020204" pitchFamily="34" charset="0"/>
              </a:rPr>
              <a:t> = M</a:t>
            </a:r>
            <a:r>
              <a:rPr lang="en-US" altLang="en-US" baseline="-25000">
                <a:latin typeface="Arial" panose="020B0604020202020204" pitchFamily="34" charset="0"/>
              </a:rPr>
              <a:t>22</a:t>
            </a:r>
            <a:r>
              <a:rPr lang="en-US" altLang="en-US">
                <a:latin typeface="Arial" panose="020B0604020202020204" pitchFamily="34" charset="0"/>
              </a:rPr>
              <a:t> = 3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1866900" y="3302001"/>
            <a:ext cx="4813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Jadi matriks kofaktor dari A adalah :  K = </a:t>
            </a:r>
          </a:p>
        </p:txBody>
      </p:sp>
      <p:graphicFrame>
        <p:nvGraphicFramePr>
          <p:cNvPr id="225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705376"/>
              </p:ext>
            </p:extLst>
          </p:nvPr>
        </p:nvGraphicFramePr>
        <p:xfrm>
          <a:off x="6705600" y="2921000"/>
          <a:ext cx="1371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name="Equation" r:id="rId5" imgW="736600" imgH="482600" progId="Equation.3">
                  <p:embed/>
                </p:oleObj>
              </mc:Choice>
              <mc:Fallback>
                <p:oleObj name="Equation" r:id="rId5" imgW="736600" imgH="482600" progId="Equation.3">
                  <p:embed/>
                  <p:pic>
                    <p:nvPicPr>
                      <p:cNvPr id="2254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921000"/>
                        <a:ext cx="13716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8181975" y="3313114"/>
            <a:ext cx="401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= </a:t>
            </a:r>
          </a:p>
        </p:txBody>
      </p:sp>
      <p:graphicFrame>
        <p:nvGraphicFramePr>
          <p:cNvPr id="225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413707"/>
              </p:ext>
            </p:extLst>
          </p:nvPr>
        </p:nvGraphicFramePr>
        <p:xfrm>
          <a:off x="8534400" y="2844800"/>
          <a:ext cx="1295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Equation" r:id="rId7" imgW="698500" imgH="457200" progId="Equation.3">
                  <p:embed/>
                </p:oleObj>
              </mc:Choice>
              <mc:Fallback>
                <p:oleObj name="Equation" r:id="rId7" imgW="698500" imgH="457200" progId="Equation.3">
                  <p:embed/>
                  <p:pic>
                    <p:nvPicPr>
                      <p:cNvPr id="2254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2844800"/>
                        <a:ext cx="12954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1558926" y="4379914"/>
            <a:ext cx="1960563" cy="3968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Matriks adjoint :</a:t>
            </a:r>
          </a:p>
        </p:txBody>
      </p:sp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2174876" y="4913314"/>
            <a:ext cx="3806825" cy="3968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Transpose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dari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matriks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kofaktor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2119314" y="5588000"/>
            <a:ext cx="11890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Adj (A) =</a:t>
            </a:r>
          </a:p>
        </p:txBody>
      </p:sp>
      <p:graphicFrame>
        <p:nvGraphicFramePr>
          <p:cNvPr id="2254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571607"/>
              </p:ext>
            </p:extLst>
          </p:nvPr>
        </p:nvGraphicFramePr>
        <p:xfrm>
          <a:off x="5257800" y="5283200"/>
          <a:ext cx="1295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0" name="Equation" r:id="rId9" imgW="698500" imgH="457200" progId="Equation.3">
                  <p:embed/>
                </p:oleObj>
              </mc:Choice>
              <mc:Fallback>
                <p:oleObj name="Equation" r:id="rId9" imgW="698500" imgH="457200" progId="Equation.3">
                  <p:embed/>
                  <p:pic>
                    <p:nvPicPr>
                      <p:cNvPr id="2254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283200"/>
                        <a:ext cx="12954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205908"/>
              </p:ext>
            </p:extLst>
          </p:nvPr>
        </p:nvGraphicFramePr>
        <p:xfrm>
          <a:off x="3581400" y="5207000"/>
          <a:ext cx="1371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1" name="Equation" r:id="rId11" imgW="736600" imgH="482600" progId="Equation.3">
                  <p:embed/>
                </p:oleObj>
              </mc:Choice>
              <mc:Fallback>
                <p:oleObj name="Equation" r:id="rId11" imgW="736600" imgH="482600" progId="Equation.3">
                  <p:embed/>
                  <p:pic>
                    <p:nvPicPr>
                      <p:cNvPr id="2254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207000"/>
                        <a:ext cx="13716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4953000" y="5588001"/>
            <a:ext cx="401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= </a:t>
            </a:r>
          </a:p>
        </p:txBody>
      </p:sp>
    </p:spTree>
    <p:extLst>
      <p:ext uri="{BB962C8B-B14F-4D97-AF65-F5344CB8AC3E}">
        <p14:creationId xmlns:p14="http://schemas.microsoft.com/office/powerpoint/2010/main" val="368232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8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3" dur="80"/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4" dur="80"/>
                                        <p:tgtEl>
                                          <p:spTgt spid="225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80"/>
                                        <p:tgtEl>
                                          <p:spTgt spid="225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0" dur="80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1" dur="80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80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900" decel="100000" fill="hold"/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  <p:bldP spid="22533" grpId="0" animBg="1"/>
      <p:bldP spid="22534" grpId="0"/>
      <p:bldP spid="22536" grpId="0"/>
      <p:bldP spid="22537" grpId="0"/>
      <p:bldP spid="22538" grpId="0"/>
      <p:bldP spid="22539" grpId="0"/>
      <p:bldP spid="22540" grpId="0"/>
      <p:bldP spid="22542" grpId="0"/>
      <p:bldP spid="22544" grpId="0" animBg="1"/>
      <p:bldP spid="22546" grpId="0" animBg="1"/>
      <p:bldP spid="22547" grpId="0"/>
      <p:bldP spid="225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812925" y="569914"/>
            <a:ext cx="6724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Hitung (a) adjoint dari matriks A, (b) determinan  matriks A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362200" y="1549401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A = </a:t>
            </a:r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91652"/>
              </p:ext>
            </p:extLst>
          </p:nvPr>
        </p:nvGraphicFramePr>
        <p:xfrm>
          <a:off x="2971800" y="1092200"/>
          <a:ext cx="1295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6" name="Equation" r:id="rId3" imgW="888614" imgH="710891" progId="Equation.3">
                  <p:embed/>
                </p:oleObj>
              </mc:Choice>
              <mc:Fallback>
                <p:oleObj name="Equation" r:id="rId3" imgW="888614" imgH="710891" progId="Equation.3">
                  <p:embed/>
                  <p:pic>
                    <p:nvPicPr>
                      <p:cNvPr id="245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092200"/>
                        <a:ext cx="12954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4495800" y="1168401"/>
            <a:ext cx="166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A</a:t>
            </a:r>
            <a:r>
              <a:rPr lang="en-US" altLang="en-US" baseline="-25000">
                <a:latin typeface="Arial" panose="020B0604020202020204" pitchFamily="34" charset="0"/>
              </a:rPr>
              <a:t>11</a:t>
            </a:r>
            <a:r>
              <a:rPr lang="en-US" altLang="en-US">
                <a:latin typeface="Arial" panose="020B0604020202020204" pitchFamily="34" charset="0"/>
              </a:rPr>
              <a:t> = M</a:t>
            </a:r>
            <a:r>
              <a:rPr lang="en-US" altLang="en-US" baseline="-25000">
                <a:latin typeface="Arial" panose="020B0604020202020204" pitchFamily="34" charset="0"/>
              </a:rPr>
              <a:t>11</a:t>
            </a:r>
            <a:r>
              <a:rPr lang="en-US" altLang="en-US">
                <a:latin typeface="Arial" panose="020B0604020202020204" pitchFamily="34" charset="0"/>
              </a:rPr>
              <a:t> = 2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4495801" y="1625601"/>
            <a:ext cx="1901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A</a:t>
            </a:r>
            <a:r>
              <a:rPr lang="en-US" altLang="en-US" baseline="-25000">
                <a:latin typeface="Arial" panose="020B0604020202020204" pitchFamily="34" charset="0"/>
              </a:rPr>
              <a:t>12</a:t>
            </a:r>
            <a:r>
              <a:rPr lang="en-US" altLang="en-US">
                <a:latin typeface="Arial" panose="020B0604020202020204" pitchFamily="34" charset="0"/>
              </a:rPr>
              <a:t> = -M</a:t>
            </a:r>
            <a:r>
              <a:rPr lang="en-US" altLang="en-US" baseline="-25000">
                <a:latin typeface="Arial" panose="020B0604020202020204" pitchFamily="34" charset="0"/>
              </a:rPr>
              <a:t>12</a:t>
            </a:r>
            <a:r>
              <a:rPr lang="en-US" altLang="en-US">
                <a:latin typeface="Arial" panose="020B0604020202020204" pitchFamily="34" charset="0"/>
              </a:rPr>
              <a:t> = - 5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4495800" y="2159001"/>
            <a:ext cx="1817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A</a:t>
            </a:r>
            <a:r>
              <a:rPr lang="en-US" altLang="en-US" baseline="-25000">
                <a:latin typeface="Arial" panose="020B0604020202020204" pitchFamily="34" charset="0"/>
              </a:rPr>
              <a:t>13</a:t>
            </a:r>
            <a:r>
              <a:rPr lang="en-US" altLang="en-US">
                <a:latin typeface="Arial" panose="020B0604020202020204" pitchFamily="34" charset="0"/>
              </a:rPr>
              <a:t> = M</a:t>
            </a:r>
            <a:r>
              <a:rPr lang="en-US" altLang="en-US" baseline="-25000">
                <a:latin typeface="Arial" panose="020B0604020202020204" pitchFamily="34" charset="0"/>
              </a:rPr>
              <a:t>13</a:t>
            </a:r>
            <a:r>
              <a:rPr lang="en-US" altLang="en-US">
                <a:latin typeface="Arial" panose="020B0604020202020204" pitchFamily="34" charset="0"/>
              </a:rPr>
              <a:t> = - 1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6705600" y="1092201"/>
            <a:ext cx="1747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A</a:t>
            </a:r>
            <a:r>
              <a:rPr lang="en-US" altLang="en-US" baseline="-25000">
                <a:latin typeface="Arial" panose="020B0604020202020204" pitchFamily="34" charset="0"/>
              </a:rPr>
              <a:t>21</a:t>
            </a:r>
            <a:r>
              <a:rPr lang="en-US" altLang="en-US">
                <a:latin typeface="Arial" panose="020B0604020202020204" pitchFamily="34" charset="0"/>
              </a:rPr>
              <a:t> = -M</a:t>
            </a:r>
            <a:r>
              <a:rPr lang="en-US" altLang="en-US" baseline="-25000">
                <a:latin typeface="Arial" panose="020B0604020202020204" pitchFamily="34" charset="0"/>
              </a:rPr>
              <a:t>21</a:t>
            </a:r>
            <a:r>
              <a:rPr lang="en-US" altLang="en-US">
                <a:latin typeface="Arial" panose="020B0604020202020204" pitchFamily="34" charset="0"/>
              </a:rPr>
              <a:t> = 4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6705600" y="1625601"/>
            <a:ext cx="1747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A</a:t>
            </a:r>
            <a:r>
              <a:rPr lang="en-US" altLang="en-US" baseline="-25000">
                <a:latin typeface="Arial" panose="020B0604020202020204" pitchFamily="34" charset="0"/>
              </a:rPr>
              <a:t>22</a:t>
            </a:r>
            <a:r>
              <a:rPr lang="en-US" altLang="en-US">
                <a:latin typeface="Arial" panose="020B0604020202020204" pitchFamily="34" charset="0"/>
              </a:rPr>
              <a:t> = M</a:t>
            </a:r>
            <a:r>
              <a:rPr lang="en-US" altLang="en-US" baseline="-25000">
                <a:latin typeface="Arial" panose="020B0604020202020204" pitchFamily="34" charset="0"/>
              </a:rPr>
              <a:t>22</a:t>
            </a:r>
            <a:r>
              <a:rPr lang="en-US" altLang="en-US">
                <a:latin typeface="Arial" panose="020B0604020202020204" pitchFamily="34" charset="0"/>
              </a:rPr>
              <a:t> = -1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6705601" y="2082801"/>
            <a:ext cx="1831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A</a:t>
            </a:r>
            <a:r>
              <a:rPr lang="en-US" altLang="en-US" baseline="-25000">
                <a:latin typeface="Arial" panose="020B0604020202020204" pitchFamily="34" charset="0"/>
              </a:rPr>
              <a:t>23</a:t>
            </a:r>
            <a:r>
              <a:rPr lang="en-US" altLang="en-US">
                <a:latin typeface="Arial" panose="020B0604020202020204" pitchFamily="34" charset="0"/>
              </a:rPr>
              <a:t> = -M</a:t>
            </a:r>
            <a:r>
              <a:rPr lang="en-US" altLang="en-US" baseline="-25000">
                <a:latin typeface="Arial" panose="020B0604020202020204" pitchFamily="34" charset="0"/>
              </a:rPr>
              <a:t>23</a:t>
            </a:r>
            <a:r>
              <a:rPr lang="en-US" altLang="en-US">
                <a:latin typeface="Arial" panose="020B0604020202020204" pitchFamily="34" charset="0"/>
              </a:rPr>
              <a:t> = -2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8920164" y="1092201"/>
            <a:ext cx="1747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A</a:t>
            </a:r>
            <a:r>
              <a:rPr lang="en-US" altLang="en-US" baseline="-25000">
                <a:latin typeface="Arial" panose="020B0604020202020204" pitchFamily="34" charset="0"/>
              </a:rPr>
              <a:t>31</a:t>
            </a:r>
            <a:r>
              <a:rPr lang="en-US" altLang="en-US">
                <a:latin typeface="Arial" panose="020B0604020202020204" pitchFamily="34" charset="0"/>
              </a:rPr>
              <a:t> = M</a:t>
            </a:r>
            <a:r>
              <a:rPr lang="en-US" altLang="en-US" baseline="-25000">
                <a:latin typeface="Arial" panose="020B0604020202020204" pitchFamily="34" charset="0"/>
              </a:rPr>
              <a:t>31</a:t>
            </a:r>
            <a:r>
              <a:rPr lang="en-US" altLang="en-US">
                <a:latin typeface="Arial" panose="020B0604020202020204" pitchFamily="34" charset="0"/>
              </a:rPr>
              <a:t> = -1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8920164" y="1549401"/>
            <a:ext cx="1819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A</a:t>
            </a:r>
            <a:r>
              <a:rPr lang="en-US" altLang="en-US" baseline="-25000">
                <a:latin typeface="Arial" panose="020B0604020202020204" pitchFamily="34" charset="0"/>
              </a:rPr>
              <a:t>32</a:t>
            </a:r>
            <a:r>
              <a:rPr lang="en-US" altLang="en-US">
                <a:latin typeface="Arial" panose="020B0604020202020204" pitchFamily="34" charset="0"/>
              </a:rPr>
              <a:t> = -M</a:t>
            </a:r>
            <a:r>
              <a:rPr lang="en-US" altLang="en-US" baseline="-25000">
                <a:latin typeface="Arial" panose="020B0604020202020204" pitchFamily="34" charset="0"/>
              </a:rPr>
              <a:t>32</a:t>
            </a:r>
            <a:r>
              <a:rPr lang="en-US" altLang="en-US">
                <a:latin typeface="Arial" panose="020B0604020202020204" pitchFamily="34" charset="0"/>
              </a:rPr>
              <a:t> = 7</a:t>
            </a: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8920163" y="2006601"/>
            <a:ext cx="166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A</a:t>
            </a:r>
            <a:r>
              <a:rPr lang="en-US" altLang="en-US" baseline="-25000">
                <a:latin typeface="Arial" panose="020B0604020202020204" pitchFamily="34" charset="0"/>
              </a:rPr>
              <a:t>33</a:t>
            </a:r>
            <a:r>
              <a:rPr lang="en-US" altLang="en-US">
                <a:latin typeface="Arial" panose="020B0604020202020204" pitchFamily="34" charset="0"/>
              </a:rPr>
              <a:t> = M</a:t>
            </a:r>
            <a:r>
              <a:rPr lang="en-US" altLang="en-US" baseline="-25000">
                <a:latin typeface="Arial" panose="020B0604020202020204" pitchFamily="34" charset="0"/>
              </a:rPr>
              <a:t>33</a:t>
            </a:r>
            <a:r>
              <a:rPr lang="en-US" altLang="en-US">
                <a:latin typeface="Arial" panose="020B0604020202020204" pitchFamily="34" charset="0"/>
              </a:rPr>
              <a:t> = 5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1660526" y="3236914"/>
            <a:ext cx="2233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(a)  adj(A)   = </a:t>
            </a:r>
          </a:p>
        </p:txBody>
      </p:sp>
      <p:graphicFrame>
        <p:nvGraphicFramePr>
          <p:cNvPr id="2459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818512"/>
              </p:ext>
            </p:extLst>
          </p:nvPr>
        </p:nvGraphicFramePr>
        <p:xfrm>
          <a:off x="3714750" y="2725739"/>
          <a:ext cx="2457450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7" name="Equation" r:id="rId5" imgW="1130300" imgH="736600" progId="Equation.3">
                  <p:embed/>
                </p:oleObj>
              </mc:Choice>
              <mc:Fallback>
                <p:oleObj name="Equation" r:id="rId5" imgW="1130300" imgH="736600" progId="Equation.3">
                  <p:embed/>
                  <p:pic>
                    <p:nvPicPr>
                      <p:cNvPr id="2459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2725739"/>
                        <a:ext cx="2457450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6096000" y="3149601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=</a:t>
            </a:r>
          </a:p>
        </p:txBody>
      </p:sp>
      <p:graphicFrame>
        <p:nvGraphicFramePr>
          <p:cNvPr id="2459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906828"/>
              </p:ext>
            </p:extLst>
          </p:nvPr>
        </p:nvGraphicFramePr>
        <p:xfrm>
          <a:off x="6415088" y="2692401"/>
          <a:ext cx="2432050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8" name="Equation" r:id="rId7" imgW="1117600" imgH="736600" progId="Equation.3">
                  <p:embed/>
                </p:oleObj>
              </mc:Choice>
              <mc:Fallback>
                <p:oleObj name="Equation" r:id="rId7" imgW="1117600" imgH="736600" progId="Equation.3">
                  <p:embed/>
                  <p:pic>
                    <p:nvPicPr>
                      <p:cNvPr id="2459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5088" y="2692401"/>
                        <a:ext cx="2432050" cy="142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8686800" y="3149601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=</a:t>
            </a:r>
          </a:p>
        </p:txBody>
      </p:sp>
      <p:graphicFrame>
        <p:nvGraphicFramePr>
          <p:cNvPr id="2459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724343"/>
              </p:ext>
            </p:extLst>
          </p:nvPr>
        </p:nvGraphicFramePr>
        <p:xfrm>
          <a:off x="9067800" y="2692400"/>
          <a:ext cx="1371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9" name="Equation" r:id="rId9" imgW="1002865" imgH="710891" progId="Equation.3">
                  <p:embed/>
                </p:oleObj>
              </mc:Choice>
              <mc:Fallback>
                <p:oleObj name="Equation" r:id="rId9" imgW="1002865" imgH="710891" progId="Equation.3">
                  <p:embed/>
                  <p:pic>
                    <p:nvPicPr>
                      <p:cNvPr id="2459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7800" y="2692400"/>
                        <a:ext cx="13716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1660526" y="4379914"/>
            <a:ext cx="493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(b)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2133601" y="4368801"/>
            <a:ext cx="7459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Det(A) = a</a:t>
            </a:r>
            <a:r>
              <a:rPr lang="en-US" altLang="en-US" baseline="-25000">
                <a:latin typeface="Arial" panose="020B0604020202020204" pitchFamily="34" charset="0"/>
              </a:rPr>
              <a:t>11</a:t>
            </a:r>
            <a:r>
              <a:rPr lang="en-US" altLang="en-US">
                <a:latin typeface="Arial" panose="020B0604020202020204" pitchFamily="34" charset="0"/>
              </a:rPr>
              <a:t> A</a:t>
            </a:r>
            <a:r>
              <a:rPr lang="en-US" altLang="en-US" baseline="-25000">
                <a:latin typeface="Arial" panose="020B0604020202020204" pitchFamily="34" charset="0"/>
              </a:rPr>
              <a:t>11</a:t>
            </a:r>
            <a:r>
              <a:rPr lang="en-US" altLang="en-US">
                <a:latin typeface="Arial" panose="020B0604020202020204" pitchFamily="34" charset="0"/>
              </a:rPr>
              <a:t> + a</a:t>
            </a:r>
            <a:r>
              <a:rPr lang="en-US" altLang="en-US" baseline="-25000">
                <a:latin typeface="Arial" panose="020B0604020202020204" pitchFamily="34" charset="0"/>
              </a:rPr>
              <a:t>12</a:t>
            </a:r>
            <a:r>
              <a:rPr lang="en-US" altLang="en-US">
                <a:latin typeface="Arial" panose="020B0604020202020204" pitchFamily="34" charset="0"/>
              </a:rPr>
              <a:t> A</a:t>
            </a:r>
            <a:r>
              <a:rPr lang="en-US" altLang="en-US" baseline="-25000">
                <a:latin typeface="Arial" panose="020B0604020202020204" pitchFamily="34" charset="0"/>
              </a:rPr>
              <a:t>12 </a:t>
            </a:r>
            <a:r>
              <a:rPr lang="en-US" altLang="en-US">
                <a:latin typeface="Arial" panose="020B0604020202020204" pitchFamily="34" charset="0"/>
              </a:rPr>
              <a:t>+ a</a:t>
            </a:r>
            <a:r>
              <a:rPr lang="en-US" altLang="en-US" baseline="-25000">
                <a:latin typeface="Arial" panose="020B0604020202020204" pitchFamily="34" charset="0"/>
              </a:rPr>
              <a:t>13</a:t>
            </a:r>
            <a:r>
              <a:rPr lang="en-US" altLang="en-US">
                <a:latin typeface="Arial" panose="020B0604020202020204" pitchFamily="34" charset="0"/>
              </a:rPr>
              <a:t> A</a:t>
            </a:r>
            <a:r>
              <a:rPr lang="en-US" altLang="en-US" baseline="-25000">
                <a:latin typeface="Arial" panose="020B0604020202020204" pitchFamily="34" charset="0"/>
              </a:rPr>
              <a:t>13</a:t>
            </a:r>
            <a:r>
              <a:rPr lang="en-US" altLang="en-US">
                <a:latin typeface="Arial" panose="020B0604020202020204" pitchFamily="34" charset="0"/>
              </a:rPr>
              <a:t> = (1)(2) + (-2)(-5) + (3)(-1) = 9 </a:t>
            </a:r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1949450" y="4913314"/>
            <a:ext cx="1708150" cy="3968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A 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adj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(A) = ?</a:t>
            </a:r>
          </a:p>
        </p:txBody>
      </p:sp>
      <p:graphicFrame>
        <p:nvGraphicFramePr>
          <p:cNvPr id="2460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988473"/>
              </p:ext>
            </p:extLst>
          </p:nvPr>
        </p:nvGraphicFramePr>
        <p:xfrm>
          <a:off x="1905000" y="5435600"/>
          <a:ext cx="1295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0" name="Equation" r:id="rId11" imgW="888614" imgH="710891" progId="Equation.3">
                  <p:embed/>
                </p:oleObj>
              </mc:Choice>
              <mc:Fallback>
                <p:oleObj name="Equation" r:id="rId11" imgW="888614" imgH="710891" progId="Equation.3">
                  <p:embed/>
                  <p:pic>
                    <p:nvPicPr>
                      <p:cNvPr id="2460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435600"/>
                        <a:ext cx="12954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418233"/>
              </p:ext>
            </p:extLst>
          </p:nvPr>
        </p:nvGraphicFramePr>
        <p:xfrm>
          <a:off x="3276600" y="5435600"/>
          <a:ext cx="1371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1" name="Equation" r:id="rId12" imgW="1002865" imgH="710891" progId="Equation.3">
                  <p:embed/>
                </p:oleObj>
              </mc:Choice>
              <mc:Fallback>
                <p:oleObj name="Equation" r:id="rId12" imgW="1002865" imgH="710891" progId="Equation.3">
                  <p:embed/>
                  <p:pic>
                    <p:nvPicPr>
                      <p:cNvPr id="2460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435600"/>
                        <a:ext cx="13716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4635500" y="5827714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=</a:t>
            </a:r>
          </a:p>
        </p:txBody>
      </p:sp>
      <p:graphicFrame>
        <p:nvGraphicFramePr>
          <p:cNvPr id="2460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154856"/>
              </p:ext>
            </p:extLst>
          </p:nvPr>
        </p:nvGraphicFramePr>
        <p:xfrm>
          <a:off x="5029201" y="5359400"/>
          <a:ext cx="9556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2" name="Equation" r:id="rId13" imgW="698500" imgH="711200" progId="Equation.3">
                  <p:embed/>
                </p:oleObj>
              </mc:Choice>
              <mc:Fallback>
                <p:oleObj name="Equation" r:id="rId13" imgW="698500" imgH="711200" progId="Equation.3">
                  <p:embed/>
                  <p:pic>
                    <p:nvPicPr>
                      <p:cNvPr id="2460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1" y="5359400"/>
                        <a:ext cx="955675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7553325" y="5741989"/>
            <a:ext cx="979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= |A|  </a:t>
            </a:r>
            <a:r>
              <a:rPr lang="en-US" altLang="en-US">
                <a:latin typeface="Engravers MT" panose="02090707080505020304" pitchFamily="18" charset="0"/>
              </a:rPr>
              <a:t>I</a:t>
            </a:r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5943601" y="5816601"/>
            <a:ext cx="752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=  9  </a:t>
            </a:r>
          </a:p>
        </p:txBody>
      </p:sp>
      <p:graphicFrame>
        <p:nvGraphicFramePr>
          <p:cNvPr id="2460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48235"/>
              </p:ext>
            </p:extLst>
          </p:nvPr>
        </p:nvGraphicFramePr>
        <p:xfrm>
          <a:off x="6553201" y="5435600"/>
          <a:ext cx="9556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3" name="Equation" r:id="rId15" imgW="698500" imgH="711200" progId="Equation.3">
                  <p:embed/>
                </p:oleObj>
              </mc:Choice>
              <mc:Fallback>
                <p:oleObj name="Equation" r:id="rId15" imgW="698500" imgH="711200" progId="Equation.3">
                  <p:embed/>
                  <p:pic>
                    <p:nvPicPr>
                      <p:cNvPr id="2460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1" y="5435600"/>
                        <a:ext cx="955675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201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4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4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900" decel="1000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9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3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9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1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10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5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11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4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4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4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4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0" fill="hold"/>
                                        <p:tgtEl>
                                          <p:spTgt spid="24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0" fill="hold"/>
                                        <p:tgtEl>
                                          <p:spTgt spid="24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4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900" decel="100000" fill="hold"/>
                                        <p:tgtEl>
                                          <p:spTgt spid="24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4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900" decel="100000" fill="hold"/>
                                        <p:tgtEl>
                                          <p:spTgt spid="24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0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0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4" dur="5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9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1" grpId="0"/>
      <p:bldP spid="24583" grpId="0"/>
      <p:bldP spid="24584" grpId="0"/>
      <p:bldP spid="24585" grpId="0"/>
      <p:bldP spid="24586" grpId="0"/>
      <p:bldP spid="24587" grpId="0"/>
      <p:bldP spid="24588" grpId="0"/>
      <p:bldP spid="24589" grpId="0"/>
      <p:bldP spid="24590" grpId="0"/>
      <p:bldP spid="24591" grpId="0"/>
      <p:bldP spid="24592" grpId="0"/>
      <p:bldP spid="24594" grpId="0"/>
      <p:bldP spid="24596" grpId="0"/>
      <p:bldP spid="24598" grpId="0"/>
      <p:bldP spid="24599" grpId="0"/>
      <p:bldP spid="24600" grpId="0" animBg="1"/>
      <p:bldP spid="24603" grpId="0"/>
      <p:bldP spid="24605" grpId="0"/>
      <p:bldP spid="2460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193926" y="722314"/>
            <a:ext cx="1768475" cy="3968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Adj(A)   A =  ?</a:t>
            </a: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804783"/>
              </p:ext>
            </p:extLst>
          </p:nvPr>
        </p:nvGraphicFramePr>
        <p:xfrm>
          <a:off x="1981200" y="1397000"/>
          <a:ext cx="1371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name="Equation" r:id="rId3" imgW="1002865" imgH="710891" progId="Equation.3">
                  <p:embed/>
                </p:oleObj>
              </mc:Choice>
              <mc:Fallback>
                <p:oleObj name="Equation" r:id="rId3" imgW="1002865" imgH="710891" progId="Equation.3">
                  <p:embed/>
                  <p:pic>
                    <p:nvPicPr>
                      <p:cNvPr id="256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397000"/>
                        <a:ext cx="13716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644930"/>
              </p:ext>
            </p:extLst>
          </p:nvPr>
        </p:nvGraphicFramePr>
        <p:xfrm>
          <a:off x="3429000" y="1397000"/>
          <a:ext cx="1295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name="Equation" r:id="rId5" imgW="888614" imgH="710891" progId="Equation.3">
                  <p:embed/>
                </p:oleObj>
              </mc:Choice>
              <mc:Fallback>
                <p:oleObj name="Equation" r:id="rId5" imgW="888614" imgH="710891" progId="Equation.3">
                  <p:embed/>
                  <p:pic>
                    <p:nvPicPr>
                      <p:cNvPr id="256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397000"/>
                        <a:ext cx="12954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4800600" y="1778001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=</a:t>
            </a:r>
          </a:p>
        </p:txBody>
      </p:sp>
      <p:graphicFrame>
        <p:nvGraphicFramePr>
          <p:cNvPr id="256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699012"/>
              </p:ext>
            </p:extLst>
          </p:nvPr>
        </p:nvGraphicFramePr>
        <p:xfrm>
          <a:off x="5105401" y="1397000"/>
          <a:ext cx="9556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2" name="Equation" r:id="rId7" imgW="698500" imgH="711200" progId="Equation.3">
                  <p:embed/>
                </p:oleObj>
              </mc:Choice>
              <mc:Fallback>
                <p:oleObj name="Equation" r:id="rId7" imgW="698500" imgH="711200" progId="Equation.3">
                  <p:embed/>
                  <p:pic>
                    <p:nvPicPr>
                      <p:cNvPr id="256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1" y="1397000"/>
                        <a:ext cx="955675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6172201" y="1778001"/>
            <a:ext cx="752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=  9  </a:t>
            </a:r>
          </a:p>
        </p:txBody>
      </p:sp>
      <p:graphicFrame>
        <p:nvGraphicFramePr>
          <p:cNvPr id="256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40146"/>
              </p:ext>
            </p:extLst>
          </p:nvPr>
        </p:nvGraphicFramePr>
        <p:xfrm>
          <a:off x="6858001" y="1320800"/>
          <a:ext cx="9556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name="Equation" r:id="rId9" imgW="698500" imgH="711200" progId="Equation.3">
                  <p:embed/>
                </p:oleObj>
              </mc:Choice>
              <mc:Fallback>
                <p:oleObj name="Equation" r:id="rId9" imgW="698500" imgH="711200" progId="Equation.3">
                  <p:embed/>
                  <p:pic>
                    <p:nvPicPr>
                      <p:cNvPr id="256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1" y="1320800"/>
                        <a:ext cx="955675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7924800" y="1778001"/>
            <a:ext cx="979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= |A|  </a:t>
            </a:r>
            <a:r>
              <a:rPr lang="en-US" altLang="en-US">
                <a:latin typeface="Engravers MT" panose="02090707080505020304" pitchFamily="18" charset="0"/>
              </a:rPr>
              <a:t>I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2362201" y="3454401"/>
            <a:ext cx="4183063" cy="7016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Sifat 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AutoNum type="arabicPeriod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A  adj(A) = adj(A)   A = det(A) </a:t>
            </a:r>
            <a:r>
              <a:rPr lang="en-US" altLang="en-US" sz="1800">
                <a:solidFill>
                  <a:schemeClr val="bg1"/>
                </a:solidFill>
                <a:latin typeface="Lucida Console" panose="020B0609040504020204" pitchFamily="49" charset="0"/>
              </a:rPr>
              <a:t> I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2384426" y="4665664"/>
            <a:ext cx="3711575" cy="3968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2. adj(AB)  =  adj(B)   adj(A)</a:t>
            </a:r>
          </a:p>
        </p:txBody>
      </p:sp>
    </p:spTree>
    <p:extLst>
      <p:ext uri="{BB962C8B-B14F-4D97-AF65-F5344CB8AC3E}">
        <p14:creationId xmlns:p14="http://schemas.microsoft.com/office/powerpoint/2010/main" val="420289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nimBg="1"/>
      <p:bldP spid="25607" grpId="0"/>
      <p:bldP spid="25609" grpId="0"/>
      <p:bldP spid="25611" grpId="0"/>
      <p:bldP spid="25612" grpId="0" animBg="1"/>
      <p:bldP spid="256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927226" y="1198563"/>
            <a:ext cx="3330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Cara menghitung determinan :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419725" y="785813"/>
            <a:ext cx="2393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1. Definisi determinan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5410200" y="1206501"/>
            <a:ext cx="259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2. </a:t>
            </a:r>
            <a:r>
              <a:rPr lang="en-US" altLang="en-US" sz="1800" dirty="0" err="1">
                <a:latin typeface="Arial" panose="020B0604020202020204" pitchFamily="34" charset="0"/>
              </a:rPr>
              <a:t>Sifat-sifat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determinan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5410200" y="1663701"/>
            <a:ext cx="332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3. </a:t>
            </a:r>
            <a:r>
              <a:rPr lang="en-US" altLang="en-US" sz="1800" dirty="0" err="1">
                <a:latin typeface="Arial" panose="020B0604020202020204" pitchFamily="34" charset="0"/>
              </a:rPr>
              <a:t>Ekspansi</a:t>
            </a:r>
            <a:r>
              <a:rPr lang="en-US" altLang="en-US" sz="1800" dirty="0">
                <a:latin typeface="Arial" panose="020B0604020202020204" pitchFamily="34" charset="0"/>
              </a:rPr>
              <a:t> minor </a:t>
            </a:r>
            <a:r>
              <a:rPr lang="en-US" altLang="en-US" sz="1800" dirty="0" err="1">
                <a:latin typeface="Arial" panose="020B0604020202020204" pitchFamily="34" charset="0"/>
              </a:rPr>
              <a:t>dan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kofaktor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5410200" y="2120901"/>
            <a:ext cx="283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4. Kombinasi cara 2 dan 3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1981200" y="3263900"/>
            <a:ext cx="69786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Determinan</a:t>
            </a:r>
            <a:r>
              <a:rPr lang="en-US" altLang="en-US" sz="1800">
                <a:latin typeface="Arial" panose="020B0604020202020204" pitchFamily="34" charset="0"/>
              </a:rPr>
              <a:t> : produk (hasil kali) bertanda dari unsur-unsur matriks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sedemikian hingga berasal dari </a:t>
            </a:r>
            <a:r>
              <a:rPr lang="en-US" altLang="en-US" sz="1800" b="1" u="sng">
                <a:latin typeface="Arial" panose="020B0604020202020204" pitchFamily="34" charset="0"/>
              </a:rPr>
              <a:t>baris dan kolom yang berbeda</a:t>
            </a:r>
            <a:r>
              <a:rPr lang="en-US" altLang="en-US" sz="1800">
                <a:latin typeface="Arial" panose="020B0604020202020204" pitchFamily="34" charset="0"/>
              </a:rPr>
              <a:t>,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kemudian hasilnya dijumlahkan.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797050" y="2806701"/>
            <a:ext cx="3765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MELALUI DEFINISI DETERMINAN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1835150" y="4367213"/>
            <a:ext cx="596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 = </a:t>
            </a:r>
          </a:p>
        </p:txBody>
      </p:sp>
      <p:graphicFrame>
        <p:nvGraphicFramePr>
          <p:cNvPr id="30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588744"/>
              </p:ext>
            </p:extLst>
          </p:nvPr>
        </p:nvGraphicFramePr>
        <p:xfrm>
          <a:off x="2438400" y="4178300"/>
          <a:ext cx="1143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3" imgW="698197" imgH="482391" progId="Equation.3">
                  <p:embed/>
                </p:oleObj>
              </mc:Choice>
              <mc:Fallback>
                <p:oleObj name="Equation" r:id="rId3" imgW="698197" imgH="482391" progId="Equation.3">
                  <p:embed/>
                  <p:pic>
                    <p:nvPicPr>
                      <p:cNvPr id="308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178300"/>
                        <a:ext cx="1143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3810000" y="4635500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476751" y="4443413"/>
            <a:ext cx="2646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Det(A) = a</a:t>
            </a:r>
            <a:r>
              <a:rPr lang="en-US" altLang="en-US" sz="1800" baseline="-25000">
                <a:latin typeface="Arial" panose="020B0604020202020204" pitchFamily="34" charset="0"/>
              </a:rPr>
              <a:t>11</a:t>
            </a:r>
            <a:r>
              <a:rPr lang="en-US" altLang="en-US" sz="1800">
                <a:latin typeface="Arial" panose="020B0604020202020204" pitchFamily="34" charset="0"/>
              </a:rPr>
              <a:t> a</a:t>
            </a:r>
            <a:r>
              <a:rPr lang="en-US" altLang="en-US" sz="1800" baseline="-25000">
                <a:latin typeface="Arial" panose="020B0604020202020204" pitchFamily="34" charset="0"/>
              </a:rPr>
              <a:t>22</a:t>
            </a:r>
            <a:r>
              <a:rPr lang="en-US" altLang="en-US" sz="1800">
                <a:latin typeface="Arial" panose="020B0604020202020204" pitchFamily="34" charset="0"/>
              </a:rPr>
              <a:t> – a</a:t>
            </a:r>
            <a:r>
              <a:rPr lang="en-US" altLang="en-US" sz="1800" baseline="-25000">
                <a:latin typeface="Arial" panose="020B0604020202020204" pitchFamily="34" charset="0"/>
              </a:rPr>
              <a:t>12 </a:t>
            </a:r>
            <a:r>
              <a:rPr lang="en-US" altLang="en-US" sz="1800">
                <a:latin typeface="Arial" panose="020B0604020202020204" pitchFamily="34" charset="0"/>
              </a:rPr>
              <a:t>a</a:t>
            </a:r>
            <a:r>
              <a:rPr lang="en-US" altLang="en-US" sz="1800" baseline="-25000">
                <a:latin typeface="Arial" panose="020B0604020202020204" pitchFamily="34" charset="0"/>
              </a:rPr>
              <a:t>21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5318125" y="5510213"/>
            <a:ext cx="5295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Bagaimana menentukan tanda + dan – tiap suku ?</a:t>
            </a:r>
          </a:p>
        </p:txBody>
      </p:sp>
    </p:spTree>
    <p:extLst>
      <p:ext uri="{BB962C8B-B14F-4D97-AF65-F5344CB8AC3E}">
        <p14:creationId xmlns:p14="http://schemas.microsoft.com/office/powerpoint/2010/main" val="1887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2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3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3077" grpId="0"/>
      <p:bldP spid="3078" grpId="0"/>
      <p:bldP spid="3079" grpId="0"/>
      <p:bldP spid="3080" grpId="0"/>
      <p:bldP spid="3081" grpId="0"/>
      <p:bldP spid="3082" grpId="0"/>
      <p:bldP spid="3083" grpId="0"/>
      <p:bldP spid="3086" grpId="0"/>
      <p:bldP spid="308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812925" y="1281113"/>
            <a:ext cx="596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 = </a:t>
            </a: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058255"/>
              </p:ext>
            </p:extLst>
          </p:nvPr>
        </p:nvGraphicFramePr>
        <p:xfrm>
          <a:off x="2362200" y="711200"/>
          <a:ext cx="22098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3" imgW="1346200" imgH="939800" progId="Equation.3">
                  <p:embed/>
                </p:oleObj>
              </mc:Choice>
              <mc:Fallback>
                <p:oleObj name="Equation" r:id="rId3" imgW="1346200" imgH="939800" progId="Equation.3">
                  <p:embed/>
                  <p:pic>
                    <p:nvPicPr>
                      <p:cNvPr id="5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711200"/>
                        <a:ext cx="22098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4572000" y="14732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5105400" y="1320801"/>
            <a:ext cx="1231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Det(A) = ?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6213475" y="1281113"/>
            <a:ext cx="4546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Jumlah dari 4! = 24 suku, dengan tiap suku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terdiri dari empat faktor.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1524000" y="2768601"/>
            <a:ext cx="710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Catatan</a:t>
            </a:r>
            <a:r>
              <a:rPr lang="en-US" altLang="en-US" sz="1800">
                <a:latin typeface="Arial" panose="020B0604020202020204" pitchFamily="34" charset="0"/>
              </a:rPr>
              <a:t> : Khusus determinan dimensi 3, bisa pakai aturan SARRUS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1654175" y="3871913"/>
            <a:ext cx="1104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Det(A) = </a:t>
            </a:r>
          </a:p>
        </p:txBody>
      </p:sp>
      <p:graphicFrame>
        <p:nvGraphicFramePr>
          <p:cNvPr id="51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24125"/>
              </p:ext>
            </p:extLst>
          </p:nvPr>
        </p:nvGraphicFramePr>
        <p:xfrm>
          <a:off x="2667000" y="3378200"/>
          <a:ext cx="1676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5" imgW="914400" imgH="711200" progId="Equation.3">
                  <p:embed/>
                </p:oleObj>
              </mc:Choice>
              <mc:Fallback>
                <p:oleObj name="Equation" r:id="rId5" imgW="914400" imgH="711200" progId="Equation.3">
                  <p:embed/>
                  <p:pic>
                    <p:nvPicPr>
                      <p:cNvPr id="51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378200"/>
                        <a:ext cx="16764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492355"/>
              </p:ext>
            </p:extLst>
          </p:nvPr>
        </p:nvGraphicFramePr>
        <p:xfrm>
          <a:off x="4419600" y="3378200"/>
          <a:ext cx="914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7" imgW="545863" imgH="685502" progId="Equation.3">
                  <p:embed/>
                </p:oleObj>
              </mc:Choice>
              <mc:Fallback>
                <p:oleObj name="Equation" r:id="rId7" imgW="545863" imgH="685502" progId="Equation.3">
                  <p:embed/>
                  <p:pic>
                    <p:nvPicPr>
                      <p:cNvPr id="51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378200"/>
                        <a:ext cx="9144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2514600" y="3302000"/>
            <a:ext cx="21336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4572000" y="4749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2460626" y="5884863"/>
            <a:ext cx="434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= </a:t>
            </a:r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2743200" y="5892801"/>
            <a:ext cx="1176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  <a:r>
              <a:rPr lang="en-US" altLang="en-US" sz="1800" baseline="-25000">
                <a:latin typeface="Arial" panose="020B0604020202020204" pitchFamily="34" charset="0"/>
              </a:rPr>
              <a:t>11 </a:t>
            </a:r>
            <a:r>
              <a:rPr lang="en-US" altLang="en-US" sz="1800">
                <a:latin typeface="Arial" panose="020B0604020202020204" pitchFamily="34" charset="0"/>
              </a:rPr>
              <a:t>a</a:t>
            </a:r>
            <a:r>
              <a:rPr lang="en-US" altLang="en-US" sz="1800" baseline="-25000">
                <a:latin typeface="Arial" panose="020B0604020202020204" pitchFamily="34" charset="0"/>
              </a:rPr>
              <a:t>22</a:t>
            </a:r>
            <a:r>
              <a:rPr lang="en-US" altLang="en-US" sz="1800">
                <a:latin typeface="Arial" panose="020B0604020202020204" pitchFamily="34" charset="0"/>
              </a:rPr>
              <a:t> a</a:t>
            </a:r>
            <a:r>
              <a:rPr lang="en-US" altLang="en-US" sz="1800" baseline="-25000">
                <a:latin typeface="Arial" panose="020B0604020202020204" pitchFamily="34" charset="0"/>
              </a:rPr>
              <a:t>33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3886200" y="5892801"/>
            <a:ext cx="1373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+ a</a:t>
            </a:r>
            <a:r>
              <a:rPr lang="en-US" altLang="en-US" sz="1800" baseline="-25000">
                <a:latin typeface="Arial" panose="020B0604020202020204" pitchFamily="34" charset="0"/>
              </a:rPr>
              <a:t>12 </a:t>
            </a:r>
            <a:r>
              <a:rPr lang="en-US" altLang="en-US" sz="1800">
                <a:latin typeface="Arial" panose="020B0604020202020204" pitchFamily="34" charset="0"/>
              </a:rPr>
              <a:t>a</a:t>
            </a:r>
            <a:r>
              <a:rPr lang="en-US" altLang="en-US" sz="1800" baseline="-25000">
                <a:latin typeface="Arial" panose="020B0604020202020204" pitchFamily="34" charset="0"/>
              </a:rPr>
              <a:t>23</a:t>
            </a:r>
            <a:r>
              <a:rPr lang="en-US" altLang="en-US" sz="1800">
                <a:latin typeface="Arial" panose="020B0604020202020204" pitchFamily="34" charset="0"/>
              </a:rPr>
              <a:t> a</a:t>
            </a:r>
            <a:r>
              <a:rPr lang="en-US" altLang="en-US" sz="1800" baseline="-25000">
                <a:latin typeface="Arial" panose="020B0604020202020204" pitchFamily="34" charset="0"/>
              </a:rPr>
              <a:t>31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5181600" y="5892801"/>
            <a:ext cx="1436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+  a</a:t>
            </a:r>
            <a:r>
              <a:rPr lang="en-US" altLang="en-US" sz="1800" baseline="-25000">
                <a:latin typeface="Arial" panose="020B0604020202020204" pitchFamily="34" charset="0"/>
              </a:rPr>
              <a:t>13 </a:t>
            </a:r>
            <a:r>
              <a:rPr lang="en-US" altLang="en-US" sz="1800">
                <a:latin typeface="Arial" panose="020B0604020202020204" pitchFamily="34" charset="0"/>
              </a:rPr>
              <a:t>a</a:t>
            </a:r>
            <a:r>
              <a:rPr lang="en-US" altLang="en-US" sz="1800" baseline="-25000">
                <a:latin typeface="Arial" panose="020B0604020202020204" pitchFamily="34" charset="0"/>
              </a:rPr>
              <a:t>21</a:t>
            </a:r>
            <a:r>
              <a:rPr lang="en-US" altLang="en-US" sz="1800">
                <a:latin typeface="Arial" panose="020B0604020202020204" pitchFamily="34" charset="0"/>
              </a:rPr>
              <a:t> a</a:t>
            </a:r>
            <a:r>
              <a:rPr lang="en-US" altLang="en-US" sz="1800" baseline="-25000">
                <a:latin typeface="Arial" panose="020B0604020202020204" pitchFamily="34" charset="0"/>
              </a:rPr>
              <a:t>32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139" name="Line 19"/>
          <p:cNvSpPr>
            <a:spLocks noChangeShapeType="1"/>
          </p:cNvSpPr>
          <p:nvPr/>
        </p:nvSpPr>
        <p:spPr bwMode="auto">
          <a:xfrm flipH="1">
            <a:off x="2743200" y="3378200"/>
            <a:ext cx="19812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0" name="Text Box 20"/>
          <p:cNvSpPr txBox="1">
            <a:spLocks noChangeArrowheads="1"/>
          </p:cNvSpPr>
          <p:nvPr/>
        </p:nvSpPr>
        <p:spPr bwMode="auto">
          <a:xfrm>
            <a:off x="2438400" y="4826001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– 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141" name="Text Box 21"/>
          <p:cNvSpPr txBox="1">
            <a:spLocks noChangeArrowheads="1"/>
          </p:cNvSpPr>
          <p:nvPr/>
        </p:nvSpPr>
        <p:spPr bwMode="auto">
          <a:xfrm>
            <a:off x="6553200" y="5892801"/>
            <a:ext cx="1366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– a</a:t>
            </a:r>
            <a:r>
              <a:rPr lang="en-US" altLang="en-US" sz="1800" baseline="-25000">
                <a:latin typeface="Arial" panose="020B0604020202020204" pitchFamily="34" charset="0"/>
              </a:rPr>
              <a:t>13 </a:t>
            </a:r>
            <a:r>
              <a:rPr lang="en-US" altLang="en-US" sz="1800">
                <a:latin typeface="Arial" panose="020B0604020202020204" pitchFamily="34" charset="0"/>
              </a:rPr>
              <a:t>a</a:t>
            </a:r>
            <a:r>
              <a:rPr lang="en-US" altLang="en-US" sz="1800" baseline="-25000">
                <a:latin typeface="Arial" panose="020B0604020202020204" pitchFamily="34" charset="0"/>
              </a:rPr>
              <a:t>22</a:t>
            </a:r>
            <a:r>
              <a:rPr lang="en-US" altLang="en-US" sz="1800">
                <a:latin typeface="Arial" panose="020B0604020202020204" pitchFamily="34" charset="0"/>
              </a:rPr>
              <a:t> a</a:t>
            </a:r>
            <a:r>
              <a:rPr lang="en-US" altLang="en-US" sz="1800" baseline="-25000">
                <a:latin typeface="Arial" panose="020B0604020202020204" pitchFamily="34" charset="0"/>
              </a:rPr>
              <a:t>31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142" name="Text Box 22"/>
          <p:cNvSpPr txBox="1">
            <a:spLocks noChangeArrowheads="1"/>
          </p:cNvSpPr>
          <p:nvPr/>
        </p:nvSpPr>
        <p:spPr bwMode="auto">
          <a:xfrm>
            <a:off x="7848600" y="5892801"/>
            <a:ext cx="1366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– a</a:t>
            </a:r>
            <a:r>
              <a:rPr lang="en-US" altLang="en-US" sz="1800" baseline="-25000">
                <a:latin typeface="Arial" panose="020B0604020202020204" pitchFamily="34" charset="0"/>
              </a:rPr>
              <a:t>11 </a:t>
            </a:r>
            <a:r>
              <a:rPr lang="en-US" altLang="en-US" sz="1800">
                <a:latin typeface="Arial" panose="020B0604020202020204" pitchFamily="34" charset="0"/>
              </a:rPr>
              <a:t>a</a:t>
            </a:r>
            <a:r>
              <a:rPr lang="en-US" altLang="en-US" sz="1800" baseline="-25000">
                <a:latin typeface="Arial" panose="020B0604020202020204" pitchFamily="34" charset="0"/>
              </a:rPr>
              <a:t>23</a:t>
            </a:r>
            <a:r>
              <a:rPr lang="en-US" altLang="en-US" sz="1800">
                <a:latin typeface="Arial" panose="020B0604020202020204" pitchFamily="34" charset="0"/>
              </a:rPr>
              <a:t> a</a:t>
            </a:r>
            <a:r>
              <a:rPr lang="en-US" altLang="en-US" sz="1800" baseline="-25000">
                <a:latin typeface="Arial" panose="020B0604020202020204" pitchFamily="34" charset="0"/>
              </a:rPr>
              <a:t>32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9067800" y="5892801"/>
            <a:ext cx="1430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– a</a:t>
            </a:r>
            <a:r>
              <a:rPr lang="en-US" altLang="en-US" sz="1800" baseline="-25000">
                <a:latin typeface="Arial" panose="020B0604020202020204" pitchFamily="34" charset="0"/>
              </a:rPr>
              <a:t>12 </a:t>
            </a:r>
            <a:r>
              <a:rPr lang="en-US" altLang="en-US" sz="1800">
                <a:latin typeface="Arial" panose="020B0604020202020204" pitchFamily="34" charset="0"/>
              </a:rPr>
              <a:t>a</a:t>
            </a:r>
            <a:r>
              <a:rPr lang="en-US" altLang="en-US" sz="1800" baseline="-25000">
                <a:latin typeface="Arial" panose="020B0604020202020204" pitchFamily="34" charset="0"/>
              </a:rPr>
              <a:t>21</a:t>
            </a:r>
            <a:r>
              <a:rPr lang="en-US" altLang="en-US" sz="1800">
                <a:latin typeface="Arial" panose="020B0604020202020204" pitchFamily="34" charset="0"/>
              </a:rPr>
              <a:t> a</a:t>
            </a:r>
            <a:r>
              <a:rPr lang="en-US" altLang="en-US" sz="1800" baseline="-25000">
                <a:latin typeface="Arial" panose="020B0604020202020204" pitchFamily="34" charset="0"/>
              </a:rPr>
              <a:t>33</a:t>
            </a:r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27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800" decel="1000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5127" grpId="0"/>
      <p:bldP spid="5128" grpId="0"/>
      <p:bldP spid="5129" grpId="0"/>
      <p:bldP spid="5130" grpId="0"/>
      <p:bldP spid="5134" grpId="0"/>
      <p:bldP spid="5135" grpId="0"/>
      <p:bldP spid="5136" grpId="0"/>
      <p:bldP spid="5137" grpId="0"/>
      <p:bldP spid="5138" grpId="0"/>
      <p:bldP spid="5140" grpId="0"/>
      <p:bldP spid="5141" grpId="0"/>
      <p:bldP spid="5142" grpId="0"/>
      <p:bldP spid="51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930401" y="1001713"/>
            <a:ext cx="714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|A| = </a:t>
            </a:r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830875"/>
              </p:ext>
            </p:extLst>
          </p:nvPr>
        </p:nvGraphicFramePr>
        <p:xfrm>
          <a:off x="2590800" y="736600"/>
          <a:ext cx="990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Equation" r:id="rId3" imgW="495085" imgH="457002" progId="Equation.3">
                  <p:embed/>
                </p:oleObj>
              </mc:Choice>
              <mc:Fallback>
                <p:oleObj name="Equation" r:id="rId3" imgW="495085" imgH="457002" progId="Equation.3">
                  <p:embed/>
                  <p:pic>
                    <p:nvPicPr>
                      <p:cNvPr id="61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736600"/>
                        <a:ext cx="990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581400" y="965201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= 26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965326" y="2678113"/>
            <a:ext cx="714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|B| = </a:t>
            </a:r>
          </a:p>
        </p:txBody>
      </p:sp>
      <p:graphicFrame>
        <p:nvGraphicFramePr>
          <p:cNvPr id="61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743505"/>
              </p:ext>
            </p:extLst>
          </p:nvPr>
        </p:nvGraphicFramePr>
        <p:xfrm>
          <a:off x="2514600" y="2260600"/>
          <a:ext cx="1371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5" imgW="863225" imgH="710891" progId="Equation.3">
                  <p:embed/>
                </p:oleObj>
              </mc:Choice>
              <mc:Fallback>
                <p:oleObj name="Equation" r:id="rId5" imgW="863225" imgH="710891" progId="Equation.3">
                  <p:embed/>
                  <p:pic>
                    <p:nvPicPr>
                      <p:cNvPr id="61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260600"/>
                        <a:ext cx="1371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3879850" y="2601913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= – 6 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1965326" y="4430713"/>
            <a:ext cx="727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|C| = </a:t>
            </a:r>
          </a:p>
        </p:txBody>
      </p:sp>
      <p:graphicFrame>
        <p:nvGraphicFramePr>
          <p:cNvPr id="61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895001"/>
              </p:ext>
            </p:extLst>
          </p:nvPr>
        </p:nvGraphicFramePr>
        <p:xfrm>
          <a:off x="2667000" y="3937000"/>
          <a:ext cx="1524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7" imgW="977900" imgH="914400" progId="Equation.3">
                  <p:embed/>
                </p:oleObj>
              </mc:Choice>
              <mc:Fallback>
                <p:oleObj name="Equation" r:id="rId7" imgW="977900" imgH="914400" progId="Equation.3">
                  <p:embed/>
                  <p:pic>
                    <p:nvPicPr>
                      <p:cNvPr id="615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937000"/>
                        <a:ext cx="15240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4191000" y="4394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= 0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5715000" y="2641600"/>
            <a:ext cx="39687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Dengan bantuan </a:t>
            </a:r>
            <a:r>
              <a:rPr lang="en-US" altLang="en-US" sz="1800" b="1">
                <a:latin typeface="Arial" panose="020B0604020202020204" pitchFamily="34" charset="0"/>
              </a:rPr>
              <a:t>sifat determinan</a:t>
            </a:r>
            <a:r>
              <a:rPr lang="en-US" altLang="en-US" sz="1800">
                <a:latin typeface="Arial" panose="020B0604020202020204" pitchFamily="34" charset="0"/>
              </a:rPr>
              <a:t>,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membantu memudahkan menghitung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nilai determinan.</a:t>
            </a:r>
          </a:p>
        </p:txBody>
      </p:sp>
    </p:spTree>
    <p:extLst>
      <p:ext uri="{BB962C8B-B14F-4D97-AF65-F5344CB8AC3E}">
        <p14:creationId xmlns:p14="http://schemas.microsoft.com/office/powerpoint/2010/main" val="381946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50" grpId="0"/>
      <p:bldP spid="6151" grpId="0"/>
      <p:bldP spid="6153" grpId="0"/>
      <p:bldP spid="6154" grpId="0"/>
      <p:bldP spid="6156" grpId="0"/>
      <p:bldP spid="61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752600" y="901701"/>
            <a:ext cx="3462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SIFAT-SIFAT DETERMINAN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762125" y="1446214"/>
            <a:ext cx="797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1. Determinan dari matriks dan transposenya adalah sama;  |A</a:t>
            </a:r>
            <a:r>
              <a:rPr lang="en-US" altLang="en-US" baseline="30000">
                <a:latin typeface="Arial" panose="020B0604020202020204" pitchFamily="34" charset="0"/>
              </a:rPr>
              <a:t>T</a:t>
            </a:r>
            <a:r>
              <a:rPr lang="en-US" altLang="en-US">
                <a:latin typeface="Arial" panose="020B0604020202020204" pitchFamily="34" charset="0"/>
              </a:rPr>
              <a:t>| = |A|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2028826" y="2233613"/>
            <a:ext cx="714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|A| = </a:t>
            </a:r>
          </a:p>
        </p:txBody>
      </p:sp>
      <p:graphicFrame>
        <p:nvGraphicFramePr>
          <p:cNvPr id="71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699159"/>
              </p:ext>
            </p:extLst>
          </p:nvPr>
        </p:nvGraphicFramePr>
        <p:xfrm>
          <a:off x="2590800" y="1968500"/>
          <a:ext cx="990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Equation" r:id="rId3" imgW="495085" imgH="457002" progId="Equation.3">
                  <p:embed/>
                </p:oleObj>
              </mc:Choice>
              <mc:Fallback>
                <p:oleObj name="Equation" r:id="rId3" imgW="495085" imgH="457002" progId="Equation.3">
                  <p:embed/>
                  <p:pic>
                    <p:nvPicPr>
                      <p:cNvPr id="71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968500"/>
                        <a:ext cx="990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3581400" y="2197101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= 26</a:t>
            </a:r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4419600" y="2425700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5181600" y="2197101"/>
            <a:ext cx="808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|A</a:t>
            </a:r>
            <a:r>
              <a:rPr lang="en-US" altLang="en-US" sz="1800" baseline="30000">
                <a:latin typeface="Arial" panose="020B0604020202020204" pitchFamily="34" charset="0"/>
              </a:rPr>
              <a:t>T</a:t>
            </a:r>
            <a:r>
              <a:rPr lang="en-US" altLang="en-US" sz="1800">
                <a:latin typeface="Arial" panose="020B0604020202020204" pitchFamily="34" charset="0"/>
              </a:rPr>
              <a:t>| = </a:t>
            </a:r>
          </a:p>
        </p:txBody>
      </p:sp>
      <p:graphicFrame>
        <p:nvGraphicFramePr>
          <p:cNvPr id="71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04328"/>
              </p:ext>
            </p:extLst>
          </p:nvPr>
        </p:nvGraphicFramePr>
        <p:xfrm>
          <a:off x="5867400" y="1816100"/>
          <a:ext cx="838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Equation" r:id="rId5" imgW="495085" imgH="457002" progId="Equation.3">
                  <p:embed/>
                </p:oleObj>
              </mc:Choice>
              <mc:Fallback>
                <p:oleObj name="Equation" r:id="rId5" imgW="495085" imgH="457002" progId="Equation.3">
                  <p:embed/>
                  <p:pic>
                    <p:nvPicPr>
                      <p:cNvPr id="71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816100"/>
                        <a:ext cx="838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6781800" y="2197101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= 26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1524000" y="3768726"/>
            <a:ext cx="881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2. Matriks persegi yang mempunyai baris (kolom) nol, determinannya nol (0).</a:t>
            </a: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1524000" y="4787900"/>
            <a:ext cx="1360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det(B) = </a:t>
            </a:r>
          </a:p>
        </p:txBody>
      </p:sp>
      <p:graphicFrame>
        <p:nvGraphicFramePr>
          <p:cNvPr id="718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451146"/>
              </p:ext>
            </p:extLst>
          </p:nvPr>
        </p:nvGraphicFramePr>
        <p:xfrm>
          <a:off x="2743200" y="4483100"/>
          <a:ext cx="1066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Equation" r:id="rId7" imgW="698500" imgH="711200" progId="Equation.3">
                  <p:embed/>
                </p:oleObj>
              </mc:Choice>
              <mc:Fallback>
                <p:oleObj name="Equation" r:id="rId7" imgW="698500" imgH="711200" progId="Equation.3">
                  <p:embed/>
                  <p:pic>
                    <p:nvPicPr>
                      <p:cNvPr id="718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483100"/>
                        <a:ext cx="10668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3717925" y="4751388"/>
            <a:ext cx="61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= 0</a:t>
            </a:r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5102225" y="4791075"/>
            <a:ext cx="1377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det(C) = </a:t>
            </a:r>
          </a:p>
        </p:txBody>
      </p:sp>
      <p:graphicFrame>
        <p:nvGraphicFramePr>
          <p:cNvPr id="718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529790"/>
              </p:ext>
            </p:extLst>
          </p:nvPr>
        </p:nvGraphicFramePr>
        <p:xfrm>
          <a:off x="6324600" y="4483100"/>
          <a:ext cx="11620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Equation" r:id="rId9" imgW="710891" imgH="710891" progId="Equation.3">
                  <p:embed/>
                </p:oleObj>
              </mc:Choice>
              <mc:Fallback>
                <p:oleObj name="Equation" r:id="rId9" imgW="710891" imgH="710891" progId="Equation.3">
                  <p:embed/>
                  <p:pic>
                    <p:nvPicPr>
                      <p:cNvPr id="718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483100"/>
                        <a:ext cx="116205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7391400" y="4867275"/>
            <a:ext cx="61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57814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 tmFilter="0,0; .5, 1; 1, 1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8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0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0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 tmFilter="0,0; .5, 1; 1, 1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18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2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3" grpId="0"/>
      <p:bldP spid="7174" grpId="0"/>
      <p:bldP spid="7176" grpId="0"/>
      <p:bldP spid="7178" grpId="0"/>
      <p:bldP spid="7180" grpId="0"/>
      <p:bldP spid="7182" grpId="0"/>
      <p:bldP spid="7183" grpId="0"/>
      <p:bldP spid="7185" grpId="0"/>
      <p:bldP spid="7186" grpId="0"/>
      <p:bldP spid="718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981200" y="635000"/>
            <a:ext cx="7626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66"/>
                </a:solidFill>
                <a:latin typeface="Arial" panose="020B0604020202020204" pitchFamily="34" charset="0"/>
              </a:rPr>
              <a:t>3. Determinan dari suatu matriks persegi A yang salah satu baris (kolom)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66"/>
                </a:solidFill>
                <a:latin typeface="Arial" panose="020B0604020202020204" pitchFamily="34" charset="0"/>
              </a:rPr>
              <a:t>dikalikan dengan skalar </a:t>
            </a:r>
            <a:r>
              <a:rPr lang="en-US" altLang="en-US" sz="1800" i="1">
                <a:solidFill>
                  <a:srgbClr val="000066"/>
                </a:solidFill>
                <a:latin typeface="Arial" panose="020B0604020202020204" pitchFamily="34" charset="0"/>
              </a:rPr>
              <a:t>k</a:t>
            </a:r>
            <a:r>
              <a:rPr lang="en-US" altLang="en-US" sz="1800">
                <a:solidFill>
                  <a:srgbClr val="000066"/>
                </a:solidFill>
                <a:latin typeface="Arial" panose="020B0604020202020204" pitchFamily="34" charset="0"/>
              </a:rPr>
              <a:t>, maka determinannya berubah menjadi  </a:t>
            </a:r>
            <a:r>
              <a:rPr lang="en-US" altLang="en-US" sz="1800" i="1">
                <a:solidFill>
                  <a:srgbClr val="000066"/>
                </a:solidFill>
                <a:latin typeface="Arial" panose="020B0604020202020204" pitchFamily="34" charset="0"/>
              </a:rPr>
              <a:t> k</a:t>
            </a:r>
            <a:r>
              <a:rPr lang="en-US" altLang="en-US" sz="1800">
                <a:solidFill>
                  <a:srgbClr val="000066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>
                <a:solidFill>
                  <a:srgbClr val="000066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</a:t>
            </a:r>
            <a:r>
              <a:rPr lang="en-US" altLang="en-US" sz="1800">
                <a:solidFill>
                  <a:srgbClr val="000066"/>
                </a:solidFill>
                <a:latin typeface="Arial" panose="020B0604020202020204" pitchFamily="34" charset="0"/>
              </a:rPr>
              <a:t>A</a:t>
            </a:r>
            <a:r>
              <a:rPr lang="en-US" altLang="en-US" sz="1800">
                <a:solidFill>
                  <a:srgbClr val="000066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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498726" y="1662113"/>
            <a:ext cx="714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|A| = </a:t>
            </a:r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023459"/>
              </p:ext>
            </p:extLst>
          </p:nvPr>
        </p:nvGraphicFramePr>
        <p:xfrm>
          <a:off x="3124200" y="1473200"/>
          <a:ext cx="838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Equation" r:id="rId3" imgW="571500" imgH="457200" progId="Equation.3">
                  <p:embed/>
                </p:oleObj>
              </mc:Choice>
              <mc:Fallback>
                <p:oleObj name="Equation" r:id="rId3" imgW="571500" imgH="457200" progId="Equation.3">
                  <p:embed/>
                  <p:pic>
                    <p:nvPicPr>
                      <p:cNvPr id="81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473200"/>
                        <a:ext cx="838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2514601" y="2463801"/>
            <a:ext cx="841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|A| = 5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4343400" y="1549400"/>
            <a:ext cx="2209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Jika baris kedua dikalikan dengan  7</a:t>
            </a:r>
          </a:p>
        </p:txBody>
      </p:sp>
      <p:graphicFrame>
        <p:nvGraphicFramePr>
          <p:cNvPr id="82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376383"/>
              </p:ext>
            </p:extLst>
          </p:nvPr>
        </p:nvGraphicFramePr>
        <p:xfrm>
          <a:off x="7116764" y="1473200"/>
          <a:ext cx="9302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Equation" r:id="rId5" imgW="634725" imgH="457002" progId="Equation.3">
                  <p:embed/>
                </p:oleObj>
              </mc:Choice>
              <mc:Fallback>
                <p:oleObj name="Equation" r:id="rId5" imgW="634725" imgH="457002" progId="Equation.3">
                  <p:embed/>
                  <p:pic>
                    <p:nvPicPr>
                      <p:cNvPr id="82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6764" y="1473200"/>
                        <a:ext cx="9302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7956551" y="1662113"/>
            <a:ext cx="1355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= 35 = 7 |A|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2301875" y="3186113"/>
            <a:ext cx="172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Akibat sifat ini :</a:t>
            </a:r>
          </a:p>
        </p:txBody>
      </p:sp>
      <p:graphicFrame>
        <p:nvGraphicFramePr>
          <p:cNvPr id="82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198809"/>
              </p:ext>
            </p:extLst>
          </p:nvPr>
        </p:nvGraphicFramePr>
        <p:xfrm>
          <a:off x="4114801" y="2997200"/>
          <a:ext cx="9302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Equation" r:id="rId7" imgW="634725" imgH="457002" progId="Equation.3">
                  <p:embed/>
                </p:oleObj>
              </mc:Choice>
              <mc:Fallback>
                <p:oleObj name="Equation" r:id="rId7" imgW="634725" imgH="457002" progId="Equation.3">
                  <p:embed/>
                  <p:pic>
                    <p:nvPicPr>
                      <p:cNvPr id="820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1" y="2997200"/>
                        <a:ext cx="9302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5080000" y="3186113"/>
            <a:ext cx="508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= 7</a:t>
            </a:r>
          </a:p>
        </p:txBody>
      </p:sp>
      <p:graphicFrame>
        <p:nvGraphicFramePr>
          <p:cNvPr id="82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28739"/>
              </p:ext>
            </p:extLst>
          </p:nvPr>
        </p:nvGraphicFramePr>
        <p:xfrm>
          <a:off x="5638800" y="2997200"/>
          <a:ext cx="838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Equation" r:id="rId9" imgW="571500" imgH="457200" progId="Equation.3">
                  <p:embed/>
                </p:oleObj>
              </mc:Choice>
              <mc:Fallback>
                <p:oleObj name="Equation" r:id="rId9" imgW="571500" imgH="457200" progId="Equation.3">
                  <p:embed/>
                  <p:pic>
                    <p:nvPicPr>
                      <p:cNvPr id="820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997200"/>
                        <a:ext cx="838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6689725" y="3109913"/>
            <a:ext cx="1365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= 7 (5) = 35</a:t>
            </a:r>
          </a:p>
        </p:txBody>
      </p:sp>
      <p:sp>
        <p:nvSpPr>
          <p:cNvPr id="24590" name="Text Box 17"/>
          <p:cNvSpPr txBox="1">
            <a:spLocks noChangeArrowheads="1"/>
          </p:cNvSpPr>
          <p:nvPr/>
        </p:nvSpPr>
        <p:spPr bwMode="auto">
          <a:xfrm>
            <a:off x="2346325" y="50149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821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020625"/>
              </p:ext>
            </p:extLst>
          </p:nvPr>
        </p:nvGraphicFramePr>
        <p:xfrm>
          <a:off x="2438400" y="4902200"/>
          <a:ext cx="1143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Equation" r:id="rId11" imgW="685800" imgH="711200" progId="Equation.3">
                  <p:embed/>
                </p:oleObj>
              </mc:Choice>
              <mc:Fallback>
                <p:oleObj name="Equation" r:id="rId11" imgW="685800" imgH="711200" progId="Equation.3">
                  <p:embed/>
                  <p:pic>
                    <p:nvPicPr>
                      <p:cNvPr id="821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902200"/>
                        <a:ext cx="1143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3556000" y="5319713"/>
            <a:ext cx="508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= 3</a:t>
            </a:r>
          </a:p>
        </p:txBody>
      </p:sp>
      <p:graphicFrame>
        <p:nvGraphicFramePr>
          <p:cNvPr id="82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477387"/>
              </p:ext>
            </p:extLst>
          </p:nvPr>
        </p:nvGraphicFramePr>
        <p:xfrm>
          <a:off x="4049714" y="4902200"/>
          <a:ext cx="11207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Equation" r:id="rId13" imgW="672808" imgH="710891" progId="Equation.3">
                  <p:embed/>
                </p:oleObj>
              </mc:Choice>
              <mc:Fallback>
                <p:oleObj name="Equation" r:id="rId13" imgW="672808" imgH="710891" progId="Equation.3">
                  <p:embed/>
                  <p:pic>
                    <p:nvPicPr>
                      <p:cNvPr id="821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714" y="4902200"/>
                        <a:ext cx="112077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4" name="Text Box 22"/>
          <p:cNvSpPr txBox="1">
            <a:spLocks noChangeArrowheads="1"/>
          </p:cNvSpPr>
          <p:nvPr/>
        </p:nvSpPr>
        <p:spPr bwMode="auto">
          <a:xfrm>
            <a:off x="6537325" y="5167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821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933438"/>
              </p:ext>
            </p:extLst>
          </p:nvPr>
        </p:nvGraphicFramePr>
        <p:xfrm>
          <a:off x="6477000" y="4826000"/>
          <a:ext cx="1371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Equation" r:id="rId15" imgW="850531" imgH="710891" progId="Equation.3">
                  <p:embed/>
                </p:oleObj>
              </mc:Choice>
              <mc:Fallback>
                <p:oleObj name="Equation" r:id="rId15" imgW="850531" imgH="710891" progId="Equation.3">
                  <p:embed/>
                  <p:pic>
                    <p:nvPicPr>
                      <p:cNvPr id="821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826000"/>
                        <a:ext cx="13716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7842250" y="5167313"/>
            <a:ext cx="508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= 4</a:t>
            </a:r>
          </a:p>
        </p:txBody>
      </p:sp>
      <p:graphicFrame>
        <p:nvGraphicFramePr>
          <p:cNvPr id="821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509205"/>
              </p:ext>
            </p:extLst>
          </p:nvPr>
        </p:nvGraphicFramePr>
        <p:xfrm>
          <a:off x="8356600" y="4826000"/>
          <a:ext cx="1270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Equation" r:id="rId17" imgW="787400" imgH="711200" progId="Equation.3">
                  <p:embed/>
                </p:oleObj>
              </mc:Choice>
              <mc:Fallback>
                <p:oleObj name="Equation" r:id="rId17" imgW="787400" imgH="711200" progId="Equation.3">
                  <p:embed/>
                  <p:pic>
                    <p:nvPicPr>
                      <p:cNvPr id="821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6600" y="4826000"/>
                        <a:ext cx="12700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890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2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decel="1000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900" decel="1000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900" decel="1000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8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900" decel="100000" fill="hold"/>
                                        <p:tgtEl>
                                          <p:spTgt spid="8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900" decel="100000" fill="hold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900" decel="1000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7" grpId="0"/>
      <p:bldP spid="8199" grpId="0"/>
      <p:bldP spid="8200" grpId="0"/>
      <p:bldP spid="8202" grpId="0"/>
      <p:bldP spid="8203" grpId="0"/>
      <p:bldP spid="8205" grpId="0"/>
      <p:bldP spid="8207" grpId="0"/>
      <p:bldP spid="8211" grpId="0"/>
      <p:bldP spid="82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924050" y="812800"/>
            <a:ext cx="8743950" cy="9159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t>4. 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Determinan suatu matriks yang salah satu baris (kolom) nya ditukar dengan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baris (kolom) yang lain, maka nilai determinan matriks tersebut berubah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menjadi negatip determinan semula</a:t>
            </a: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2193925" y="2068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149500"/>
              </p:ext>
            </p:extLst>
          </p:nvPr>
        </p:nvGraphicFramePr>
        <p:xfrm>
          <a:off x="2362200" y="2184400"/>
          <a:ext cx="83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Equation" r:id="rId3" imgW="482600" imgH="457200" progId="Equation.3">
                  <p:embed/>
                </p:oleObj>
              </mc:Choice>
              <mc:Fallback>
                <p:oleObj name="Equation" r:id="rId3" imgW="482600" imgH="457200" progId="Equation.3">
                  <p:embed/>
                  <p:pic>
                    <p:nvPicPr>
                      <p:cNvPr id="92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184400"/>
                        <a:ext cx="838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3352800" y="24130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= 31 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3997325" y="2373313"/>
            <a:ext cx="3600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Baris pertama ditukar baris kedua</a:t>
            </a:r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436394"/>
              </p:ext>
            </p:extLst>
          </p:nvPr>
        </p:nvGraphicFramePr>
        <p:xfrm>
          <a:off x="7772400" y="2184400"/>
          <a:ext cx="83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Equation" r:id="rId5" imgW="482600" imgH="457200" progId="Equation.3">
                  <p:embed/>
                </p:oleObj>
              </mc:Choice>
              <mc:Fallback>
                <p:oleObj name="Equation" r:id="rId5" imgW="482600" imgH="457200" progId="Equation.3">
                  <p:embed/>
                  <p:pic>
                    <p:nvPicPr>
                      <p:cNvPr id="92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184400"/>
                        <a:ext cx="838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8610600" y="2413001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= –  31 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2101850" y="3708400"/>
            <a:ext cx="8566150" cy="641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5. </a:t>
            </a:r>
            <a:r>
              <a:rPr lang="en-US" altLang="en-US" sz="1800" b="1" dirty="0" err="1">
                <a:solidFill>
                  <a:schemeClr val="bg1"/>
                </a:solidFill>
                <a:latin typeface="Arial" panose="020B0604020202020204" pitchFamily="34" charset="0"/>
              </a:rPr>
              <a:t>Determinan</a:t>
            </a:r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solidFill>
                  <a:schemeClr val="bg1"/>
                </a:solidFill>
                <a:latin typeface="Arial" panose="020B0604020202020204" pitchFamily="34" charset="0"/>
              </a:rPr>
              <a:t>dari</a:t>
            </a:r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solidFill>
                  <a:schemeClr val="bg1"/>
                </a:solidFill>
                <a:latin typeface="Arial" panose="020B0604020202020204" pitchFamily="34" charset="0"/>
              </a:rPr>
              <a:t>suatu</a:t>
            </a:r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solidFill>
                  <a:schemeClr val="bg1"/>
                </a:solidFill>
                <a:latin typeface="Arial" panose="020B0604020202020204" pitchFamily="34" charset="0"/>
              </a:rPr>
              <a:t>matriks</a:t>
            </a:r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solidFill>
                  <a:schemeClr val="bg1"/>
                </a:solidFill>
                <a:latin typeface="Arial" panose="020B0604020202020204" pitchFamily="34" charset="0"/>
              </a:rPr>
              <a:t>persegi</a:t>
            </a:r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 yang </a:t>
            </a:r>
            <a:r>
              <a:rPr lang="en-US" altLang="en-US" sz="1800" b="1" dirty="0" err="1">
                <a:solidFill>
                  <a:schemeClr val="bg1"/>
                </a:solidFill>
                <a:latin typeface="Arial" panose="020B0604020202020204" pitchFamily="34" charset="0"/>
              </a:rPr>
              <a:t>mempunyai</a:t>
            </a:r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solidFill>
                  <a:schemeClr val="bg1"/>
                </a:solidFill>
                <a:latin typeface="Arial" panose="020B0604020202020204" pitchFamily="34" charset="0"/>
              </a:rPr>
              <a:t>dua</a:t>
            </a:r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solidFill>
                  <a:schemeClr val="bg1"/>
                </a:solidFill>
                <a:latin typeface="Arial" panose="020B0604020202020204" pitchFamily="34" charset="0"/>
              </a:rPr>
              <a:t>baris</a:t>
            </a:r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 (</a:t>
            </a:r>
            <a:r>
              <a:rPr lang="en-US" altLang="en-US" sz="1800" b="1" dirty="0" err="1">
                <a:solidFill>
                  <a:schemeClr val="bg1"/>
                </a:solidFill>
                <a:latin typeface="Arial" panose="020B0604020202020204" pitchFamily="34" charset="0"/>
              </a:rPr>
              <a:t>kolom</a:t>
            </a:r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)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yang </a:t>
            </a:r>
            <a:r>
              <a:rPr lang="en-US" altLang="en-US" sz="1800" b="1" dirty="0" err="1">
                <a:solidFill>
                  <a:schemeClr val="bg1"/>
                </a:solidFill>
                <a:latin typeface="Arial" panose="020B0604020202020204" pitchFamily="34" charset="0"/>
              </a:rPr>
              <a:t>sama</a:t>
            </a:r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solidFill>
                  <a:schemeClr val="bg1"/>
                </a:solidFill>
                <a:latin typeface="Arial" panose="020B0604020202020204" pitchFamily="34" charset="0"/>
              </a:rPr>
              <a:t>adalah</a:t>
            </a:r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solidFill>
                  <a:schemeClr val="bg1"/>
                </a:solidFill>
                <a:latin typeface="Arial" panose="020B0604020202020204" pitchFamily="34" charset="0"/>
              </a:rPr>
              <a:t>sama</a:t>
            </a:r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solidFill>
                  <a:schemeClr val="bg1"/>
                </a:solidFill>
                <a:latin typeface="Arial" panose="020B0604020202020204" pitchFamily="34" charset="0"/>
              </a:rPr>
              <a:t>dengan</a:t>
            </a:r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 0 (</a:t>
            </a:r>
            <a:r>
              <a:rPr lang="en-US" altLang="en-US" sz="1800" b="1" dirty="0" err="1">
                <a:solidFill>
                  <a:schemeClr val="bg1"/>
                </a:solidFill>
                <a:latin typeface="Arial" panose="020B0604020202020204" pitchFamily="34" charset="0"/>
              </a:rPr>
              <a:t>nol</a:t>
            </a:r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).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5610" name="Text Box 12"/>
          <p:cNvSpPr txBox="1">
            <a:spLocks noChangeArrowheads="1"/>
          </p:cNvSpPr>
          <p:nvPr/>
        </p:nvSpPr>
        <p:spPr bwMode="auto">
          <a:xfrm>
            <a:off x="2498725" y="5192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92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692813"/>
              </p:ext>
            </p:extLst>
          </p:nvPr>
        </p:nvGraphicFramePr>
        <p:xfrm>
          <a:off x="2438400" y="4927600"/>
          <a:ext cx="914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Equation" r:id="rId7" imgW="495085" imgH="457002" progId="Equation.3">
                  <p:embed/>
                </p:oleObj>
              </mc:Choice>
              <mc:Fallback>
                <p:oleObj name="Equation" r:id="rId7" imgW="495085" imgH="457002" progId="Equation.3">
                  <p:embed/>
                  <p:pic>
                    <p:nvPicPr>
                      <p:cNvPr id="922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927600"/>
                        <a:ext cx="914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3352800" y="5156201"/>
            <a:ext cx="508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= 0</a:t>
            </a:r>
          </a:p>
        </p:txBody>
      </p:sp>
      <p:sp>
        <p:nvSpPr>
          <p:cNvPr id="25613" name="Text Box 15"/>
          <p:cNvSpPr txBox="1">
            <a:spLocks noChangeArrowheads="1"/>
          </p:cNvSpPr>
          <p:nvPr/>
        </p:nvSpPr>
        <p:spPr bwMode="auto">
          <a:xfrm>
            <a:off x="6308725" y="5040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92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359003"/>
              </p:ext>
            </p:extLst>
          </p:nvPr>
        </p:nvGraphicFramePr>
        <p:xfrm>
          <a:off x="6400800" y="4699000"/>
          <a:ext cx="1295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Equation" r:id="rId9" imgW="799753" imgH="710891" progId="Equation.3">
                  <p:embed/>
                </p:oleObj>
              </mc:Choice>
              <mc:Fallback>
                <p:oleObj name="Equation" r:id="rId9" imgW="799753" imgH="710891" progId="Equation.3">
                  <p:embed/>
                  <p:pic>
                    <p:nvPicPr>
                      <p:cNvPr id="923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699000"/>
                        <a:ext cx="12954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7696200" y="5080001"/>
            <a:ext cx="508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180932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0" dur="10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900" decel="1000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  <p:bldP spid="9223" grpId="0"/>
      <p:bldP spid="9224" grpId="0"/>
      <p:bldP spid="9226" grpId="0"/>
      <p:bldP spid="9227" grpId="0" animBg="1"/>
      <p:bldP spid="9230" grpId="0"/>
      <p:bldP spid="92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870075" y="544513"/>
            <a:ext cx="8680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6. </a:t>
            </a:r>
            <a:r>
              <a:rPr lang="en-US" altLang="en-US" sz="1800" b="1">
                <a:latin typeface="Arial" panose="020B0604020202020204" pitchFamily="34" charset="0"/>
              </a:rPr>
              <a:t>Determinan dari suatu matriks persegi yang salah satu barisnya (kolomnya)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 merupakan kelipatan dari baris (kolom) yang lain adalah sama dengan 0 (nol).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409826" y="1687513"/>
            <a:ext cx="777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|B| =  </a:t>
            </a:r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15404"/>
              </p:ext>
            </p:extLst>
          </p:nvPr>
        </p:nvGraphicFramePr>
        <p:xfrm>
          <a:off x="3048000" y="1270000"/>
          <a:ext cx="1905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Equation" r:id="rId3" imgW="1206500" imgH="914400" progId="Equation.3">
                  <p:embed/>
                </p:oleObj>
              </mc:Choice>
              <mc:Fallback>
                <p:oleObj name="Equation" r:id="rId3" imgW="1206500" imgH="914400" progId="Equation.3">
                  <p:embed/>
                  <p:pic>
                    <p:nvPicPr>
                      <p:cNvPr id="102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270000"/>
                        <a:ext cx="19050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886326" y="1803401"/>
            <a:ext cx="5781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Karena kolom ke dua kelipatan kolom ke empat, |B| = 0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1981201" y="2819400"/>
            <a:ext cx="8328025" cy="17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7. </a:t>
            </a:r>
            <a:r>
              <a:rPr lang="en-US" altLang="en-US" sz="1800" b="1">
                <a:latin typeface="Arial" panose="020B0604020202020204" pitchFamily="34" charset="0"/>
              </a:rPr>
              <a:t>Determinan dari matriks persegi A = (a</a:t>
            </a:r>
            <a:r>
              <a:rPr lang="en-US" altLang="en-US" sz="1800" b="1" baseline="-25000">
                <a:latin typeface="Arial" panose="020B0604020202020204" pitchFamily="34" charset="0"/>
              </a:rPr>
              <a:t>ij</a:t>
            </a:r>
            <a:r>
              <a:rPr lang="en-US" altLang="en-US" sz="1800" b="1">
                <a:latin typeface="Arial" panose="020B0604020202020204" pitchFamily="34" charset="0"/>
              </a:rPr>
              <a:t>) berdimensi  </a:t>
            </a:r>
            <a:r>
              <a:rPr lang="en-US" altLang="en-US" sz="1800" b="1" i="1">
                <a:latin typeface="Arial" panose="020B0604020202020204" pitchFamily="34" charset="0"/>
              </a:rPr>
              <a:t>n</a:t>
            </a:r>
            <a:r>
              <a:rPr lang="en-US" altLang="en-US" sz="1800" b="1">
                <a:latin typeface="Arial" panose="020B0604020202020204" pitchFamily="34" charset="0"/>
              </a:rPr>
              <a:t>  yang baris  ke -i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(kolom ke-j)  terdiri dari elemen-elemen yang dapat diuraikan menjadi dua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suku ,maka determinannya sama dengan determinan A yang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baris ke-i (kolom ke-j) diganti dengan suku yang pertama  </a:t>
            </a:r>
            <a:r>
              <a:rPr lang="en-US" altLang="en-US" sz="1800" b="1" i="1" u="sng">
                <a:latin typeface="Arial" panose="020B0604020202020204" pitchFamily="34" charset="0"/>
              </a:rPr>
              <a:t>ditambah</a:t>
            </a:r>
            <a:r>
              <a:rPr lang="en-US" altLang="en-US" sz="1800" b="1">
                <a:latin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determinan A yang baris ke-i (kolom ke-j) diganti dengan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 suku yang kedua</a:t>
            </a:r>
            <a:r>
              <a:rPr lang="en-US" altLang="en-US" sz="18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6631" name="Text Box 9"/>
          <p:cNvSpPr txBox="1">
            <a:spLocks noChangeArrowheads="1"/>
          </p:cNvSpPr>
          <p:nvPr/>
        </p:nvSpPr>
        <p:spPr bwMode="auto">
          <a:xfrm>
            <a:off x="2117725" y="5065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2209800" y="4648200"/>
          <a:ext cx="990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name="Equation" r:id="rId5" imgW="381000" imgH="457200" progId="Equation.3">
                  <p:embed/>
                </p:oleObj>
              </mc:Choice>
              <mc:Fallback>
                <p:oleObj name="Equation" r:id="rId5" imgW="381000" imgH="457200" progId="Equation.3">
                  <p:embed/>
                  <p:pic>
                    <p:nvPicPr>
                      <p:cNvPr id="1025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648200"/>
                        <a:ext cx="990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3200400" y="5105400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3810000" y="4648200"/>
          <a:ext cx="1981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name="Equation" r:id="rId7" imgW="762000" imgH="457200" progId="Equation.3">
                  <p:embed/>
                </p:oleObj>
              </mc:Choice>
              <mc:Fallback>
                <p:oleObj name="Equation" r:id="rId7" imgW="762000" imgH="457200" progId="Equation.3">
                  <p:embed/>
                  <p:pic>
                    <p:nvPicPr>
                      <p:cNvPr id="1025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648200"/>
                        <a:ext cx="1981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5791200" y="4800601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=</a:t>
            </a:r>
          </a:p>
        </p:txBody>
      </p:sp>
      <p:graphicFrame>
        <p:nvGraphicFramePr>
          <p:cNvPr id="10255" name="Object 15"/>
          <p:cNvGraphicFramePr>
            <a:graphicFrameLocks noChangeAspect="1"/>
          </p:cNvGraphicFramePr>
          <p:nvPr/>
        </p:nvGraphicFramePr>
        <p:xfrm>
          <a:off x="6096000" y="4572000"/>
          <a:ext cx="990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1025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572000"/>
                        <a:ext cx="990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7156450" y="4837113"/>
            <a:ext cx="31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+</a:t>
            </a:r>
          </a:p>
        </p:txBody>
      </p:sp>
      <p:graphicFrame>
        <p:nvGraphicFramePr>
          <p:cNvPr id="10257" name="Object 17"/>
          <p:cNvGraphicFramePr>
            <a:graphicFrameLocks noChangeAspect="1"/>
          </p:cNvGraphicFramePr>
          <p:nvPr/>
        </p:nvGraphicFramePr>
        <p:xfrm>
          <a:off x="7467600" y="4572000"/>
          <a:ext cx="990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" name="Equation" r:id="rId11" imgW="381000" imgH="457200" progId="Equation.3">
                  <p:embed/>
                </p:oleObj>
              </mc:Choice>
              <mc:Fallback>
                <p:oleObj name="Equation" r:id="rId11" imgW="381000" imgH="457200" progId="Equation.3">
                  <p:embed/>
                  <p:pic>
                    <p:nvPicPr>
                      <p:cNvPr id="1025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572000"/>
                        <a:ext cx="990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3276600" y="6096000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259" name="Object 19"/>
          <p:cNvGraphicFramePr>
            <a:graphicFrameLocks noChangeAspect="1"/>
          </p:cNvGraphicFramePr>
          <p:nvPr/>
        </p:nvGraphicFramePr>
        <p:xfrm>
          <a:off x="3962400" y="5715000"/>
          <a:ext cx="15192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Equation" r:id="rId13" imgW="583947" imgH="457002" progId="Equation.3">
                  <p:embed/>
                </p:oleObj>
              </mc:Choice>
              <mc:Fallback>
                <p:oleObj name="Equation" r:id="rId13" imgW="583947" imgH="457002" progId="Equation.3">
                  <p:embed/>
                  <p:pic>
                    <p:nvPicPr>
                      <p:cNvPr id="1025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715000"/>
                        <a:ext cx="151923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5486400" y="5867401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=</a:t>
            </a:r>
          </a:p>
        </p:txBody>
      </p:sp>
      <p:graphicFrame>
        <p:nvGraphicFramePr>
          <p:cNvPr id="10262" name="Object 22"/>
          <p:cNvGraphicFramePr>
            <a:graphicFrameLocks noChangeAspect="1"/>
          </p:cNvGraphicFramePr>
          <p:nvPr/>
        </p:nvGraphicFramePr>
        <p:xfrm>
          <a:off x="5943600" y="5715000"/>
          <a:ext cx="990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name="Equation" r:id="rId15" imgW="381000" imgH="457200" progId="Equation.3">
                  <p:embed/>
                </p:oleObj>
              </mc:Choice>
              <mc:Fallback>
                <p:oleObj name="Equation" r:id="rId15" imgW="381000" imgH="457200" progId="Equation.3">
                  <p:embed/>
                  <p:pic>
                    <p:nvPicPr>
                      <p:cNvPr id="1026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715000"/>
                        <a:ext cx="990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6934200" y="5943601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+</a:t>
            </a:r>
          </a:p>
        </p:txBody>
      </p:sp>
      <p:graphicFrame>
        <p:nvGraphicFramePr>
          <p:cNvPr id="10264" name="Object 24"/>
          <p:cNvGraphicFramePr>
            <a:graphicFrameLocks noChangeAspect="1"/>
          </p:cNvGraphicFramePr>
          <p:nvPr/>
        </p:nvGraphicFramePr>
        <p:xfrm>
          <a:off x="7239000" y="5715000"/>
          <a:ext cx="990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9" name="Equation" r:id="rId17" imgW="381000" imgH="457200" progId="Equation.3">
                  <p:embed/>
                </p:oleObj>
              </mc:Choice>
              <mc:Fallback>
                <p:oleObj name="Equation" r:id="rId17" imgW="381000" imgH="457200" progId="Equation.3">
                  <p:embed/>
                  <p:pic>
                    <p:nvPicPr>
                      <p:cNvPr id="1026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715000"/>
                        <a:ext cx="990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109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3" dur="10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10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8" dur="10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3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0" dur="10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7" dur="10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3" dur="10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9" dur="10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0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0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5" dur="10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  <p:bldP spid="10247" grpId="0"/>
      <p:bldP spid="10248" grpId="0"/>
      <p:bldP spid="10254" grpId="0"/>
      <p:bldP spid="10256" grpId="0"/>
      <p:bldP spid="10261" grpId="0"/>
      <p:bldP spid="10263" grpId="0"/>
    </p:bldLst>
  </p:timing>
</p:sld>
</file>

<file path=ppt/theme/theme1.xml><?xml version="1.0" encoding="utf-8"?>
<a:theme xmlns:a="http://schemas.openxmlformats.org/drawingml/2006/main" name="Dividen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Dapat Dibagi</Template>
  <TotalTime>1114</TotalTime>
  <Words>1653</Words>
  <Application>Microsoft Office PowerPoint</Application>
  <PresentationFormat>Layar Lebar</PresentationFormat>
  <Paragraphs>268</Paragraphs>
  <Slides>23</Slides>
  <Notes>0</Notes>
  <HiddenSlides>0</HiddenSlides>
  <MMClips>0</MMClips>
  <ScaleCrop>false</ScaleCrop>
  <HeadingPairs>
    <vt:vector size="8" baseType="variant">
      <vt:variant>
        <vt:lpstr>Font Dipakai</vt:lpstr>
      </vt:variant>
      <vt:variant>
        <vt:i4>7</vt:i4>
      </vt:variant>
      <vt:variant>
        <vt:lpstr>Tema</vt:lpstr>
      </vt:variant>
      <vt:variant>
        <vt:i4>1</vt:i4>
      </vt:variant>
      <vt:variant>
        <vt:lpstr>Server OLE Tertanam</vt:lpstr>
      </vt:variant>
      <vt:variant>
        <vt:i4>1</vt:i4>
      </vt:variant>
      <vt:variant>
        <vt:lpstr>Judul Slide</vt:lpstr>
      </vt:variant>
      <vt:variant>
        <vt:i4>23</vt:i4>
      </vt:variant>
    </vt:vector>
  </HeadingPairs>
  <TitlesOfParts>
    <vt:vector size="32" baseType="lpstr">
      <vt:lpstr>Arial</vt:lpstr>
      <vt:lpstr>Calibri</vt:lpstr>
      <vt:lpstr>Engravers MT</vt:lpstr>
      <vt:lpstr>Gill Sans MT</vt:lpstr>
      <vt:lpstr>Lucida Console</vt:lpstr>
      <vt:lpstr>Symbol</vt:lpstr>
      <vt:lpstr>Wingdings 2</vt:lpstr>
      <vt:lpstr>Dividen</vt:lpstr>
      <vt:lpstr>Equation</vt:lpstr>
      <vt:lpstr>ALJABAR LINIER</vt:lpstr>
      <vt:lpstr>DETERMINAN 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ALJABAR LINIER</dc:title>
  <dc:creator>Retno Kusumaningrum</dc:creator>
  <cp:lastModifiedBy>Retno Kusumaningrum</cp:lastModifiedBy>
  <cp:revision>69</cp:revision>
  <cp:lastPrinted>2018-03-14T03:48:40Z</cp:lastPrinted>
  <dcterms:created xsi:type="dcterms:W3CDTF">2018-02-04T16:32:39Z</dcterms:created>
  <dcterms:modified xsi:type="dcterms:W3CDTF">2018-03-14T04:01:32Z</dcterms:modified>
</cp:coreProperties>
</file>