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sldIdLst>
    <p:sldId id="256" r:id="rId2"/>
    <p:sldId id="321" r:id="rId3"/>
    <p:sldId id="322" r:id="rId4"/>
    <p:sldId id="341" r:id="rId5"/>
    <p:sldId id="342" r:id="rId6"/>
    <p:sldId id="343" r:id="rId7"/>
    <p:sldId id="344" r:id="rId8"/>
    <p:sldId id="345" r:id="rId9"/>
    <p:sldId id="346" r:id="rId10"/>
    <p:sldId id="389" r:id="rId11"/>
    <p:sldId id="347" r:id="rId12"/>
    <p:sldId id="348" r:id="rId13"/>
    <p:sldId id="349" r:id="rId14"/>
    <p:sldId id="350" r:id="rId15"/>
    <p:sldId id="351" r:id="rId16"/>
    <p:sldId id="352" r:id="rId17"/>
    <p:sldId id="390" r:id="rId18"/>
    <p:sldId id="353" r:id="rId19"/>
    <p:sldId id="354" r:id="rId20"/>
    <p:sldId id="355" r:id="rId21"/>
    <p:sldId id="356" r:id="rId22"/>
    <p:sldId id="357" r:id="rId23"/>
    <p:sldId id="358" r:id="rId24"/>
    <p:sldId id="362" r:id="rId25"/>
    <p:sldId id="393" r:id="rId26"/>
    <p:sldId id="359" r:id="rId27"/>
    <p:sldId id="360" r:id="rId28"/>
    <p:sldId id="361" r:id="rId29"/>
    <p:sldId id="363" r:id="rId30"/>
    <p:sldId id="392" r:id="rId31"/>
    <p:sldId id="364" r:id="rId32"/>
    <p:sldId id="365" r:id="rId33"/>
    <p:sldId id="366" r:id="rId34"/>
    <p:sldId id="367" r:id="rId35"/>
    <p:sldId id="368" r:id="rId36"/>
    <p:sldId id="369" r:id="rId37"/>
    <p:sldId id="370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tno Kusumaningrum" initials="RK" lastIdx="1" clrIdx="0">
    <p:extLst>
      <p:ext uri="{19B8F6BF-5375-455C-9EA6-DF929625EA0E}">
        <p15:presenceInfo xmlns:p15="http://schemas.microsoft.com/office/powerpoint/2012/main" userId="8917be4bccb371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BD2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Medium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26" autoAdjust="0"/>
  </p:normalViewPr>
  <p:slideViewPr>
    <p:cSldViewPr snapToGrid="0">
      <p:cViewPr>
        <p:scale>
          <a:sx n="80" d="100"/>
          <a:sy n="80" d="100"/>
        </p:scale>
        <p:origin x="1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7E94F-E1C4-4167-9869-18E9AF97E7CA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9E5CC-E697-474D-A8E9-6A0FCD3A4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43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AF42763-9359-4112-97A0-D66D7A01BB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3CC127-C1DD-4AD8-8802-07748892814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id="{C3AD6D9C-CAD4-4F6D-81C4-6F0E05D56A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89A3AE21-DA8B-4F8F-8AF5-53F91B66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274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CFC2392-8819-468E-AFE3-13E0BA80DC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041BF4-6774-4F07-B8C4-423AE0A36093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54338" name="Rectangle 2">
            <a:extLst>
              <a:ext uri="{FF2B5EF4-FFF2-40B4-BE49-F238E27FC236}">
                <a16:creationId xmlns:a16="http://schemas.microsoft.com/office/drawing/2014/main" id="{6FD7D8C3-FF26-4C48-831E-62FCF1F4D1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4339" name="Rectangle 3">
            <a:extLst>
              <a:ext uri="{FF2B5EF4-FFF2-40B4-BE49-F238E27FC236}">
                <a16:creationId xmlns:a16="http://schemas.microsoft.com/office/drawing/2014/main" id="{1E3291E4-CFF3-4E5A-B83D-005DAE851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727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9E5CC-E697-474D-A8E9-6A0FCD3A4C1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6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ECE91-CE83-4847-8F57-AD8B161615DD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657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6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25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4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3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0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6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4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5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4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717022F-5B64-4388-9EF4-AF0FFF0F5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ALJABAR LINIER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2557468C-0199-4FC2-A907-F533E7B989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Dr. RETNO KUSUMANINGRUM, S.SI., </a:t>
            </a:r>
            <a:r>
              <a:rPr lang="en-US" b="1" dirty="0" err="1"/>
              <a:t>M.Kom</a:t>
            </a:r>
            <a:r>
              <a:rPr lang="en-US" b="1" dirty="0"/>
              <a:t>.</a:t>
            </a:r>
          </a:p>
        </p:txBody>
      </p:sp>
      <p:sp>
        <p:nvSpPr>
          <p:cNvPr id="4" name="Persegi Panjang 3">
            <a:extLst>
              <a:ext uri="{FF2B5EF4-FFF2-40B4-BE49-F238E27FC236}">
                <a16:creationId xmlns:a16="http://schemas.microsoft.com/office/drawing/2014/main" id="{C49752B3-FBFF-47A6-B5EE-161915839061}"/>
              </a:ext>
            </a:extLst>
          </p:cNvPr>
          <p:cNvSpPr/>
          <p:nvPr/>
        </p:nvSpPr>
        <p:spPr>
          <a:xfrm>
            <a:off x="2996599" y="3835993"/>
            <a:ext cx="84313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id-ID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Sistem Persamaan Linear</a:t>
            </a:r>
          </a:p>
        </p:txBody>
      </p:sp>
    </p:spTree>
    <p:extLst>
      <p:ext uri="{BB962C8B-B14F-4D97-AF65-F5344CB8AC3E}">
        <p14:creationId xmlns:p14="http://schemas.microsoft.com/office/powerpoint/2010/main" val="3010046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>
            <a:extLst>
              <a:ext uri="{FF2B5EF4-FFF2-40B4-BE49-F238E27FC236}">
                <a16:creationId xmlns:a16="http://schemas.microsoft.com/office/drawing/2014/main" id="{27C45950-B8B3-44C2-B3E7-31B834A0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THE INVERSE OF THE COEFFICIENT MATRIX </a:t>
            </a:r>
            <a:endParaRPr lang="en-US" dirty="0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B9B5A087-183C-4A72-AFDD-91A7F3441A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3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MY" dirty="0">
                <a:latin typeface="Bauhaus 93" pitchFamily="82" charset="0"/>
              </a:rPr>
              <a:t>SOLVING SYSTEMS OF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MY" sz="2800" dirty="0">
                <a:latin typeface="Baskerville Old Face" pitchFamily="18" charset="0"/>
              </a:rPr>
              <a:t>Matrix Form:  </a:t>
            </a:r>
            <a:r>
              <a:rPr lang="en-MY" sz="2800" b="1" i="1" dirty="0">
                <a:latin typeface="Baskerville Old Face" pitchFamily="18" charset="0"/>
              </a:rPr>
              <a:t>AX = B</a:t>
            </a:r>
          </a:p>
          <a:p>
            <a:endParaRPr lang="en-MY" sz="2800" b="1" i="1" dirty="0">
              <a:latin typeface="Baskerville Old Face" pitchFamily="18" charset="0"/>
            </a:endParaRPr>
          </a:p>
          <a:p>
            <a:endParaRPr lang="en-MY" sz="2800" b="1" i="1" dirty="0">
              <a:latin typeface="Baskerville Old Face" pitchFamily="18" charset="0"/>
            </a:endParaRPr>
          </a:p>
          <a:p>
            <a:endParaRPr lang="en-MY" sz="2800" b="1" i="1" dirty="0">
              <a:latin typeface="Baskerville Old Face" pitchFamily="18" charset="0"/>
            </a:endParaRPr>
          </a:p>
          <a:p>
            <a:endParaRPr lang="en-MY" sz="2800" b="1" i="1" dirty="0">
              <a:latin typeface="Baskerville Old Face" pitchFamily="18" charset="0"/>
            </a:endParaRPr>
          </a:p>
          <a:p>
            <a:endParaRPr lang="en-MY" sz="2800" b="1" i="1" dirty="0">
              <a:latin typeface="Baskerville Old Face" pitchFamily="18" charset="0"/>
            </a:endParaRPr>
          </a:p>
          <a:p>
            <a:endParaRPr lang="en-MY" sz="2800" b="1" i="1" dirty="0">
              <a:latin typeface="Baskerville Old Face" pitchFamily="18" charset="0"/>
            </a:endParaRPr>
          </a:p>
          <a:p>
            <a:pPr marL="0" indent="0">
              <a:buNone/>
            </a:pPr>
            <a:r>
              <a:rPr lang="en-MY" sz="2800" dirty="0">
                <a:latin typeface="Baskerville Old Face" pitchFamily="18" charset="0"/>
              </a:rPr>
              <a:t>To find </a:t>
            </a:r>
            <a:r>
              <a:rPr lang="en-MY" sz="2800" b="1" i="1" dirty="0">
                <a:latin typeface="Baskerville Old Face" pitchFamily="18" charset="0"/>
              </a:rPr>
              <a:t>X</a:t>
            </a:r>
            <a:r>
              <a:rPr lang="en-MY" sz="2800" dirty="0">
                <a:latin typeface="Baskerville Old Face" pitchFamily="18" charset="0"/>
              </a:rPr>
              <a:t>:  </a:t>
            </a:r>
            <a:r>
              <a:rPr lang="en-MY" sz="2800" b="1" i="1" dirty="0">
                <a:latin typeface="Baskerville Old Face" pitchFamily="18" charset="0"/>
              </a:rPr>
              <a:t>X =A</a:t>
            </a:r>
            <a:r>
              <a:rPr lang="en-MY" sz="2800" b="1" i="1" baseline="30000" dirty="0">
                <a:latin typeface="Baskerville Old Face" pitchFamily="18" charset="0"/>
              </a:rPr>
              <a:t>-1</a:t>
            </a:r>
            <a:r>
              <a:rPr lang="en-MY" sz="2800" b="1" i="1" dirty="0">
                <a:latin typeface="Baskerville Old Face" pitchFamily="18" charset="0"/>
              </a:rPr>
              <a:t> B</a:t>
            </a:r>
            <a:endParaRPr lang="en-MY" sz="2800" dirty="0">
              <a:latin typeface="Baskerville Old Face" pitchFamily="18" charset="0"/>
            </a:endParaRPr>
          </a:p>
          <a:p>
            <a:pPr marL="114300" indent="0">
              <a:buNone/>
            </a:pPr>
            <a:endParaRPr lang="en-MY" sz="2800" dirty="0">
              <a:latin typeface="Baskerville Old Face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222986"/>
              </p:ext>
            </p:extLst>
          </p:nvPr>
        </p:nvGraphicFramePr>
        <p:xfrm>
          <a:off x="3016797" y="2660948"/>
          <a:ext cx="4881563" cy="225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Equation" r:id="rId3" imgW="2031840" imgH="939600" progId="Equation.3">
                  <p:embed/>
                </p:oleObj>
              </mc:Choice>
              <mc:Fallback>
                <p:oleObj name="Equation" r:id="rId3" imgW="2031840" imgH="9396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797" y="2660948"/>
                        <a:ext cx="4881563" cy="225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8793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MY" dirty="0">
                <a:latin typeface="Bauhaus 93" pitchFamily="82" charset="0"/>
              </a:rPr>
              <a:t>THE INVERSE OF THE COEFFICIENT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21502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MY" sz="2800" dirty="0">
                <a:latin typeface="Baskerville Old Face" pitchFamily="18" charset="0"/>
              </a:rPr>
              <a:t>Method  :  </a:t>
            </a:r>
            <a:r>
              <a:rPr lang="en-MY" sz="2800" b="1" i="1" dirty="0">
                <a:latin typeface="Baskerville Old Face" pitchFamily="18" charset="0"/>
              </a:rPr>
              <a:t>X =A</a:t>
            </a:r>
            <a:r>
              <a:rPr lang="en-MY" sz="2800" b="1" i="1" baseline="30000" dirty="0">
                <a:latin typeface="Baskerville Old Face" pitchFamily="18" charset="0"/>
              </a:rPr>
              <a:t>-1</a:t>
            </a:r>
            <a:r>
              <a:rPr lang="en-MY" sz="2800" b="1" i="1" dirty="0">
                <a:latin typeface="Baskerville Old Face" pitchFamily="18" charset="0"/>
              </a:rPr>
              <a:t> B</a:t>
            </a:r>
            <a:endParaRPr lang="en-MY" sz="2800" dirty="0">
              <a:latin typeface="Baskerville Old Face" pitchFamily="18" charset="0"/>
            </a:endParaRPr>
          </a:p>
          <a:p>
            <a:endParaRPr lang="en-MY" sz="2800" dirty="0">
              <a:latin typeface="Baskerville Old Face" pitchFamily="18" charset="0"/>
            </a:endParaRPr>
          </a:p>
          <a:p>
            <a:pPr marL="0" indent="0">
              <a:buNone/>
            </a:pPr>
            <a:r>
              <a:rPr lang="en-MY" sz="2800" u="sng" dirty="0">
                <a:latin typeface="Baskerville Old Face" pitchFamily="18" charset="0"/>
              </a:rPr>
              <a:t>Example</a:t>
            </a:r>
            <a:r>
              <a:rPr lang="en-MY" sz="2800" dirty="0">
                <a:latin typeface="Baskerville Old Face" pitchFamily="18" charset="0"/>
              </a:rPr>
              <a:t>:</a:t>
            </a:r>
          </a:p>
          <a:p>
            <a:pPr marL="114300" indent="0">
              <a:buNone/>
            </a:pPr>
            <a:r>
              <a:rPr lang="en-MY" sz="2800" dirty="0">
                <a:latin typeface="Baskerville Old Face" pitchFamily="18" charset="0"/>
              </a:rPr>
              <a:t>Solve the system by using </a:t>
            </a:r>
            <a:r>
              <a:rPr lang="en-MY" sz="2800" b="1" i="1" dirty="0">
                <a:latin typeface="Baskerville Old Face" pitchFamily="18" charset="0"/>
              </a:rPr>
              <a:t>A</a:t>
            </a:r>
            <a:r>
              <a:rPr lang="en-MY" sz="2800" b="1" i="1" baseline="30000" dirty="0">
                <a:latin typeface="Baskerville Old Face" pitchFamily="18" charset="0"/>
              </a:rPr>
              <a:t>-1 </a:t>
            </a:r>
            <a:r>
              <a:rPr lang="en-MY" sz="2800" b="1" i="1" dirty="0">
                <a:latin typeface="Baskerville Old Face" pitchFamily="18" charset="0"/>
              </a:rPr>
              <a:t>, </a:t>
            </a:r>
            <a:r>
              <a:rPr lang="en-MY" sz="2800" dirty="0">
                <a:latin typeface="Baskerville Old Face" pitchFamily="18" charset="0"/>
              </a:rPr>
              <a:t>the inverse of the coefficient matrix: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4511824" y="4436964"/>
          <a:ext cx="250190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Equation" r:id="rId3" imgW="1041120" imgH="660240" progId="Equation.3">
                  <p:embed/>
                </p:oleObj>
              </mc:Choice>
              <mc:Fallback>
                <p:oleObj name="Equation" r:id="rId3" imgW="1041120" imgH="66024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824" y="4436964"/>
                        <a:ext cx="2501900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2196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MY" dirty="0">
                <a:latin typeface="Bauhaus 93" pitchFamily="82" charset="0"/>
              </a:rPr>
              <a:t>THE INVERSE OF THE COEFFICIENT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423004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MY" sz="2800" u="sng" dirty="0">
                <a:latin typeface="Baskerville Old Face" pitchFamily="18" charset="0"/>
              </a:rPr>
              <a:t>Solution: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649703"/>
              </p:ext>
            </p:extLst>
          </p:nvPr>
        </p:nvGraphicFramePr>
        <p:xfrm>
          <a:off x="2343200" y="2274093"/>
          <a:ext cx="6102350" cy="396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Equation" r:id="rId3" imgW="2539800" imgH="1650960" progId="Equation.3">
                  <p:embed/>
                </p:oleObj>
              </mc:Choice>
              <mc:Fallback>
                <p:oleObj name="Equation" r:id="rId3" imgW="2539800" imgH="165096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200" y="2274093"/>
                        <a:ext cx="6102350" cy="396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5037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MY" dirty="0">
                <a:latin typeface="Bauhaus 93" pitchFamily="82" charset="0"/>
              </a:rPr>
              <a:t>THE INVERSE OF THE COEFFICIENT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4295"/>
            <a:ext cx="11029615" cy="4070765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MY" sz="2800" dirty="0">
                <a:latin typeface="Baskerville Old Face" pitchFamily="18" charset="0"/>
              </a:rPr>
              <a:t>Find </a:t>
            </a:r>
            <a:r>
              <a:rPr lang="en-MY" sz="2800" i="1" dirty="0">
                <a:latin typeface="Baskerville Old Face" pitchFamily="18" charset="0"/>
              </a:rPr>
              <a:t>A</a:t>
            </a:r>
            <a:r>
              <a:rPr lang="en-MY" sz="2800" i="1" baseline="30000" dirty="0">
                <a:latin typeface="Baskerville Old Face" pitchFamily="18" charset="0"/>
              </a:rPr>
              <a:t>-1 </a:t>
            </a:r>
            <a:r>
              <a:rPr lang="en-MY" sz="2800" dirty="0">
                <a:latin typeface="Baskerville Old Face" pitchFamily="18" charset="0"/>
              </a:rPr>
              <a:t> :</a:t>
            </a:r>
          </a:p>
          <a:p>
            <a:pPr marL="114300" indent="0">
              <a:buNone/>
            </a:pPr>
            <a:endParaRPr lang="en-MY" sz="2800" baseline="30000" dirty="0">
              <a:latin typeface="Baskerville Old Face" pitchFamily="18" charset="0"/>
            </a:endParaRPr>
          </a:p>
          <a:p>
            <a:pPr marL="114300" indent="0">
              <a:buNone/>
            </a:pPr>
            <a:endParaRPr lang="en-MY" sz="2800" dirty="0">
              <a:latin typeface="Baskerville Old Face" pitchFamily="18" charset="0"/>
            </a:endParaRPr>
          </a:p>
          <a:p>
            <a:pPr marL="114300" indent="0">
              <a:buNone/>
            </a:pPr>
            <a:endParaRPr lang="en-MY" sz="2800" dirty="0">
              <a:latin typeface="Baskerville Old Face" pitchFamily="18" charset="0"/>
            </a:endParaRPr>
          </a:p>
          <a:p>
            <a:pPr marL="114300" indent="0">
              <a:buNone/>
            </a:pPr>
            <a:r>
              <a:rPr lang="en-MY" sz="2800" dirty="0">
                <a:latin typeface="Baskerville Old Face" pitchFamily="18" charset="0"/>
              </a:rPr>
              <a:t>Cofactor of </a:t>
            </a:r>
            <a:r>
              <a:rPr lang="en-MY" sz="2800" i="1" dirty="0">
                <a:latin typeface="Baskerville Old Face" pitchFamily="18" charset="0"/>
              </a:rPr>
              <a:t>A </a:t>
            </a:r>
            <a:r>
              <a:rPr lang="en-MY" sz="2800" dirty="0">
                <a:latin typeface="Baskerville Old Face" pitchFamily="18" charset="0"/>
              </a:rPr>
              <a:t>:</a:t>
            </a:r>
          </a:p>
          <a:p>
            <a:pPr marL="114300" indent="0">
              <a:buNone/>
            </a:pPr>
            <a:endParaRPr lang="en-MY" sz="2800" dirty="0">
              <a:latin typeface="Baskerville Old Face" pitchFamily="18" charset="0"/>
            </a:endParaRPr>
          </a:p>
          <a:p>
            <a:pPr marL="114300" indent="0">
              <a:buNone/>
            </a:pPr>
            <a:endParaRPr lang="en-MY" sz="2800" dirty="0">
              <a:latin typeface="Baskerville Old Face" pitchFamily="18" charset="0"/>
            </a:endParaRPr>
          </a:p>
          <a:p>
            <a:pPr marL="114300" indent="0">
              <a:buNone/>
            </a:pPr>
            <a:r>
              <a:rPr lang="en-MY" sz="2800" dirty="0">
                <a:latin typeface="Baskerville Old Face" pitchFamily="18" charset="0"/>
              </a:rPr>
              <a:t>Therefore: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700940"/>
              </p:ext>
            </p:extLst>
          </p:nvPr>
        </p:nvGraphicFramePr>
        <p:xfrm>
          <a:off x="3125242" y="3369693"/>
          <a:ext cx="2197100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Equation" r:id="rId3" imgW="914400" imgH="711000" progId="Equation.3">
                  <p:embed/>
                </p:oleObj>
              </mc:Choice>
              <mc:Fallback>
                <p:oleObj name="Equation" r:id="rId3" imgW="914400" imgH="7110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242" y="3369693"/>
                        <a:ext cx="2197100" cy="170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400274"/>
              </p:ext>
            </p:extLst>
          </p:nvPr>
        </p:nvGraphicFramePr>
        <p:xfrm>
          <a:off x="4256584" y="5147212"/>
          <a:ext cx="5035550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name="Equation" r:id="rId5" imgW="2095200" imgH="711000" progId="Equation.3">
                  <p:embed/>
                </p:oleObj>
              </mc:Choice>
              <mc:Fallback>
                <p:oleObj name="Equation" r:id="rId5" imgW="2095200" imgH="7110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6584" y="5147212"/>
                        <a:ext cx="5035550" cy="170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088953"/>
              </p:ext>
            </p:extLst>
          </p:nvPr>
        </p:nvGraphicFramePr>
        <p:xfrm>
          <a:off x="2332484" y="1997500"/>
          <a:ext cx="2349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" name="Equation" r:id="rId7" imgW="977760" imgH="444240" progId="Equation.3">
                  <p:embed/>
                </p:oleObj>
              </mc:Choice>
              <mc:Fallback>
                <p:oleObj name="Equation" r:id="rId7" imgW="977760" imgH="44424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484" y="1997500"/>
                        <a:ext cx="23495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135560" y="1967384"/>
            <a:ext cx="2880940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688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MY" dirty="0">
                <a:latin typeface="Bauhaus 93" pitchFamily="82" charset="0"/>
              </a:rPr>
              <a:t>THE INVERSE OF THE COEFFICIENT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MY" sz="2800" dirty="0">
                <a:latin typeface="Baskerville Old Face" pitchFamily="18" charset="0"/>
              </a:rPr>
              <a:t>Find </a:t>
            </a:r>
            <a:r>
              <a:rPr lang="en-MY" sz="2800" i="1" dirty="0">
                <a:latin typeface="Baskerville Old Face" pitchFamily="18" charset="0"/>
              </a:rPr>
              <a:t>X</a:t>
            </a:r>
            <a:r>
              <a:rPr lang="en-MY" sz="2800" dirty="0">
                <a:latin typeface="Baskerville Old Face" pitchFamily="18" charset="0"/>
              </a:rPr>
              <a:t> :</a:t>
            </a:r>
          </a:p>
          <a:p>
            <a:pPr marL="114300" indent="0">
              <a:buNone/>
            </a:pPr>
            <a:endParaRPr lang="en-MY" sz="2800" baseline="30000" dirty="0">
              <a:latin typeface="Baskerville Old Face" pitchFamily="18" charset="0"/>
            </a:endParaRPr>
          </a:p>
          <a:p>
            <a:pPr marL="114300" indent="0">
              <a:buNone/>
            </a:pPr>
            <a:endParaRPr lang="en-MY" sz="2800" dirty="0">
              <a:latin typeface="Baskerville Old Face" pitchFamily="18" charset="0"/>
            </a:endParaRPr>
          </a:p>
          <a:p>
            <a:pPr marL="114300" indent="0">
              <a:buNone/>
            </a:pPr>
            <a:endParaRPr lang="en-MY" sz="2800" dirty="0">
              <a:latin typeface="Baskerville Old Face" pitchFamily="18" charset="0"/>
            </a:endParaRPr>
          </a:p>
          <a:p>
            <a:pPr marL="114300" indent="0">
              <a:buNone/>
            </a:pPr>
            <a:endParaRPr lang="en-MY" sz="2800" dirty="0">
              <a:latin typeface="Baskerville Old Face" pitchFamily="18" charset="0"/>
            </a:endParaRPr>
          </a:p>
          <a:p>
            <a:pPr marL="114300" indent="0">
              <a:buNone/>
            </a:pPr>
            <a:r>
              <a:rPr lang="en-MY" sz="2800" dirty="0">
                <a:latin typeface="Baskerville Old Face" pitchFamily="18" charset="0"/>
              </a:rPr>
              <a:t> </a:t>
            </a:r>
          </a:p>
          <a:p>
            <a:pPr marL="114300" indent="0">
              <a:buNone/>
            </a:pPr>
            <a:endParaRPr lang="en-MY" sz="2800" dirty="0">
              <a:latin typeface="Baskerville Old Face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202533"/>
              </p:ext>
            </p:extLst>
          </p:nvPr>
        </p:nvGraphicFramePr>
        <p:xfrm>
          <a:off x="2894014" y="3051175"/>
          <a:ext cx="5584825" cy="340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Equation" r:id="rId3" imgW="2323800" imgH="1422360" progId="Equation.3">
                  <p:embed/>
                </p:oleObj>
              </mc:Choice>
              <mc:Fallback>
                <p:oleObj name="Equation" r:id="rId3" imgW="2323800" imgH="142236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014" y="3051175"/>
                        <a:ext cx="5584825" cy="340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190869"/>
              </p:ext>
            </p:extLst>
          </p:nvPr>
        </p:nvGraphicFramePr>
        <p:xfrm>
          <a:off x="2355677" y="2180496"/>
          <a:ext cx="15255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Equation" r:id="rId5" imgW="634680" imgH="190440" progId="Equation.3">
                  <p:embed/>
                </p:oleObj>
              </mc:Choice>
              <mc:Fallback>
                <p:oleObj name="Equation" r:id="rId5" imgW="634680" imgH="19044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677" y="2180496"/>
                        <a:ext cx="15255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135560" y="2068736"/>
            <a:ext cx="196654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47693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MY" dirty="0">
                <a:latin typeface="Bauhaus 93" pitchFamily="82" charset="0"/>
              </a:rPr>
              <a:t>THE INVERSE OF THE COEFFICIENT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32000"/>
            <a:ext cx="11029615" cy="4349329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MY" sz="2800" u="sng" dirty="0">
                <a:latin typeface="Baskerville Old Face" pitchFamily="18" charset="0"/>
              </a:rPr>
              <a:t>Example 2</a:t>
            </a:r>
            <a:r>
              <a:rPr lang="en-MY" sz="2800" dirty="0">
                <a:latin typeface="Baskerville Old Face" pitchFamily="18" charset="0"/>
              </a:rPr>
              <a:t>:</a:t>
            </a:r>
          </a:p>
          <a:p>
            <a:pPr marL="114300" indent="0">
              <a:buNone/>
            </a:pPr>
            <a:r>
              <a:rPr lang="en-MY" sz="2800" dirty="0">
                <a:latin typeface="Baskerville Old Face" pitchFamily="18" charset="0"/>
              </a:rPr>
              <a:t>Solve the system by using </a:t>
            </a:r>
            <a:r>
              <a:rPr lang="en-MY" sz="2800" b="1" i="1" dirty="0">
                <a:latin typeface="Baskerville Old Face" pitchFamily="18" charset="0"/>
              </a:rPr>
              <a:t>A</a:t>
            </a:r>
            <a:r>
              <a:rPr lang="en-MY" sz="2800" b="1" i="1" baseline="30000" dirty="0">
                <a:latin typeface="Baskerville Old Face" pitchFamily="18" charset="0"/>
              </a:rPr>
              <a:t>-1 </a:t>
            </a:r>
            <a:r>
              <a:rPr lang="en-MY" sz="2800" b="1" i="1" dirty="0">
                <a:latin typeface="Baskerville Old Face" pitchFamily="18" charset="0"/>
              </a:rPr>
              <a:t>, </a:t>
            </a:r>
            <a:r>
              <a:rPr lang="en-MY" sz="2800" dirty="0">
                <a:latin typeface="Baskerville Old Face" pitchFamily="18" charset="0"/>
              </a:rPr>
              <a:t>the inverse of the coefficient matrix:</a:t>
            </a:r>
          </a:p>
          <a:p>
            <a:pPr marL="114300" indent="0">
              <a:buNone/>
            </a:pPr>
            <a:endParaRPr lang="en-MY" sz="2800" dirty="0">
              <a:latin typeface="Baskerville Old Face" pitchFamily="18" charset="0"/>
            </a:endParaRPr>
          </a:p>
          <a:p>
            <a:pPr marL="114300" indent="0">
              <a:buNone/>
            </a:pPr>
            <a:endParaRPr lang="en-MY" sz="2800" dirty="0">
              <a:latin typeface="Baskerville Old Face" pitchFamily="18" charset="0"/>
            </a:endParaRPr>
          </a:p>
          <a:p>
            <a:pPr marL="114300" indent="0">
              <a:buNone/>
            </a:pPr>
            <a:endParaRPr lang="en-MY" sz="2800" dirty="0">
              <a:latin typeface="Baskerville Old Face" pitchFamily="18" charset="0"/>
            </a:endParaRPr>
          </a:p>
          <a:p>
            <a:pPr marL="114300" indent="0">
              <a:buNone/>
            </a:pPr>
            <a:endParaRPr lang="en-MY" sz="2800" dirty="0">
              <a:latin typeface="Baskerville Old Face" pitchFamily="18" charset="0"/>
            </a:endParaRPr>
          </a:p>
          <a:p>
            <a:pPr marL="114300" indent="0">
              <a:buNone/>
            </a:pPr>
            <a:r>
              <a:rPr lang="en-MY" sz="2800" dirty="0">
                <a:latin typeface="Baskerville Old Face" pitchFamily="18" charset="0"/>
              </a:rPr>
              <a:t>Answer 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568441"/>
              </p:ext>
            </p:extLst>
          </p:nvPr>
        </p:nvGraphicFramePr>
        <p:xfrm>
          <a:off x="4595814" y="3429000"/>
          <a:ext cx="2409825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Equation" r:id="rId3" imgW="1002960" imgH="660240" progId="Equation.3">
                  <p:embed/>
                </p:oleObj>
              </mc:Choice>
              <mc:Fallback>
                <p:oleObj name="Equation" r:id="rId3" imgW="1002960" imgH="66024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5814" y="3429000"/>
                        <a:ext cx="2409825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431704" y="5436766"/>
          <a:ext cx="2836862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Equation" r:id="rId5" imgW="1180800" imgH="393480" progId="Equation.3">
                  <p:embed/>
                </p:oleObj>
              </mc:Choice>
              <mc:Fallback>
                <p:oleObj name="Equation" r:id="rId5" imgW="1180800" imgH="3934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5436766"/>
                        <a:ext cx="2836862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5325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>
            <a:extLst>
              <a:ext uri="{FF2B5EF4-FFF2-40B4-BE49-F238E27FC236}">
                <a16:creationId xmlns:a16="http://schemas.microsoft.com/office/drawing/2014/main" id="{27C45950-B8B3-44C2-B3E7-31B834A0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GAUSS ELIMINATION</a:t>
            </a:r>
            <a:endParaRPr lang="en-US" dirty="0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B9B5A087-183C-4A72-AFDD-91A7F3441A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66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MY" dirty="0">
                <a:latin typeface="Bauhaus 93" pitchFamily="82" charset="0"/>
              </a:rPr>
              <a:t>GAUSS ELIMINATION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742188"/>
          </a:xfrm>
        </p:spPr>
        <p:txBody>
          <a:bodyPr>
            <a:normAutofit/>
          </a:bodyPr>
          <a:lstStyle/>
          <a:p>
            <a:r>
              <a:rPr lang="en-MY" sz="2800" dirty="0">
                <a:latin typeface="Baskerville Old Face" pitchFamily="18" charset="0"/>
              </a:rPr>
              <a:t>Consider the systems of linear </a:t>
            </a:r>
            <a:r>
              <a:rPr lang="en-MY" sz="2800" dirty="0" err="1">
                <a:latin typeface="Baskerville Old Face" pitchFamily="18" charset="0"/>
              </a:rPr>
              <a:t>eq</a:t>
            </a:r>
            <a:r>
              <a:rPr lang="en-MY" sz="2800" dirty="0">
                <a:latin typeface="Baskerville Old Face" pitchFamily="18" charset="0"/>
              </a:rPr>
              <a:t>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504086"/>
              </p:ext>
            </p:extLst>
          </p:nvPr>
        </p:nvGraphicFramePr>
        <p:xfrm>
          <a:off x="3779044" y="2922684"/>
          <a:ext cx="4362450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Equation" r:id="rId3" imgW="1815840" imgH="914400" progId="Equation.3">
                  <p:embed/>
                </p:oleObj>
              </mc:Choice>
              <mc:Fallback>
                <p:oleObj name="Equation" r:id="rId3" imgW="1815840" imgH="9144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044" y="2922684"/>
                        <a:ext cx="4362450" cy="219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7048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MY" dirty="0">
                <a:latin typeface="Bauhaus 93" pitchFamily="82" charset="0"/>
              </a:rPr>
              <a:t>GAUSS ELIMINATION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MY" sz="2800" dirty="0">
                <a:latin typeface="Baskerville Old Face" pitchFamily="18" charset="0"/>
              </a:rPr>
              <a:t>Write in augmented form :  [</a:t>
            </a:r>
            <a:r>
              <a:rPr lang="en-MY" sz="2800" i="1" dirty="0">
                <a:latin typeface="Baskerville Old Face" pitchFamily="18" charset="0"/>
              </a:rPr>
              <a:t>A</a:t>
            </a:r>
            <a:r>
              <a:rPr lang="en-MY" sz="2800" dirty="0">
                <a:latin typeface="Baskerville Old Face" pitchFamily="18" charset="0"/>
              </a:rPr>
              <a:t>|</a:t>
            </a:r>
            <a:r>
              <a:rPr lang="en-MY" sz="2800" i="1" dirty="0">
                <a:latin typeface="Baskerville Old Face" pitchFamily="18" charset="0"/>
              </a:rPr>
              <a:t>B</a:t>
            </a:r>
            <a:r>
              <a:rPr lang="en-MY" sz="2800" dirty="0">
                <a:latin typeface="Baskerville Old Face" pitchFamily="18" charset="0"/>
              </a:rPr>
              <a:t>]</a:t>
            </a:r>
          </a:p>
          <a:p>
            <a:endParaRPr lang="en-MY" sz="2800" dirty="0">
              <a:latin typeface="Baskerville Old Face" pitchFamily="18" charset="0"/>
            </a:endParaRPr>
          </a:p>
          <a:p>
            <a:endParaRPr lang="en-MY" sz="2800" dirty="0">
              <a:latin typeface="Baskerville Old Face" pitchFamily="18" charset="0"/>
            </a:endParaRPr>
          </a:p>
          <a:p>
            <a:endParaRPr lang="en-MY" sz="2800" dirty="0">
              <a:latin typeface="Baskerville Old Face" pitchFamily="18" charset="0"/>
            </a:endParaRPr>
          </a:p>
          <a:p>
            <a:endParaRPr lang="en-MY" sz="2800" dirty="0">
              <a:latin typeface="Baskerville Old Face" pitchFamily="18" charset="0"/>
            </a:endParaRPr>
          </a:p>
          <a:p>
            <a:endParaRPr lang="en-MY" sz="2800" dirty="0">
              <a:latin typeface="Baskerville Old Face" pitchFamily="18" charset="0"/>
            </a:endParaRPr>
          </a:p>
          <a:p>
            <a:endParaRPr lang="en-MY" sz="2800" dirty="0">
              <a:latin typeface="Baskerville Old Face" pitchFamily="18" charset="0"/>
            </a:endParaRPr>
          </a:p>
          <a:p>
            <a:pPr marL="0" indent="0">
              <a:buNone/>
            </a:pPr>
            <a:r>
              <a:rPr lang="en-MY" sz="2800" dirty="0">
                <a:latin typeface="Baskerville Old Face" pitchFamily="18" charset="0"/>
              </a:rPr>
              <a:t>Using ERO, such that </a:t>
            </a:r>
            <a:r>
              <a:rPr lang="en-MY" sz="2800" i="1" dirty="0">
                <a:latin typeface="Baskerville Old Face" pitchFamily="18" charset="0"/>
              </a:rPr>
              <a:t>A</a:t>
            </a:r>
            <a:r>
              <a:rPr lang="en-MY" sz="2800" dirty="0">
                <a:latin typeface="Baskerville Old Face" pitchFamily="18" charset="0"/>
              </a:rPr>
              <a:t> may be reduce in REF/Upper Triangular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09711"/>
              </p:ext>
            </p:extLst>
          </p:nvPr>
        </p:nvGraphicFramePr>
        <p:xfrm>
          <a:off x="3402014" y="2862359"/>
          <a:ext cx="4668837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Equation" r:id="rId3" imgW="1942920" imgH="965160" progId="Equation.3">
                  <p:embed/>
                </p:oleObj>
              </mc:Choice>
              <mc:Fallback>
                <p:oleObj name="Equation" r:id="rId3" imgW="1942920" imgH="96516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014" y="2862359"/>
                        <a:ext cx="4668837" cy="231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5178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mpungan Nomor Slide 9">
            <a:extLst>
              <a:ext uri="{FF2B5EF4-FFF2-40B4-BE49-F238E27FC236}">
                <a16:creationId xmlns:a16="http://schemas.microsoft.com/office/drawing/2014/main" id="{8B4BD764-2621-482D-AC13-71E53C2523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1.1- </a:t>
            </a:r>
            <a:fld id="{F660130F-D113-4610-9443-955B6CC9F8CB}" type="slidenum">
              <a:rPr lang="en-US" altLang="en-US"/>
              <a:pPr/>
              <a:t>2</a:t>
            </a:fld>
            <a:endParaRPr lang="en-CA" altLang="en-US"/>
          </a:p>
        </p:txBody>
      </p:sp>
      <p:sp>
        <p:nvSpPr>
          <p:cNvPr id="11" name="Tampungan Kaki 10">
            <a:extLst>
              <a:ext uri="{FF2B5EF4-FFF2-40B4-BE49-F238E27FC236}">
                <a16:creationId xmlns:a16="http://schemas.microsoft.com/office/drawing/2014/main" id="{56F6AD30-9C6F-43DB-8510-8B09BF5E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 © 2012 Pearson Education, Inc.</a:t>
            </a:r>
          </a:p>
        </p:txBody>
      </p:sp>
      <p:sp>
        <p:nvSpPr>
          <p:cNvPr id="316418" name="Rectangle 2">
            <a:extLst>
              <a:ext uri="{FF2B5EF4-FFF2-40B4-BE49-F238E27FC236}">
                <a16:creationId xmlns:a16="http://schemas.microsoft.com/office/drawing/2014/main" id="{EDB2A8AC-38E2-408D-9D11-11628A9C7D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EQUATION</a:t>
            </a:r>
          </a:p>
        </p:txBody>
      </p:sp>
      <p:sp>
        <p:nvSpPr>
          <p:cNvPr id="316424" name="Rectangle 8">
            <a:extLst>
              <a:ext uri="{FF2B5EF4-FFF2-40B4-BE49-F238E27FC236}">
                <a16:creationId xmlns:a16="http://schemas.microsoft.com/office/drawing/2014/main" id="{8369432F-1340-409E-8FD8-A107DF40C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800" dirty="0"/>
              <a:t>A </a:t>
            </a:r>
            <a:r>
              <a:rPr lang="en-US" altLang="en-US" sz="2800" b="1" dirty="0"/>
              <a:t>linear equation</a:t>
            </a:r>
            <a:r>
              <a:rPr lang="en-US" altLang="en-US" sz="2800" dirty="0"/>
              <a:t> in the variables                is an equation that can be written in the form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where </a:t>
            </a:r>
            <a:r>
              <a:rPr lang="en-US" altLang="en-US" sz="2800" i="1" dirty="0"/>
              <a:t>b</a:t>
            </a:r>
            <a:r>
              <a:rPr lang="en-US" altLang="en-US" sz="2800" dirty="0"/>
              <a:t> and the coefficients                are real or complex numbers that are usually known in advance.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r>
              <a:rPr lang="en-US" altLang="en-US" sz="2800" dirty="0"/>
              <a:t>A </a:t>
            </a:r>
            <a:r>
              <a:rPr lang="en-US" altLang="en-US" sz="2800" b="1" dirty="0"/>
              <a:t>system of linear equations</a:t>
            </a:r>
            <a:r>
              <a:rPr lang="en-US" altLang="en-US" sz="2800" dirty="0"/>
              <a:t> (or a </a:t>
            </a:r>
            <a:r>
              <a:rPr lang="en-US" altLang="en-US" sz="2800" b="1" dirty="0"/>
              <a:t>linear system</a:t>
            </a:r>
            <a:r>
              <a:rPr lang="en-US" altLang="en-US" sz="2800" dirty="0"/>
              <a:t>) is a collection of one or more linear equations involving the same variables </a:t>
            </a:r>
            <a:r>
              <a:rPr lang="en-US" altLang="en-US" sz="2800" dirty="0">
                <a:cs typeface="Times New Roman" panose="02020603050405020304" pitchFamily="18" charset="0"/>
              </a:rPr>
              <a:t>—</a:t>
            </a:r>
            <a:r>
              <a:rPr lang="en-US" altLang="en-US" sz="2800" dirty="0"/>
              <a:t> say,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,…., </a:t>
            </a:r>
            <a:r>
              <a:rPr lang="en-US" altLang="en-US" sz="2800" i="1" dirty="0" err="1"/>
              <a:t>x</a:t>
            </a:r>
            <a:r>
              <a:rPr lang="en-US" altLang="en-US" sz="2800" i="1" baseline="-25000" dirty="0" err="1"/>
              <a:t>n</a:t>
            </a:r>
            <a:r>
              <a:rPr lang="en-US" altLang="en-US" sz="2800" dirty="0"/>
              <a:t>.</a:t>
            </a:r>
          </a:p>
        </p:txBody>
      </p:sp>
      <p:graphicFrame>
        <p:nvGraphicFramePr>
          <p:cNvPr id="316425" name="Object 9">
            <a:extLst>
              <a:ext uri="{FF2B5EF4-FFF2-40B4-BE49-F238E27FC236}">
                <a16:creationId xmlns:a16="http://schemas.microsoft.com/office/drawing/2014/main" id="{93F96E3F-260B-4EF8-ACC6-0B14BE33BB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330927"/>
              </p:ext>
            </p:extLst>
          </p:nvPr>
        </p:nvGraphicFramePr>
        <p:xfrm>
          <a:off x="5803900" y="2209300"/>
          <a:ext cx="1295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Equation" r:id="rId4" imgW="1295280" imgH="482400" progId="Equation.DSMT4">
                  <p:embed/>
                </p:oleObj>
              </mc:Choice>
              <mc:Fallback>
                <p:oleObj name="Equation" r:id="rId4" imgW="1295280" imgH="482400" progId="Equation.DSMT4">
                  <p:embed/>
                  <p:pic>
                    <p:nvPicPr>
                      <p:cNvPr id="316425" name="Object 9">
                        <a:extLst>
                          <a:ext uri="{FF2B5EF4-FFF2-40B4-BE49-F238E27FC236}">
                            <a16:creationId xmlns:a16="http://schemas.microsoft.com/office/drawing/2014/main" id="{93F96E3F-260B-4EF8-ACC6-0B14BE33BB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2209300"/>
                        <a:ext cx="1295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0" name="Object 14">
            <a:extLst>
              <a:ext uri="{FF2B5EF4-FFF2-40B4-BE49-F238E27FC236}">
                <a16:creationId xmlns:a16="http://schemas.microsoft.com/office/drawing/2014/main" id="{F27C19C3-3899-41EA-BF32-9E88965D1D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435203"/>
              </p:ext>
            </p:extLst>
          </p:nvPr>
        </p:nvGraphicFramePr>
        <p:xfrm>
          <a:off x="2819400" y="3072275"/>
          <a:ext cx="3975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Equation" r:id="rId6" imgW="3974760" imgH="482400" progId="Equation.DSMT4">
                  <p:embed/>
                </p:oleObj>
              </mc:Choice>
              <mc:Fallback>
                <p:oleObj name="Equation" r:id="rId6" imgW="3974760" imgH="482400" progId="Equation.DSMT4">
                  <p:embed/>
                  <p:pic>
                    <p:nvPicPr>
                      <p:cNvPr id="316430" name="Object 14">
                        <a:extLst>
                          <a:ext uri="{FF2B5EF4-FFF2-40B4-BE49-F238E27FC236}">
                            <a16:creationId xmlns:a16="http://schemas.microsoft.com/office/drawing/2014/main" id="{F27C19C3-3899-41EA-BF32-9E88965D1D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072275"/>
                        <a:ext cx="3975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1" name="Object 15">
            <a:extLst>
              <a:ext uri="{FF2B5EF4-FFF2-40B4-BE49-F238E27FC236}">
                <a16:creationId xmlns:a16="http://schemas.microsoft.com/office/drawing/2014/main" id="{47D13C47-D99A-4E58-AF9C-D002D96F78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608772"/>
              </p:ext>
            </p:extLst>
          </p:nvPr>
        </p:nvGraphicFramePr>
        <p:xfrm>
          <a:off x="4806950" y="3617068"/>
          <a:ext cx="1308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Equation" r:id="rId8" imgW="1307880" imgH="482400" progId="Equation.DSMT4">
                  <p:embed/>
                </p:oleObj>
              </mc:Choice>
              <mc:Fallback>
                <p:oleObj name="Equation" r:id="rId8" imgW="1307880" imgH="482400" progId="Equation.DSMT4">
                  <p:embed/>
                  <p:pic>
                    <p:nvPicPr>
                      <p:cNvPr id="316431" name="Object 15">
                        <a:extLst>
                          <a:ext uri="{FF2B5EF4-FFF2-40B4-BE49-F238E27FC236}">
                            <a16:creationId xmlns:a16="http://schemas.microsoft.com/office/drawing/2014/main" id="{47D13C47-D99A-4E58-AF9C-D002D96F78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950" y="3617068"/>
                        <a:ext cx="1308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2" name="Object 16">
            <a:extLst>
              <a:ext uri="{FF2B5EF4-FFF2-40B4-BE49-F238E27FC236}">
                <a16:creationId xmlns:a16="http://schemas.microsoft.com/office/drawing/2014/main" id="{114C44F7-D7FE-48AB-B14C-53CB3DA002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89400" y="2044701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Equation" r:id="rId10" imgW="914400" imgH="371520" progId="Equation.DSMT4">
                  <p:embed/>
                </p:oleObj>
              </mc:Choice>
              <mc:Fallback>
                <p:oleObj name="Equation" r:id="rId10" imgW="914400" imgH="371520" progId="Equation.DSMT4">
                  <p:embed/>
                  <p:pic>
                    <p:nvPicPr>
                      <p:cNvPr id="316432" name="Object 16">
                        <a:extLst>
                          <a:ext uri="{FF2B5EF4-FFF2-40B4-BE49-F238E27FC236}">
                            <a16:creationId xmlns:a16="http://schemas.microsoft.com/office/drawing/2014/main" id="{114C44F7-D7FE-48AB-B14C-53CB3DA002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2044701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3" name="Object 17">
            <a:extLst>
              <a:ext uri="{FF2B5EF4-FFF2-40B4-BE49-F238E27FC236}">
                <a16:creationId xmlns:a16="http://schemas.microsoft.com/office/drawing/2014/main" id="{B98BF990-5859-4553-A117-80EF891E81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89400" y="2044701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Equation" r:id="rId12" imgW="914400" imgH="371520" progId="Equation.DSMT4">
                  <p:embed/>
                </p:oleObj>
              </mc:Choice>
              <mc:Fallback>
                <p:oleObj name="Equation" r:id="rId12" imgW="914400" imgH="371520" progId="Equation.DSMT4">
                  <p:embed/>
                  <p:pic>
                    <p:nvPicPr>
                      <p:cNvPr id="316433" name="Object 17">
                        <a:extLst>
                          <a:ext uri="{FF2B5EF4-FFF2-40B4-BE49-F238E27FC236}">
                            <a16:creationId xmlns:a16="http://schemas.microsoft.com/office/drawing/2014/main" id="{B98BF990-5859-4553-A117-80EF891E81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2044701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4" name="Object 18">
            <a:extLst>
              <a:ext uri="{FF2B5EF4-FFF2-40B4-BE49-F238E27FC236}">
                <a16:creationId xmlns:a16="http://schemas.microsoft.com/office/drawing/2014/main" id="{CFCDB902-3718-40F6-A868-1B07E20236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2044701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Equation" r:id="rId13" imgW="914400" imgH="371520" progId="Equation.DSMT4">
                  <p:embed/>
                </p:oleObj>
              </mc:Choice>
              <mc:Fallback>
                <p:oleObj name="Equation" r:id="rId13" imgW="914400" imgH="371520" progId="Equation.DSMT4">
                  <p:embed/>
                  <p:pic>
                    <p:nvPicPr>
                      <p:cNvPr id="316434" name="Object 18">
                        <a:extLst>
                          <a:ext uri="{FF2B5EF4-FFF2-40B4-BE49-F238E27FC236}">
                            <a16:creationId xmlns:a16="http://schemas.microsoft.com/office/drawing/2014/main" id="{CFCDB902-3718-40F6-A868-1B07E20236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044701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97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MY" dirty="0">
                <a:latin typeface="Bauhaus 93" pitchFamily="82" charset="0"/>
              </a:rPr>
              <a:t>GAUSS ELIMINATION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1469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MY" sz="2800" u="sng" dirty="0">
                <a:latin typeface="Baskerville Old Face" pitchFamily="18" charset="0"/>
              </a:rPr>
              <a:t>Example</a:t>
            </a:r>
            <a:r>
              <a:rPr lang="en-MY" sz="2800" dirty="0">
                <a:latin typeface="Baskerville Old Face" pitchFamily="18" charset="0"/>
              </a:rPr>
              <a:t>:</a:t>
            </a:r>
          </a:p>
          <a:p>
            <a:pPr marL="114300" indent="0">
              <a:buNone/>
            </a:pPr>
            <a:r>
              <a:rPr lang="en-MY" sz="2800" dirty="0">
                <a:latin typeface="Baskerville Old Face" pitchFamily="18" charset="0"/>
              </a:rPr>
              <a:t>Solve the system by using Gauss Elimination method: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889995"/>
              </p:ext>
            </p:extLst>
          </p:nvPr>
        </p:nvGraphicFramePr>
        <p:xfrm>
          <a:off x="4181624" y="3429000"/>
          <a:ext cx="250190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Equation" r:id="rId3" imgW="1041120" imgH="660240" progId="Equation.3">
                  <p:embed/>
                </p:oleObj>
              </mc:Choice>
              <mc:Fallback>
                <p:oleObj name="Equation" r:id="rId3" imgW="1041120" imgH="66024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624" y="3429000"/>
                        <a:ext cx="2501900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092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MY" dirty="0">
                <a:latin typeface="Bauhaus 93" pitchFamily="82" charset="0"/>
              </a:rPr>
              <a:t>GAUSS ELIMINATION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76688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MY" sz="2800" u="sng" dirty="0">
                <a:latin typeface="Baskerville Old Face" pitchFamily="18" charset="0"/>
              </a:rPr>
              <a:t>Solution:</a:t>
            </a:r>
          </a:p>
          <a:p>
            <a:pPr marL="114300" indent="0">
              <a:buNone/>
            </a:pPr>
            <a:r>
              <a:rPr lang="en-MY" sz="2800" dirty="0">
                <a:latin typeface="Baskerville Old Face" pitchFamily="18" charset="0"/>
              </a:rPr>
              <a:t>Write in augmented form:</a:t>
            </a:r>
          </a:p>
          <a:p>
            <a:pPr marL="114300" indent="0">
              <a:buNone/>
            </a:pPr>
            <a:endParaRPr lang="en-MY" sz="2800" u="sng" dirty="0">
              <a:latin typeface="Baskerville Old Face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726485"/>
              </p:ext>
            </p:extLst>
          </p:nvPr>
        </p:nvGraphicFramePr>
        <p:xfrm>
          <a:off x="3859685" y="3623445"/>
          <a:ext cx="3662363" cy="176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Equation" r:id="rId3" imgW="1523880" imgH="736560" progId="Equation.3">
                  <p:embed/>
                </p:oleObj>
              </mc:Choice>
              <mc:Fallback>
                <p:oleObj name="Equation" r:id="rId3" imgW="1523880" imgH="73656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685" y="3623445"/>
                        <a:ext cx="3662363" cy="176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4362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901D629-2B54-45A8-B130-0228E2F6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0" y="2040796"/>
            <a:ext cx="11029615" cy="441573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MY" sz="2800" dirty="0">
                <a:latin typeface="Baskerville Old Face" pitchFamily="18" charset="0"/>
              </a:rPr>
              <a:t>Reduce to REF : (Diagonal = 1)</a:t>
            </a:r>
            <a:endParaRPr lang="en-MY" sz="2800" u="sng" dirty="0">
              <a:latin typeface="Baskerville Old Face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997700"/>
              </p:ext>
            </p:extLst>
          </p:nvPr>
        </p:nvGraphicFramePr>
        <p:xfrm>
          <a:off x="1762123" y="2622069"/>
          <a:ext cx="8667751" cy="353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Equation" r:id="rId3" imgW="3606480" imgH="1473120" progId="Equation.3">
                  <p:embed/>
                </p:oleObj>
              </mc:Choice>
              <mc:Fallback>
                <p:oleObj name="Equation" r:id="rId3" imgW="3606480" imgH="147312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3" y="2622069"/>
                        <a:ext cx="8667751" cy="353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2043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522628"/>
              </p:ext>
            </p:extLst>
          </p:nvPr>
        </p:nvGraphicFramePr>
        <p:xfrm>
          <a:off x="1919537" y="2293517"/>
          <a:ext cx="8240713" cy="176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" name="Equation" r:id="rId3" imgW="3429000" imgH="736560" progId="Equation.3">
                  <p:embed/>
                </p:oleObj>
              </mc:Choice>
              <mc:Fallback>
                <p:oleObj name="Equation" r:id="rId3" imgW="3429000" imgH="73656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7" y="2293517"/>
                        <a:ext cx="8240713" cy="176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860550" y="4868863"/>
          <a:ext cx="5462588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9" name="Equation" r:id="rId5" imgW="2273040" imgH="660240" progId="Equation.3">
                  <p:embed/>
                </p:oleObj>
              </mc:Choice>
              <mc:Fallback>
                <p:oleObj name="Equation" r:id="rId5" imgW="2273040" imgH="6602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4868863"/>
                        <a:ext cx="5462588" cy="158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9264352" y="3949700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8616280" y="3949700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8112224" y="3949700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68208" y="422844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i="1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72264" y="42377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i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20336" y="42377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i="1" dirty="0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691E9DAC-B47E-411F-9E00-FB42CD14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65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36DFA1C-ADCB-445A-BE36-1143E8B0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MY" sz="2800" u="sng" dirty="0">
                <a:latin typeface="Baskerville Old Face" pitchFamily="18" charset="0"/>
              </a:rPr>
              <a:t>Example </a:t>
            </a:r>
            <a:r>
              <a:rPr lang="en-MY" sz="2800" u="sng" dirty="0" smtClean="0">
                <a:latin typeface="Baskerville Old Face" pitchFamily="18" charset="0"/>
              </a:rPr>
              <a:t>3</a:t>
            </a:r>
            <a:r>
              <a:rPr lang="en-MY" sz="2800" dirty="0" smtClean="0">
                <a:latin typeface="Baskerville Old Face" pitchFamily="18" charset="0"/>
              </a:rPr>
              <a:t>:</a:t>
            </a:r>
            <a:endParaRPr lang="en-MY" sz="2800" dirty="0">
              <a:latin typeface="Baskerville Old Face" pitchFamily="18" charset="0"/>
            </a:endParaRPr>
          </a:p>
          <a:p>
            <a:pPr marL="114300" indent="0">
              <a:buNone/>
            </a:pPr>
            <a:r>
              <a:rPr lang="en-MY" sz="2800" dirty="0">
                <a:latin typeface="Baskerville Old Face" pitchFamily="18" charset="0"/>
              </a:rPr>
              <a:t>Solve the system by Gauss elimination.</a:t>
            </a:r>
          </a:p>
          <a:p>
            <a:pPr marL="114300" indent="0">
              <a:buNone/>
            </a:pPr>
            <a:endParaRPr lang="en-MY" sz="2800" dirty="0">
              <a:latin typeface="Baskerville Old Face" pitchFamily="18" charset="0"/>
            </a:endParaRPr>
          </a:p>
          <a:p>
            <a:pPr marL="114300" indent="0">
              <a:buNone/>
            </a:pPr>
            <a:endParaRPr lang="en-MY" sz="2800" dirty="0">
              <a:latin typeface="Baskerville Old Face" pitchFamily="18" charset="0"/>
            </a:endParaRPr>
          </a:p>
          <a:p>
            <a:pPr marL="114300" indent="0">
              <a:buNone/>
            </a:pPr>
            <a:endParaRPr lang="en-MY" sz="2800" dirty="0">
              <a:latin typeface="Baskerville Old Face" pitchFamily="18" charset="0"/>
            </a:endParaRPr>
          </a:p>
          <a:p>
            <a:pPr marL="114300" indent="0">
              <a:buNone/>
            </a:pPr>
            <a:endParaRPr lang="en-MY" sz="2800" dirty="0">
              <a:latin typeface="Baskerville Old Face" pitchFamily="18" charset="0"/>
            </a:endParaRPr>
          </a:p>
          <a:p>
            <a:pPr marL="114300" indent="0">
              <a:buNone/>
            </a:pPr>
            <a:endParaRPr lang="en-MY" sz="2800" dirty="0">
              <a:latin typeface="Baskerville Old Face" pitchFamily="18" charset="0"/>
            </a:endParaRPr>
          </a:p>
          <a:p>
            <a:pPr marL="114300" indent="0">
              <a:buNone/>
            </a:pPr>
            <a:r>
              <a:rPr lang="en-MY" sz="2800" dirty="0">
                <a:latin typeface="Baskerville Old Face" pitchFamily="18" charset="0"/>
              </a:rPr>
              <a:t>Answer 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119562"/>
              </p:ext>
            </p:extLst>
          </p:nvPr>
        </p:nvGraphicFramePr>
        <p:xfrm>
          <a:off x="3816027" y="3217288"/>
          <a:ext cx="2409825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" name="Equation" r:id="rId3" imgW="1002960" imgH="660240" progId="Equation.3">
                  <p:embed/>
                </p:oleObj>
              </mc:Choice>
              <mc:Fallback>
                <p:oleObj name="Equation" r:id="rId3" imgW="1002960" imgH="66024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027" y="3217288"/>
                        <a:ext cx="2409825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391035"/>
              </p:ext>
            </p:extLst>
          </p:nvPr>
        </p:nvGraphicFramePr>
        <p:xfrm>
          <a:off x="2184078" y="5033883"/>
          <a:ext cx="2836862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Equation" r:id="rId5" imgW="1180800" imgH="393480" progId="Equation.3">
                  <p:embed/>
                </p:oleObj>
              </mc:Choice>
              <mc:Fallback>
                <p:oleObj name="Equation" r:id="rId5" imgW="1180800" imgH="3934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078" y="5033883"/>
                        <a:ext cx="2836862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3955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>
            <a:extLst>
              <a:ext uri="{FF2B5EF4-FFF2-40B4-BE49-F238E27FC236}">
                <a16:creationId xmlns:a16="http://schemas.microsoft.com/office/drawing/2014/main" id="{27C45950-B8B3-44C2-B3E7-31B834A0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GAUSS JORDAN ELIMINATION</a:t>
            </a:r>
            <a:endParaRPr lang="en-US" dirty="0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B9B5A087-183C-4A72-AFDD-91A7F3441A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69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MY" dirty="0"/>
              <a:t>GAUSS JORDAN ELIMINATION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MY" sz="2800" dirty="0">
                <a:latin typeface="Baskerville Old Face" pitchFamily="18" charset="0"/>
              </a:rPr>
              <a:t>Written in augmented form :  [</a:t>
            </a:r>
            <a:r>
              <a:rPr lang="en-MY" sz="2800" i="1" dirty="0">
                <a:latin typeface="Baskerville Old Face" pitchFamily="18" charset="0"/>
              </a:rPr>
              <a:t>A</a:t>
            </a:r>
            <a:r>
              <a:rPr lang="en-MY" sz="2800" dirty="0">
                <a:latin typeface="Baskerville Old Face" pitchFamily="18" charset="0"/>
              </a:rPr>
              <a:t>|</a:t>
            </a:r>
            <a:r>
              <a:rPr lang="en-MY" sz="2800" i="1" dirty="0">
                <a:latin typeface="Baskerville Old Face" pitchFamily="18" charset="0"/>
              </a:rPr>
              <a:t>B</a:t>
            </a:r>
            <a:r>
              <a:rPr lang="en-MY" sz="2800" dirty="0">
                <a:latin typeface="Baskerville Old Face" pitchFamily="18" charset="0"/>
              </a:rPr>
              <a:t>]</a:t>
            </a:r>
          </a:p>
          <a:p>
            <a:endParaRPr lang="en-MY" sz="2800" dirty="0">
              <a:latin typeface="Baskerville Old Face" pitchFamily="18" charset="0"/>
            </a:endParaRPr>
          </a:p>
          <a:p>
            <a:endParaRPr lang="en-MY" sz="2800" dirty="0">
              <a:latin typeface="Baskerville Old Face" pitchFamily="18" charset="0"/>
            </a:endParaRPr>
          </a:p>
          <a:p>
            <a:endParaRPr lang="en-MY" sz="2800" dirty="0">
              <a:latin typeface="Baskerville Old Face" pitchFamily="18" charset="0"/>
            </a:endParaRPr>
          </a:p>
          <a:p>
            <a:endParaRPr lang="en-MY" sz="2800" dirty="0">
              <a:latin typeface="Baskerville Old Face" pitchFamily="18" charset="0"/>
            </a:endParaRPr>
          </a:p>
          <a:p>
            <a:r>
              <a:rPr lang="en-MY" sz="2800" dirty="0">
                <a:latin typeface="Baskerville Old Face" pitchFamily="18" charset="0"/>
              </a:rPr>
              <a:t>Using ERO, such that </a:t>
            </a:r>
            <a:r>
              <a:rPr lang="en-MY" sz="2800" i="1" dirty="0">
                <a:latin typeface="Baskerville Old Face" pitchFamily="18" charset="0"/>
              </a:rPr>
              <a:t>A</a:t>
            </a:r>
            <a:r>
              <a:rPr lang="en-MY" sz="2800" dirty="0">
                <a:latin typeface="Baskerville Old Face" pitchFamily="18" charset="0"/>
              </a:rPr>
              <a:t> may be reduce in RREF/IDENTITY (</a:t>
            </a:r>
            <a:r>
              <a:rPr lang="en-MY" sz="2800" b="1" i="1" dirty="0">
                <a:latin typeface="Baskerville Old Face" pitchFamily="18" charset="0"/>
              </a:rPr>
              <a:t>DIAGONAL = 1, OTHER ENTRIES = 0</a:t>
            </a:r>
            <a:r>
              <a:rPr lang="en-MY" sz="2800" dirty="0">
                <a:latin typeface="Baskerville Old Face" pitchFamily="18" charset="0"/>
              </a:rPr>
              <a:t>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544253"/>
              </p:ext>
            </p:extLst>
          </p:nvPr>
        </p:nvGraphicFramePr>
        <p:xfrm>
          <a:off x="3465514" y="2728914"/>
          <a:ext cx="4668837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name="Equation" r:id="rId3" imgW="1942920" imgH="965160" progId="Equation.3">
                  <p:embed/>
                </p:oleObj>
              </mc:Choice>
              <mc:Fallback>
                <p:oleObj name="Equation" r:id="rId3" imgW="1942920" imgH="96516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5514" y="2728914"/>
                        <a:ext cx="4668837" cy="231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8093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13674D5-13C7-41BA-82EC-7FA279F7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1573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MY" sz="2800" dirty="0">
                <a:latin typeface="Baskerville Old Face" pitchFamily="18" charset="0"/>
              </a:rPr>
              <a:t>Reduce to RREF : (Diagonal = 1, Other entries = 0)</a:t>
            </a:r>
            <a:endParaRPr lang="en-MY" sz="2800" u="sng" dirty="0">
              <a:latin typeface="Baskerville Old Face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930065"/>
              </p:ext>
            </p:extLst>
          </p:nvPr>
        </p:nvGraphicFramePr>
        <p:xfrm>
          <a:off x="1762123" y="2622069"/>
          <a:ext cx="8667751" cy="353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Equation" r:id="rId3" imgW="3606480" imgH="1473120" progId="Equation.3">
                  <p:embed/>
                </p:oleObj>
              </mc:Choice>
              <mc:Fallback>
                <p:oleObj name="Equation" r:id="rId3" imgW="3606480" imgH="147312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3" y="2622069"/>
                        <a:ext cx="8667751" cy="353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6090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523800"/>
              </p:ext>
            </p:extLst>
          </p:nvPr>
        </p:nvGraphicFramePr>
        <p:xfrm>
          <a:off x="2063552" y="1188245"/>
          <a:ext cx="8240712" cy="530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name="Equation" r:id="rId3" imgW="3429000" imgH="2209680" progId="Equation.3">
                  <p:embed/>
                </p:oleObj>
              </mc:Choice>
              <mc:Fallback>
                <p:oleObj name="Equation" r:id="rId3" imgW="3429000" imgH="220968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1188245"/>
                        <a:ext cx="8240712" cy="530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020207"/>
              </p:ext>
            </p:extLst>
          </p:nvPr>
        </p:nvGraphicFramePr>
        <p:xfrm>
          <a:off x="7579692" y="4716637"/>
          <a:ext cx="2044700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name="Equation" r:id="rId5" imgW="850680" imgH="711000" progId="Equation.3">
                  <p:embed/>
                </p:oleObj>
              </mc:Choice>
              <mc:Fallback>
                <p:oleObj name="Equation" r:id="rId5" imgW="850680" imgH="71100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9692" y="4716637"/>
                        <a:ext cx="2044700" cy="170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2490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Gauss </a:t>
            </a:r>
            <a:r>
              <a:rPr lang="en-MY" dirty="0" err="1"/>
              <a:t>jordan</a:t>
            </a:r>
            <a:r>
              <a:rPr lang="en-MY" dirty="0"/>
              <a:t> elimination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MY" u="sng" dirty="0"/>
              <a:t>Example 4</a:t>
            </a:r>
            <a:r>
              <a:rPr lang="en-MY" dirty="0"/>
              <a:t>:</a:t>
            </a:r>
          </a:p>
          <a:p>
            <a:pPr marL="114300" indent="0">
              <a:buNone/>
            </a:pPr>
            <a:r>
              <a:rPr lang="en-MY" dirty="0"/>
              <a:t>Solve the system by Gauss Jordan elimination.</a:t>
            </a:r>
          </a:p>
          <a:p>
            <a:pPr marL="114300" indent="0">
              <a:buNone/>
            </a:pPr>
            <a:endParaRPr lang="en-MY" dirty="0"/>
          </a:p>
          <a:p>
            <a:pPr marL="114300" indent="0">
              <a:buNone/>
            </a:pPr>
            <a:endParaRPr lang="en-MY" dirty="0"/>
          </a:p>
          <a:p>
            <a:pPr marL="114300" indent="0">
              <a:buNone/>
            </a:pPr>
            <a:endParaRPr lang="en-MY" dirty="0"/>
          </a:p>
          <a:p>
            <a:pPr marL="114300" indent="0">
              <a:buNone/>
            </a:pPr>
            <a:endParaRPr lang="en-MY" dirty="0"/>
          </a:p>
          <a:p>
            <a:pPr marL="114300" indent="0">
              <a:buNone/>
            </a:pPr>
            <a:endParaRPr lang="en-MY" dirty="0"/>
          </a:p>
          <a:p>
            <a:pPr marL="114300" indent="0">
              <a:buNone/>
            </a:pPr>
            <a:r>
              <a:rPr lang="en-MY" dirty="0"/>
              <a:t>Answer 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470229"/>
              </p:ext>
            </p:extLst>
          </p:nvPr>
        </p:nvGraphicFramePr>
        <p:xfrm>
          <a:off x="5307857" y="2761261"/>
          <a:ext cx="1890713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Equation" r:id="rId4" imgW="787320" imgH="660240" progId="Equation.3">
                  <p:embed/>
                </p:oleObj>
              </mc:Choice>
              <mc:Fallback>
                <p:oleObj name="Equation" r:id="rId4" imgW="787320" imgH="66024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857" y="2761261"/>
                        <a:ext cx="1890713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740151" y="4810126"/>
          <a:ext cx="265271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7" name="Equation" r:id="rId6" imgW="1104840" imgH="203040" progId="Equation.3">
                  <p:embed/>
                </p:oleObj>
              </mc:Choice>
              <mc:Fallback>
                <p:oleObj name="Equation" r:id="rId6" imgW="1104840" imgH="2030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1" y="4810126"/>
                        <a:ext cx="2652713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7435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>
            <a:extLst>
              <a:ext uri="{FF2B5EF4-FFF2-40B4-BE49-F238E27FC236}">
                <a16:creationId xmlns:a16="http://schemas.microsoft.com/office/drawing/2014/main" id="{4E37F6CF-CE19-41BB-84E5-D8A86B3969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EQUATION</a:t>
            </a:r>
          </a:p>
        </p:txBody>
      </p:sp>
      <p:sp>
        <p:nvSpPr>
          <p:cNvPr id="653315" name="Rectangle 3">
            <a:extLst>
              <a:ext uri="{FF2B5EF4-FFF2-40B4-BE49-F238E27FC236}">
                <a16:creationId xmlns:a16="http://schemas.microsoft.com/office/drawing/2014/main" id="{50C4582A-C72B-453D-9C03-87E26B49F3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 </a:t>
            </a:r>
            <a:r>
              <a:rPr lang="en-US" altLang="en-US" sz="2800" b="1" dirty="0"/>
              <a:t>solution</a:t>
            </a:r>
            <a:r>
              <a:rPr lang="en-US" altLang="en-US" sz="2800" dirty="0"/>
              <a:t> of the system is a list (</a:t>
            </a:r>
            <a:r>
              <a:rPr lang="en-US" altLang="en-US" sz="2800" i="1" dirty="0"/>
              <a:t>s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</a:t>
            </a:r>
            <a:r>
              <a:rPr lang="en-US" altLang="en-US" sz="2800" i="1" dirty="0"/>
              <a:t>s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,…, </a:t>
            </a:r>
            <a:r>
              <a:rPr lang="en-US" altLang="en-US" sz="2800" i="1" dirty="0" err="1"/>
              <a:t>s</a:t>
            </a:r>
            <a:r>
              <a:rPr lang="en-US" altLang="en-US" sz="2800" i="1" baseline="-25000" dirty="0" err="1"/>
              <a:t>n</a:t>
            </a:r>
            <a:r>
              <a:rPr lang="en-US" altLang="en-US" sz="2800" dirty="0"/>
              <a:t>) of numbers that makes each equation a true statement when the values </a:t>
            </a:r>
            <a:r>
              <a:rPr lang="en-US" altLang="en-US" sz="2800" i="1" dirty="0"/>
              <a:t>s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,…, </a:t>
            </a:r>
            <a:r>
              <a:rPr lang="en-US" altLang="en-US" sz="2800" i="1" dirty="0" err="1"/>
              <a:t>s</a:t>
            </a:r>
            <a:r>
              <a:rPr lang="en-US" altLang="en-US" sz="2800" i="1" baseline="-25000" dirty="0" err="1"/>
              <a:t>n</a:t>
            </a:r>
            <a:r>
              <a:rPr lang="en-US" altLang="en-US" sz="2800" dirty="0"/>
              <a:t> are substituted for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,…, </a:t>
            </a:r>
            <a:r>
              <a:rPr lang="en-US" altLang="en-US" sz="2800" i="1" dirty="0" err="1"/>
              <a:t>x</a:t>
            </a:r>
            <a:r>
              <a:rPr lang="en-US" altLang="en-US" sz="2800" i="1" baseline="-25000" dirty="0" err="1"/>
              <a:t>n</a:t>
            </a:r>
            <a:r>
              <a:rPr lang="en-US" altLang="en-US" sz="2800" dirty="0"/>
              <a:t>, respectively.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The set of all possible solutions is called the </a:t>
            </a:r>
            <a:r>
              <a:rPr lang="en-US" altLang="en-US" sz="2800" b="1" dirty="0"/>
              <a:t>solution set</a:t>
            </a:r>
            <a:r>
              <a:rPr lang="en-US" altLang="en-US" sz="2800" dirty="0"/>
              <a:t> of the linear system. 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Two linear systems are called </a:t>
            </a:r>
            <a:r>
              <a:rPr lang="en-US" altLang="en-US" sz="2800" b="1" dirty="0"/>
              <a:t>equivalent</a:t>
            </a:r>
            <a:r>
              <a:rPr lang="en-US" altLang="en-US" sz="2800" dirty="0"/>
              <a:t> if they have the same solution set. </a:t>
            </a:r>
          </a:p>
        </p:txBody>
      </p:sp>
    </p:spTree>
    <p:extLst>
      <p:ext uri="{BB962C8B-B14F-4D97-AF65-F5344CB8AC3E}">
        <p14:creationId xmlns:p14="http://schemas.microsoft.com/office/powerpoint/2010/main" val="240464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>
            <a:extLst>
              <a:ext uri="{FF2B5EF4-FFF2-40B4-BE49-F238E27FC236}">
                <a16:creationId xmlns:a16="http://schemas.microsoft.com/office/drawing/2014/main" id="{27C45950-B8B3-44C2-B3E7-31B834A0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CRAMMER RULES</a:t>
            </a:r>
            <a:endParaRPr lang="en-US" dirty="0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B9B5A087-183C-4A72-AFDD-91A7F3441A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69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CRAMER’S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MY" b="1" dirty="0"/>
              <a:t>Theorem 5</a:t>
            </a:r>
          </a:p>
          <a:p>
            <a:pPr marL="114300" indent="0">
              <a:buNone/>
            </a:pPr>
            <a:r>
              <a:rPr lang="en-MY" b="1" dirty="0"/>
              <a:t>Cramer’s Rule for 3x3 system</a:t>
            </a:r>
            <a:endParaRPr lang="en-MY" dirty="0"/>
          </a:p>
          <a:p>
            <a:pPr marL="114300" indent="0">
              <a:buNone/>
            </a:pPr>
            <a:r>
              <a:rPr lang="en-MY" dirty="0"/>
              <a:t>Given the system:</a:t>
            </a:r>
          </a:p>
          <a:p>
            <a:pPr marL="114300" indent="0">
              <a:buNone/>
            </a:pPr>
            <a:endParaRPr lang="en-MY" dirty="0"/>
          </a:p>
          <a:p>
            <a:pPr marL="114300" indent="0">
              <a:buNone/>
            </a:pPr>
            <a:endParaRPr lang="en-MY" dirty="0"/>
          </a:p>
          <a:p>
            <a:pPr marL="114300" indent="0">
              <a:buNone/>
            </a:pPr>
            <a:endParaRPr lang="en-MY" dirty="0"/>
          </a:p>
          <a:p>
            <a:pPr marL="114300" indent="0">
              <a:buNone/>
            </a:pPr>
            <a:endParaRPr lang="en-MY" dirty="0"/>
          </a:p>
          <a:p>
            <a:pPr marL="114300" indent="0">
              <a:buNone/>
            </a:pPr>
            <a:endParaRPr lang="en-MY" dirty="0"/>
          </a:p>
          <a:p>
            <a:pPr marL="114300" indent="0">
              <a:buNone/>
            </a:pPr>
            <a:r>
              <a:rPr lang="en-MY" dirty="0"/>
              <a:t>with 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4300538" y="2996952"/>
          <a:ext cx="3630612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0" name="Equation" r:id="rId3" imgW="1511280" imgH="685800" progId="Equation.3">
                  <p:embed/>
                </p:oleObj>
              </mc:Choice>
              <mc:Fallback>
                <p:oleObj name="Equation" r:id="rId3" imgW="1511280" imgH="6858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0538" y="2996952"/>
                        <a:ext cx="3630612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686226" y="4725145"/>
          <a:ext cx="3417887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1" name="Equation" r:id="rId5" imgW="1422360" imgH="711000" progId="Equation.3">
                  <p:embed/>
                </p:oleObj>
              </mc:Choice>
              <mc:Fallback>
                <p:oleObj name="Equation" r:id="rId5" imgW="1422360" imgH="7110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226" y="4725145"/>
                        <a:ext cx="3417887" cy="170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899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CRAMER’S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MY" dirty="0"/>
              <a:t>If :</a:t>
            </a:r>
          </a:p>
          <a:p>
            <a:pPr marL="114300" indent="0">
              <a:buNone/>
            </a:pPr>
            <a:endParaRPr lang="en-MY" dirty="0"/>
          </a:p>
          <a:p>
            <a:pPr marL="114300" indent="0">
              <a:buNone/>
            </a:pPr>
            <a:endParaRPr lang="en-MY" dirty="0"/>
          </a:p>
          <a:p>
            <a:pPr marL="114300" indent="0">
              <a:buNone/>
            </a:pPr>
            <a:endParaRPr lang="en-MY" dirty="0"/>
          </a:p>
          <a:p>
            <a:pPr marL="114300" indent="0">
              <a:buNone/>
            </a:pPr>
            <a:endParaRPr lang="en-MY" dirty="0"/>
          </a:p>
          <a:p>
            <a:pPr marL="114300" indent="0">
              <a:buNone/>
            </a:pPr>
            <a:endParaRPr lang="en-MY" dirty="0"/>
          </a:p>
          <a:p>
            <a:pPr marL="114300" indent="0">
              <a:buNone/>
            </a:pPr>
            <a:r>
              <a:rPr lang="en-MY" dirty="0"/>
              <a:t>Then :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656904" y="2167185"/>
          <a:ext cx="8903593" cy="1631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4" name="Equation" r:id="rId3" imgW="3873240" imgH="711000" progId="Equation.3">
                  <p:embed/>
                </p:oleObj>
              </mc:Choice>
              <mc:Fallback>
                <p:oleObj name="Equation" r:id="rId3" imgW="3873240" imgH="7110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6904" y="2167185"/>
                        <a:ext cx="8903593" cy="1631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529013" y="4724401"/>
          <a:ext cx="408146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5" name="Equation" r:id="rId5" imgW="1739880" imgH="419040" progId="Equation.3">
                  <p:embed/>
                </p:oleObj>
              </mc:Choice>
              <mc:Fallback>
                <p:oleObj name="Equation" r:id="rId5" imgW="1739880" imgH="4190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4724401"/>
                        <a:ext cx="4081462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3994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CRAMER’S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MY" dirty="0"/>
          </a:p>
          <a:p>
            <a:pPr marL="114300" indent="0">
              <a:buNone/>
            </a:pPr>
            <a:endParaRPr lang="en-MY" dirty="0"/>
          </a:p>
          <a:p>
            <a:pPr marL="114300" indent="0">
              <a:buNone/>
            </a:pPr>
            <a:endParaRPr lang="en-MY" dirty="0"/>
          </a:p>
          <a:p>
            <a:pPr marL="114300" indent="0">
              <a:buNone/>
            </a:pPr>
            <a:endParaRPr lang="en-MY" dirty="0"/>
          </a:p>
          <a:p>
            <a:pPr marL="114300" indent="0">
              <a:buNone/>
            </a:pPr>
            <a:endParaRPr lang="en-MY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550" y="3542929"/>
            <a:ext cx="895350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958753"/>
            <a:ext cx="6984776" cy="1277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3349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CRAMER’S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MY" u="sng" dirty="0"/>
              <a:t>Example 5</a:t>
            </a:r>
            <a:r>
              <a:rPr lang="en-MY" dirty="0"/>
              <a:t>:</a:t>
            </a:r>
          </a:p>
          <a:p>
            <a:pPr marL="114300" indent="0">
              <a:buNone/>
            </a:pPr>
            <a:r>
              <a:rPr lang="en-MY" dirty="0"/>
              <a:t>Solve the system by using the Cramer’s Rule.</a:t>
            </a:r>
          </a:p>
          <a:p>
            <a:pPr marL="114300" indent="0">
              <a:buNone/>
            </a:pPr>
            <a:endParaRPr lang="en-MY" dirty="0"/>
          </a:p>
          <a:p>
            <a:pPr marL="114300" indent="0">
              <a:buNone/>
            </a:pPr>
            <a:endParaRPr lang="en-MY" dirty="0"/>
          </a:p>
          <a:p>
            <a:pPr marL="114300" indent="0">
              <a:buNone/>
            </a:pPr>
            <a:endParaRPr lang="en-MY" dirty="0"/>
          </a:p>
          <a:p>
            <a:pPr marL="114300" indent="0">
              <a:buNone/>
            </a:pPr>
            <a:endParaRPr lang="en-MY" dirty="0"/>
          </a:p>
          <a:p>
            <a:pPr marL="114300" indent="0">
              <a:buNone/>
            </a:pPr>
            <a:endParaRPr lang="en-MY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246548"/>
              </p:ext>
            </p:extLst>
          </p:nvPr>
        </p:nvGraphicFramePr>
        <p:xfrm>
          <a:off x="5701557" y="2636837"/>
          <a:ext cx="1890713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name="Equation" r:id="rId3" imgW="787320" imgH="660240" progId="Equation.3">
                  <p:embed/>
                </p:oleObj>
              </mc:Choice>
              <mc:Fallback>
                <p:oleObj name="Equation" r:id="rId3" imgW="787320" imgH="66024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1557" y="2636837"/>
                        <a:ext cx="1890713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5377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CRAMER’S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MY" u="sng" dirty="0"/>
              <a:t>Solution</a:t>
            </a:r>
          </a:p>
          <a:p>
            <a:pPr marL="114300" indent="0">
              <a:buNone/>
            </a:pPr>
            <a:endParaRPr lang="en-MY" u="sng" dirty="0"/>
          </a:p>
          <a:p>
            <a:pPr marL="114300" indent="0">
              <a:buNone/>
            </a:pPr>
            <a:endParaRPr lang="en-MY" u="sng" dirty="0"/>
          </a:p>
          <a:p>
            <a:pPr marL="114300" indent="0">
              <a:buNone/>
            </a:pPr>
            <a:endParaRPr lang="en-MY" u="sng" dirty="0"/>
          </a:p>
          <a:p>
            <a:pPr marL="114300" indent="0">
              <a:buNone/>
            </a:pPr>
            <a:endParaRPr lang="en-MY" u="sng" dirty="0"/>
          </a:p>
          <a:p>
            <a:pPr marL="114300" indent="0">
              <a:buNone/>
            </a:pPr>
            <a:endParaRPr lang="en-MY" u="sng" dirty="0"/>
          </a:p>
          <a:p>
            <a:pPr marL="114300" indent="0">
              <a:buNone/>
            </a:pPr>
            <a:r>
              <a:rPr lang="en-MY" dirty="0"/>
              <a:t>Determinant of </a:t>
            </a:r>
            <a:r>
              <a:rPr lang="en-MY" i="1" dirty="0"/>
              <a:t>A :</a:t>
            </a:r>
            <a:endParaRPr lang="en-MY" dirty="0"/>
          </a:p>
          <a:p>
            <a:pPr marL="114300" indent="0">
              <a:buNone/>
            </a:pPr>
            <a:endParaRPr lang="en-MY" dirty="0"/>
          </a:p>
          <a:p>
            <a:pPr marL="114300" indent="0">
              <a:buNone/>
            </a:pPr>
            <a:endParaRPr lang="en-MY" dirty="0"/>
          </a:p>
          <a:p>
            <a:pPr marL="114300" indent="0">
              <a:buNone/>
            </a:pPr>
            <a:endParaRPr lang="en-MY" dirty="0"/>
          </a:p>
          <a:p>
            <a:pPr marL="114300" indent="0">
              <a:buNone/>
            </a:pPr>
            <a:endParaRPr lang="en-MY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927649" y="2348881"/>
          <a:ext cx="5611813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2" name="Equation" r:id="rId3" imgW="2336760" imgH="711000" progId="Equation.3">
                  <p:embed/>
                </p:oleObj>
              </mc:Choice>
              <mc:Fallback>
                <p:oleObj name="Equation" r:id="rId3" imgW="2336760" imgH="7110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649" y="2348881"/>
                        <a:ext cx="5611813" cy="170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783633" y="5013176"/>
          <a:ext cx="6069013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3" name="Equation" r:id="rId5" imgW="2527200" imgH="457200" progId="Equation.3">
                  <p:embed/>
                </p:oleObj>
              </mc:Choice>
              <mc:Fallback>
                <p:oleObj name="Equation" r:id="rId5" imgW="2527200" imgH="4572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633" y="5013176"/>
                        <a:ext cx="6069013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3708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CRAMER’S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MY" dirty="0"/>
          </a:p>
          <a:p>
            <a:pPr marL="114300" indent="0">
              <a:buNone/>
            </a:pPr>
            <a:endParaRPr lang="en-MY" dirty="0"/>
          </a:p>
          <a:p>
            <a:pPr marL="114300" indent="0">
              <a:buNone/>
            </a:pPr>
            <a:endParaRPr lang="en-MY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847830"/>
              </p:ext>
            </p:extLst>
          </p:nvPr>
        </p:nvGraphicFramePr>
        <p:xfrm>
          <a:off x="2309814" y="1778000"/>
          <a:ext cx="7443787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name="Equation" r:id="rId4" imgW="3238200" imgH="2133360" progId="Equation.3">
                  <p:embed/>
                </p:oleObj>
              </mc:Choice>
              <mc:Fallback>
                <p:oleObj name="Equation" r:id="rId4" imgW="3238200" imgH="213336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4" y="1778000"/>
                        <a:ext cx="7443787" cy="489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07047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CRAMER’S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MY" u="sng" dirty="0"/>
              <a:t>Example 6</a:t>
            </a:r>
            <a:r>
              <a:rPr lang="en-MY" dirty="0"/>
              <a:t>:</a:t>
            </a:r>
          </a:p>
          <a:p>
            <a:pPr marL="114300" indent="0">
              <a:buNone/>
            </a:pPr>
            <a:r>
              <a:rPr lang="en-MY" dirty="0"/>
              <a:t>Solve the system by using Cramer’s Rule.</a:t>
            </a:r>
          </a:p>
          <a:p>
            <a:pPr marL="114300" indent="0">
              <a:buNone/>
            </a:pPr>
            <a:endParaRPr lang="en-MY" dirty="0"/>
          </a:p>
          <a:p>
            <a:pPr marL="114300" indent="0">
              <a:buNone/>
            </a:pPr>
            <a:endParaRPr lang="en-MY" dirty="0"/>
          </a:p>
          <a:p>
            <a:pPr marL="114300" indent="0">
              <a:buNone/>
            </a:pPr>
            <a:endParaRPr lang="en-MY" dirty="0"/>
          </a:p>
          <a:p>
            <a:pPr marL="114300" indent="0">
              <a:buNone/>
            </a:pPr>
            <a:endParaRPr lang="en-MY" dirty="0"/>
          </a:p>
          <a:p>
            <a:pPr marL="114300" indent="0">
              <a:buNone/>
            </a:pPr>
            <a:endParaRPr lang="en-MY" dirty="0"/>
          </a:p>
          <a:p>
            <a:pPr marL="114300" indent="0">
              <a:buNone/>
            </a:pPr>
            <a:r>
              <a:rPr lang="en-MY" dirty="0"/>
              <a:t>Answer 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4618039" y="2708276"/>
          <a:ext cx="2257425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0" name="Equation" r:id="rId3" imgW="939600" imgH="660240" progId="Equation.3">
                  <p:embed/>
                </p:oleObj>
              </mc:Choice>
              <mc:Fallback>
                <p:oleObj name="Equation" r:id="rId3" imgW="939600" imgH="66024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039" y="2708276"/>
                        <a:ext cx="2257425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753098" y="5389910"/>
          <a:ext cx="27749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1" name="Equation" r:id="rId5" imgW="1155600" imgH="203040" progId="Equation.3">
                  <p:embed/>
                </p:oleObj>
              </mc:Choice>
              <mc:Fallback>
                <p:oleObj name="Equation" r:id="rId5" imgW="1155600" imgH="2030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3098" y="5389910"/>
                        <a:ext cx="277495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180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>
                <a:latin typeface="Bauhaus 93" pitchFamily="82" charset="0"/>
              </a:rPr>
              <a:t>TYPES OF SOLUTIONS TO SYSTEMS OF LINEAR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MY" sz="2800" dirty="0">
                <a:latin typeface="Baskerville Old Face" pitchFamily="18" charset="0"/>
              </a:rPr>
              <a:t>There are 3 possible solutions: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703512" y="2420887"/>
            <a:ext cx="8712968" cy="3678303"/>
            <a:chOff x="179512" y="2924944"/>
            <a:chExt cx="8712968" cy="3096344"/>
          </a:xfrm>
        </p:grpSpPr>
        <p:sp>
          <p:nvSpPr>
            <p:cNvPr id="4" name="Isosceles Triangle 3"/>
            <p:cNvSpPr/>
            <p:nvPr/>
          </p:nvSpPr>
          <p:spPr>
            <a:xfrm>
              <a:off x="3059832" y="3861048"/>
              <a:ext cx="2952328" cy="1728192"/>
            </a:xfrm>
            <a:prstGeom prst="triangl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>
                  <a:ln>
                    <a:solidFill>
                      <a:schemeClr val="accent3">
                        <a:lumMod val="75000"/>
                      </a:schemeClr>
                    </a:solidFill>
                  </a:ln>
                  <a:solidFill>
                    <a:sysClr val="windowText" lastClr="000000"/>
                  </a:solidFill>
                  <a:effectLst>
                    <a:glow rad="1397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3 TYPES OF SOLUTIONS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275856" y="2924944"/>
              <a:ext cx="2592288" cy="6480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 SYSTEM WITH UNIQUE SOLUTION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79512" y="5157192"/>
              <a:ext cx="2592288" cy="86409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 SYSTEM WITH INFINITELY MANY SOLUTIONS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300192" y="5229200"/>
              <a:ext cx="2592288" cy="6480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 SYSTEM WITH NO SOLUTION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4499992" y="3573016"/>
              <a:ext cx="0" cy="28803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2771800" y="5589240"/>
              <a:ext cx="299151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7" idx="1"/>
            </p:cNvCxnSpPr>
            <p:nvPr/>
          </p:nvCxnSpPr>
          <p:spPr>
            <a:xfrm>
              <a:off x="6012160" y="5553236"/>
              <a:ext cx="288032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7383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MY" dirty="0">
                <a:latin typeface="Bauhaus 93" pitchFamily="82" charset="0"/>
              </a:rPr>
              <a:t>A SYSTEMS WITH UNIQUE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MY" sz="2800" dirty="0">
                <a:latin typeface="Baskerville Old Face" pitchFamily="18" charset="0"/>
              </a:rPr>
              <a:t>Consider the system:</a:t>
            </a:r>
          </a:p>
          <a:p>
            <a:endParaRPr lang="en-MY" sz="2800" dirty="0">
              <a:latin typeface="Baskerville Old Face" pitchFamily="18" charset="0"/>
            </a:endParaRPr>
          </a:p>
          <a:p>
            <a:endParaRPr lang="en-MY" sz="2800" dirty="0">
              <a:latin typeface="Baskerville Old Face" pitchFamily="18" charset="0"/>
            </a:endParaRPr>
          </a:p>
          <a:p>
            <a:pPr marL="0" indent="0">
              <a:buNone/>
            </a:pPr>
            <a:r>
              <a:rPr lang="en-MY" sz="2800" dirty="0">
                <a:latin typeface="Baskerville Old Face" pitchFamily="18" charset="0"/>
              </a:rPr>
              <a:t>Augmented matrix:</a:t>
            </a:r>
          </a:p>
          <a:p>
            <a:endParaRPr lang="en-MY" sz="2800" dirty="0">
              <a:latin typeface="Baskerville Old Face" pitchFamily="18" charset="0"/>
            </a:endParaRPr>
          </a:p>
          <a:p>
            <a:endParaRPr lang="en-MY" sz="2800" dirty="0">
              <a:latin typeface="Baskerville Old Face" pitchFamily="18" charset="0"/>
            </a:endParaRPr>
          </a:p>
          <a:p>
            <a:endParaRPr lang="en-MY" sz="2800" dirty="0">
              <a:latin typeface="Baskerville Old Face" pitchFamily="18" charset="0"/>
            </a:endParaRPr>
          </a:p>
          <a:p>
            <a:pPr marL="0" indent="0">
              <a:buNone/>
            </a:pPr>
            <a:r>
              <a:rPr lang="en-MY" sz="2800" dirty="0">
                <a:latin typeface="Baskerville Old Face" pitchFamily="18" charset="0"/>
              </a:rPr>
              <a:t>The system has unique solution: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011384"/>
              </p:ext>
            </p:extLst>
          </p:nvPr>
        </p:nvGraphicFramePr>
        <p:xfrm>
          <a:off x="3486150" y="1931295"/>
          <a:ext cx="1800200" cy="1098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Equation" r:id="rId3" imgW="749160" imgH="457200" progId="Equation.3">
                  <p:embed/>
                </p:oleObj>
              </mc:Choice>
              <mc:Fallback>
                <p:oleObj name="Equation" r:id="rId3" imgW="749160" imgH="457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86150" y="1931295"/>
                        <a:ext cx="1800200" cy="10984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486150" y="3494262"/>
          <a:ext cx="140335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Equation" r:id="rId5" imgW="583920" imgH="482400" progId="Equation.3">
                  <p:embed/>
                </p:oleObj>
              </mc:Choice>
              <mc:Fallback>
                <p:oleObj name="Equation" r:id="rId5" imgW="583920" imgH="4824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0" y="3494262"/>
                        <a:ext cx="1403350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023033"/>
              </p:ext>
            </p:extLst>
          </p:nvPr>
        </p:nvGraphicFramePr>
        <p:xfrm>
          <a:off x="5093073" y="5341274"/>
          <a:ext cx="24415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Equation" r:id="rId7" imgW="1015920" imgH="215640" progId="Equation.3">
                  <p:embed/>
                </p:oleObj>
              </mc:Choice>
              <mc:Fallback>
                <p:oleObj name="Equation" r:id="rId7" imgW="1015920" imgH="2156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3073" y="5341274"/>
                        <a:ext cx="244157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763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MY" dirty="0">
                <a:latin typeface="Bauhaus 93" pitchFamily="82" charset="0"/>
              </a:rPr>
              <a:t>A SYSTEMS WITH INFINITELY MANY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183282"/>
            <a:ext cx="11029615" cy="56747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MY" sz="2800" dirty="0">
                <a:latin typeface="Baskerville Old Face" pitchFamily="18" charset="0"/>
              </a:rPr>
              <a:t>Consider the system:</a:t>
            </a:r>
          </a:p>
          <a:p>
            <a:endParaRPr lang="en-MY" sz="2800" dirty="0">
              <a:latin typeface="Baskerville Old Face" pitchFamily="18" charset="0"/>
            </a:endParaRPr>
          </a:p>
          <a:p>
            <a:pPr marL="0" indent="0">
              <a:buNone/>
            </a:pPr>
            <a:r>
              <a:rPr lang="en-MY" sz="2800" dirty="0">
                <a:latin typeface="Baskerville Old Face" pitchFamily="18" charset="0"/>
              </a:rPr>
              <a:t>Augmented matrix:</a:t>
            </a:r>
          </a:p>
          <a:p>
            <a:endParaRPr lang="en-MY" sz="2800" dirty="0">
              <a:latin typeface="Baskerville Old Face" pitchFamily="18" charset="0"/>
            </a:endParaRPr>
          </a:p>
          <a:p>
            <a:endParaRPr lang="en-MY" sz="2800" dirty="0">
              <a:latin typeface="Baskerville Old Face" pitchFamily="18" charset="0"/>
            </a:endParaRPr>
          </a:p>
          <a:p>
            <a:pPr marL="0" indent="0">
              <a:buNone/>
            </a:pPr>
            <a:r>
              <a:rPr lang="en-MY" sz="2800" dirty="0">
                <a:latin typeface="Baskerville Old Face" pitchFamily="18" charset="0"/>
              </a:rPr>
              <a:t>The system has many solutions: let              where </a:t>
            </a:r>
            <a:r>
              <a:rPr lang="en-MY" sz="2800" i="1" dirty="0">
                <a:latin typeface="Baskerville Old Face" pitchFamily="18" charset="0"/>
              </a:rPr>
              <a:t>s</a:t>
            </a:r>
            <a:r>
              <a:rPr lang="en-MY" sz="2800" dirty="0">
                <a:latin typeface="Baskerville Old Face" pitchFamily="18" charset="0"/>
              </a:rPr>
              <a:t> </a:t>
            </a:r>
            <a:r>
              <a:rPr lang="id-ID" sz="2800" dirty="0">
                <a:latin typeface="Baskerville Old Face" pitchFamily="18" charset="0"/>
              </a:rPr>
              <a:t> </a:t>
            </a:r>
            <a:r>
              <a:rPr lang="en-MY" sz="2800" dirty="0">
                <a:latin typeface="Baskerville Old Face" pitchFamily="18" charset="0"/>
              </a:rPr>
              <a:t>is called a free variable. Then,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133101"/>
              </p:ext>
            </p:extLst>
          </p:nvPr>
        </p:nvGraphicFramePr>
        <p:xfrm>
          <a:off x="3898106" y="2197082"/>
          <a:ext cx="1982788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Equation" r:id="rId3" imgW="825480" imgH="457200" progId="Equation.3">
                  <p:embed/>
                </p:oleObj>
              </mc:Choice>
              <mc:Fallback>
                <p:oleObj name="Equation" r:id="rId3" imgW="825480" imgH="457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98106" y="2197082"/>
                        <a:ext cx="1982788" cy="1096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960691"/>
              </p:ext>
            </p:extLst>
          </p:nvPr>
        </p:nvGraphicFramePr>
        <p:xfrm>
          <a:off x="3714750" y="3429000"/>
          <a:ext cx="140335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Equation" r:id="rId5" imgW="583920" imgH="482400" progId="Equation.3">
                  <p:embed/>
                </p:oleObj>
              </mc:Choice>
              <mc:Fallback>
                <p:oleObj name="Equation" r:id="rId5" imgW="583920" imgH="4824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3429000"/>
                        <a:ext cx="1403350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580249"/>
              </p:ext>
            </p:extLst>
          </p:nvPr>
        </p:nvGraphicFramePr>
        <p:xfrm>
          <a:off x="5711305" y="5025753"/>
          <a:ext cx="10683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Equation" r:id="rId7" imgW="444240" imgH="215640" progId="Equation.3">
                  <p:embed/>
                </p:oleObj>
              </mc:Choice>
              <mc:Fallback>
                <p:oleObj name="Equation" r:id="rId7" imgW="444240" imgH="2156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1305" y="5025753"/>
                        <a:ext cx="106838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284637"/>
              </p:ext>
            </p:extLst>
          </p:nvPr>
        </p:nvGraphicFramePr>
        <p:xfrm>
          <a:off x="1892301" y="5638319"/>
          <a:ext cx="16795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Equation" r:id="rId9" imgW="698400" imgH="215640" progId="Equation.3">
                  <p:embed/>
                </p:oleObj>
              </mc:Choice>
              <mc:Fallback>
                <p:oleObj name="Equation" r:id="rId9" imgW="698400" imgH="21564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1" y="5638319"/>
                        <a:ext cx="167957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952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MY" dirty="0">
                <a:latin typeface="Bauhaus 93" pitchFamily="82" charset="0"/>
              </a:rPr>
              <a:t>A SYSTEMS WITH NO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36204"/>
          </a:xfrm>
        </p:spPr>
        <p:txBody>
          <a:bodyPr>
            <a:noAutofit/>
          </a:bodyPr>
          <a:lstStyle/>
          <a:p>
            <a:r>
              <a:rPr lang="en-MY" sz="2800" dirty="0">
                <a:latin typeface="Baskerville Old Face" pitchFamily="18" charset="0"/>
              </a:rPr>
              <a:t>Consider the system:</a:t>
            </a:r>
          </a:p>
          <a:p>
            <a:endParaRPr lang="en-MY" sz="2800" dirty="0">
              <a:latin typeface="Baskerville Old Face" pitchFamily="18" charset="0"/>
            </a:endParaRPr>
          </a:p>
          <a:p>
            <a:r>
              <a:rPr lang="en-MY" sz="2800" dirty="0">
                <a:latin typeface="Baskerville Old Face" pitchFamily="18" charset="0"/>
              </a:rPr>
              <a:t>Augmented matrix:</a:t>
            </a:r>
          </a:p>
          <a:p>
            <a:endParaRPr lang="en-MY" sz="2800" dirty="0">
              <a:latin typeface="Baskerville Old Face" pitchFamily="18" charset="0"/>
            </a:endParaRPr>
          </a:p>
          <a:p>
            <a:endParaRPr lang="en-MY" sz="2800" dirty="0">
              <a:latin typeface="Baskerville Old Face" pitchFamily="18" charset="0"/>
            </a:endParaRPr>
          </a:p>
          <a:p>
            <a:r>
              <a:rPr lang="en-MY" sz="2800" dirty="0">
                <a:latin typeface="Baskerville Old Face" pitchFamily="18" charset="0"/>
              </a:rPr>
              <a:t>The system has no solution, since coefficient of       is ‘0’.  </a:t>
            </a:r>
            <a:endParaRPr lang="id-ID" sz="2800" dirty="0">
              <a:latin typeface="Baskerville Old Face" pitchFamily="18" charset="0"/>
            </a:endParaRPr>
          </a:p>
          <a:p>
            <a:endParaRPr lang="en-MY" sz="2800" dirty="0">
              <a:latin typeface="Baskerville Old Face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098957"/>
              </p:ext>
            </p:extLst>
          </p:nvPr>
        </p:nvGraphicFramePr>
        <p:xfrm>
          <a:off x="4113211" y="2421733"/>
          <a:ext cx="1982788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Equation" r:id="rId3" imgW="825480" imgH="457200" progId="Equation.3">
                  <p:embed/>
                </p:oleObj>
              </mc:Choice>
              <mc:Fallback>
                <p:oleObj name="Equation" r:id="rId3" imgW="825480" imgH="457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3211" y="2421733"/>
                        <a:ext cx="1982788" cy="1096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341531"/>
              </p:ext>
            </p:extLst>
          </p:nvPr>
        </p:nvGraphicFramePr>
        <p:xfrm>
          <a:off x="3931742" y="3660776"/>
          <a:ext cx="140335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Equation" r:id="rId5" imgW="583920" imgH="482400" progId="Equation.3">
                  <p:embed/>
                </p:oleObj>
              </mc:Choice>
              <mc:Fallback>
                <p:oleObj name="Equation" r:id="rId5" imgW="583920" imgH="4824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1742" y="3660776"/>
                        <a:ext cx="1403350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833742"/>
              </p:ext>
            </p:extLst>
          </p:nvPr>
        </p:nvGraphicFramePr>
        <p:xfrm>
          <a:off x="7693745" y="5304431"/>
          <a:ext cx="3968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Equation" r:id="rId7" imgW="164880" imgH="215640" progId="Equation.3">
                  <p:embed/>
                </p:oleObj>
              </mc:Choice>
              <mc:Fallback>
                <p:oleObj name="Equation" r:id="rId7" imgW="164880" imgH="2156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3745" y="5304431"/>
                        <a:ext cx="39687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957931"/>
              </p:ext>
            </p:extLst>
          </p:nvPr>
        </p:nvGraphicFramePr>
        <p:xfrm>
          <a:off x="3411536" y="5911453"/>
          <a:ext cx="14033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Equation" r:id="rId9" imgW="583920" imgH="215640" progId="Equation.3">
                  <p:embed/>
                </p:oleObj>
              </mc:Choice>
              <mc:Fallback>
                <p:oleObj name="Equation" r:id="rId9" imgW="583920" imgH="21564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536" y="5911453"/>
                        <a:ext cx="14033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6094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MY" dirty="0">
                <a:latin typeface="Bauhaus 93" pitchFamily="82" charset="0"/>
              </a:rPr>
              <a:t>SOLVING SYSTEMS OF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638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2800" dirty="0">
                <a:latin typeface="Baskerville Old Face" pitchFamily="18" charset="0"/>
              </a:rPr>
              <a:t>Systems of linear equations 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221465"/>
              </p:ext>
            </p:extLst>
          </p:nvPr>
        </p:nvGraphicFramePr>
        <p:xfrm>
          <a:off x="3914774" y="2941637"/>
          <a:ext cx="4362450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Equation" r:id="rId3" imgW="1815840" imgH="914400" progId="Equation.3">
                  <p:embed/>
                </p:oleObj>
              </mc:Choice>
              <mc:Fallback>
                <p:oleObj name="Equation" r:id="rId3" imgW="1815840" imgH="9144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774" y="2941637"/>
                        <a:ext cx="4362450" cy="219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9026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MY" dirty="0">
                <a:latin typeface="Bauhaus 93" pitchFamily="82" charset="0"/>
              </a:rPr>
              <a:t>SOLVING SYSTEMS OF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MY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4 methods used to solve systems of equations.</a:t>
            </a:r>
          </a:p>
          <a:p>
            <a:pPr marL="868680" lvl="1" indent="-457200">
              <a:buFont typeface="+mj-lt"/>
              <a:buAutoNum type="arabicParenR"/>
            </a:pPr>
            <a:r>
              <a:rPr lang="en-MY" sz="2800" dirty="0">
                <a:latin typeface="Baskerville Old Face" pitchFamily="18" charset="0"/>
              </a:rPr>
              <a:t>The Inverse of the Coefficient Matrix</a:t>
            </a:r>
          </a:p>
          <a:p>
            <a:pPr marL="868680" lvl="1" indent="-457200">
              <a:buFont typeface="+mj-lt"/>
              <a:buAutoNum type="arabicParenR"/>
            </a:pPr>
            <a:r>
              <a:rPr lang="en-MY" sz="2800" dirty="0">
                <a:latin typeface="Baskerville Old Face" pitchFamily="18" charset="0"/>
              </a:rPr>
              <a:t>Gauss Elimination</a:t>
            </a:r>
          </a:p>
          <a:p>
            <a:pPr marL="868680" lvl="1" indent="-457200">
              <a:buFont typeface="+mj-lt"/>
              <a:buAutoNum type="arabicParenR"/>
            </a:pPr>
            <a:r>
              <a:rPr lang="en-MY" sz="2800" dirty="0">
                <a:latin typeface="Baskerville Old Face" pitchFamily="18" charset="0"/>
              </a:rPr>
              <a:t>Gauss-Jordan Elimination</a:t>
            </a:r>
          </a:p>
          <a:p>
            <a:pPr marL="868680" lvl="1" indent="-457200">
              <a:buFont typeface="+mj-lt"/>
              <a:buAutoNum type="arabicParenR"/>
            </a:pPr>
            <a:r>
              <a:rPr lang="en-MY" sz="2800" dirty="0">
                <a:latin typeface="Baskerville Old Face" pitchFamily="18" charset="0"/>
              </a:rPr>
              <a:t>Cramer’s Rule</a:t>
            </a:r>
          </a:p>
        </p:txBody>
      </p:sp>
    </p:spTree>
    <p:extLst>
      <p:ext uri="{BB962C8B-B14F-4D97-AF65-F5344CB8AC3E}">
        <p14:creationId xmlns:p14="http://schemas.microsoft.com/office/powerpoint/2010/main" val="78137480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Dapat Dibagi</Template>
  <TotalTime>1522</TotalTime>
  <Words>578</Words>
  <Application>Microsoft Office PowerPoint</Application>
  <PresentationFormat>Widescreen</PresentationFormat>
  <Paragraphs>195</Paragraphs>
  <Slides>37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Baskerville Old Face</vt:lpstr>
      <vt:lpstr>Bauhaus 93</vt:lpstr>
      <vt:lpstr>Calibri</vt:lpstr>
      <vt:lpstr>Gill Sans MT</vt:lpstr>
      <vt:lpstr>Times New Roman</vt:lpstr>
      <vt:lpstr>Wingdings</vt:lpstr>
      <vt:lpstr>Wingdings 2</vt:lpstr>
      <vt:lpstr>Dividen</vt:lpstr>
      <vt:lpstr>Equation</vt:lpstr>
      <vt:lpstr>ALJABAR LINIER</vt:lpstr>
      <vt:lpstr>LINEAR EQUATION</vt:lpstr>
      <vt:lpstr>LINEAR EQUATION</vt:lpstr>
      <vt:lpstr>TYPES OF SOLUTIONS TO SYSTEMS OF LINEAR EQUATIONS</vt:lpstr>
      <vt:lpstr>A SYSTEMS WITH UNIQUE SOLUTION</vt:lpstr>
      <vt:lpstr>A SYSTEMS WITH INFINITELY MANY SOLUTION</vt:lpstr>
      <vt:lpstr>A SYSTEMS WITH NO SOLUTION</vt:lpstr>
      <vt:lpstr>SOLVING SYSTEMS OF EQUATIONS</vt:lpstr>
      <vt:lpstr>SOLVING SYSTEMS OF EQUATIONS</vt:lpstr>
      <vt:lpstr>THE INVERSE OF THE COEFFICIENT MATRIX </vt:lpstr>
      <vt:lpstr>SOLVING SYSTEMS OF EQUATIONS</vt:lpstr>
      <vt:lpstr>THE INVERSE OF THE COEFFICIENT MATRIX</vt:lpstr>
      <vt:lpstr>THE INVERSE OF THE COEFFICIENT MATRIX</vt:lpstr>
      <vt:lpstr>THE INVERSE OF THE COEFFICIENT MATRIX</vt:lpstr>
      <vt:lpstr>THE INVERSE OF THE COEFFICIENT MATRIX</vt:lpstr>
      <vt:lpstr>THE INVERSE OF THE COEFFICIENT MATRIX</vt:lpstr>
      <vt:lpstr>GAUSS ELIMINATION</vt:lpstr>
      <vt:lpstr>GAUSS ELIMINATION</vt:lpstr>
      <vt:lpstr>GAUSS ELIMINATION</vt:lpstr>
      <vt:lpstr>GAUSS ELIMINATION</vt:lpstr>
      <vt:lpstr>GAUSS ELIMINATION</vt:lpstr>
      <vt:lpstr>PowerPoint Presentation</vt:lpstr>
      <vt:lpstr>PowerPoint Presentation</vt:lpstr>
      <vt:lpstr>PowerPoint Presentation</vt:lpstr>
      <vt:lpstr>GAUSS JORDAN ELIMINATION</vt:lpstr>
      <vt:lpstr>GAUSS JORDAN ELIMINATION</vt:lpstr>
      <vt:lpstr>PowerPoint Presentation</vt:lpstr>
      <vt:lpstr>PowerPoint Presentation</vt:lpstr>
      <vt:lpstr>Gauss jordan elimination</vt:lpstr>
      <vt:lpstr>CRAMMER RULES</vt:lpstr>
      <vt:lpstr>CRAMER’S RULE</vt:lpstr>
      <vt:lpstr>CRAMER’S RULE</vt:lpstr>
      <vt:lpstr>CRAMER’S RULE</vt:lpstr>
      <vt:lpstr>CRAMER’S RULE</vt:lpstr>
      <vt:lpstr>CRAMER’S RULE</vt:lpstr>
      <vt:lpstr>CRAMER’S RULE</vt:lpstr>
      <vt:lpstr>CRAMER’S RULE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ALJABAR LINIER</dc:title>
  <dc:creator>Retno Kusumaningrum</dc:creator>
  <cp:lastModifiedBy>Hadi Efendi</cp:lastModifiedBy>
  <cp:revision>79</cp:revision>
  <dcterms:created xsi:type="dcterms:W3CDTF">2018-02-04T16:32:39Z</dcterms:created>
  <dcterms:modified xsi:type="dcterms:W3CDTF">2018-03-27T03:35:15Z</dcterms:modified>
</cp:coreProperties>
</file>