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349" r:id="rId2"/>
    <p:sldId id="285" r:id="rId3"/>
    <p:sldId id="259" r:id="rId4"/>
    <p:sldId id="302" r:id="rId5"/>
    <p:sldId id="303" r:id="rId6"/>
    <p:sldId id="304" r:id="rId7"/>
    <p:sldId id="305" r:id="rId8"/>
    <p:sldId id="306" r:id="rId9"/>
    <p:sldId id="307" r:id="rId10"/>
    <p:sldId id="313" r:id="rId11"/>
    <p:sldId id="314" r:id="rId12"/>
    <p:sldId id="315" r:id="rId13"/>
    <p:sldId id="308" r:id="rId14"/>
    <p:sldId id="309" r:id="rId15"/>
    <p:sldId id="310" r:id="rId16"/>
    <p:sldId id="311" r:id="rId17"/>
    <p:sldId id="312" r:id="rId18"/>
    <p:sldId id="344" r:id="rId19"/>
    <p:sldId id="345" r:id="rId20"/>
    <p:sldId id="346" r:id="rId21"/>
    <p:sldId id="316" r:id="rId22"/>
    <p:sldId id="318" r:id="rId23"/>
    <p:sldId id="323" r:id="rId24"/>
    <p:sldId id="324" r:id="rId25"/>
    <p:sldId id="319" r:id="rId26"/>
    <p:sldId id="320" r:id="rId27"/>
    <p:sldId id="321" r:id="rId28"/>
    <p:sldId id="325" r:id="rId29"/>
    <p:sldId id="322" r:id="rId30"/>
    <p:sldId id="326" r:id="rId31"/>
    <p:sldId id="327" r:id="rId32"/>
    <p:sldId id="328" r:id="rId33"/>
    <p:sldId id="329" r:id="rId34"/>
    <p:sldId id="330" r:id="rId35"/>
    <p:sldId id="347" r:id="rId36"/>
    <p:sldId id="348" r:id="rId37"/>
    <p:sldId id="331" r:id="rId38"/>
    <p:sldId id="332" r:id="rId39"/>
    <p:sldId id="339" r:id="rId40"/>
    <p:sldId id="340" r:id="rId41"/>
    <p:sldId id="333" r:id="rId42"/>
    <p:sldId id="341" r:id="rId43"/>
    <p:sldId id="342" r:id="rId44"/>
    <p:sldId id="334" r:id="rId45"/>
    <p:sldId id="343" r:id="rId46"/>
    <p:sldId id="351" r:id="rId47"/>
    <p:sldId id="335" r:id="rId48"/>
    <p:sldId id="336" r:id="rId49"/>
    <p:sldId id="352" r:id="rId50"/>
    <p:sldId id="350" r:id="rId51"/>
  </p:sldIdLst>
  <p:sldSz cx="9144000" cy="6858000" type="screen4x3"/>
  <p:notesSz cx="987425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CC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1" autoAdjust="0"/>
    <p:restoredTop sz="86341" autoAdjust="0"/>
  </p:normalViewPr>
  <p:slideViewPr>
    <p:cSldViewPr showGuides="1">
      <p:cViewPr varScale="1">
        <p:scale>
          <a:sx n="67" d="100"/>
          <a:sy n="67" d="100"/>
        </p:scale>
        <p:origin x="18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44.xml"/><Relationship Id="rId3" Type="http://schemas.openxmlformats.org/officeDocument/2006/relationships/slide" Target="slides/slide5.xml"/><Relationship Id="rId7" Type="http://schemas.openxmlformats.org/officeDocument/2006/relationships/slide" Target="slides/slide18.xml"/><Relationship Id="rId12" Type="http://schemas.openxmlformats.org/officeDocument/2006/relationships/slide" Target="slides/slide41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7.xml"/><Relationship Id="rId11" Type="http://schemas.openxmlformats.org/officeDocument/2006/relationships/slide" Target="slides/slide37.xml"/><Relationship Id="rId5" Type="http://schemas.openxmlformats.org/officeDocument/2006/relationships/slide" Target="slides/slide10.xml"/><Relationship Id="rId10" Type="http://schemas.openxmlformats.org/officeDocument/2006/relationships/slide" Target="slides/slide34.xml"/><Relationship Id="rId4" Type="http://schemas.openxmlformats.org/officeDocument/2006/relationships/slide" Target="slides/slide7.xml"/><Relationship Id="rId9" Type="http://schemas.openxmlformats.org/officeDocument/2006/relationships/slide" Target="slides/slide29.xml"/><Relationship Id="rId14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65" tIns="44832" rIns="89665" bIns="4483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83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65" tIns="44832" rIns="89665" bIns="4483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9538"/>
            <a:ext cx="427831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65" tIns="44832" rIns="89665" bIns="4483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9538"/>
            <a:ext cx="42783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65" tIns="44832" rIns="89665" bIns="4483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100"/>
            </a:lvl1pPr>
          </a:lstStyle>
          <a:p>
            <a:pPr>
              <a:defRPr/>
            </a:pPr>
            <a:fld id="{1F3C5751-40A6-49CB-A5E3-715B5578CE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6220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65" tIns="44832" rIns="89665" bIns="4483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83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65" tIns="44832" rIns="89665" bIns="4483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0088" y="511175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28975"/>
            <a:ext cx="7242175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65" tIns="44832" rIns="89665" bIns="448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9538"/>
            <a:ext cx="427831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65" tIns="44832" rIns="89665" bIns="4483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59538"/>
            <a:ext cx="42783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65" tIns="44832" rIns="89665" bIns="4483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100"/>
            </a:lvl1pPr>
          </a:lstStyle>
          <a:p>
            <a:pPr>
              <a:defRPr/>
            </a:pPr>
            <a:fld id="{D7864D03-4DC7-4901-9DCB-4B35603467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2105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2860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id-ID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id-ID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id-ID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id-ID" smtClean="0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id-ID" smtClean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id-ID" smtClean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id-ID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209800"/>
            <a:ext cx="7391400" cy="838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 smtClean="0"/>
              <a:t>按一下以編輯母片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356BF10-AA02-42C2-A314-70939FD83B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7 - </a:t>
            </a:r>
            <a:fld id="{3E01EB02-54B1-4A2D-9BE5-B27C897CDD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01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76200"/>
            <a:ext cx="1981200" cy="6056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5791200" cy="6056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7 - </a:t>
            </a:r>
            <a:fld id="{7995FAA1-AFE1-45E6-99A1-0D5148B52C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604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741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7 - </a:t>
            </a:r>
            <a:fld id="{1AE496F1-FFE5-418E-8E54-79DAAE6DE1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12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886200" cy="5218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3886200" cy="5218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7 - </a:t>
            </a:r>
            <a:fld id="{E4378DC5-03D0-4A7A-8819-CA348C9B20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9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7 - </a:t>
            </a:r>
            <a:fld id="{E2AE54F2-A4C7-42B1-A684-B2B4204B20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48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7 - </a:t>
            </a:r>
            <a:fld id="{08948E54-DA8F-49F5-95B1-934D21D323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852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7 - </a:t>
            </a:r>
            <a:fld id="{C3B88CDE-6F2E-458C-A668-1882EC3366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21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7 - </a:t>
            </a:r>
            <a:fld id="{730505C8-B73D-476C-B88E-9DED755BAA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407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7 - </a:t>
            </a:r>
            <a:fld id="{CA0956E0-2ADF-4EE2-ADD5-E4654BA8E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39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457200" y="762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id-ID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9248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7924800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400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7 - </a:t>
            </a:r>
            <a:fld id="{9D6A7AFD-4751-4AAE-B9FB-7930FCA96A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196850" indent="-1968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40000"/>
        <a:buFont typeface="Wingdings" panose="05000000000000000000" pitchFamily="2" charset="2"/>
        <a:buChar char="n"/>
        <a:defRPr kumimoji="1" sz="2400" kern="1200">
          <a:solidFill>
            <a:schemeClr val="hlink"/>
          </a:solidFill>
          <a:latin typeface="+mn-lt"/>
          <a:ea typeface="+mn-ea"/>
          <a:cs typeface="+mn-cs"/>
        </a:defRPr>
      </a:lvl1pPr>
      <a:lvl2pPr marL="5715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SzPct val="4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3.e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4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4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26.wmf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565400"/>
            <a:ext cx="7385050" cy="2519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TW" smtClean="0"/>
              <a:t>1  Eigenvalues and Eigenvectors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TW" smtClean="0"/>
              <a:t>2  Diagonalization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TW" smtClean="0"/>
              <a:t>3  Symmetric Matrices and Orthogonal Diagonalization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042988" y="1341438"/>
            <a:ext cx="741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ctr" hangingPunct="1">
              <a:defRPr/>
            </a:pPr>
            <a:r>
              <a:rPr lang="en-US" altLang="zh-TW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Eigenvalues and Eigenvectors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DC3CD53E-4E68-4B07-A375-36AC9F2A3001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1658938" y="2806700"/>
          <a:ext cx="1905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952087" imgH="634725" progId="Equation.3">
                  <p:embed/>
                </p:oleObj>
              </mc:Choice>
              <mc:Fallback>
                <p:oleObj name="Equation" r:id="rId3" imgW="952087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806700"/>
                        <a:ext cx="1905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3" name="Group 19"/>
          <p:cNvGrpSpPr>
            <a:grpSpLocks/>
          </p:cNvGrpSpPr>
          <p:nvPr/>
        </p:nvGrpSpPr>
        <p:grpSpPr bwMode="auto">
          <a:xfrm>
            <a:off x="395288" y="4149725"/>
            <a:ext cx="7696200" cy="1727200"/>
            <a:chOff x="528" y="1728"/>
            <a:chExt cx="4848" cy="1088"/>
          </a:xfrm>
        </p:grpSpPr>
        <p:sp>
          <p:nvSpPr>
            <p:cNvPr id="15369" name="Rectangle 14"/>
            <p:cNvSpPr>
              <a:spLocks noChangeArrowheads="1"/>
            </p:cNvSpPr>
            <p:nvPr/>
          </p:nvSpPr>
          <p:spPr bwMode="auto">
            <a:xfrm>
              <a:off x="528" y="1728"/>
              <a:ext cx="48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 </a:t>
              </a:r>
              <a:r>
                <a:rPr lang="en-US" altLang="zh-TW">
                  <a:ea typeface="新細明體" panose="02020500000000000000" pitchFamily="18" charset="-120"/>
                </a:rPr>
                <a:t>Sol: 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Characteristic equation:</a:t>
              </a:r>
            </a:p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TW">
                <a:solidFill>
                  <a:schemeClr val="tx1"/>
                </a:solidFill>
              </a:endParaRPr>
            </a:p>
          </p:txBody>
        </p:sp>
        <p:graphicFrame>
          <p:nvGraphicFramePr>
            <p:cNvPr id="15370" name="Object 15"/>
            <p:cNvGraphicFramePr>
              <a:graphicFrameLocks noChangeAspect="1"/>
            </p:cNvGraphicFramePr>
            <p:nvPr/>
          </p:nvGraphicFramePr>
          <p:xfrm>
            <a:off x="928" y="2016"/>
            <a:ext cx="3392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Equation" r:id="rId5" imgW="2692400" imgH="635000" progId="Equation.3">
                    <p:embed/>
                  </p:oleObj>
                </mc:Choice>
                <mc:Fallback>
                  <p:oleObj name="Equation" r:id="rId5" imgW="2692400" imgH="635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2016"/>
                          <a:ext cx="3392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971550" y="5876925"/>
            <a:ext cx="2336800" cy="533400"/>
            <a:chOff x="928" y="2832"/>
            <a:chExt cx="1472" cy="336"/>
          </a:xfrm>
        </p:grpSpPr>
        <p:sp>
          <p:nvSpPr>
            <p:cNvPr id="15367" name="Rectangle 16"/>
            <p:cNvSpPr>
              <a:spLocks noChangeArrowheads="1"/>
            </p:cNvSpPr>
            <p:nvPr/>
          </p:nvSpPr>
          <p:spPr bwMode="auto">
            <a:xfrm>
              <a:off x="928" y="2832"/>
              <a:ext cx="110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Eigenvalue:</a:t>
              </a:r>
              <a:endParaRPr lang="en-US" altLang="zh-TW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5368" name="Object 17"/>
            <p:cNvGraphicFramePr>
              <a:graphicFrameLocks noChangeAspect="1"/>
            </p:cNvGraphicFramePr>
            <p:nvPr/>
          </p:nvGraphicFramePr>
          <p:xfrm>
            <a:off x="1936" y="2880"/>
            <a:ext cx="4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Equation" r:id="rId7" imgW="368140" imgH="177723" progId="Equation.3">
                    <p:embed/>
                  </p:oleObj>
                </mc:Choice>
                <mc:Fallback>
                  <p:oleObj name="Equation" r:id="rId7" imgW="368140" imgH="17772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2880"/>
                          <a:ext cx="46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6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95288" y="838200"/>
            <a:ext cx="7924800" cy="1870075"/>
          </a:xfrm>
        </p:spPr>
        <p:txBody>
          <a:bodyPr/>
          <a:lstStyle/>
          <a:p>
            <a:pPr eaLnBrk="1" hangingPunct="1"/>
            <a:r>
              <a:rPr lang="en-US" altLang="zh-TW" smtClean="0"/>
              <a:t>Ex 5: (Finding eigenvalues and eigenvectors)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Find the eigenvalues and corresponding eigenvectors for the matrix </a:t>
            </a:r>
            <a:r>
              <a:rPr lang="en-US" altLang="zh-TW" i="1" smtClean="0"/>
              <a:t>A</a:t>
            </a:r>
            <a:r>
              <a:rPr lang="en-US" altLang="zh-TW" smtClean="0"/>
              <a:t>. What is the dimension of the eigenspace of each eigenvalue?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2B8C9005-2A9A-481F-819F-87BC6649321A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6387" name="Rectangle 2052"/>
          <p:cNvSpPr>
            <a:spLocks noChangeArrowheads="1"/>
          </p:cNvSpPr>
          <p:nvPr/>
        </p:nvSpPr>
        <p:spPr bwMode="auto">
          <a:xfrm>
            <a:off x="755650" y="914400"/>
            <a:ext cx="70246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</a:rPr>
              <a:t>The eigenspace of A corresponding to                :</a:t>
            </a:r>
            <a:endParaRPr lang="en-US" altLang="zh-TW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6388" name="Object 2053"/>
          <p:cNvGraphicFramePr>
            <a:graphicFrameLocks noChangeAspect="1"/>
          </p:cNvGraphicFramePr>
          <p:nvPr/>
        </p:nvGraphicFramePr>
        <p:xfrm>
          <a:off x="5546725" y="985838"/>
          <a:ext cx="1257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方程式" r:id="rId3" imgW="368140" imgH="177723" progId="Equation.3">
                  <p:embed/>
                </p:oleObj>
              </mc:Choice>
              <mc:Fallback>
                <p:oleObj name="方程式" r:id="rId3" imgW="368140" imgH="177723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985838"/>
                        <a:ext cx="1257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2054"/>
          <p:cNvGraphicFramePr>
            <a:graphicFrameLocks noChangeAspect="1"/>
          </p:cNvGraphicFramePr>
          <p:nvPr/>
        </p:nvGraphicFramePr>
        <p:xfrm>
          <a:off x="860425" y="1371600"/>
          <a:ext cx="42164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5" imgW="2108200" imgH="635000" progId="Equation.3">
                  <p:embed/>
                </p:oleObj>
              </mc:Choice>
              <mc:Fallback>
                <p:oleObj name="Equation" r:id="rId5" imgW="2108200" imgH="6350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371600"/>
                        <a:ext cx="42164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2055"/>
          <p:cNvGraphicFramePr>
            <a:graphicFrameLocks noChangeAspect="1"/>
          </p:cNvGraphicFramePr>
          <p:nvPr/>
        </p:nvGraphicFramePr>
        <p:xfrm>
          <a:off x="900113" y="2768600"/>
          <a:ext cx="3987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7" imgW="1993900" imgH="635000" progId="Equation.3">
                  <p:embed/>
                </p:oleObj>
              </mc:Choice>
              <mc:Fallback>
                <p:oleObj name="Equation" r:id="rId7" imgW="1993900" imgH="6350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68600"/>
                        <a:ext cx="3987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2056"/>
          <p:cNvGraphicFramePr>
            <a:graphicFrameLocks noChangeAspect="1"/>
          </p:cNvGraphicFramePr>
          <p:nvPr/>
        </p:nvGraphicFramePr>
        <p:xfrm>
          <a:off x="827088" y="4114800"/>
          <a:ext cx="800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方程式" r:id="rId9" imgW="4000500" imgH="762000" progId="Equation.3">
                  <p:embed/>
                </p:oleObj>
              </mc:Choice>
              <mc:Fallback>
                <p:oleObj name="方程式" r:id="rId9" imgW="4000500" imgH="7620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14800"/>
                        <a:ext cx="8001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Rectangle 2057"/>
          <p:cNvSpPr>
            <a:spLocks noChangeArrowheads="1"/>
          </p:cNvSpPr>
          <p:nvPr/>
        </p:nvSpPr>
        <p:spPr bwMode="auto">
          <a:xfrm>
            <a:off x="971550" y="5715000"/>
            <a:ext cx="67833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Thus, the dimension of its eigenspace is 2.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7EF0802F-89A2-489F-84A4-5D7C54B4D593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23938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Notes: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14400" y="1435100"/>
            <a:ext cx="7761288" cy="235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1813" indent="-53181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(1)  If an eigenvalue </a:t>
            </a:r>
            <a:r>
              <a:rPr lang="en-US" altLang="zh-TW" i="1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1 </a:t>
            </a:r>
            <a:r>
              <a:rPr lang="en-US" altLang="zh-TW">
                <a:solidFill>
                  <a:schemeClr val="tx1"/>
                </a:solidFill>
              </a:rPr>
              <a:t>occurs as a multiple root (</a:t>
            </a:r>
            <a:r>
              <a:rPr lang="en-US" altLang="zh-TW" i="1">
                <a:solidFill>
                  <a:schemeClr val="tx1"/>
                </a:solidFill>
              </a:rPr>
              <a:t>k times) </a:t>
            </a:r>
            <a:r>
              <a:rPr lang="en-US" altLang="zh-TW">
                <a:solidFill>
                  <a:schemeClr val="tx1"/>
                </a:solidFill>
              </a:rPr>
              <a:t>for the characteristic polynominal, then</a:t>
            </a:r>
            <a:r>
              <a:rPr lang="en-US" altLang="zh-TW" i="1">
                <a:solidFill>
                  <a:schemeClr val="tx1"/>
                </a:solidFill>
              </a:rPr>
              <a:t> </a:t>
            </a:r>
            <a:r>
              <a:rPr lang="en-US" altLang="zh-TW" i="1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1 </a:t>
            </a:r>
            <a:r>
              <a:rPr lang="en-US" altLang="zh-TW">
                <a:solidFill>
                  <a:schemeClr val="tx1"/>
                </a:solidFill>
              </a:rPr>
              <a:t>has multiplicity </a:t>
            </a:r>
            <a:r>
              <a:rPr lang="en-US" altLang="zh-TW" i="1">
                <a:solidFill>
                  <a:schemeClr val="tx1"/>
                </a:solidFill>
              </a:rPr>
              <a:t>k.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(2)  The multiplicity of an eigenvalue is greater than or equal to the dimension of its eigenspace.</a:t>
            </a:r>
            <a:endParaRPr lang="en-US" altLang="zh-TW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977E304A-C47A-44A3-95E0-5E23CCC8DF23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7924800" cy="1295400"/>
          </a:xfrm>
        </p:spPr>
        <p:txBody>
          <a:bodyPr/>
          <a:lstStyle/>
          <a:p>
            <a:pPr marL="177800" indent="-177800" eaLnBrk="1" hangingPunct="1">
              <a:lnSpc>
                <a:spcPct val="130000"/>
              </a:lnSpc>
            </a:pPr>
            <a:r>
              <a:rPr lang="en-US" altLang="zh-TW" smtClean="0"/>
              <a:t>Ex 6</a:t>
            </a:r>
            <a:r>
              <a:rPr lang="zh-TW" altLang="en-US" smtClean="0"/>
              <a:t>：</a:t>
            </a:r>
            <a:r>
              <a:rPr lang="en-US" altLang="zh-TW" smtClean="0">
                <a:solidFill>
                  <a:schemeClr val="tx1"/>
                </a:solidFill>
              </a:rPr>
              <a:t>Find the eigenvalues of the matrix </a:t>
            </a:r>
            <a:r>
              <a:rPr lang="en-US" altLang="zh-TW" i="1" smtClean="0">
                <a:solidFill>
                  <a:schemeClr val="tx1"/>
                </a:solidFill>
              </a:rPr>
              <a:t>A</a:t>
            </a:r>
            <a:r>
              <a:rPr lang="en-US" altLang="zh-TW" smtClean="0">
                <a:solidFill>
                  <a:schemeClr val="tx1"/>
                </a:solidFill>
              </a:rPr>
              <a:t> and find a basis </a:t>
            </a:r>
          </a:p>
          <a:p>
            <a:pPr marL="177800" indent="-1778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      for each of the corresponding eigenspaces.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976438" y="1947863"/>
          <a:ext cx="2667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3" imgW="1333500" imgH="812800" progId="Equation.3">
                  <p:embed/>
                </p:oleObj>
              </mc:Choice>
              <mc:Fallback>
                <p:oleObj name="Equation" r:id="rId3" imgW="13335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947863"/>
                        <a:ext cx="26670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468313" y="3502025"/>
            <a:ext cx="7696200" cy="2590800"/>
            <a:chOff x="528" y="2016"/>
            <a:chExt cx="4848" cy="1632"/>
          </a:xfrm>
        </p:grpSpPr>
        <p:sp>
          <p:nvSpPr>
            <p:cNvPr id="18441" name="Rectangle 5"/>
            <p:cNvSpPr>
              <a:spLocks noChangeArrowheads="1"/>
            </p:cNvSpPr>
            <p:nvPr/>
          </p:nvSpPr>
          <p:spPr bwMode="auto">
            <a:xfrm>
              <a:off x="528" y="2016"/>
              <a:ext cx="48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 </a:t>
              </a:r>
              <a:r>
                <a:rPr lang="en-US" altLang="zh-TW">
                  <a:ea typeface="新細明體" panose="02020500000000000000" pitchFamily="18" charset="-120"/>
                </a:rPr>
                <a:t>Sol: 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Characteristic equation:</a:t>
              </a:r>
            </a:p>
          </p:txBody>
        </p:sp>
        <p:graphicFrame>
          <p:nvGraphicFramePr>
            <p:cNvPr id="18442" name="Object 6"/>
            <p:cNvGraphicFramePr>
              <a:graphicFrameLocks noChangeAspect="1"/>
            </p:cNvGraphicFramePr>
            <p:nvPr/>
          </p:nvGraphicFramePr>
          <p:xfrm>
            <a:off x="944" y="2304"/>
            <a:ext cx="2800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9" name="Equation" r:id="rId5" imgW="2222500" imgH="1066800" progId="Equation.3">
                    <p:embed/>
                  </p:oleObj>
                </mc:Choice>
                <mc:Fallback>
                  <p:oleObj name="Equation" r:id="rId5" imgW="2222500" imgH="1066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2304"/>
                          <a:ext cx="2800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1143000" y="6092825"/>
            <a:ext cx="3962400" cy="533400"/>
            <a:chOff x="912" y="3744"/>
            <a:chExt cx="2496" cy="336"/>
          </a:xfrm>
        </p:grpSpPr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912" y="3744"/>
              <a:ext cx="110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Eigenvalue:</a:t>
              </a:r>
              <a:endParaRPr lang="en-US" altLang="zh-TW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1856" y="3744"/>
            <a:ext cx="15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name="Equation" r:id="rId7" imgW="1231366" imgH="228501" progId="Equation.3">
                    <p:embed/>
                  </p:oleObj>
                </mc:Choice>
                <mc:Fallback>
                  <p:oleObj name="Equation" r:id="rId7" imgW="1231366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3744"/>
                          <a:ext cx="15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BD7C3A42-F765-485C-902E-523EC95C1B69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838200" y="990600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3" imgW="571252" imgH="215806" progId="Equation.3">
                  <p:embed/>
                </p:oleObj>
              </mc:Choice>
              <mc:Fallback>
                <p:oleObj name="Equation" r:id="rId3" imgW="571252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114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981200" y="838200"/>
          <a:ext cx="55118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5" imgW="2755900" imgH="939800" progId="Equation.3">
                  <p:embed/>
                </p:oleObj>
              </mc:Choice>
              <mc:Fallback>
                <p:oleObj name="Equation" r:id="rId5" imgW="27559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55118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2349500" y="2743200"/>
          <a:ext cx="4521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7" imgW="2260600" imgH="939800" progId="Equation.3">
                  <p:embed/>
                </p:oleObj>
              </mc:Choice>
              <mc:Fallback>
                <p:oleObj name="Equation" r:id="rId7" imgW="22606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743200"/>
                        <a:ext cx="45212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1981200" y="4648200"/>
            <a:ext cx="5791200" cy="1879600"/>
            <a:chOff x="1248" y="2928"/>
            <a:chExt cx="3648" cy="1184"/>
          </a:xfrm>
        </p:grpSpPr>
        <p:graphicFrame>
          <p:nvGraphicFramePr>
            <p:cNvPr id="19463" name="Object 8"/>
            <p:cNvGraphicFramePr>
              <a:graphicFrameLocks noChangeAspect="1"/>
            </p:cNvGraphicFramePr>
            <p:nvPr/>
          </p:nvGraphicFramePr>
          <p:xfrm>
            <a:off x="1248" y="2928"/>
            <a:ext cx="1248" cy="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name="Equation" r:id="rId9" imgW="990170" imgH="939392" progId="Equation.3">
                    <p:embed/>
                  </p:oleObj>
                </mc:Choice>
                <mc:Fallback>
                  <p:oleObj name="Equation" r:id="rId9" imgW="990170" imgH="93939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28"/>
                          <a:ext cx="1248" cy="1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4" name="Rectangle 9"/>
            <p:cNvSpPr>
              <a:spLocks noChangeArrowheads="1"/>
            </p:cNvSpPr>
            <p:nvPr/>
          </p:nvSpPr>
          <p:spPr bwMode="auto">
            <a:xfrm>
              <a:off x="2496" y="3360"/>
              <a:ext cx="240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is a basis for the eigenspace of A corresponding to </a:t>
              </a:r>
            </a:p>
          </p:txBody>
        </p:sp>
        <p:graphicFrame>
          <p:nvGraphicFramePr>
            <p:cNvPr id="19465" name="Object 10"/>
            <p:cNvGraphicFramePr>
              <a:graphicFrameLocks noChangeAspect="1"/>
            </p:cNvGraphicFramePr>
            <p:nvPr/>
          </p:nvGraphicFramePr>
          <p:xfrm>
            <a:off x="4241" y="3614"/>
            <a:ext cx="48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Equation" r:id="rId11" imgW="380670" imgH="177646" progId="Equation.3">
                    <p:embed/>
                  </p:oleObj>
                </mc:Choice>
                <mc:Fallback>
                  <p:oleObj name="Equation" r:id="rId11" imgW="380670" imgH="17764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614"/>
                          <a:ext cx="48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CEA619C8-CFDE-4DED-BFCC-D5C343D35507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38200" y="99060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3" imgW="596641" imgH="215806" progId="Equation.3">
                  <p:embed/>
                </p:oleObj>
              </mc:Choice>
              <mc:Fallback>
                <p:oleObj name="Equation" r:id="rId3" imgW="59664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981200" y="838200"/>
          <a:ext cx="54864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5" imgW="2743200" imgH="939800" progId="Equation.3">
                  <p:embed/>
                </p:oleObj>
              </mc:Choice>
              <mc:Fallback>
                <p:oleObj name="Equation" r:id="rId5" imgW="27432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54864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2362200" y="2667000"/>
          <a:ext cx="2997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7" imgW="1498600" imgH="939800" progId="Equation.3">
                  <p:embed/>
                </p:oleObj>
              </mc:Choice>
              <mc:Fallback>
                <p:oleObj name="Equation" r:id="rId7" imgW="14986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67000"/>
                        <a:ext cx="29972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1981200" y="4648200"/>
            <a:ext cx="5105400" cy="1879600"/>
            <a:chOff x="1248" y="2928"/>
            <a:chExt cx="3216" cy="1184"/>
          </a:xfrm>
        </p:grpSpPr>
        <p:graphicFrame>
          <p:nvGraphicFramePr>
            <p:cNvPr id="20487" name="Object 6"/>
            <p:cNvGraphicFramePr>
              <a:graphicFrameLocks noChangeAspect="1"/>
            </p:cNvGraphicFramePr>
            <p:nvPr/>
          </p:nvGraphicFramePr>
          <p:xfrm>
            <a:off x="1248" y="2928"/>
            <a:ext cx="784" cy="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8" name="Equation" r:id="rId9" imgW="622030" imgH="939392" progId="Equation.3">
                    <p:embed/>
                  </p:oleObj>
                </mc:Choice>
                <mc:Fallback>
                  <p:oleObj name="Equation" r:id="rId9" imgW="622030" imgH="93939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28"/>
                          <a:ext cx="784" cy="1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2064" y="3360"/>
              <a:ext cx="240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is a basis for the eigenspace of A corresponding to</a:t>
              </a:r>
            </a:p>
          </p:txBody>
        </p:sp>
        <p:graphicFrame>
          <p:nvGraphicFramePr>
            <p:cNvPr id="20489" name="Object 8"/>
            <p:cNvGraphicFramePr>
              <a:graphicFrameLocks noChangeAspect="1"/>
            </p:cNvGraphicFramePr>
            <p:nvPr/>
          </p:nvGraphicFramePr>
          <p:xfrm>
            <a:off x="3833" y="3614"/>
            <a:ext cx="51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9" name="Equation" r:id="rId11" imgW="405872" imgH="177569" progId="Equation.3">
                    <p:embed/>
                  </p:oleObj>
                </mc:Choice>
                <mc:Fallback>
                  <p:oleObj name="Equation" r:id="rId11" imgW="405872" imgH="17756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614"/>
                          <a:ext cx="51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EE836CE1-DDBD-4C4E-BDCF-E55B79FF93AB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838200" y="10160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3" imgW="571252" imgH="228501" progId="Equation.3">
                  <p:embed/>
                </p:oleObj>
              </mc:Choice>
              <mc:Fallback>
                <p:oleObj name="Equation" r:id="rId3" imgW="571252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160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981200" y="863600"/>
          <a:ext cx="5435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5" imgW="2717800" imgH="939800" progId="Equation.3">
                  <p:embed/>
                </p:oleObj>
              </mc:Choice>
              <mc:Fallback>
                <p:oleObj name="Equation" r:id="rId5" imgW="27178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63600"/>
                        <a:ext cx="54356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286000" y="2692400"/>
          <a:ext cx="3429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7" imgW="1714500" imgH="939800" progId="Equation.3">
                  <p:embed/>
                </p:oleObj>
              </mc:Choice>
              <mc:Fallback>
                <p:oleObj name="Equation" r:id="rId7" imgW="17145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92400"/>
                        <a:ext cx="34290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0" name="Group 14"/>
          <p:cNvGrpSpPr>
            <a:grpSpLocks/>
          </p:cNvGrpSpPr>
          <p:nvPr/>
        </p:nvGrpSpPr>
        <p:grpSpPr bwMode="auto">
          <a:xfrm>
            <a:off x="1879600" y="4673600"/>
            <a:ext cx="5207000" cy="1879600"/>
            <a:chOff x="1184" y="2944"/>
            <a:chExt cx="3280" cy="1184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1184" y="2944"/>
            <a:ext cx="912" cy="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" name="Equation" r:id="rId9" imgW="723586" imgH="939392" progId="Equation.3">
                    <p:embed/>
                  </p:oleObj>
                </mc:Choice>
                <mc:Fallback>
                  <p:oleObj name="Equation" r:id="rId9" imgW="723586" imgH="93939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944"/>
                          <a:ext cx="912" cy="1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2064" y="3376"/>
              <a:ext cx="240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is a basis for the eigenspace of A corresponding to</a:t>
              </a:r>
            </a:p>
          </p:txBody>
        </p:sp>
        <p:graphicFrame>
          <p:nvGraphicFramePr>
            <p:cNvPr id="21513" name="Object 8"/>
            <p:cNvGraphicFramePr>
              <a:graphicFrameLocks noChangeAspect="1"/>
            </p:cNvGraphicFramePr>
            <p:nvPr/>
          </p:nvGraphicFramePr>
          <p:xfrm>
            <a:off x="3833" y="3657"/>
            <a:ext cx="49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name="Equation" r:id="rId11" imgW="393359" imgH="177646" progId="Equation.3">
                    <p:embed/>
                  </p:oleObj>
                </mc:Choice>
                <mc:Fallback>
                  <p:oleObj name="Equation" r:id="rId11" imgW="393359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657"/>
                          <a:ext cx="49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8E5D8F6D-52FF-4E28-ACA2-EC470C69BA01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82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Thm 3: (Eigenvalues for triangular matrices)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58888" y="1214438"/>
            <a:ext cx="7086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If </a:t>
            </a:r>
            <a:r>
              <a:rPr lang="en-US" altLang="zh-TW" i="1">
                <a:solidFill>
                  <a:schemeClr val="tx1"/>
                </a:solidFill>
              </a:rPr>
              <a:t>A </a:t>
            </a:r>
            <a:r>
              <a:rPr lang="en-US" altLang="zh-TW">
                <a:solidFill>
                  <a:schemeClr val="tx1"/>
                </a:solidFill>
              </a:rPr>
              <a:t>is an</a:t>
            </a:r>
            <a:r>
              <a:rPr lang="en-US" altLang="zh-TW" i="1">
                <a:solidFill>
                  <a:schemeClr val="tx1"/>
                </a:solidFill>
              </a:rPr>
              <a:t> n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>
                <a:solidFill>
                  <a:schemeClr val="tx1"/>
                </a:solidFill>
              </a:rPr>
              <a:t>n </a:t>
            </a:r>
            <a:r>
              <a:rPr lang="en-US" altLang="zh-TW">
                <a:solidFill>
                  <a:schemeClr val="tx1"/>
                </a:solidFill>
              </a:rPr>
              <a:t>triangular matrix, then its eigenvalues are the entries on its main diagonal.</a:t>
            </a:r>
            <a:r>
              <a:rPr lang="en-US" altLang="zh-TW"/>
              <a:t> </a:t>
            </a:r>
          </a:p>
        </p:txBody>
      </p:sp>
      <p:grpSp>
        <p:nvGrpSpPr>
          <p:cNvPr id="66572" name="Group 12"/>
          <p:cNvGrpSpPr>
            <a:grpSpLocks/>
          </p:cNvGrpSpPr>
          <p:nvPr/>
        </p:nvGrpSpPr>
        <p:grpSpPr bwMode="auto">
          <a:xfrm>
            <a:off x="395288" y="2200275"/>
            <a:ext cx="7924800" cy="2057400"/>
            <a:chOff x="528" y="1440"/>
            <a:chExt cx="4992" cy="1296"/>
          </a:xfrm>
        </p:grpSpPr>
        <p:sp>
          <p:nvSpPr>
            <p:cNvPr id="22539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Ex 7: </a:t>
              </a:r>
              <a:r>
                <a:rPr lang="en-US" altLang="zh-TW" sz="2200"/>
                <a:t>(Finding eigenvalues for diagonal and triangular matrices)</a:t>
              </a:r>
            </a:p>
          </p:txBody>
        </p:sp>
        <p:graphicFrame>
          <p:nvGraphicFramePr>
            <p:cNvPr id="22540" name="Object 6"/>
            <p:cNvGraphicFramePr>
              <a:graphicFrameLocks noChangeAspect="1"/>
            </p:cNvGraphicFramePr>
            <p:nvPr/>
          </p:nvGraphicFramePr>
          <p:xfrm>
            <a:off x="720" y="1776"/>
            <a:ext cx="1648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" name="Equation" r:id="rId3" imgW="1308100" imgH="711200" progId="Equation.3">
                    <p:embed/>
                  </p:oleObj>
                </mc:Choice>
                <mc:Fallback>
                  <p:oleObj name="Equation" r:id="rId3" imgW="1308100" imgH="71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776"/>
                          <a:ext cx="1648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7"/>
            <p:cNvGraphicFramePr>
              <a:graphicFrameLocks noChangeAspect="1"/>
            </p:cNvGraphicFramePr>
            <p:nvPr/>
          </p:nvGraphicFramePr>
          <p:xfrm>
            <a:off x="2496" y="1680"/>
            <a:ext cx="2208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Equation" r:id="rId5" imgW="1752600" imgH="838200" progId="Equation.3">
                    <p:embed/>
                  </p:oleObj>
                </mc:Choice>
                <mc:Fallback>
                  <p:oleObj name="Equation" r:id="rId5" imgW="1752600" imgH="838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680"/>
                          <a:ext cx="2208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73" name="Group 13"/>
          <p:cNvGrpSpPr>
            <a:grpSpLocks/>
          </p:cNvGrpSpPr>
          <p:nvPr/>
        </p:nvGrpSpPr>
        <p:grpSpPr bwMode="auto">
          <a:xfrm>
            <a:off x="533400" y="4191000"/>
            <a:ext cx="7581900" cy="1422400"/>
            <a:chOff x="528" y="2688"/>
            <a:chExt cx="4776" cy="896"/>
          </a:xfrm>
        </p:grpSpPr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528" y="2688"/>
              <a:ext cx="8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Sol:</a:t>
              </a:r>
              <a:endParaRPr lang="en-US" altLang="zh-TW">
                <a:solidFill>
                  <a:schemeClr val="tx1"/>
                </a:solidFill>
              </a:endParaRPr>
            </a:p>
          </p:txBody>
        </p:sp>
        <p:graphicFrame>
          <p:nvGraphicFramePr>
            <p:cNvPr id="22538" name="Object 9"/>
            <p:cNvGraphicFramePr>
              <a:graphicFrameLocks noChangeAspect="1"/>
            </p:cNvGraphicFramePr>
            <p:nvPr/>
          </p:nvGraphicFramePr>
          <p:xfrm>
            <a:off x="904" y="2688"/>
            <a:ext cx="4400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方程式" r:id="rId7" imgW="3492500" imgH="711200" progId="Equation.3">
                    <p:embed/>
                  </p:oleObj>
                </mc:Choice>
                <mc:Fallback>
                  <p:oleObj name="方程式" r:id="rId7" imgW="3492500" imgH="71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2688"/>
                          <a:ext cx="4400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638300" y="5559425"/>
          <a:ext cx="269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方程式" r:id="rId9" imgW="1346200" imgH="228600" progId="Equation.3">
                  <p:embed/>
                </p:oleObj>
              </mc:Choice>
              <mc:Fallback>
                <p:oleObj name="方程式" r:id="rId9" imgW="1346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559425"/>
                        <a:ext cx="269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1117600" y="6064250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1" imgW="2527300" imgH="228600" progId="Equation.3">
                  <p:embed/>
                </p:oleObj>
              </mc:Choice>
              <mc:Fallback>
                <p:oleObj name="Equation" r:id="rId11" imgW="2527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6064250"/>
                        <a:ext cx="505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A7ED4FF9-2EA2-47D1-86BA-7E968985A666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95375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Eigenvalues and eigenvectors of linear transformations:</a:t>
            </a:r>
          </a:p>
        </p:txBody>
      </p:sp>
      <p:graphicFrame>
        <p:nvGraphicFramePr>
          <p:cNvPr id="23556" name="Object 12"/>
          <p:cNvGraphicFramePr>
            <a:graphicFrameLocks noChangeAspect="1"/>
          </p:cNvGraphicFramePr>
          <p:nvPr/>
        </p:nvGraphicFramePr>
        <p:xfrm>
          <a:off x="755650" y="1773238"/>
          <a:ext cx="75692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方程式" r:id="rId3" imgW="3784600" imgH="1117600" progId="Equation.3">
                  <p:embed/>
                </p:oleObj>
              </mc:Choice>
              <mc:Fallback>
                <p:oleObj name="方程式" r:id="rId3" imgW="3784600" imgH="1117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75692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8904393E-C69A-450F-A0AE-657422695556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95288" y="8382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Ex 8: (Finding eigenvalues and eigenspaces)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1128713" y="1412875"/>
          <a:ext cx="63230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方程式" r:id="rId3" imgW="6324600" imgH="1752600" progId="Equation.3">
                  <p:embed/>
                </p:oleObj>
              </mc:Choice>
              <mc:Fallback>
                <p:oleObj name="方程式" r:id="rId3" imgW="6324600" imgH="175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412875"/>
                        <a:ext cx="632301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501" name="Group 53"/>
          <p:cNvGrpSpPr>
            <a:grpSpLocks/>
          </p:cNvGrpSpPr>
          <p:nvPr/>
        </p:nvGrpSpPr>
        <p:grpSpPr bwMode="auto">
          <a:xfrm>
            <a:off x="533400" y="3141663"/>
            <a:ext cx="7924800" cy="1439862"/>
            <a:chOff x="336" y="1979"/>
            <a:chExt cx="4992" cy="907"/>
          </a:xfrm>
        </p:grpSpPr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36" y="1979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/>
                <a:t>Sol:</a:t>
              </a:r>
            </a:p>
          </p:txBody>
        </p:sp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808" y="2053"/>
            <a:ext cx="2344" cy="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3" name="方程式" r:id="rId5" imgW="3721100" imgH="1320800" progId="Equation.3">
                    <p:embed/>
                  </p:oleObj>
                </mc:Choice>
                <mc:Fallback>
                  <p:oleObj name="方程式" r:id="rId5" imgW="3721100" imgH="1320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" y="2053"/>
                          <a:ext cx="2344" cy="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1"/>
            <p:cNvGraphicFramePr>
              <a:graphicFrameLocks noChangeAspect="1"/>
            </p:cNvGraphicFramePr>
            <p:nvPr/>
          </p:nvGraphicFramePr>
          <p:xfrm>
            <a:off x="3243" y="2341"/>
            <a:ext cx="129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4" name="方程式" r:id="rId7" imgW="2057400" imgH="406400" progId="Equation.3">
                    <p:embed/>
                  </p:oleObj>
                </mc:Choice>
                <mc:Fallback>
                  <p:oleObj name="方程式" r:id="rId7" imgW="2057400" imgH="406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341"/>
                          <a:ext cx="129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1244600" y="4652963"/>
          <a:ext cx="332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方程式" r:id="rId9" imgW="1663700" imgH="215900" progId="Equation.3">
                  <p:embed/>
                </p:oleObj>
              </mc:Choice>
              <mc:Fallback>
                <p:oleObj name="方程式" r:id="rId9" imgW="16637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652963"/>
                        <a:ext cx="332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00" name="Object 52"/>
          <p:cNvGraphicFramePr>
            <a:graphicFrameLocks noChangeAspect="1"/>
          </p:cNvGraphicFramePr>
          <p:nvPr/>
        </p:nvGraphicFramePr>
        <p:xfrm>
          <a:off x="1177925" y="5248275"/>
          <a:ext cx="69945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方程式" r:id="rId11" imgW="3467100" imgH="673100" progId="Equation.3">
                  <p:embed/>
                </p:oleObj>
              </mc:Choice>
              <mc:Fallback>
                <p:oleObj name="方程式" r:id="rId11" imgW="3467100" imgH="6731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5248275"/>
                        <a:ext cx="69945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66FAC153-2084-45DC-B477-CB877A95C3B9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 Eigenvalues and Eigenvectors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842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Eigenvalue problem: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533400" y="1295400"/>
            <a:ext cx="814228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lnSpc>
                <a:spcPct val="130000"/>
              </a:lnSpc>
              <a:buSzPct val="55000"/>
              <a:buFont typeface="Wingdings" panose="05000000000000000000" pitchFamily="2" charset="2"/>
              <a:buNone/>
            </a:pPr>
            <a:r>
              <a:rPr lang="en-US" altLang="zh-TW"/>
              <a:t>If </a:t>
            </a:r>
            <a:r>
              <a:rPr lang="en-US" altLang="zh-TW" i="1"/>
              <a:t>A</a:t>
            </a:r>
            <a:r>
              <a:rPr lang="en-US" altLang="zh-TW"/>
              <a:t> is an 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 i="1"/>
              <a:t>n</a:t>
            </a:r>
            <a:r>
              <a:rPr lang="en-US" altLang="zh-TW"/>
              <a:t> matrix, do there exist nonzero vectors </a:t>
            </a:r>
            <a:r>
              <a:rPr lang="en-US" altLang="zh-TW" b="1" i="1"/>
              <a:t>x</a:t>
            </a:r>
            <a:r>
              <a:rPr lang="en-US" altLang="zh-TW"/>
              <a:t> in </a:t>
            </a:r>
            <a:r>
              <a:rPr lang="en-US" altLang="zh-TW" i="1"/>
              <a:t>R</a:t>
            </a:r>
            <a:r>
              <a:rPr lang="en-US" altLang="zh-TW" i="1" baseline="30000"/>
              <a:t>n</a:t>
            </a:r>
            <a:r>
              <a:rPr lang="en-US" altLang="zh-TW"/>
              <a:t> such that </a:t>
            </a:r>
            <a:r>
              <a:rPr lang="en-US" altLang="zh-TW" i="1"/>
              <a:t>A</a:t>
            </a:r>
            <a:r>
              <a:rPr lang="en-US" altLang="zh-TW" b="1" i="1"/>
              <a:t>x</a:t>
            </a:r>
            <a:r>
              <a:rPr lang="en-US" altLang="zh-TW"/>
              <a:t> is a scalar multiple of </a:t>
            </a:r>
            <a:r>
              <a:rPr lang="en-US" altLang="zh-TW" b="1" i="1"/>
              <a:t>x</a:t>
            </a:r>
            <a:r>
              <a:rPr lang="zh-TW" altLang="en-US"/>
              <a:t>？ 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95288" y="2708275"/>
            <a:ext cx="67024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Eigenvalue and eigenvector: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533400" y="3284538"/>
            <a:ext cx="45434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lnSpc>
                <a:spcPct val="100000"/>
              </a:lnSpc>
              <a:buSzPct val="55000"/>
              <a:buFont typeface="Wingdings" panose="05000000000000000000" pitchFamily="2" charset="2"/>
              <a:buNone/>
            </a:pPr>
            <a:r>
              <a:rPr lang="en-US" altLang="zh-TW" i="1"/>
              <a:t>A</a:t>
            </a:r>
            <a:r>
              <a:rPr lang="zh-TW" altLang="en-US"/>
              <a:t>：</a:t>
            </a:r>
            <a:r>
              <a:rPr lang="en-US" altLang="zh-TW"/>
              <a:t>an 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 i="1"/>
              <a:t>n </a:t>
            </a:r>
            <a:r>
              <a:rPr lang="en-US" altLang="zh-TW"/>
              <a:t>matrix</a:t>
            </a:r>
          </a:p>
          <a:p>
            <a:pPr lvl="1" eaLnBrk="1" hangingPunct="1">
              <a:lnSpc>
                <a:spcPct val="100000"/>
              </a:lnSpc>
              <a:buSzPct val="55000"/>
              <a:buFont typeface="Wingdings" panose="05000000000000000000" pitchFamily="2" charset="2"/>
              <a:buNone/>
            </a:pPr>
            <a:r>
              <a:rPr lang="en-US" altLang="zh-TW" i="1">
                <a:sym typeface="Symbol" panose="05050102010706020507" pitchFamily="18" charset="2"/>
              </a:rPr>
              <a:t></a:t>
            </a:r>
            <a:r>
              <a:rPr lang="zh-TW" altLang="en-US">
                <a:sym typeface="Symbol" panose="05050102010706020507" pitchFamily="18" charset="2"/>
              </a:rPr>
              <a:t>：</a:t>
            </a:r>
            <a:r>
              <a:rPr lang="en-US" altLang="zh-TW">
                <a:sym typeface="Symbol" panose="05050102010706020507" pitchFamily="18" charset="2"/>
              </a:rPr>
              <a:t>a scalar</a:t>
            </a:r>
            <a:endParaRPr lang="en-US" altLang="zh-TW"/>
          </a:p>
          <a:p>
            <a:pPr lvl="1" eaLnBrk="1" hangingPunct="1">
              <a:lnSpc>
                <a:spcPct val="100000"/>
              </a:lnSpc>
              <a:buSzPct val="55000"/>
              <a:buFont typeface="Wingdings" panose="05000000000000000000" pitchFamily="2" charset="2"/>
              <a:buNone/>
            </a:pPr>
            <a:r>
              <a:rPr lang="en-US" altLang="zh-TW" b="1" i="1"/>
              <a:t>x</a:t>
            </a:r>
            <a:r>
              <a:rPr lang="zh-TW" altLang="en-US"/>
              <a:t>： </a:t>
            </a:r>
            <a:r>
              <a:rPr lang="en-US" altLang="zh-TW"/>
              <a:t>a nonzero vector in </a:t>
            </a:r>
            <a:r>
              <a:rPr lang="en-US" altLang="zh-TW" i="1"/>
              <a:t>R</a:t>
            </a:r>
            <a:r>
              <a:rPr lang="en-US" altLang="zh-TW" i="1" baseline="30000"/>
              <a:t>n</a:t>
            </a:r>
            <a:endParaRPr lang="en-US" altLang="zh-TW" b="1"/>
          </a:p>
        </p:txBody>
      </p:sp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1447800" y="5514975"/>
          <a:ext cx="10874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532937" imgH="177646" progId="Equation.3">
                  <p:embed/>
                </p:oleObj>
              </mc:Choice>
              <mc:Fallback>
                <p:oleObj name="Equation" r:id="rId3" imgW="532937" imgH="1776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14975"/>
                        <a:ext cx="10874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2065338" y="4954588"/>
            <a:ext cx="1325562" cy="561975"/>
            <a:chOff x="3552" y="2622"/>
            <a:chExt cx="835" cy="354"/>
          </a:xfrm>
        </p:grpSpPr>
        <p:sp>
          <p:nvSpPr>
            <p:cNvPr id="7185" name="Text Box 15"/>
            <p:cNvSpPr txBox="1">
              <a:spLocks noChangeArrowheads="1"/>
            </p:cNvSpPr>
            <p:nvPr/>
          </p:nvSpPr>
          <p:spPr bwMode="auto">
            <a:xfrm>
              <a:off x="3552" y="2622"/>
              <a:ext cx="8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folHlink"/>
                  </a:solidFill>
                </a:rPr>
                <a:t>Eigenvalue</a:t>
              </a:r>
            </a:p>
          </p:txBody>
        </p:sp>
        <p:sp>
          <p:nvSpPr>
            <p:cNvPr id="7186" name="Line 17"/>
            <p:cNvSpPr>
              <a:spLocks noChangeShapeType="1"/>
            </p:cNvSpPr>
            <p:nvPr/>
          </p:nvSpPr>
          <p:spPr bwMode="auto">
            <a:xfrm>
              <a:off x="3696" y="283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1447800" y="5915025"/>
            <a:ext cx="1409700" cy="596900"/>
            <a:chOff x="3216" y="3216"/>
            <a:chExt cx="888" cy="376"/>
          </a:xfrm>
        </p:grpSpPr>
        <p:sp>
          <p:nvSpPr>
            <p:cNvPr id="7182" name="Text Box 16"/>
            <p:cNvSpPr txBox="1">
              <a:spLocks noChangeArrowheads="1"/>
            </p:cNvSpPr>
            <p:nvPr/>
          </p:nvSpPr>
          <p:spPr bwMode="auto">
            <a:xfrm>
              <a:off x="3216" y="3342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folHlink"/>
                  </a:solidFill>
                </a:rPr>
                <a:t>Eigenvector</a:t>
              </a:r>
            </a:p>
          </p:txBody>
        </p:sp>
        <p:sp>
          <p:nvSpPr>
            <p:cNvPr id="7183" name="Line 18"/>
            <p:cNvSpPr>
              <a:spLocks noChangeShapeType="1"/>
            </p:cNvSpPr>
            <p:nvPr/>
          </p:nvSpPr>
          <p:spPr bwMode="auto">
            <a:xfrm flipV="1">
              <a:off x="3408" y="3216"/>
              <a:ext cx="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7184" name="Line 19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33817" name="Group 25"/>
          <p:cNvGrpSpPr>
            <a:grpSpLocks/>
          </p:cNvGrpSpPr>
          <p:nvPr/>
        </p:nvGrpSpPr>
        <p:grpSpPr bwMode="auto">
          <a:xfrm>
            <a:off x="5332413" y="3752850"/>
            <a:ext cx="3200400" cy="2844800"/>
            <a:chOff x="528" y="1888"/>
            <a:chExt cx="2016" cy="1792"/>
          </a:xfrm>
        </p:grpSpPr>
        <p:pic>
          <p:nvPicPr>
            <p:cNvPr id="7180" name="Picture 26" descr="7-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304"/>
              <a:ext cx="153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Rectangle 27"/>
            <p:cNvSpPr>
              <a:spLocks noChangeArrowheads="1"/>
            </p:cNvSpPr>
            <p:nvPr/>
          </p:nvSpPr>
          <p:spPr bwMode="auto">
            <a:xfrm>
              <a:off x="528" y="1888"/>
              <a:ext cx="20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/>
                <a:t>Geometrical Interpretation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/>
      <p:bldP spid="338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07713F33-5C7C-4BE2-8FCB-223BA288F40C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25603" name="Rectangle 1029"/>
          <p:cNvSpPr>
            <a:spLocks noChangeArrowheads="1"/>
          </p:cNvSpPr>
          <p:nvPr/>
        </p:nvSpPr>
        <p:spPr bwMode="auto">
          <a:xfrm>
            <a:off x="250825" y="981075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Notes:</a:t>
            </a:r>
          </a:p>
        </p:txBody>
      </p:sp>
      <p:graphicFrame>
        <p:nvGraphicFramePr>
          <p:cNvPr id="25604" name="Object 1038"/>
          <p:cNvGraphicFramePr>
            <a:graphicFrameLocks noChangeAspect="1"/>
          </p:cNvGraphicFramePr>
          <p:nvPr/>
        </p:nvGraphicFramePr>
        <p:xfrm>
          <a:off x="323850" y="1450975"/>
          <a:ext cx="8596313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方程式" r:id="rId3" imgW="8597900" imgH="2717800" progId="Equation.3">
                  <p:embed/>
                </p:oleObj>
              </mc:Choice>
              <mc:Fallback>
                <p:oleObj name="方程式" r:id="rId3" imgW="8597900" imgH="27178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50975"/>
                        <a:ext cx="8596313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8" name="Object 1040"/>
          <p:cNvGraphicFramePr>
            <a:graphicFrameLocks noChangeAspect="1"/>
          </p:cNvGraphicFramePr>
          <p:nvPr/>
        </p:nvGraphicFramePr>
        <p:xfrm>
          <a:off x="5810250" y="3141663"/>
          <a:ext cx="2362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5" imgW="1180588" imgH="634725" progId="Equation.3">
                  <p:embed/>
                </p:oleObj>
              </mc:Choice>
              <mc:Fallback>
                <p:oleObj name="Equation" r:id="rId5" imgW="1180588" imgH="634725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3141663"/>
                        <a:ext cx="2362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00" name="Group 1052"/>
          <p:cNvGrpSpPr>
            <a:grpSpLocks/>
          </p:cNvGrpSpPr>
          <p:nvPr/>
        </p:nvGrpSpPr>
        <p:grpSpPr bwMode="auto">
          <a:xfrm>
            <a:off x="2286000" y="4221163"/>
            <a:ext cx="2286000" cy="622300"/>
            <a:chOff x="1384" y="3168"/>
            <a:chExt cx="1440" cy="392"/>
          </a:xfrm>
        </p:grpSpPr>
        <p:graphicFrame>
          <p:nvGraphicFramePr>
            <p:cNvPr id="25613" name="Object 1041"/>
            <p:cNvGraphicFramePr>
              <a:graphicFrameLocks noChangeAspect="1"/>
            </p:cNvGraphicFramePr>
            <p:nvPr/>
          </p:nvGraphicFramePr>
          <p:xfrm>
            <a:off x="1384" y="3304"/>
            <a:ext cx="14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4" name="方程式" r:id="rId7" imgW="1124034" imgH="180855" progId="Equation.3">
                    <p:embed/>
                  </p:oleObj>
                </mc:Choice>
                <mc:Fallback>
                  <p:oleObj name="方程式" r:id="rId7" imgW="1124034" imgH="180855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3304"/>
                          <a:ext cx="14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Line 1042"/>
            <p:cNvSpPr>
              <a:spLocks noChangeShapeType="1"/>
            </p:cNvSpPr>
            <p:nvPr/>
          </p:nvSpPr>
          <p:spPr bwMode="auto">
            <a:xfrm flipH="1" flipV="1">
              <a:off x="1584" y="3216"/>
              <a:ext cx="528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5615" name="Line 1043"/>
            <p:cNvSpPr>
              <a:spLocks noChangeShapeType="1"/>
            </p:cNvSpPr>
            <p:nvPr/>
          </p:nvSpPr>
          <p:spPr bwMode="auto">
            <a:xfrm flipH="1" flipV="1">
              <a:off x="2112" y="3168"/>
              <a:ext cx="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5616" name="Line 1044"/>
            <p:cNvSpPr>
              <a:spLocks noChangeShapeType="1"/>
            </p:cNvSpPr>
            <p:nvPr/>
          </p:nvSpPr>
          <p:spPr bwMode="auto">
            <a:xfrm flipV="1">
              <a:off x="2112" y="3216"/>
              <a:ext cx="528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05498" name="Group 1050"/>
          <p:cNvGrpSpPr>
            <a:grpSpLocks/>
          </p:cNvGrpSpPr>
          <p:nvPr/>
        </p:nvGrpSpPr>
        <p:grpSpPr bwMode="auto">
          <a:xfrm>
            <a:off x="6132513" y="3203575"/>
            <a:ext cx="2184400" cy="1665288"/>
            <a:chOff x="3824" y="2223"/>
            <a:chExt cx="1376" cy="1049"/>
          </a:xfrm>
        </p:grpSpPr>
        <p:graphicFrame>
          <p:nvGraphicFramePr>
            <p:cNvPr id="25609" name="Object 1039"/>
            <p:cNvGraphicFramePr>
              <a:graphicFrameLocks noChangeAspect="1"/>
            </p:cNvGraphicFramePr>
            <p:nvPr/>
          </p:nvGraphicFramePr>
          <p:xfrm>
            <a:off x="3824" y="3016"/>
            <a:ext cx="13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name="方程式" r:id="rId9" imgW="1076254" imgH="180855" progId="Equation.3">
                    <p:embed/>
                  </p:oleObj>
                </mc:Choice>
                <mc:Fallback>
                  <p:oleObj name="方程式" r:id="rId9" imgW="1076254" imgH="180855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3016"/>
                          <a:ext cx="13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Oval 1046"/>
            <p:cNvSpPr>
              <a:spLocks noChangeArrowheads="1"/>
            </p:cNvSpPr>
            <p:nvPr/>
          </p:nvSpPr>
          <p:spPr bwMode="auto">
            <a:xfrm>
              <a:off x="4324" y="2475"/>
              <a:ext cx="284" cy="261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id-ID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5611" name="Oval 1047"/>
            <p:cNvSpPr>
              <a:spLocks noChangeArrowheads="1"/>
            </p:cNvSpPr>
            <p:nvPr/>
          </p:nvSpPr>
          <p:spPr bwMode="auto">
            <a:xfrm>
              <a:off x="4752" y="2688"/>
              <a:ext cx="284" cy="261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id-ID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5612" name="Oval 1048"/>
            <p:cNvSpPr>
              <a:spLocks noChangeArrowheads="1"/>
            </p:cNvSpPr>
            <p:nvPr/>
          </p:nvSpPr>
          <p:spPr bwMode="auto">
            <a:xfrm>
              <a:off x="4000" y="2223"/>
              <a:ext cx="284" cy="261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id-ID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105502" name="Object 1054"/>
          <p:cNvGraphicFramePr>
            <a:graphicFrameLocks noChangeAspect="1"/>
          </p:cNvGraphicFramePr>
          <p:nvPr/>
        </p:nvGraphicFramePr>
        <p:xfrm>
          <a:off x="323850" y="5229225"/>
          <a:ext cx="85836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方程式" r:id="rId11" imgW="8585200" imgH="812800" progId="Equation.3">
                  <p:embed/>
                </p:oleObj>
              </mc:Choice>
              <mc:Fallback>
                <p:oleObj name="方程式" r:id="rId11" imgW="8585200" imgH="81280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29225"/>
                        <a:ext cx="858361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51838FA1-0660-463A-9E4C-5078833C3BE4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2 Diagonalization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Diagonalization problem: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1341438"/>
            <a:ext cx="77390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For a square matrix </a:t>
            </a:r>
            <a:r>
              <a:rPr lang="en-US" altLang="zh-TW" i="1">
                <a:solidFill>
                  <a:schemeClr val="tx1"/>
                </a:solidFill>
              </a:rPr>
              <a:t>A, </a:t>
            </a:r>
            <a:r>
              <a:rPr lang="en-US" altLang="zh-TW">
                <a:solidFill>
                  <a:schemeClr val="tx1"/>
                </a:solidFill>
              </a:rPr>
              <a:t>does there exist an invertible matrix</a:t>
            </a:r>
            <a:r>
              <a:rPr lang="en-US" altLang="zh-TW" i="1">
                <a:solidFill>
                  <a:schemeClr val="tx1"/>
                </a:solidFill>
              </a:rPr>
              <a:t> P </a:t>
            </a:r>
            <a:r>
              <a:rPr lang="en-US" altLang="zh-TW">
                <a:solidFill>
                  <a:schemeClr val="tx1"/>
                </a:solidFill>
              </a:rPr>
              <a:t>such that</a:t>
            </a:r>
            <a:r>
              <a:rPr lang="en-US" altLang="zh-TW" i="1">
                <a:solidFill>
                  <a:schemeClr val="tx1"/>
                </a:solidFill>
              </a:rPr>
              <a:t> P</a:t>
            </a:r>
            <a:r>
              <a:rPr lang="en-US" altLang="zh-TW" baseline="30000">
                <a:solidFill>
                  <a:schemeClr val="tx1"/>
                </a:solidFill>
              </a:rPr>
              <a:t>-1</a:t>
            </a:r>
            <a:r>
              <a:rPr lang="en-US" altLang="zh-TW" i="1">
                <a:solidFill>
                  <a:schemeClr val="tx1"/>
                </a:solidFill>
              </a:rPr>
              <a:t>AP </a:t>
            </a:r>
            <a:r>
              <a:rPr lang="en-US" altLang="zh-TW">
                <a:solidFill>
                  <a:schemeClr val="tx1"/>
                </a:solidFill>
              </a:rPr>
              <a:t>is diagonal?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95288" y="2492375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Diagonalizable matrix: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004888" y="2924175"/>
            <a:ext cx="77438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A square matrix </a:t>
            </a:r>
            <a:r>
              <a:rPr lang="en-US" altLang="zh-TW" i="1">
                <a:solidFill>
                  <a:schemeClr val="tx1"/>
                </a:solidFill>
              </a:rPr>
              <a:t>A</a:t>
            </a:r>
            <a:r>
              <a:rPr lang="en-US" altLang="zh-TW">
                <a:solidFill>
                  <a:schemeClr val="tx1"/>
                </a:solidFill>
              </a:rPr>
              <a:t> is called diagonalizable if there exists an invertible matrix </a:t>
            </a:r>
            <a:r>
              <a:rPr lang="en-US" altLang="zh-TW" i="1">
                <a:solidFill>
                  <a:schemeClr val="tx1"/>
                </a:solidFill>
              </a:rPr>
              <a:t>P </a:t>
            </a:r>
            <a:r>
              <a:rPr lang="en-US" altLang="zh-TW">
                <a:solidFill>
                  <a:schemeClr val="tx1"/>
                </a:solidFill>
              </a:rPr>
              <a:t>such that</a:t>
            </a:r>
            <a:r>
              <a:rPr lang="en-US" altLang="zh-TW" i="1">
                <a:solidFill>
                  <a:schemeClr val="tx1"/>
                </a:solidFill>
              </a:rPr>
              <a:t> P</a:t>
            </a:r>
            <a:r>
              <a:rPr lang="en-US" altLang="zh-TW" baseline="30000">
                <a:solidFill>
                  <a:schemeClr val="tx1"/>
                </a:solidFill>
              </a:rPr>
              <a:t>-1</a:t>
            </a:r>
            <a:r>
              <a:rPr lang="en-US" altLang="zh-TW" i="1">
                <a:solidFill>
                  <a:schemeClr val="tx1"/>
                </a:solidFill>
              </a:rPr>
              <a:t>AP </a:t>
            </a:r>
            <a:r>
              <a:rPr lang="en-US" altLang="zh-TW">
                <a:solidFill>
                  <a:schemeClr val="tx1"/>
                </a:solidFill>
              </a:rPr>
              <a:t>is a diagonal matrix.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             </a:t>
            </a:r>
            <a:r>
              <a:rPr lang="en-US" altLang="zh-TW">
                <a:solidFill>
                  <a:schemeClr val="folHlink"/>
                </a:solidFill>
              </a:rPr>
              <a:t>(</a:t>
            </a:r>
            <a:r>
              <a:rPr lang="en-US" altLang="zh-TW" i="1">
                <a:solidFill>
                  <a:schemeClr val="folHlink"/>
                </a:solidFill>
              </a:rPr>
              <a:t>P</a:t>
            </a:r>
            <a:r>
              <a:rPr lang="en-US" altLang="zh-TW">
                <a:solidFill>
                  <a:schemeClr val="folHlink"/>
                </a:solidFill>
              </a:rPr>
              <a:t> diagonalizes </a:t>
            </a:r>
            <a:r>
              <a:rPr lang="en-US" altLang="zh-TW" i="1">
                <a:solidFill>
                  <a:schemeClr val="folHlink"/>
                </a:solidFill>
              </a:rPr>
              <a:t>A</a:t>
            </a:r>
            <a:r>
              <a:rPr lang="en-US" altLang="zh-TW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70669" name="Group 13"/>
          <p:cNvGrpSpPr>
            <a:grpSpLocks/>
          </p:cNvGrpSpPr>
          <p:nvPr/>
        </p:nvGrpSpPr>
        <p:grpSpPr bwMode="auto">
          <a:xfrm>
            <a:off x="395288" y="4191000"/>
            <a:ext cx="8108950" cy="2262188"/>
            <a:chOff x="249" y="2640"/>
            <a:chExt cx="5108" cy="1425"/>
          </a:xfrm>
        </p:grpSpPr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249" y="2640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Notes: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521" y="2857"/>
              <a:ext cx="4836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76238" indent="-376238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(1) If there exists an invertible matrix </a:t>
              </a:r>
              <a:r>
                <a:rPr lang="en-US" altLang="zh-TW" i="1">
                  <a:solidFill>
                    <a:schemeClr val="tx1"/>
                  </a:solidFill>
                </a:rPr>
                <a:t>P </a:t>
              </a:r>
              <a:r>
                <a:rPr lang="en-US" altLang="zh-TW">
                  <a:solidFill>
                    <a:schemeClr val="tx1"/>
                  </a:solidFill>
                </a:rPr>
                <a:t>such that                  , then two square matrices </a:t>
              </a:r>
              <a:r>
                <a:rPr lang="en-US" altLang="zh-TW" i="1">
                  <a:solidFill>
                    <a:schemeClr val="tx1"/>
                  </a:solidFill>
                </a:rPr>
                <a:t>A</a:t>
              </a:r>
              <a:r>
                <a:rPr lang="en-US" altLang="zh-TW">
                  <a:solidFill>
                    <a:schemeClr val="tx1"/>
                  </a:solidFill>
                </a:rPr>
                <a:t> and </a:t>
              </a:r>
              <a:r>
                <a:rPr lang="en-US" altLang="zh-TW" i="1">
                  <a:solidFill>
                    <a:schemeClr val="tx1"/>
                  </a:solidFill>
                </a:rPr>
                <a:t>B </a:t>
              </a:r>
              <a:r>
                <a:rPr lang="en-US" altLang="zh-TW">
                  <a:solidFill>
                    <a:schemeClr val="tx1"/>
                  </a:solidFill>
                </a:rPr>
                <a:t>are called similar.</a:t>
              </a: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(2) The eigenvalue problem is related closely to the diagonalization problem.</a:t>
              </a: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endParaRPr lang="en-US" altLang="zh-TW">
                <a:solidFill>
                  <a:schemeClr val="tx1"/>
                </a:solidFill>
              </a:endParaRPr>
            </a:p>
          </p:txBody>
        </p:sp>
        <p:graphicFrame>
          <p:nvGraphicFramePr>
            <p:cNvPr id="26635" name="Object 9"/>
            <p:cNvGraphicFramePr>
              <a:graphicFrameLocks noChangeAspect="1"/>
            </p:cNvGraphicFramePr>
            <p:nvPr/>
          </p:nvGraphicFramePr>
          <p:xfrm>
            <a:off x="4377" y="2918"/>
            <a:ext cx="8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1" name="Equation" r:id="rId3" imgW="710891" imgH="190417" progId="Equation.3">
                    <p:embed/>
                  </p:oleObj>
                </mc:Choice>
                <mc:Fallback>
                  <p:oleObj name="Equation" r:id="rId3" imgW="710891" imgH="19041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918"/>
                          <a:ext cx="8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F1E04E7D-74C0-4CE7-BF63-3B27248B9F43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Thm 4: (Similar matrices have the same eigenvalues)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296988" y="1341438"/>
            <a:ext cx="72358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If </a:t>
            </a:r>
            <a:r>
              <a:rPr lang="en-US" altLang="zh-TW" i="1">
                <a:solidFill>
                  <a:schemeClr val="tx1"/>
                </a:solidFill>
              </a:rPr>
              <a:t>A </a:t>
            </a:r>
            <a:r>
              <a:rPr lang="en-US" altLang="zh-TW">
                <a:solidFill>
                  <a:schemeClr val="tx1"/>
                </a:solidFill>
              </a:rPr>
              <a:t>and</a:t>
            </a:r>
            <a:r>
              <a:rPr lang="en-US" altLang="zh-TW" i="1">
                <a:solidFill>
                  <a:schemeClr val="tx1"/>
                </a:solidFill>
              </a:rPr>
              <a:t> B </a:t>
            </a:r>
            <a:r>
              <a:rPr lang="en-US" altLang="zh-TW">
                <a:solidFill>
                  <a:schemeClr val="tx1"/>
                </a:solidFill>
              </a:rPr>
              <a:t>are similar</a:t>
            </a:r>
            <a:r>
              <a:rPr lang="en-US" altLang="zh-TW" i="1">
                <a:solidFill>
                  <a:schemeClr val="tx1"/>
                </a:solidFill>
              </a:rPr>
              <a:t> n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>
                <a:solidFill>
                  <a:schemeClr val="tx1"/>
                </a:solidFill>
              </a:rPr>
              <a:t>n </a:t>
            </a:r>
            <a:r>
              <a:rPr lang="en-US" altLang="zh-TW">
                <a:solidFill>
                  <a:schemeClr val="tx1"/>
                </a:solidFill>
              </a:rPr>
              <a:t>matrices, then they have the same eigenvalues.</a:t>
            </a:r>
          </a:p>
        </p:txBody>
      </p:sp>
      <p:grpSp>
        <p:nvGrpSpPr>
          <p:cNvPr id="72718" name="Group 14"/>
          <p:cNvGrpSpPr>
            <a:grpSpLocks/>
          </p:cNvGrpSpPr>
          <p:nvPr/>
        </p:nvGrpSpPr>
        <p:grpSpPr bwMode="auto">
          <a:xfrm>
            <a:off x="533400" y="2319338"/>
            <a:ext cx="7924800" cy="952500"/>
            <a:chOff x="528" y="1296"/>
            <a:chExt cx="4992" cy="600"/>
          </a:xfrm>
        </p:grpSpPr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528" y="1296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/>
                <a:t> Pf:</a:t>
              </a:r>
            </a:p>
          </p:txBody>
        </p:sp>
        <p:graphicFrame>
          <p:nvGraphicFramePr>
            <p:cNvPr id="27657" name="Object 11"/>
            <p:cNvGraphicFramePr>
              <a:graphicFrameLocks noChangeAspect="1"/>
            </p:cNvGraphicFramePr>
            <p:nvPr/>
          </p:nvGraphicFramePr>
          <p:xfrm>
            <a:off x="936" y="1640"/>
            <a:ext cx="26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8" name="方程式" r:id="rId3" imgW="2070100" imgH="203200" progId="Equation.3">
                    <p:embed/>
                  </p:oleObj>
                </mc:Choice>
                <mc:Fallback>
                  <p:oleObj name="方程式" r:id="rId3" imgW="2070100" imgH="203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640"/>
                          <a:ext cx="26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1219200" y="3455988"/>
          <a:ext cx="69596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5" imgW="3479800" imgH="850900" progId="Equation.3">
                  <p:embed/>
                </p:oleObj>
              </mc:Choice>
              <mc:Fallback>
                <p:oleObj name="Equation" r:id="rId5" imgW="3479800" imgH="850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55988"/>
                        <a:ext cx="69596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1143000" y="5203825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Thus </a:t>
            </a:r>
            <a:r>
              <a:rPr lang="en-US" altLang="zh-TW" i="1">
                <a:solidFill>
                  <a:schemeClr val="tx1"/>
                </a:solidFill>
              </a:rPr>
              <a:t>A </a:t>
            </a:r>
            <a:r>
              <a:rPr lang="en-US" altLang="zh-TW">
                <a:solidFill>
                  <a:schemeClr val="tx1"/>
                </a:solidFill>
              </a:rPr>
              <a:t>and</a:t>
            </a:r>
            <a:r>
              <a:rPr lang="en-US" altLang="zh-TW" i="1">
                <a:solidFill>
                  <a:schemeClr val="tx1"/>
                </a:solidFill>
              </a:rPr>
              <a:t> B </a:t>
            </a:r>
            <a:r>
              <a:rPr lang="en-US" altLang="zh-TW">
                <a:solidFill>
                  <a:schemeClr val="tx1"/>
                </a:solidFill>
              </a:rPr>
              <a:t>have the same eigenvalues.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F14480C2-8940-4C43-8FA4-04A373C0EE71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1: (A diagonalizable matrix)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331913" y="1438275"/>
          <a:ext cx="2108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3" imgW="1054100" imgH="635000" progId="Equation.3">
                  <p:embed/>
                </p:oleObj>
              </mc:Choice>
              <mc:Fallback>
                <p:oleObj name="Equation" r:id="rId3" imgW="10541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38275"/>
                        <a:ext cx="2108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5" name="Group 11"/>
          <p:cNvGrpSpPr>
            <a:grpSpLocks/>
          </p:cNvGrpSpPr>
          <p:nvPr/>
        </p:nvGrpSpPr>
        <p:grpSpPr bwMode="auto">
          <a:xfrm>
            <a:off x="476250" y="2709863"/>
            <a:ext cx="7696200" cy="1727200"/>
            <a:chOff x="528" y="1632"/>
            <a:chExt cx="4848" cy="1088"/>
          </a:xfrm>
        </p:grpSpPr>
        <p:sp>
          <p:nvSpPr>
            <p:cNvPr id="28682" name="Rectangle 5"/>
            <p:cNvSpPr>
              <a:spLocks noChangeArrowheads="1"/>
            </p:cNvSpPr>
            <p:nvPr/>
          </p:nvSpPr>
          <p:spPr bwMode="auto">
            <a:xfrm>
              <a:off x="528" y="1632"/>
              <a:ext cx="48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 </a:t>
              </a:r>
              <a:r>
                <a:rPr lang="en-US" altLang="zh-TW">
                  <a:ea typeface="新細明體" panose="02020500000000000000" pitchFamily="18" charset="-120"/>
                </a:rPr>
                <a:t>Sol:  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Characteristic equation:</a:t>
              </a:r>
              <a:endParaRPr lang="en-US" altLang="zh-TW">
                <a:solidFill>
                  <a:schemeClr val="tx1"/>
                </a:solidFill>
              </a:endParaRPr>
            </a:p>
          </p:txBody>
        </p:sp>
        <p:graphicFrame>
          <p:nvGraphicFramePr>
            <p:cNvPr id="28683" name="Object 6"/>
            <p:cNvGraphicFramePr>
              <a:graphicFrameLocks noChangeAspect="1"/>
            </p:cNvGraphicFramePr>
            <p:nvPr/>
          </p:nvGraphicFramePr>
          <p:xfrm>
            <a:off x="960" y="1920"/>
            <a:ext cx="3856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0" name="Equation" r:id="rId5" imgW="3060700" imgH="635000" progId="Equation.3">
                    <p:embed/>
                  </p:oleObj>
                </mc:Choice>
                <mc:Fallback>
                  <p:oleObj name="Equation" r:id="rId5" imgW="3060700" imgH="635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920"/>
                          <a:ext cx="3856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1169988" y="4581525"/>
          <a:ext cx="513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方程式" r:id="rId7" imgW="2565400" imgH="228600" progId="Equation.3">
                  <p:embed/>
                </p:oleObj>
              </mc:Choice>
              <mc:Fallback>
                <p:oleObj name="方程式" r:id="rId7" imgW="2565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4581525"/>
                        <a:ext cx="513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7" name="Group 13"/>
          <p:cNvGrpSpPr>
            <a:grpSpLocks/>
          </p:cNvGrpSpPr>
          <p:nvPr/>
        </p:nvGrpSpPr>
        <p:grpSpPr bwMode="auto">
          <a:xfrm>
            <a:off x="1270000" y="5183188"/>
            <a:ext cx="4394200" cy="1270000"/>
            <a:chOff x="800" y="3265"/>
            <a:chExt cx="2768" cy="800"/>
          </a:xfrm>
        </p:grpSpPr>
        <p:graphicFrame>
          <p:nvGraphicFramePr>
            <p:cNvPr id="28680" name="Object 9"/>
            <p:cNvGraphicFramePr>
              <a:graphicFrameLocks noChangeAspect="1"/>
            </p:cNvGraphicFramePr>
            <p:nvPr/>
          </p:nvGraphicFramePr>
          <p:xfrm>
            <a:off x="800" y="3553"/>
            <a:ext cx="20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name="方程式" r:id="rId9" imgW="1663700" imgH="203200" progId="Equation.3">
                    <p:embed/>
                  </p:oleObj>
                </mc:Choice>
                <mc:Fallback>
                  <p:oleObj name="方程式" r:id="rId9" imgW="1663700" imgH="203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3553"/>
                          <a:ext cx="20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10"/>
            <p:cNvGraphicFramePr>
              <a:graphicFrameLocks noChangeAspect="1"/>
            </p:cNvGraphicFramePr>
            <p:nvPr/>
          </p:nvGraphicFramePr>
          <p:xfrm>
            <a:off x="2880" y="3265"/>
            <a:ext cx="688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Equation" r:id="rId11" imgW="545863" imgH="634725" progId="Equation.3">
                    <p:embed/>
                  </p:oleObj>
                </mc:Choice>
                <mc:Fallback>
                  <p:oleObj name="Equation" r:id="rId11" imgW="545863" imgH="63472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65"/>
                          <a:ext cx="688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4A3EF6B5-1814-4D17-99E4-032A7892179A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graphicFrame>
        <p:nvGraphicFramePr>
          <p:cNvPr id="29699" name="Object 1026"/>
          <p:cNvGraphicFramePr>
            <a:graphicFrameLocks noChangeAspect="1"/>
          </p:cNvGraphicFramePr>
          <p:nvPr/>
        </p:nvGraphicFramePr>
        <p:xfrm>
          <a:off x="900113" y="1295400"/>
          <a:ext cx="363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方程式" r:id="rId3" imgW="1816100" imgH="203200" progId="Equation.3">
                  <p:embed/>
                </p:oleObj>
              </mc:Choice>
              <mc:Fallback>
                <p:oleObj name="方程式" r:id="rId3" imgW="1816100" imgH="203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95400"/>
                        <a:ext cx="363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27"/>
          <p:cNvGraphicFramePr>
            <a:graphicFrameLocks noChangeAspect="1"/>
          </p:cNvGraphicFramePr>
          <p:nvPr/>
        </p:nvGraphicFramePr>
        <p:xfrm>
          <a:off x="4433888" y="838200"/>
          <a:ext cx="2514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5" imgW="1256755" imgH="634725" progId="Equation.3">
                  <p:embed/>
                </p:oleObj>
              </mc:Choice>
              <mc:Fallback>
                <p:oleObj name="Equation" r:id="rId5" imgW="1256755" imgH="63472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838200"/>
                        <a:ext cx="2514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/>
        </p:nvGraphicFramePr>
        <p:xfrm>
          <a:off x="1219200" y="1905000"/>
          <a:ext cx="41910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方程式" r:id="rId7" imgW="2095500" imgH="1422400" progId="Equation.3">
                  <p:embed/>
                </p:oleObj>
              </mc:Choice>
              <mc:Fallback>
                <p:oleObj name="方程式" r:id="rId7" imgW="2095500" imgH="1422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41910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5" name="Group 1031"/>
          <p:cNvGrpSpPr>
            <a:grpSpLocks/>
          </p:cNvGrpSpPr>
          <p:nvPr/>
        </p:nvGrpSpPr>
        <p:grpSpPr bwMode="auto">
          <a:xfrm>
            <a:off x="395288" y="4699000"/>
            <a:ext cx="7442200" cy="1752600"/>
            <a:chOff x="528" y="2960"/>
            <a:chExt cx="4688" cy="1104"/>
          </a:xfrm>
        </p:grpSpPr>
        <p:graphicFrame>
          <p:nvGraphicFramePr>
            <p:cNvPr id="29703" name="Object 1029"/>
            <p:cNvGraphicFramePr>
              <a:graphicFrameLocks noChangeAspect="1"/>
            </p:cNvGraphicFramePr>
            <p:nvPr/>
          </p:nvGraphicFramePr>
          <p:xfrm>
            <a:off x="1488" y="2976"/>
            <a:ext cx="3728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" name="Equation" r:id="rId9" imgW="2959100" imgH="863600" progId="Equation.3">
                    <p:embed/>
                  </p:oleObj>
                </mc:Choice>
                <mc:Fallback>
                  <p:oleObj name="Equation" r:id="rId9" imgW="2959100" imgH="8636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976"/>
                          <a:ext cx="3728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Rectangle 1030"/>
            <p:cNvSpPr>
              <a:spLocks noChangeArrowheads="1"/>
            </p:cNvSpPr>
            <p:nvPr/>
          </p:nvSpPr>
          <p:spPr bwMode="auto">
            <a:xfrm>
              <a:off x="528" y="2960"/>
              <a:ext cx="26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Note: </a:t>
              </a:r>
              <a:r>
                <a:rPr lang="en-US" altLang="zh-TW">
                  <a:solidFill>
                    <a:schemeClr val="tx1"/>
                  </a:solidFill>
                </a:rPr>
                <a:t> If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1DCB384E-FE73-48D9-9DF1-26EB12782F21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Thm 5: (Condition for diagonalization)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370013" y="1341438"/>
            <a:ext cx="7162800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An </a:t>
            </a:r>
            <a:r>
              <a:rPr lang="en-US" altLang="zh-TW" i="1">
                <a:solidFill>
                  <a:schemeClr val="tx1"/>
                </a:solidFill>
              </a:rPr>
              <a:t>n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>
                <a:solidFill>
                  <a:schemeClr val="tx1"/>
                </a:solidFill>
              </a:rPr>
              <a:t>n</a:t>
            </a:r>
            <a:r>
              <a:rPr lang="en-US" altLang="zh-TW">
                <a:solidFill>
                  <a:schemeClr val="tx1"/>
                </a:solidFill>
              </a:rPr>
              <a:t> matrix </a:t>
            </a:r>
            <a:r>
              <a:rPr lang="en-US" altLang="zh-TW" i="1">
                <a:solidFill>
                  <a:schemeClr val="tx1"/>
                </a:solidFill>
              </a:rPr>
              <a:t>A</a:t>
            </a:r>
            <a:r>
              <a:rPr lang="en-US" altLang="zh-TW">
                <a:solidFill>
                  <a:schemeClr val="tx1"/>
                </a:solidFill>
              </a:rPr>
              <a:t> is diagonalizable if and only if it has </a:t>
            </a:r>
            <a:r>
              <a:rPr lang="en-US" altLang="zh-TW" i="1">
                <a:solidFill>
                  <a:schemeClr val="tx1"/>
                </a:solidFill>
              </a:rPr>
              <a:t>n </a:t>
            </a:r>
            <a:r>
              <a:rPr lang="en-US" altLang="zh-TW">
                <a:solidFill>
                  <a:schemeClr val="tx1"/>
                </a:solidFill>
              </a:rPr>
              <a:t>linearly independent eigenvectors.</a:t>
            </a:r>
          </a:p>
        </p:txBody>
      </p:sp>
      <p:grpSp>
        <p:nvGrpSpPr>
          <p:cNvPr id="73740" name="Group 12"/>
          <p:cNvGrpSpPr>
            <a:grpSpLocks/>
          </p:cNvGrpSpPr>
          <p:nvPr/>
        </p:nvGrpSpPr>
        <p:grpSpPr bwMode="auto">
          <a:xfrm>
            <a:off x="504825" y="2349500"/>
            <a:ext cx="7924800" cy="863600"/>
            <a:chOff x="318" y="1480"/>
            <a:chExt cx="4992" cy="544"/>
          </a:xfrm>
        </p:grpSpPr>
        <p:sp>
          <p:nvSpPr>
            <p:cNvPr id="30728" name="Rectangle 5"/>
            <p:cNvSpPr>
              <a:spLocks noChangeArrowheads="1"/>
            </p:cNvSpPr>
            <p:nvPr/>
          </p:nvSpPr>
          <p:spPr bwMode="auto">
            <a:xfrm>
              <a:off x="318" y="1480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/>
                <a:t> Pf:</a:t>
              </a:r>
            </a:p>
          </p:txBody>
        </p:sp>
        <p:graphicFrame>
          <p:nvGraphicFramePr>
            <p:cNvPr id="30729" name="Object 6"/>
            <p:cNvGraphicFramePr>
              <a:graphicFrameLocks noChangeAspect="1"/>
            </p:cNvGraphicFramePr>
            <p:nvPr/>
          </p:nvGraphicFramePr>
          <p:xfrm>
            <a:off x="738" y="1768"/>
            <a:ext cx="18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5" name="方程式" r:id="rId3" imgW="1447172" imgH="203112" progId="Equation.3">
                    <p:embed/>
                  </p:oleObj>
                </mc:Choice>
                <mc:Fallback>
                  <p:oleObj name="方程式" r:id="rId3" imgW="1447172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1768"/>
                          <a:ext cx="18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793750" y="3294063"/>
          <a:ext cx="728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5" imgW="3644900" imgH="469900" progId="Equation.DSMT4">
                  <p:embed/>
                </p:oleObj>
              </mc:Choice>
              <mc:Fallback>
                <p:oleObj name="Equation" r:id="rId5" imgW="36449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294063"/>
                        <a:ext cx="7289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1104900" y="4171950"/>
          <a:ext cx="5359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7" imgW="2679700" imgH="1168400" progId="Equation.DSMT4">
                  <p:embed/>
                </p:oleObj>
              </mc:Choice>
              <mc:Fallback>
                <p:oleObj name="Equation" r:id="rId7" imgW="2679700" imgH="1168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171950"/>
                        <a:ext cx="53594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B2777940-8D89-4828-84B5-B98BB6432FF8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1193800" y="90170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3" imgW="1943100" imgH="419100" progId="Equation.DSMT4">
                  <p:embed/>
                </p:oleObj>
              </mc:Choice>
              <mc:Fallback>
                <p:oleObj name="Equation" r:id="rId3" imgW="19431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90170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319213" y="1752600"/>
          <a:ext cx="670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5" imgW="3352800" imgH="457200" progId="Equation.DSMT4">
                  <p:embed/>
                </p:oleObj>
              </mc:Choice>
              <mc:Fallback>
                <p:oleObj name="Equation" r:id="rId5" imgW="33528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752600"/>
                        <a:ext cx="670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116013" y="2692400"/>
          <a:ext cx="71278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7" imgW="3619500" imgH="228600" progId="Equation.DSMT4">
                  <p:embed/>
                </p:oleObj>
              </mc:Choice>
              <mc:Fallback>
                <p:oleObj name="Equation" r:id="rId7" imgW="3619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92400"/>
                        <a:ext cx="71278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331913" y="3230563"/>
          <a:ext cx="53943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方程式" r:id="rId9" imgW="5397500" imgH="342900" progId="Equation.3">
                  <p:embed/>
                </p:oleObj>
              </mc:Choice>
              <mc:Fallback>
                <p:oleObj name="方程式" r:id="rId9" imgW="53975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30563"/>
                        <a:ext cx="53943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1042988" y="3716338"/>
          <a:ext cx="741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11" imgW="3632200" imgH="457200" progId="Equation.DSMT4">
                  <p:embed/>
                </p:oleObj>
              </mc:Choice>
              <mc:Fallback>
                <p:oleObj name="Equation" r:id="rId11" imgW="36322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74168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1238250" y="4868863"/>
          <a:ext cx="335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13" imgW="1676400" imgH="228600" progId="Equation.DSMT4">
                  <p:embed/>
                </p:oleObj>
              </mc:Choice>
              <mc:Fallback>
                <p:oleObj name="Equation" r:id="rId13" imgW="1676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868863"/>
                        <a:ext cx="335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414463" y="5486400"/>
          <a:ext cx="332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15" imgW="1663700" imgH="228600" progId="Equation.DSMT4">
                  <p:embed/>
                </p:oleObj>
              </mc:Choice>
              <mc:Fallback>
                <p:oleObj name="Equation" r:id="rId15" imgW="16637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5486400"/>
                        <a:ext cx="332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AE003B06-68C5-49AA-8E26-413A9DDD41B2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1143000" y="1023938"/>
          <a:ext cx="6400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3" imgW="3200400" imgH="1409700" progId="Equation.DSMT4">
                  <p:embed/>
                </p:oleObj>
              </mc:Choice>
              <mc:Fallback>
                <p:oleObj name="Equation" r:id="rId3" imgW="3200400" imgH="1409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23938"/>
                        <a:ext cx="6400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01725" y="4073525"/>
          <a:ext cx="72151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5" imgW="3492500" imgH="698500" progId="Equation.DSMT4">
                  <p:embed/>
                </p:oleObj>
              </mc:Choice>
              <mc:Fallback>
                <p:oleObj name="Equation" r:id="rId5" imgW="34925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073525"/>
                        <a:ext cx="7215188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4CD08A9C-B2E5-4166-8F65-DB3B2CA7A17E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4: (A matrix that is not diagonalizable)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122363" y="1485900"/>
          <a:ext cx="6473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方程式" r:id="rId3" imgW="6477000" imgH="1295400" progId="Equation.3">
                  <p:embed/>
                </p:oleObj>
              </mc:Choice>
              <mc:Fallback>
                <p:oleObj name="方程式" r:id="rId3" imgW="6477000" imgH="129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485900"/>
                        <a:ext cx="64738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86" name="Group 14"/>
          <p:cNvGrpSpPr>
            <a:grpSpLocks/>
          </p:cNvGrpSpPr>
          <p:nvPr/>
        </p:nvGrpSpPr>
        <p:grpSpPr bwMode="auto">
          <a:xfrm>
            <a:off x="458788" y="2684463"/>
            <a:ext cx="7696200" cy="1320800"/>
            <a:chOff x="528" y="1568"/>
            <a:chExt cx="4848" cy="832"/>
          </a:xfrm>
        </p:grpSpPr>
        <p:sp>
          <p:nvSpPr>
            <p:cNvPr id="33801" name="Rectangle 5"/>
            <p:cNvSpPr>
              <a:spLocks noChangeArrowheads="1"/>
            </p:cNvSpPr>
            <p:nvPr/>
          </p:nvSpPr>
          <p:spPr bwMode="auto">
            <a:xfrm>
              <a:off x="528" y="1568"/>
              <a:ext cx="48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 </a:t>
              </a:r>
              <a:r>
                <a:rPr lang="en-US" altLang="zh-TW">
                  <a:ea typeface="新細明體" panose="02020500000000000000" pitchFamily="18" charset="-120"/>
                </a:rPr>
                <a:t>Sol: 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Characteristic equation:</a:t>
              </a:r>
            </a:p>
          </p:txBody>
        </p:sp>
        <p:graphicFrame>
          <p:nvGraphicFramePr>
            <p:cNvPr id="33802" name="Object 10"/>
            <p:cNvGraphicFramePr>
              <a:graphicFrameLocks noChangeAspect="1"/>
            </p:cNvGraphicFramePr>
            <p:nvPr/>
          </p:nvGraphicFramePr>
          <p:xfrm>
            <a:off x="960" y="1856"/>
            <a:ext cx="273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4" name="Equation" r:id="rId5" imgW="2171700" imgH="431800" progId="Equation.3">
                    <p:embed/>
                  </p:oleObj>
                </mc:Choice>
                <mc:Fallback>
                  <p:oleObj name="Equation" r:id="rId5" imgW="217170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856"/>
                          <a:ext cx="2736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1171575" y="4076700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方程式" r:id="rId7" imgW="1447172" imgH="215806" progId="Equation.3">
                  <p:embed/>
                </p:oleObj>
              </mc:Choice>
              <mc:Fallback>
                <p:oleObj name="方程式" r:id="rId7" imgW="1447172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076700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1073150" y="4662488"/>
          <a:ext cx="741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9" imgW="3708400" imgH="469900" progId="Equation.DSMT4">
                  <p:embed/>
                </p:oleObj>
              </mc:Choice>
              <mc:Fallback>
                <p:oleObj name="Equation" r:id="rId9" imgW="37084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662488"/>
                        <a:ext cx="741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1116013" y="5534025"/>
            <a:ext cx="701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i="1">
                <a:solidFill>
                  <a:schemeClr val="tx1"/>
                </a:solidFill>
              </a:rPr>
              <a:t>A </a:t>
            </a:r>
            <a:r>
              <a:rPr lang="en-US" altLang="zh-TW">
                <a:solidFill>
                  <a:schemeClr val="tx1"/>
                </a:solidFill>
              </a:rPr>
              <a:t>does not have two linearly independent eigenvectors, so</a:t>
            </a:r>
            <a:r>
              <a:rPr lang="en-US" altLang="zh-TW" i="1">
                <a:solidFill>
                  <a:schemeClr val="tx1"/>
                </a:solidFill>
              </a:rPr>
              <a:t> A </a:t>
            </a:r>
            <a:r>
              <a:rPr lang="en-US" altLang="zh-TW">
                <a:solidFill>
                  <a:schemeClr val="tx1"/>
                </a:solidFill>
              </a:rPr>
              <a:t>is not diagonalizable.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E2DA7158-6BBB-4CAF-9A62-835DC60CCB51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82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Steps for diagonalizing</a:t>
            </a:r>
            <a:r>
              <a:rPr lang="en-US" altLang="zh-TW" i="1" smtClean="0"/>
              <a:t> an n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i="1" smtClean="0"/>
              <a:t>n</a:t>
            </a:r>
            <a:r>
              <a:rPr lang="en-US" altLang="zh-TW" smtClean="0"/>
              <a:t> square matrix:</a:t>
            </a:r>
          </a:p>
        </p:txBody>
      </p:sp>
      <p:grpSp>
        <p:nvGrpSpPr>
          <p:cNvPr id="76813" name="Group 13"/>
          <p:cNvGrpSpPr>
            <a:grpSpLocks/>
          </p:cNvGrpSpPr>
          <p:nvPr/>
        </p:nvGrpSpPr>
        <p:grpSpPr bwMode="auto">
          <a:xfrm>
            <a:off x="611188" y="3040063"/>
            <a:ext cx="7924800" cy="533400"/>
            <a:chOff x="528" y="1344"/>
            <a:chExt cx="4992" cy="336"/>
          </a:xfrm>
        </p:grpSpPr>
        <p:sp>
          <p:nvSpPr>
            <p:cNvPr id="34827" name="Rectangle 5"/>
            <p:cNvSpPr>
              <a:spLocks noChangeArrowheads="1"/>
            </p:cNvSpPr>
            <p:nvPr/>
          </p:nvSpPr>
          <p:spPr bwMode="auto">
            <a:xfrm>
              <a:off x="528" y="1344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  Step 2: Let</a:t>
              </a:r>
            </a:p>
          </p:txBody>
        </p:sp>
        <p:graphicFrame>
          <p:nvGraphicFramePr>
            <p:cNvPr id="34828" name="Object 7"/>
            <p:cNvGraphicFramePr>
              <a:graphicFrameLocks noChangeAspect="1"/>
            </p:cNvGraphicFramePr>
            <p:nvPr/>
          </p:nvGraphicFramePr>
          <p:xfrm>
            <a:off x="1640" y="1375"/>
            <a:ext cx="17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9" name="Equation" r:id="rId3" imgW="1422400" imgH="228600" progId="Equation.DSMT4">
                    <p:embed/>
                  </p:oleObj>
                </mc:Choice>
                <mc:Fallback>
                  <p:oleObj name="Equation" r:id="rId3" imgW="14224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1375"/>
                          <a:ext cx="17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611188" y="1481138"/>
            <a:ext cx="8050212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Step 1: Find </a:t>
            </a:r>
            <a:r>
              <a:rPr lang="en-US" altLang="zh-TW" i="1">
                <a:solidFill>
                  <a:schemeClr val="tx1"/>
                </a:solidFill>
              </a:rPr>
              <a:t>n</a:t>
            </a:r>
            <a:r>
              <a:rPr lang="en-US" altLang="zh-TW">
                <a:solidFill>
                  <a:schemeClr val="tx1"/>
                </a:solidFill>
              </a:rPr>
              <a:t> linearly independent eigenvectors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                            for A with corresponding eigenvalues.</a:t>
            </a:r>
          </a:p>
        </p:txBody>
      </p:sp>
      <p:graphicFrame>
        <p:nvGraphicFramePr>
          <p:cNvPr id="34822" name="Object 9"/>
          <p:cNvGraphicFramePr>
            <a:graphicFrameLocks noChangeAspect="1"/>
          </p:cNvGraphicFramePr>
          <p:nvPr/>
        </p:nvGraphicFramePr>
        <p:xfrm>
          <a:off x="1822450" y="21082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1082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5" name="Group 15"/>
          <p:cNvGrpSpPr>
            <a:grpSpLocks/>
          </p:cNvGrpSpPr>
          <p:nvPr/>
        </p:nvGrpSpPr>
        <p:grpSpPr bwMode="auto">
          <a:xfrm>
            <a:off x="611188" y="3900488"/>
            <a:ext cx="7924800" cy="2336800"/>
            <a:chOff x="576" y="1744"/>
            <a:chExt cx="4992" cy="1472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576" y="1776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  Step 3:</a:t>
              </a:r>
            </a:p>
          </p:txBody>
        </p:sp>
        <p:graphicFrame>
          <p:nvGraphicFramePr>
            <p:cNvPr id="34825" name="Object 10"/>
            <p:cNvGraphicFramePr>
              <a:graphicFrameLocks noChangeAspect="1"/>
            </p:cNvGraphicFramePr>
            <p:nvPr/>
          </p:nvGraphicFramePr>
          <p:xfrm>
            <a:off x="1440" y="1744"/>
            <a:ext cx="2576" cy="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1" name="Equation" r:id="rId7" imgW="2044700" imgH="939800" progId="Equation.DSMT4">
                    <p:embed/>
                  </p:oleObj>
                </mc:Choice>
                <mc:Fallback>
                  <p:oleObj name="Equation" r:id="rId7" imgW="2044700" imgH="939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44"/>
                          <a:ext cx="2576" cy="1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11"/>
            <p:cNvGraphicFramePr>
              <a:graphicFrameLocks noChangeAspect="1"/>
            </p:cNvGraphicFramePr>
            <p:nvPr/>
          </p:nvGraphicFramePr>
          <p:xfrm>
            <a:off x="1384" y="2928"/>
            <a:ext cx="26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2" name="Equation" r:id="rId9" imgW="2108200" imgH="228600" progId="Equation.DSMT4">
                    <p:embed/>
                  </p:oleObj>
                </mc:Choice>
                <mc:Fallback>
                  <p:oleObj name="Equation" r:id="rId9" imgW="21082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2928"/>
                          <a:ext cx="26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06E22997-5B2F-482E-9BA4-046DDE1D5D8D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01650"/>
          </a:xfrm>
        </p:spPr>
        <p:txBody>
          <a:bodyPr/>
          <a:lstStyle/>
          <a:p>
            <a:pPr eaLnBrk="1" hangingPunct="1"/>
            <a:r>
              <a:rPr lang="en-US" altLang="zh-TW" smtClean="0"/>
              <a:t>Ex 1:  (Verifying eigenvalues and eigenvectors)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graphicFrame>
        <p:nvGraphicFramePr>
          <p:cNvPr id="8196" name="Object 53"/>
          <p:cNvGraphicFramePr>
            <a:graphicFrameLocks noChangeAspect="1"/>
          </p:cNvGraphicFramePr>
          <p:nvPr/>
        </p:nvGraphicFramePr>
        <p:xfrm>
          <a:off x="1176338" y="1447800"/>
          <a:ext cx="16557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3" imgW="812447" imgH="457002" progId="Equation.3">
                  <p:embed/>
                </p:oleObj>
              </mc:Choice>
              <mc:Fallback>
                <p:oleObj name="Equation" r:id="rId3" imgW="812447" imgH="457002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447800"/>
                        <a:ext cx="16557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4"/>
          <p:cNvGraphicFramePr>
            <a:graphicFrameLocks noChangeAspect="1"/>
          </p:cNvGraphicFramePr>
          <p:nvPr/>
        </p:nvGraphicFramePr>
        <p:xfrm>
          <a:off x="3043238" y="1473200"/>
          <a:ext cx="10604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5" imgW="520474" imgH="431613" progId="Equation.3">
                  <p:embed/>
                </p:oleObj>
              </mc:Choice>
              <mc:Fallback>
                <p:oleObj name="Equation" r:id="rId5" imgW="520474" imgH="43161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1473200"/>
                        <a:ext cx="10604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9" name="Object 55"/>
          <p:cNvGraphicFramePr>
            <a:graphicFrameLocks noChangeAspect="1"/>
          </p:cNvGraphicFramePr>
          <p:nvPr/>
        </p:nvGraphicFramePr>
        <p:xfrm>
          <a:off x="1143000" y="2819400"/>
          <a:ext cx="46037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7" imgW="2260600" imgH="431800" progId="Equation.3">
                  <p:embed/>
                </p:oleObj>
              </mc:Choice>
              <mc:Fallback>
                <p:oleObj name="Equation" r:id="rId7" imgW="2260600" imgH="4318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46037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00" name="Group 56"/>
          <p:cNvGrpSpPr>
            <a:grpSpLocks/>
          </p:cNvGrpSpPr>
          <p:nvPr/>
        </p:nvGrpSpPr>
        <p:grpSpPr bwMode="auto">
          <a:xfrm>
            <a:off x="4283075" y="2308225"/>
            <a:ext cx="1441450" cy="587375"/>
            <a:chOff x="3552" y="2606"/>
            <a:chExt cx="908" cy="370"/>
          </a:xfrm>
        </p:grpSpPr>
        <p:sp>
          <p:nvSpPr>
            <p:cNvPr id="8211" name="Text Box 57"/>
            <p:cNvSpPr txBox="1">
              <a:spLocks noChangeArrowheads="1"/>
            </p:cNvSpPr>
            <p:nvPr/>
          </p:nvSpPr>
          <p:spPr bwMode="auto">
            <a:xfrm>
              <a:off x="3552" y="2606"/>
              <a:ext cx="9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/>
                <a:t>Eigenvalue</a:t>
              </a:r>
            </a:p>
          </p:txBody>
        </p:sp>
        <p:sp>
          <p:nvSpPr>
            <p:cNvPr id="8212" name="Line 58"/>
            <p:cNvSpPr>
              <a:spLocks noChangeShapeType="1"/>
            </p:cNvSpPr>
            <p:nvPr/>
          </p:nvSpPr>
          <p:spPr bwMode="auto">
            <a:xfrm>
              <a:off x="3696" y="283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aphicFrame>
        <p:nvGraphicFramePr>
          <p:cNvPr id="6203" name="Object 59"/>
          <p:cNvGraphicFramePr>
            <a:graphicFrameLocks noChangeAspect="1"/>
          </p:cNvGraphicFramePr>
          <p:nvPr/>
        </p:nvGraphicFramePr>
        <p:xfrm>
          <a:off x="1143000" y="4876800"/>
          <a:ext cx="53546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9" imgW="2628900" imgH="431800" progId="Equation.3">
                  <p:embed/>
                </p:oleObj>
              </mc:Choice>
              <mc:Fallback>
                <p:oleObj name="Equation" r:id="rId9" imgW="2628900" imgH="4318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53546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04" name="Group 60"/>
          <p:cNvGrpSpPr>
            <a:grpSpLocks/>
          </p:cNvGrpSpPr>
          <p:nvPr/>
        </p:nvGrpSpPr>
        <p:grpSpPr bwMode="auto">
          <a:xfrm>
            <a:off x="4572000" y="4441825"/>
            <a:ext cx="1441450" cy="587375"/>
            <a:chOff x="3552" y="2606"/>
            <a:chExt cx="908" cy="370"/>
          </a:xfrm>
        </p:grpSpPr>
        <p:sp>
          <p:nvSpPr>
            <p:cNvPr id="8209" name="Text Box 61"/>
            <p:cNvSpPr txBox="1">
              <a:spLocks noChangeArrowheads="1"/>
            </p:cNvSpPr>
            <p:nvPr/>
          </p:nvSpPr>
          <p:spPr bwMode="auto">
            <a:xfrm>
              <a:off x="3552" y="2606"/>
              <a:ext cx="9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ea typeface="新細明體" panose="02020500000000000000" pitchFamily="18" charset="-120"/>
                </a:rPr>
                <a:t>Eigenvalue</a:t>
              </a:r>
            </a:p>
          </p:txBody>
        </p:sp>
        <p:sp>
          <p:nvSpPr>
            <p:cNvPr id="8210" name="Line 62"/>
            <p:cNvSpPr>
              <a:spLocks noChangeShapeType="1"/>
            </p:cNvSpPr>
            <p:nvPr/>
          </p:nvSpPr>
          <p:spPr bwMode="auto">
            <a:xfrm>
              <a:off x="3696" y="283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6211" name="Group 67"/>
          <p:cNvGrpSpPr>
            <a:grpSpLocks/>
          </p:cNvGrpSpPr>
          <p:nvPr/>
        </p:nvGrpSpPr>
        <p:grpSpPr bwMode="auto">
          <a:xfrm>
            <a:off x="4876800" y="5791200"/>
            <a:ext cx="1535113" cy="601663"/>
            <a:chOff x="4368" y="3408"/>
            <a:chExt cx="967" cy="379"/>
          </a:xfrm>
        </p:grpSpPr>
        <p:sp>
          <p:nvSpPr>
            <p:cNvPr id="8207" name="Text Box 64"/>
            <p:cNvSpPr txBox="1">
              <a:spLocks noChangeArrowheads="1"/>
            </p:cNvSpPr>
            <p:nvPr/>
          </p:nvSpPr>
          <p:spPr bwMode="auto">
            <a:xfrm>
              <a:off x="4368" y="3518"/>
              <a:ext cx="96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ea typeface="新細明體" panose="02020500000000000000" pitchFamily="18" charset="-120"/>
                </a:rPr>
                <a:t>Eigenvector</a:t>
              </a:r>
            </a:p>
          </p:txBody>
        </p:sp>
        <p:sp>
          <p:nvSpPr>
            <p:cNvPr id="8208" name="Line 65"/>
            <p:cNvSpPr>
              <a:spLocks noChangeShapeType="1"/>
            </p:cNvSpPr>
            <p:nvPr/>
          </p:nvSpPr>
          <p:spPr bwMode="auto">
            <a:xfrm flipV="1">
              <a:off x="4560" y="3408"/>
              <a:ext cx="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6212" name="Group 68"/>
          <p:cNvGrpSpPr>
            <a:grpSpLocks/>
          </p:cNvGrpSpPr>
          <p:nvPr/>
        </p:nvGrpSpPr>
        <p:grpSpPr bwMode="auto">
          <a:xfrm>
            <a:off x="4495800" y="3657600"/>
            <a:ext cx="1535113" cy="601663"/>
            <a:chOff x="4368" y="3408"/>
            <a:chExt cx="967" cy="379"/>
          </a:xfrm>
        </p:grpSpPr>
        <p:sp>
          <p:nvSpPr>
            <p:cNvPr id="8205" name="Text Box 69"/>
            <p:cNvSpPr txBox="1">
              <a:spLocks noChangeArrowheads="1"/>
            </p:cNvSpPr>
            <p:nvPr/>
          </p:nvSpPr>
          <p:spPr bwMode="auto">
            <a:xfrm>
              <a:off x="4368" y="3518"/>
              <a:ext cx="96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/>
                <a:t>Eigenvector</a:t>
              </a:r>
            </a:p>
          </p:txBody>
        </p:sp>
        <p:sp>
          <p:nvSpPr>
            <p:cNvPr id="8206" name="Line 70"/>
            <p:cNvSpPr>
              <a:spLocks noChangeShapeType="1"/>
            </p:cNvSpPr>
            <p:nvPr/>
          </p:nvSpPr>
          <p:spPr bwMode="auto">
            <a:xfrm flipV="1">
              <a:off x="4560" y="3408"/>
              <a:ext cx="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aphicFrame>
        <p:nvGraphicFramePr>
          <p:cNvPr id="8204" name="Object 71"/>
          <p:cNvGraphicFramePr>
            <a:graphicFrameLocks noChangeAspect="1"/>
          </p:cNvGraphicFramePr>
          <p:nvPr/>
        </p:nvGraphicFramePr>
        <p:xfrm>
          <a:off x="4278313" y="1473200"/>
          <a:ext cx="11128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1" imgW="545863" imgH="431613" progId="Equation.3">
                  <p:embed/>
                </p:oleObj>
              </mc:Choice>
              <mc:Fallback>
                <p:oleObj name="Equation" r:id="rId11" imgW="545863" imgH="43161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1473200"/>
                        <a:ext cx="11128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C1EFB536-8B30-4EFE-9A69-687A07416488}" type="slidenum">
              <a:rPr lang="en-US" altLang="zh-TW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82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5: (Diagonalizing a matrix)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55650" y="1338263"/>
          <a:ext cx="5816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方程式" r:id="rId3" imgW="5816600" imgH="1803400" progId="Equation.3">
                  <p:embed/>
                </p:oleObj>
              </mc:Choice>
              <mc:Fallback>
                <p:oleObj name="方程式" r:id="rId3" imgW="5816600" imgH="180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38263"/>
                        <a:ext cx="5816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468313" y="3349625"/>
            <a:ext cx="7696200" cy="1803400"/>
            <a:chOff x="528" y="1920"/>
            <a:chExt cx="4848" cy="1136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528" y="1920"/>
              <a:ext cx="48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Sol:  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Characteristic equation:</a:t>
              </a:r>
            </a:p>
          </p:txBody>
        </p:sp>
        <p:graphicFrame>
          <p:nvGraphicFramePr>
            <p:cNvPr id="35848" name="Object 10"/>
            <p:cNvGraphicFramePr>
              <a:graphicFrameLocks noChangeAspect="1"/>
            </p:cNvGraphicFramePr>
            <p:nvPr/>
          </p:nvGraphicFramePr>
          <p:xfrm>
            <a:off x="968" y="2256"/>
            <a:ext cx="4262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5" name="Equation" r:id="rId5" imgW="3378200" imgH="635000" progId="Equation.3">
                    <p:embed/>
                  </p:oleObj>
                </mc:Choice>
                <mc:Fallback>
                  <p:oleObj name="Equation" r:id="rId5" imgW="3378200" imgH="635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2256"/>
                          <a:ext cx="4262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1131888" y="5343525"/>
          <a:ext cx="495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方程式" r:id="rId7" imgW="2476500" imgH="228600" progId="Equation.3">
                  <p:embed/>
                </p:oleObj>
              </mc:Choice>
              <mc:Fallback>
                <p:oleObj name="方程式" r:id="rId7" imgW="24765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5343525"/>
                        <a:ext cx="495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E78F4F5D-AAA5-4E65-9652-2F88782ECEB0}" type="slidenum">
              <a:rPr lang="en-US" altLang="zh-TW"/>
              <a:pPr>
                <a:defRPr/>
              </a:pPr>
              <a:t>30</a:t>
            </a:fld>
            <a:endParaRPr lang="en-US" altLang="zh-TW"/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1219200" y="909638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3" imgW="444114" imgH="215713" progId="Equation.3">
                  <p:embed/>
                </p:oleObj>
              </mc:Choice>
              <mc:Fallback>
                <p:oleObj name="Equation" r:id="rId3" imgW="444114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09638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2209800" y="1006475"/>
          <a:ext cx="492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5" imgW="2463800" imgH="635000" progId="Equation.3">
                  <p:embed/>
                </p:oleObj>
              </mc:Choice>
              <mc:Fallback>
                <p:oleObj name="Equation" r:id="rId5" imgW="24638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06475"/>
                        <a:ext cx="4927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044700" y="2227263"/>
          <a:ext cx="4724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方程式" r:id="rId7" imgW="2362200" imgH="711200" progId="Equation.3">
                  <p:embed/>
                </p:oleObj>
              </mc:Choice>
              <mc:Fallback>
                <p:oleObj name="方程式" r:id="rId7" imgW="2362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227263"/>
                        <a:ext cx="4724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1219200" y="373380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9" imgW="545626" imgH="215713" progId="Equation.3">
                  <p:embed/>
                </p:oleObj>
              </mc:Choice>
              <mc:Fallback>
                <p:oleObj name="Equation" r:id="rId9" imgW="545626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2209800" y="3886200"/>
          <a:ext cx="5257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11" imgW="2628900" imgH="635000" progId="Equation.3">
                  <p:embed/>
                </p:oleObj>
              </mc:Choice>
              <mc:Fallback>
                <p:oleObj name="Equation" r:id="rId11" imgW="2628900" imgH="63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5257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2057400" y="5105400"/>
          <a:ext cx="49276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方程式" r:id="rId13" imgW="2463800" imgH="711200" progId="Equation.3">
                  <p:embed/>
                </p:oleObj>
              </mc:Choice>
              <mc:Fallback>
                <p:oleObj name="方程式" r:id="rId13" imgW="24638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49276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7BDCDADC-1C75-4749-A35B-3B5983B9AE67}" type="slidenum">
              <a:rPr lang="en-US" altLang="zh-TW"/>
              <a:pPr>
                <a:defRPr/>
              </a:pPr>
              <a:t>31</a:t>
            </a:fld>
            <a:endParaRPr lang="en-US" altLang="zh-TW"/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1219200" y="955675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3" imgW="444307" imgH="228501" progId="Equation.3">
                  <p:embed/>
                </p:oleObj>
              </mc:Choice>
              <mc:Fallback>
                <p:oleObj name="Equation" r:id="rId3" imgW="444307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55675"/>
                        <a:ext cx="88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184400" y="1006475"/>
          <a:ext cx="5130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5" imgW="2565400" imgH="635000" progId="Equation.3">
                  <p:embed/>
                </p:oleObj>
              </mc:Choice>
              <mc:Fallback>
                <p:oleObj name="Equation" r:id="rId5" imgW="25654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006475"/>
                        <a:ext cx="5130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019300" y="2227263"/>
          <a:ext cx="4749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方程式" r:id="rId7" imgW="2374900" imgH="711200" progId="Equation.3">
                  <p:embed/>
                </p:oleObj>
              </mc:Choice>
              <mc:Fallback>
                <p:oleObj name="方程式" r:id="rId7" imgW="23749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227263"/>
                        <a:ext cx="4749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184400" y="3473450"/>
          <a:ext cx="45212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方程式" r:id="rId9" imgW="2260600" imgH="1422400" progId="Equation.3">
                  <p:embed/>
                </p:oleObj>
              </mc:Choice>
              <mc:Fallback>
                <p:oleObj name="方程式" r:id="rId9" imgW="2260600" imgH="142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473450"/>
                        <a:ext cx="45212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E67ADBCA-080F-4887-90F3-37639C6FF14C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95288" y="8382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Notes:</a:t>
            </a: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/>
        </p:nvGraphicFramePr>
        <p:xfrm>
          <a:off x="1079500" y="1238250"/>
          <a:ext cx="7315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3" imgW="3657600" imgH="952500" progId="Equation.DSMT4">
                  <p:embed/>
                </p:oleObj>
              </mc:Choice>
              <mc:Fallback>
                <p:oleObj name="Equation" r:id="rId3" imgW="3657600" imgH="952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38250"/>
                        <a:ext cx="7315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1244600" y="3265488"/>
          <a:ext cx="419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5" imgW="2095500" imgH="457200" progId="Equation.3">
                  <p:embed/>
                </p:oleObj>
              </mc:Choice>
              <mc:Fallback>
                <p:oleObj name="Equation" r:id="rId5" imgW="2095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265488"/>
                        <a:ext cx="4191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D1C2F9DD-8C8C-4C56-945D-B4B63A0C711D}" type="slidenum">
              <a:rPr lang="en-US" altLang="zh-TW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82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Thm 6: (Sufficient conditions for diagonalization)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1217613" y="1295400"/>
            <a:ext cx="731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If an </a:t>
            </a:r>
            <a:r>
              <a:rPr lang="en-US" altLang="zh-TW" i="1">
                <a:solidFill>
                  <a:schemeClr val="tx1"/>
                </a:solidFill>
              </a:rPr>
              <a:t>n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>
                <a:solidFill>
                  <a:schemeClr val="tx1"/>
                </a:solidFill>
              </a:rPr>
              <a:t>n </a:t>
            </a:r>
            <a:r>
              <a:rPr lang="en-US" altLang="zh-TW">
                <a:solidFill>
                  <a:schemeClr val="tx1"/>
                </a:solidFill>
              </a:rPr>
              <a:t>matrix</a:t>
            </a:r>
            <a:r>
              <a:rPr lang="en-US" altLang="zh-TW" i="1">
                <a:solidFill>
                  <a:schemeClr val="tx1"/>
                </a:solidFill>
              </a:rPr>
              <a:t> A</a:t>
            </a:r>
            <a:r>
              <a:rPr lang="en-US" altLang="zh-TW">
                <a:solidFill>
                  <a:schemeClr val="tx1"/>
                </a:solidFill>
              </a:rPr>
              <a:t> has </a:t>
            </a:r>
            <a:r>
              <a:rPr lang="en-US" altLang="zh-TW" i="1">
                <a:solidFill>
                  <a:schemeClr val="tx1"/>
                </a:solidFill>
              </a:rPr>
              <a:t>n </a:t>
            </a:r>
            <a:r>
              <a:rPr lang="en-US" altLang="zh-TW">
                <a:solidFill>
                  <a:schemeClr val="tx1"/>
                </a:solidFill>
              </a:rPr>
              <a:t>distinct eigenvalues, then the corresponding eigenvectors are linearly independent and </a:t>
            </a:r>
            <a:r>
              <a:rPr lang="en-US" altLang="zh-TW" i="1">
                <a:solidFill>
                  <a:schemeClr val="tx1"/>
                </a:solidFill>
              </a:rPr>
              <a:t>A</a:t>
            </a:r>
            <a:r>
              <a:rPr lang="en-US" altLang="zh-TW">
                <a:solidFill>
                  <a:schemeClr val="tx1"/>
                </a:solidFill>
              </a:rPr>
              <a:t> is diagonalizable.</a:t>
            </a:r>
          </a:p>
        </p:txBody>
      </p:sp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395288" y="2830513"/>
            <a:ext cx="7924800" cy="1751012"/>
            <a:chOff x="249" y="1783"/>
            <a:chExt cx="4992" cy="1103"/>
          </a:xfrm>
        </p:grpSpPr>
        <p:sp>
          <p:nvSpPr>
            <p:cNvPr id="39946" name="Rectangle 11"/>
            <p:cNvSpPr>
              <a:spLocks noChangeArrowheads="1"/>
            </p:cNvSpPr>
            <p:nvPr/>
          </p:nvSpPr>
          <p:spPr bwMode="auto">
            <a:xfrm>
              <a:off x="249" y="1783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Ex 7: (Determining whether a matrix is diagonalizable)</a:t>
              </a:r>
            </a:p>
          </p:txBody>
        </p:sp>
        <p:graphicFrame>
          <p:nvGraphicFramePr>
            <p:cNvPr id="39947" name="Object 12"/>
            <p:cNvGraphicFramePr>
              <a:graphicFrameLocks noChangeAspect="1"/>
            </p:cNvGraphicFramePr>
            <p:nvPr/>
          </p:nvGraphicFramePr>
          <p:xfrm>
            <a:off x="1175" y="2071"/>
            <a:ext cx="1342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8" r:id="rId3" imgW="1066800" imgH="647700" progId="Equation.3">
                    <p:embed/>
                  </p:oleObj>
                </mc:Choice>
                <mc:Fallback>
                  <p:oleObj r:id="rId3" imgW="1066800" imgH="6477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2071"/>
                          <a:ext cx="1342" cy="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463550" y="4624388"/>
            <a:ext cx="7924800" cy="1684337"/>
            <a:chOff x="292" y="2913"/>
            <a:chExt cx="4992" cy="1061"/>
          </a:xfrm>
        </p:grpSpPr>
        <p:sp>
          <p:nvSpPr>
            <p:cNvPr id="39943" name="Rectangle 14"/>
            <p:cNvSpPr>
              <a:spLocks noChangeArrowheads="1"/>
            </p:cNvSpPr>
            <p:nvPr/>
          </p:nvSpPr>
          <p:spPr bwMode="auto">
            <a:xfrm>
              <a:off x="292" y="2913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 </a:t>
              </a:r>
              <a:r>
                <a:rPr lang="en-US" altLang="zh-TW">
                  <a:ea typeface="新細明體" panose="02020500000000000000" pitchFamily="18" charset="-120"/>
                </a:rPr>
                <a:t>Sol: 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Because </a:t>
              </a:r>
              <a:r>
                <a:rPr lang="en-US" altLang="zh-TW" i="1">
                  <a:solidFill>
                    <a:schemeClr val="tx1"/>
                  </a:solidFill>
                  <a:ea typeface="新細明體" panose="02020500000000000000" pitchFamily="18" charset="-120"/>
                </a:rPr>
                <a:t>A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 is a triangular matrix, its eigenvalues are</a:t>
              </a:r>
              <a:endParaRPr lang="en-US" altLang="zh-TW">
                <a:solidFill>
                  <a:schemeClr val="tx1"/>
                </a:solidFill>
              </a:endParaRPr>
            </a:p>
          </p:txBody>
        </p:sp>
        <p:graphicFrame>
          <p:nvGraphicFramePr>
            <p:cNvPr id="39944" name="Object 15"/>
            <p:cNvGraphicFramePr>
              <a:graphicFrameLocks noChangeAspect="1"/>
            </p:cNvGraphicFramePr>
            <p:nvPr/>
          </p:nvGraphicFramePr>
          <p:xfrm>
            <a:off x="1035" y="3278"/>
            <a:ext cx="16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9" name="Equation" r:id="rId5" imgW="1320800" imgH="228600" progId="Equation.3">
                    <p:embed/>
                  </p:oleObj>
                </mc:Choice>
                <mc:Fallback>
                  <p:oleObj name="Equation" r:id="rId5" imgW="13208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3278"/>
                          <a:ext cx="16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5" name="Rectangle 16"/>
            <p:cNvSpPr>
              <a:spLocks noChangeArrowheads="1"/>
            </p:cNvSpPr>
            <p:nvPr/>
          </p:nvSpPr>
          <p:spPr bwMode="auto">
            <a:xfrm>
              <a:off x="720" y="3624"/>
              <a:ext cx="446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These three values are distinct, so A is diagonalizable.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1B5E420B-6CFF-4D70-8F0A-B6C5BCB53856}" type="slidenum">
              <a:rPr lang="en-US" altLang="zh-TW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38200"/>
            <a:ext cx="8428037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8: (Finding a diagonalizing matrix for a linear transformation)</a:t>
            </a:r>
          </a:p>
        </p:txBody>
      </p:sp>
      <p:graphicFrame>
        <p:nvGraphicFramePr>
          <p:cNvPr id="40964" name="Object 16"/>
          <p:cNvGraphicFramePr>
            <a:graphicFrameLocks noChangeAspect="1"/>
          </p:cNvGraphicFramePr>
          <p:nvPr/>
        </p:nvGraphicFramePr>
        <p:xfrm>
          <a:off x="1187450" y="1343025"/>
          <a:ext cx="7058025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方程式" r:id="rId3" imgW="7061200" imgH="1828800" progId="Equation.3">
                  <p:embed/>
                </p:oleObj>
              </mc:Choice>
              <mc:Fallback>
                <p:oleObj name="方程式" r:id="rId3" imgW="7061200" imgH="1828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3025"/>
                        <a:ext cx="7058025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18" name="Group 22"/>
          <p:cNvGrpSpPr>
            <a:grpSpLocks/>
          </p:cNvGrpSpPr>
          <p:nvPr/>
        </p:nvGrpSpPr>
        <p:grpSpPr bwMode="auto">
          <a:xfrm>
            <a:off x="468313" y="3124200"/>
            <a:ext cx="7924800" cy="2125663"/>
            <a:chOff x="295" y="1968"/>
            <a:chExt cx="4992" cy="1339"/>
          </a:xfrm>
        </p:grpSpPr>
        <p:sp>
          <p:nvSpPr>
            <p:cNvPr id="40967" name="Rectangle 9"/>
            <p:cNvSpPr>
              <a:spLocks noChangeArrowheads="1"/>
            </p:cNvSpPr>
            <p:nvPr/>
          </p:nvSpPr>
          <p:spPr bwMode="auto">
            <a:xfrm>
              <a:off x="295" y="1968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 </a:t>
              </a:r>
              <a:r>
                <a:rPr lang="en-US" altLang="zh-TW">
                  <a:ea typeface="新細明體" panose="02020500000000000000" pitchFamily="18" charset="-120"/>
                </a:rPr>
                <a:t>Sol:</a:t>
              </a:r>
            </a:p>
          </p:txBody>
        </p:sp>
        <p:graphicFrame>
          <p:nvGraphicFramePr>
            <p:cNvPr id="40968" name="Object 18"/>
            <p:cNvGraphicFramePr>
              <a:graphicFrameLocks noChangeAspect="1"/>
            </p:cNvGraphicFramePr>
            <p:nvPr/>
          </p:nvGraphicFramePr>
          <p:xfrm>
            <a:off x="729" y="2205"/>
            <a:ext cx="2831" cy="1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0" name="方程式" r:id="rId5" imgW="4495800" imgH="1752600" progId="Equation.3">
                    <p:embed/>
                  </p:oleObj>
                </mc:Choice>
                <mc:Fallback>
                  <p:oleObj name="方程式" r:id="rId5" imgW="4495800" imgH="1752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2205"/>
                          <a:ext cx="2831" cy="1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1138238" y="5189538"/>
            <a:ext cx="7777162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From Ex. 5 you know that </a:t>
            </a:r>
            <a:r>
              <a:rPr lang="en-US" altLang="zh-TW" i="1">
                <a:solidFill>
                  <a:schemeClr val="tx1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 is diagonalizable. Thus, the three linearly independent eigenvectors found in Ex. 5 can be used to form the basis </a:t>
            </a:r>
            <a:r>
              <a:rPr lang="en-US" altLang="zh-TW" i="1">
                <a:solidFill>
                  <a:schemeClr val="tx1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. That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DC2DB699-DFEE-46B0-A91A-086ED9906314}" type="slidenum">
              <a:rPr lang="en-US" altLang="zh-TW"/>
              <a:pPr>
                <a:defRPr/>
              </a:pPr>
              <a:t>35</a:t>
            </a:fld>
            <a:endParaRPr lang="en-US" altLang="zh-TW"/>
          </a:p>
        </p:txBody>
      </p:sp>
      <p:graphicFrame>
        <p:nvGraphicFramePr>
          <p:cNvPr id="41987" name="Object 6"/>
          <p:cNvGraphicFramePr>
            <a:graphicFrameLocks noChangeAspect="1"/>
          </p:cNvGraphicFramePr>
          <p:nvPr/>
        </p:nvGraphicFramePr>
        <p:xfrm>
          <a:off x="1517650" y="1208088"/>
          <a:ext cx="4062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3" imgW="2032000" imgH="203200" progId="Equation.3">
                  <p:embed/>
                </p:oleObj>
              </mc:Choice>
              <mc:Fallback>
                <p:oleObj name="Equation" r:id="rId3" imgW="2032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208088"/>
                        <a:ext cx="40624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1503363" y="2462213"/>
          <a:ext cx="342900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5" imgW="1714500" imgH="1168400" progId="Equation.3">
                  <p:embed/>
                </p:oleObj>
              </mc:Choice>
              <mc:Fallback>
                <p:oleObj name="Equation" r:id="rId5" imgW="1714500" imgH="116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462213"/>
                        <a:ext cx="3429000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755650" y="1773238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The matrix for </a:t>
            </a:r>
            <a:r>
              <a:rPr lang="en-US" altLang="zh-TW" i="1">
                <a:solidFill>
                  <a:schemeClr val="tx1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 relative to this basis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7FBF4916-2CDC-4D2E-9653-88A956FF70E7}" type="slidenum">
              <a:rPr lang="en-US" altLang="zh-TW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200"/>
            <a:ext cx="8893175" cy="601663"/>
          </a:xfrm>
        </p:spPr>
        <p:txBody>
          <a:bodyPr/>
          <a:lstStyle/>
          <a:p>
            <a:pPr eaLnBrk="1" hangingPunct="1"/>
            <a:r>
              <a:rPr lang="en-US" altLang="zh-TW" sz="3000" smtClean="0"/>
              <a:t>3 Symmetric Matrices and Orthogonal Diagonalization</a:t>
            </a:r>
            <a:r>
              <a:rPr lang="en-US" altLang="zh-TW" sz="2800" smtClean="0"/>
              <a:t>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Symmetric matrix: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684213" y="1371600"/>
            <a:ext cx="7956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3663" indent="-190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76238" indent="-2063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/>
              <a:t>A square matrix </a:t>
            </a:r>
            <a:r>
              <a:rPr lang="en-US" altLang="zh-TW" i="1"/>
              <a:t>A</a:t>
            </a:r>
            <a:r>
              <a:rPr lang="en-US" altLang="zh-TW"/>
              <a:t> is symmetric if it is equal to its transpose:</a:t>
            </a:r>
          </a:p>
        </p:txBody>
      </p:sp>
      <p:graphicFrame>
        <p:nvGraphicFramePr>
          <p:cNvPr id="43014" name="Object 5"/>
          <p:cNvGraphicFramePr>
            <a:graphicFrameLocks noChangeAspect="1"/>
          </p:cNvGraphicFramePr>
          <p:nvPr/>
        </p:nvGraphicFramePr>
        <p:xfrm>
          <a:off x="1497013" y="1930400"/>
          <a:ext cx="101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方程式" r:id="rId3" imgW="508000" imgH="190500" progId="Equation.3">
                  <p:embed/>
                </p:oleObj>
              </mc:Choice>
              <mc:Fallback>
                <p:oleObj name="方程式" r:id="rId3" imgW="5080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930400"/>
                        <a:ext cx="1016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40" name="Group 24"/>
          <p:cNvGrpSpPr>
            <a:grpSpLocks/>
          </p:cNvGrpSpPr>
          <p:nvPr/>
        </p:nvGrpSpPr>
        <p:grpSpPr bwMode="auto">
          <a:xfrm>
            <a:off x="395288" y="2590800"/>
            <a:ext cx="6913562" cy="3706813"/>
            <a:chOff x="249" y="1632"/>
            <a:chExt cx="4355" cy="2335"/>
          </a:xfrm>
        </p:grpSpPr>
        <p:sp>
          <p:nvSpPr>
            <p:cNvPr id="43019" name="Rectangle 6"/>
            <p:cNvSpPr>
              <a:spLocks noChangeArrowheads="1"/>
            </p:cNvSpPr>
            <p:nvPr/>
          </p:nvSpPr>
          <p:spPr bwMode="auto">
            <a:xfrm>
              <a:off x="249" y="1632"/>
              <a:ext cx="435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Ex 1: (Symmetric matrices and nonsymetric matrices)</a:t>
              </a:r>
            </a:p>
          </p:txBody>
        </p:sp>
        <p:graphicFrame>
          <p:nvGraphicFramePr>
            <p:cNvPr id="43020" name="Object 7"/>
            <p:cNvGraphicFramePr>
              <a:graphicFrameLocks noChangeAspect="1"/>
            </p:cNvGraphicFramePr>
            <p:nvPr/>
          </p:nvGraphicFramePr>
          <p:xfrm>
            <a:off x="699" y="1872"/>
            <a:ext cx="1470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4" name="Equation" r:id="rId5" imgW="1167893" imgH="634725" progId="Equation.3">
                    <p:embed/>
                  </p:oleObj>
                </mc:Choice>
                <mc:Fallback>
                  <p:oleObj name="Equation" r:id="rId5" imgW="1167893" imgH="63472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1872"/>
                          <a:ext cx="1470" cy="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1" name="Object 8"/>
            <p:cNvGraphicFramePr>
              <a:graphicFrameLocks noChangeAspect="1"/>
            </p:cNvGraphicFramePr>
            <p:nvPr/>
          </p:nvGraphicFramePr>
          <p:xfrm>
            <a:off x="768" y="2640"/>
            <a:ext cx="91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5" name="Equation" r:id="rId7" imgW="723586" imgH="431613" progId="Equation.3">
                    <p:embed/>
                  </p:oleObj>
                </mc:Choice>
                <mc:Fallback>
                  <p:oleObj name="Equation" r:id="rId7" imgW="723586" imgH="4316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40"/>
                          <a:ext cx="911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9"/>
            <p:cNvGraphicFramePr>
              <a:graphicFrameLocks noChangeAspect="1"/>
            </p:cNvGraphicFramePr>
            <p:nvPr/>
          </p:nvGraphicFramePr>
          <p:xfrm>
            <a:off x="768" y="3168"/>
            <a:ext cx="1327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6" name="Equation" r:id="rId9" imgW="1054100" imgH="635000" progId="Equation.3">
                    <p:embed/>
                  </p:oleObj>
                </mc:Choice>
                <mc:Fallback>
                  <p:oleObj name="Equation" r:id="rId9" imgW="1054100" imgH="635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68"/>
                          <a:ext cx="1327" cy="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4356100" y="33575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folHlink"/>
                </a:solidFill>
                <a:ea typeface="新細明體" panose="02020500000000000000" pitchFamily="18" charset="-120"/>
              </a:rPr>
              <a:t>(symmetric)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4356100" y="44116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folHlink"/>
                </a:solidFill>
                <a:ea typeface="新細明體" panose="02020500000000000000" pitchFamily="18" charset="-120"/>
              </a:rPr>
              <a:t>(symmetric)</a:t>
            </a: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4356100" y="549275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folHlink"/>
                </a:solidFill>
                <a:ea typeface="新細明體" panose="02020500000000000000" pitchFamily="18" charset="-120"/>
              </a:rPr>
              <a:t>(nonsymmetric)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7" grpId="0"/>
      <p:bldP spid="86038" grpId="0"/>
      <p:bldP spid="860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C322AA16-F0E1-4C26-A2B4-F32DB30E48B9}" type="slidenum">
              <a:rPr lang="en-US" altLang="zh-TW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23938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Thm 7: (Eigenvalues of symmetric matrices)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9750" y="1524000"/>
            <a:ext cx="8285163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804863" indent="-42862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21285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20838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If </a:t>
            </a:r>
            <a:r>
              <a:rPr lang="en-US" altLang="zh-TW" i="1"/>
              <a:t>A</a:t>
            </a:r>
            <a:r>
              <a:rPr lang="en-US" altLang="zh-TW"/>
              <a:t> is an </a:t>
            </a:r>
            <a:r>
              <a:rPr lang="en-US" altLang="zh-TW" i="1"/>
              <a:t>n</a:t>
            </a:r>
            <a:r>
              <a:rPr lang="en-US" altLang="zh-TW" i="1">
                <a:sym typeface="Symbol" panose="05050102010706020507" pitchFamily="18" charset="2"/>
              </a:rPr>
              <a:t></a:t>
            </a:r>
            <a:r>
              <a:rPr lang="en-US" altLang="zh-TW" i="1"/>
              <a:t>n</a:t>
            </a:r>
            <a:r>
              <a:rPr lang="en-US" altLang="zh-TW"/>
              <a:t> symmetric matrix, then the following properties are true.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(1) </a:t>
            </a:r>
            <a:r>
              <a:rPr lang="en-US" altLang="zh-TW" i="1"/>
              <a:t>A</a:t>
            </a:r>
            <a:r>
              <a:rPr lang="en-US" altLang="zh-TW"/>
              <a:t> is diagonalizable.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(2) All eigenvalues of </a:t>
            </a:r>
            <a:r>
              <a:rPr lang="en-US" altLang="zh-TW" i="1"/>
              <a:t>A</a:t>
            </a:r>
            <a:r>
              <a:rPr lang="en-US" altLang="zh-TW"/>
              <a:t> are real.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(3) If </a:t>
            </a:r>
            <a:r>
              <a:rPr lang="en-US" altLang="zh-TW" i="1">
                <a:latin typeface="標楷體" panose="03000509000000000000" pitchFamily="65" charset="-120"/>
                <a:sym typeface="Symbol" panose="05050102010706020507" pitchFamily="18" charset="2"/>
              </a:rPr>
              <a:t> </a:t>
            </a:r>
            <a:r>
              <a:rPr lang="en-US" altLang="zh-TW">
                <a:sym typeface="Symbol" panose="05050102010706020507" pitchFamily="18" charset="2"/>
              </a:rPr>
              <a:t>is an eigenvalue of </a:t>
            </a:r>
            <a:r>
              <a:rPr lang="en-US" altLang="zh-TW" i="1">
                <a:sym typeface="Symbol" panose="05050102010706020507" pitchFamily="18" charset="2"/>
              </a:rPr>
              <a:t>A</a:t>
            </a:r>
            <a:r>
              <a:rPr lang="en-US" altLang="zh-TW">
                <a:sym typeface="Symbol" panose="05050102010706020507" pitchFamily="18" charset="2"/>
              </a:rPr>
              <a:t> with multiplicity</a:t>
            </a:r>
            <a:r>
              <a:rPr lang="en-US" altLang="zh-TW" i="1">
                <a:latin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i="1"/>
              <a:t>k, </a:t>
            </a:r>
            <a:r>
              <a:rPr lang="en-US" altLang="zh-TW"/>
              <a:t>then</a:t>
            </a:r>
            <a:r>
              <a:rPr lang="en-US" altLang="zh-TW" i="1"/>
              <a:t> </a:t>
            </a:r>
            <a:r>
              <a:rPr lang="en-US" altLang="zh-TW" i="1">
                <a:latin typeface="標楷體" panose="03000509000000000000" pitchFamily="65" charset="-120"/>
                <a:sym typeface="Symbol" panose="05050102010706020507" pitchFamily="18" charset="2"/>
              </a:rPr>
              <a:t> </a:t>
            </a:r>
            <a:r>
              <a:rPr lang="en-US" altLang="zh-TW">
                <a:sym typeface="Symbol" panose="05050102010706020507" pitchFamily="18" charset="2"/>
              </a:rPr>
              <a:t>has </a:t>
            </a:r>
            <a:r>
              <a:rPr lang="en-US" altLang="zh-TW" i="1"/>
              <a:t>k </a:t>
            </a:r>
            <a:r>
              <a:rPr lang="en-US" altLang="zh-TW"/>
              <a:t>linearly independent eigenvectors. That is, the eigenspace of</a:t>
            </a:r>
            <a:r>
              <a:rPr lang="en-US" altLang="zh-TW" i="1"/>
              <a:t> </a:t>
            </a:r>
            <a:r>
              <a:rPr lang="en-US" altLang="zh-TW" i="1">
                <a:latin typeface="標楷體" panose="03000509000000000000" pitchFamily="65" charset="-120"/>
                <a:sym typeface="Symbol" panose="05050102010706020507" pitchFamily="18" charset="2"/>
              </a:rPr>
              <a:t> </a:t>
            </a:r>
            <a:r>
              <a:rPr lang="en-US" altLang="zh-TW">
                <a:sym typeface="Symbol" panose="05050102010706020507" pitchFamily="18" charset="2"/>
              </a:rPr>
              <a:t>has dimension</a:t>
            </a:r>
            <a:r>
              <a:rPr lang="en-US" altLang="zh-TW" i="1">
                <a:latin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i="1"/>
              <a:t>k.</a:t>
            </a:r>
            <a:endParaRPr lang="en-US" altLang="zh-TW"/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E58B31E1-D669-4370-96A4-62E6778E830E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8064500" cy="1001713"/>
          </a:xfrm>
        </p:spPr>
        <p:txBody>
          <a:bodyPr/>
          <a:lstStyle/>
          <a:p>
            <a:pPr eaLnBrk="1" hangingPunct="1"/>
            <a:r>
              <a:rPr lang="en-US" altLang="zh-TW" smtClean="0"/>
              <a:t>Ex 2: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           </a:t>
            </a:r>
            <a:r>
              <a:rPr lang="en-US" altLang="zh-TW" smtClean="0">
                <a:solidFill>
                  <a:schemeClr val="tx1"/>
                </a:solidFill>
              </a:rPr>
              <a:t>Prove that a symmetric matrix is diagonalizable.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946275" y="1844675"/>
          <a:ext cx="147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3" imgW="736600" imgH="431800" progId="Equation.3">
                  <p:embed/>
                </p:oleObj>
              </mc:Choice>
              <mc:Fallback>
                <p:oleObj name="Equation" r:id="rId3" imgW="736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844675"/>
                        <a:ext cx="1473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70" name="Group 14"/>
          <p:cNvGrpSpPr>
            <a:grpSpLocks/>
          </p:cNvGrpSpPr>
          <p:nvPr/>
        </p:nvGrpSpPr>
        <p:grpSpPr bwMode="auto">
          <a:xfrm>
            <a:off x="468313" y="2900363"/>
            <a:ext cx="7696200" cy="1320800"/>
            <a:chOff x="528" y="1440"/>
            <a:chExt cx="4848" cy="832"/>
          </a:xfrm>
        </p:grpSpPr>
        <p:sp>
          <p:nvSpPr>
            <p:cNvPr id="45068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8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 </a:t>
              </a:r>
              <a:r>
                <a:rPr lang="en-US" altLang="zh-TW">
                  <a:ea typeface="新細明體" panose="02020500000000000000" pitchFamily="18" charset="-120"/>
                </a:rPr>
                <a:t>Pf:</a:t>
              </a:r>
              <a:r>
                <a:rPr lang="en-US" altLang="zh-TW">
                  <a:solidFill>
                    <a:schemeClr val="tx1"/>
                  </a:solidFill>
                </a:rPr>
                <a:t>  Characteristic equation:</a:t>
              </a:r>
            </a:p>
          </p:txBody>
        </p:sp>
        <p:graphicFrame>
          <p:nvGraphicFramePr>
            <p:cNvPr id="45069" name="Object 7"/>
            <p:cNvGraphicFramePr>
              <a:graphicFrameLocks noChangeAspect="1"/>
            </p:cNvGraphicFramePr>
            <p:nvPr/>
          </p:nvGraphicFramePr>
          <p:xfrm>
            <a:off x="976" y="1728"/>
            <a:ext cx="394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1" name="Equation" r:id="rId5" imgW="3124200" imgH="431800" progId="Equation.3">
                    <p:embed/>
                  </p:oleObj>
                </mc:Choice>
                <mc:Fallback>
                  <p:oleObj name="Equation" r:id="rId5" imgW="31242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1728"/>
                          <a:ext cx="3941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3962400" y="5949950"/>
            <a:ext cx="2235200" cy="381000"/>
            <a:chOff x="2688" y="3264"/>
            <a:chExt cx="1408" cy="240"/>
          </a:xfrm>
        </p:grpSpPr>
        <p:graphicFrame>
          <p:nvGraphicFramePr>
            <p:cNvPr id="45066" name="Object 11"/>
            <p:cNvGraphicFramePr>
              <a:graphicFrameLocks noChangeAspect="1"/>
            </p:cNvGraphicFramePr>
            <p:nvPr/>
          </p:nvGraphicFramePr>
          <p:xfrm>
            <a:off x="3792" y="3264"/>
            <a:ext cx="3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2" name="Equation" r:id="rId7" imgW="219192" imgH="161960" progId="Equation.3">
                    <p:embed/>
                  </p:oleObj>
                </mc:Choice>
                <mc:Fallback>
                  <p:oleObj name="Equation" r:id="rId7" imgW="219192" imgH="1619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264"/>
                          <a:ext cx="3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7" name="Line 12"/>
            <p:cNvSpPr>
              <a:spLocks noChangeShapeType="1"/>
            </p:cNvSpPr>
            <p:nvPr/>
          </p:nvSpPr>
          <p:spPr bwMode="auto">
            <a:xfrm>
              <a:off x="2688" y="3504"/>
              <a:ext cx="100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96273" name="Group 17"/>
          <p:cNvGrpSpPr>
            <a:grpSpLocks/>
          </p:cNvGrpSpPr>
          <p:nvPr/>
        </p:nvGrpSpPr>
        <p:grpSpPr bwMode="auto">
          <a:xfrm>
            <a:off x="1042988" y="4292600"/>
            <a:ext cx="7705725" cy="2016125"/>
            <a:chOff x="657" y="2704"/>
            <a:chExt cx="4854" cy="1270"/>
          </a:xfrm>
        </p:grpSpPr>
        <p:graphicFrame>
          <p:nvGraphicFramePr>
            <p:cNvPr id="45064" name="Object 9"/>
            <p:cNvGraphicFramePr>
              <a:graphicFrameLocks noChangeAspect="1"/>
            </p:cNvGraphicFramePr>
            <p:nvPr/>
          </p:nvGraphicFramePr>
          <p:xfrm>
            <a:off x="768" y="3046"/>
            <a:ext cx="3652" cy="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3" name="Equation" r:id="rId9" imgW="2895600" imgH="736600" progId="Equation.3">
                    <p:embed/>
                  </p:oleObj>
                </mc:Choice>
                <mc:Fallback>
                  <p:oleObj name="Equation" r:id="rId9" imgW="2895600" imgH="736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046"/>
                          <a:ext cx="3652" cy="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Text Box 16"/>
            <p:cNvSpPr txBox="1">
              <a:spLocks noChangeArrowheads="1"/>
            </p:cNvSpPr>
            <p:nvPr/>
          </p:nvSpPr>
          <p:spPr bwMode="auto">
            <a:xfrm>
              <a:off x="657" y="2704"/>
              <a:ext cx="48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As a quadratic in </a:t>
              </a:r>
              <a:r>
                <a:rPr lang="en-US" altLang="zh-TW" i="1">
                  <a:solidFill>
                    <a:schemeClr val="tx1"/>
                  </a:solidFill>
                  <a:ea typeface="新細明體" panose="02020500000000000000" pitchFamily="18" charset="-120"/>
                  <a:sym typeface="Symbol" panose="05050102010706020507" pitchFamily="18" charset="2"/>
                </a:rPr>
                <a:t>, 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  <a:sym typeface="Symbol" panose="05050102010706020507" pitchFamily="18" charset="2"/>
                </a:rPr>
                <a:t>this polynomial has a discriminant of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EDC7ABF7-F9D8-4F77-9627-F767A735B46D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Thm 1: (The eigenspace of A corresponding to </a:t>
            </a:r>
            <a:r>
              <a:rPr lang="en-US" altLang="zh-TW" i="1" smtClean="0">
                <a:sym typeface="Symbol" panose="05050102010706020507" pitchFamily="18" charset="2"/>
              </a:rPr>
              <a:t></a:t>
            </a:r>
            <a:r>
              <a:rPr lang="en-US" altLang="zh-TW" smtClean="0"/>
              <a:t>)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381000" y="1363663"/>
            <a:ext cx="84391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lnSpc>
                <a:spcPct val="130000"/>
              </a:lnSpc>
              <a:buSzPct val="55000"/>
              <a:buFont typeface="Wingdings" panose="05000000000000000000" pitchFamily="2" charset="2"/>
              <a:buNone/>
            </a:pPr>
            <a:r>
              <a:rPr lang="en-US" altLang="zh-TW"/>
              <a:t>If </a:t>
            </a:r>
            <a:r>
              <a:rPr lang="en-US" altLang="zh-TW" i="1"/>
              <a:t>A </a:t>
            </a:r>
            <a:r>
              <a:rPr lang="en-US" altLang="zh-TW"/>
              <a:t>is an</a:t>
            </a:r>
            <a:r>
              <a:rPr lang="en-US" altLang="zh-TW" i="1"/>
              <a:t> n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 i="1"/>
              <a:t>n </a:t>
            </a:r>
            <a:r>
              <a:rPr lang="en-US" altLang="zh-TW"/>
              <a:t>matrix with an eigenvalue</a:t>
            </a:r>
            <a:r>
              <a:rPr lang="en-US" altLang="zh-TW" i="1"/>
              <a:t> </a:t>
            </a:r>
            <a:r>
              <a:rPr lang="en-US" altLang="zh-TW" i="1">
                <a:sym typeface="Symbol" panose="05050102010706020507" pitchFamily="18" charset="2"/>
              </a:rPr>
              <a:t>, </a:t>
            </a:r>
            <a:r>
              <a:rPr lang="en-US" altLang="zh-TW">
                <a:sym typeface="Symbol" panose="05050102010706020507" pitchFamily="18" charset="2"/>
              </a:rPr>
              <a:t>then the set of all eigenvectors of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 together with the zero vector is a subspace of </a:t>
            </a:r>
            <a:r>
              <a:rPr lang="en-US" altLang="zh-TW" i="1"/>
              <a:t>R</a:t>
            </a:r>
            <a:r>
              <a:rPr lang="en-US" altLang="zh-TW" i="1" baseline="30000"/>
              <a:t>n</a:t>
            </a:r>
            <a:r>
              <a:rPr lang="en-US" altLang="zh-TW"/>
              <a:t>. This subspace is called the eigenspace of </a:t>
            </a:r>
            <a:r>
              <a:rPr lang="en-US" altLang="zh-TW" i="1">
                <a:latin typeface="Tahoma" panose="020B060403050404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</a:t>
            </a:r>
            <a:r>
              <a:rPr lang="en-US" altLang="zh-TW"/>
              <a:t> .</a:t>
            </a:r>
          </a:p>
        </p:txBody>
      </p:sp>
      <p:grpSp>
        <p:nvGrpSpPr>
          <p:cNvPr id="56332" name="Group 12"/>
          <p:cNvGrpSpPr>
            <a:grpSpLocks/>
          </p:cNvGrpSpPr>
          <p:nvPr/>
        </p:nvGrpSpPr>
        <p:grpSpPr bwMode="auto">
          <a:xfrm>
            <a:off x="468313" y="2997200"/>
            <a:ext cx="7920037" cy="1346200"/>
            <a:chOff x="528" y="1776"/>
            <a:chExt cx="4992" cy="848"/>
          </a:xfrm>
        </p:grpSpPr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>
              <a:off x="528" y="1776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/>
                <a:t> Pf:</a:t>
              </a:r>
            </a:p>
          </p:txBody>
        </p:sp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528" y="1968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57150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lvl="1" eaLnBrk="1" hangingPunct="1">
                <a:lnSpc>
                  <a:spcPct val="130000"/>
                </a:lnSpc>
                <a:buSzPct val="55000"/>
                <a:buFont typeface="Wingdings" panose="05000000000000000000" pitchFamily="2" charset="2"/>
                <a:buNone/>
              </a:pPr>
              <a:r>
                <a:rPr lang="en-US" altLang="zh-TW" i="1"/>
                <a:t>x</a:t>
              </a:r>
              <a:r>
                <a:rPr lang="en-US" altLang="zh-TW" baseline="-25000"/>
                <a:t>1</a:t>
              </a:r>
              <a:r>
                <a:rPr lang="en-US" altLang="zh-TW"/>
                <a:t> and </a:t>
              </a:r>
              <a:r>
                <a:rPr lang="en-US" altLang="zh-TW" i="1"/>
                <a:t>x</a:t>
              </a:r>
              <a:r>
                <a:rPr lang="en-US" altLang="zh-TW" baseline="-25000"/>
                <a:t>2</a:t>
              </a:r>
              <a:r>
                <a:rPr lang="en-US" altLang="zh-TW">
                  <a:latin typeface="標楷體" panose="03000509000000000000" pitchFamily="65" charset="-120"/>
                </a:rPr>
                <a:t> </a:t>
              </a:r>
              <a:r>
                <a:rPr lang="en-US" altLang="zh-TW"/>
                <a:t>are eigenvectors corresponding to </a:t>
              </a:r>
              <a:r>
                <a:rPr lang="en-US" altLang="zh-TW" i="1">
                  <a:latin typeface="標楷體" panose="03000509000000000000" pitchFamily="65" charset="-120"/>
                  <a:sym typeface="Symbol" panose="05050102010706020507" pitchFamily="18" charset="2"/>
                </a:rPr>
                <a:t></a:t>
              </a:r>
              <a:endParaRPr lang="en-US" altLang="zh-TW"/>
            </a:p>
          </p:txBody>
        </p:sp>
        <p:graphicFrame>
          <p:nvGraphicFramePr>
            <p:cNvPr id="9226" name="Object 8"/>
            <p:cNvGraphicFramePr>
              <a:graphicFrameLocks noChangeAspect="1"/>
            </p:cNvGraphicFramePr>
            <p:nvPr/>
          </p:nvGraphicFramePr>
          <p:xfrm>
            <a:off x="912" y="2352"/>
            <a:ext cx="20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Equation" r:id="rId3" imgW="1651000" imgH="215900" progId="Equation.3">
                    <p:embed/>
                  </p:oleObj>
                </mc:Choice>
                <mc:Fallback>
                  <p:oleObj name="Equation" r:id="rId3" imgW="16510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52"/>
                          <a:ext cx="20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1055688" y="4508500"/>
          <a:ext cx="632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方程式" r:id="rId5" imgW="3162300" imgH="457200" progId="Equation.3">
                  <p:embed/>
                </p:oleObj>
              </mc:Choice>
              <mc:Fallback>
                <p:oleObj name="方程式" r:id="rId5" imgW="3162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508500"/>
                        <a:ext cx="6324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1030288" y="5516563"/>
          <a:ext cx="591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方程式" r:id="rId7" imgW="2959100" imgH="457200" progId="Equation.3">
                  <p:embed/>
                </p:oleObj>
              </mc:Choice>
              <mc:Fallback>
                <p:oleObj name="方程式" r:id="rId7" imgW="29591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516563"/>
                        <a:ext cx="5918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09875331-2DDB-4B4C-9184-19F0AF81CF87}" type="slidenum">
              <a:rPr lang="en-US" altLang="zh-TW"/>
              <a:pPr>
                <a:defRPr/>
              </a:pPr>
              <a:t>39</a:t>
            </a:fld>
            <a:endParaRPr lang="en-US" altLang="zh-TW"/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/>
        </p:nvGraphicFramePr>
        <p:xfrm>
          <a:off x="827088" y="935038"/>
          <a:ext cx="2601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方程式" r:id="rId3" imgW="2602370" imgH="406224" progId="Equation.3">
                  <p:embed/>
                </p:oleObj>
              </mc:Choice>
              <mc:Fallback>
                <p:oleObj name="方程式" r:id="rId3" imgW="2602370" imgH="4062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35038"/>
                        <a:ext cx="26019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331913" y="1582738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5" imgW="965200" imgH="203200" progId="Equation.3">
                  <p:embed/>
                </p:oleObj>
              </mc:Choice>
              <mc:Fallback>
                <p:oleObj name="Equation" r:id="rId5" imgW="965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82738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971550" y="2108200"/>
          <a:ext cx="439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方程式" r:id="rId7" imgW="2197100" imgH="457200" progId="Equation.3">
                  <p:embed/>
                </p:oleObj>
              </mc:Choice>
              <mc:Fallback>
                <p:oleObj name="方程式" r:id="rId7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08200"/>
                        <a:ext cx="439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827088" y="3259138"/>
          <a:ext cx="2668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9" imgW="1333500" imgH="228600" progId="Equation.3">
                  <p:embed/>
                </p:oleObj>
              </mc:Choice>
              <mc:Fallback>
                <p:oleObj name="Equation" r:id="rId9" imgW="1333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59138"/>
                        <a:ext cx="26685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1258888" y="3860800"/>
            <a:ext cx="7705725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The characteristic polynomial of </a:t>
            </a:r>
            <a:r>
              <a:rPr lang="en-US" altLang="zh-TW" i="1">
                <a:solidFill>
                  <a:schemeClr val="tx1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 has two distinct real roots, which implies that </a:t>
            </a:r>
            <a:r>
              <a:rPr lang="en-US" altLang="zh-TW" i="1">
                <a:solidFill>
                  <a:schemeClr val="tx1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 has two distinct real eigenvalues. Thus, </a:t>
            </a:r>
            <a:r>
              <a:rPr lang="en-US" altLang="zh-TW" i="1">
                <a:solidFill>
                  <a:schemeClr val="tx1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 is diagonalizable.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CA70F3B5-178B-4624-82ED-91E4B4816729}" type="slidenum">
              <a:rPr lang="en-US" altLang="zh-TW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47107" name="Text Box 21"/>
          <p:cNvSpPr txBox="1">
            <a:spLocks noChangeArrowheads="1"/>
          </p:cNvSpPr>
          <p:nvPr/>
        </p:nvSpPr>
        <p:spPr bwMode="auto">
          <a:xfrm>
            <a:off x="971550" y="1412875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A square matrix P is called orthogonal if it is invertible and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Orthogonal matrix:</a:t>
            </a:r>
          </a:p>
        </p:txBody>
      </p:sp>
      <p:graphicFrame>
        <p:nvGraphicFramePr>
          <p:cNvPr id="47109" name="Object 8"/>
          <p:cNvGraphicFramePr>
            <a:graphicFrameLocks noChangeAspect="1"/>
          </p:cNvGraphicFramePr>
          <p:nvPr/>
        </p:nvGraphicFramePr>
        <p:xfrm>
          <a:off x="2843213" y="2039938"/>
          <a:ext cx="116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3" imgW="583947" imgH="190417" progId="Equation.3">
                  <p:embed/>
                </p:oleObj>
              </mc:Choice>
              <mc:Fallback>
                <p:oleObj name="Equation" r:id="rId3" imgW="583947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39938"/>
                        <a:ext cx="116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10"/>
          <p:cNvSpPr>
            <a:spLocks noChangeArrowheads="1"/>
          </p:cNvSpPr>
          <p:nvPr/>
        </p:nvSpPr>
        <p:spPr bwMode="auto">
          <a:xfrm>
            <a:off x="395288" y="1125538"/>
            <a:ext cx="8424862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id-ID" altLang="id-ID">
              <a:latin typeface="標楷體" panose="03000509000000000000" pitchFamily="65" charset="-120"/>
            </a:endParaRPr>
          </a:p>
        </p:txBody>
      </p:sp>
      <p:grpSp>
        <p:nvGrpSpPr>
          <p:cNvPr id="47111" name="Group 16"/>
          <p:cNvGrpSpPr>
            <a:grpSpLocks/>
          </p:cNvGrpSpPr>
          <p:nvPr/>
        </p:nvGrpSpPr>
        <p:grpSpPr bwMode="auto">
          <a:xfrm>
            <a:off x="395288" y="4416425"/>
            <a:ext cx="8196262" cy="2108200"/>
            <a:chOff x="249" y="2646"/>
            <a:chExt cx="5163" cy="1328"/>
          </a:xfrm>
        </p:grpSpPr>
        <p:sp>
          <p:nvSpPr>
            <p:cNvPr id="47115" name="Rectangle 12"/>
            <p:cNvSpPr>
              <a:spLocks noChangeArrowheads="1"/>
            </p:cNvSpPr>
            <p:nvPr/>
          </p:nvSpPr>
          <p:spPr bwMode="auto">
            <a:xfrm>
              <a:off x="249" y="2646"/>
              <a:ext cx="5163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Thm 5.9: (Properties of symmetric matrices)</a:t>
              </a:r>
            </a:p>
          </p:txBody>
        </p:sp>
        <p:sp>
          <p:nvSpPr>
            <p:cNvPr id="47116" name="Rectangle 13"/>
            <p:cNvSpPr>
              <a:spLocks noChangeArrowheads="1"/>
            </p:cNvSpPr>
            <p:nvPr/>
          </p:nvSpPr>
          <p:spPr bwMode="auto">
            <a:xfrm>
              <a:off x="249" y="2977"/>
              <a:ext cx="5126" cy="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571500" indent="-39688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lvl="1" eaLnBrk="1" hangingPunct="1">
                <a:lnSpc>
                  <a:spcPct val="13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 Let </a:t>
              </a:r>
              <a:r>
                <a:rPr lang="en-US" altLang="zh-TW" i="1"/>
                <a:t>A </a:t>
              </a:r>
              <a:r>
                <a:rPr lang="en-US" altLang="zh-TW"/>
                <a:t>be an</a:t>
              </a:r>
              <a:r>
                <a:rPr lang="en-US" altLang="zh-TW" i="1"/>
                <a:t> n</a:t>
              </a:r>
              <a:r>
                <a:rPr lang="en-US" altLang="zh-TW">
                  <a:sym typeface="Symbol" panose="05050102010706020507" pitchFamily="18" charset="2"/>
                </a:rPr>
                <a:t></a:t>
              </a:r>
              <a:r>
                <a:rPr lang="en-US" altLang="zh-TW" i="1"/>
                <a:t>n </a:t>
              </a:r>
              <a:r>
                <a:rPr lang="en-US" altLang="zh-TW"/>
                <a:t>symmetric matrix. If</a:t>
              </a:r>
              <a:r>
                <a:rPr lang="en-US" altLang="zh-TW" i="1"/>
                <a:t> </a:t>
              </a:r>
              <a:r>
                <a:rPr lang="en-US" altLang="zh-TW" i="1">
                  <a:sym typeface="Symbol" panose="05050102010706020507" pitchFamily="18" charset="2"/>
                </a:rPr>
                <a:t></a:t>
              </a:r>
              <a:r>
                <a:rPr lang="en-US" altLang="zh-TW" baseline="-25000">
                  <a:sym typeface="Symbol" panose="05050102010706020507" pitchFamily="18" charset="2"/>
                </a:rPr>
                <a:t>1 </a:t>
              </a:r>
              <a:r>
                <a:rPr lang="en-US" altLang="zh-TW"/>
                <a:t>and </a:t>
              </a:r>
              <a:r>
                <a:rPr lang="en-US" altLang="zh-TW" i="1">
                  <a:sym typeface="Symbol" panose="05050102010706020507" pitchFamily="18" charset="2"/>
                </a:rPr>
                <a:t></a:t>
              </a:r>
              <a:r>
                <a:rPr lang="en-US" altLang="zh-TW" baseline="-25000">
                  <a:sym typeface="Symbol" panose="05050102010706020507" pitchFamily="18" charset="2"/>
                </a:rPr>
                <a:t>2</a:t>
              </a:r>
              <a:r>
                <a:rPr lang="en-US" altLang="zh-TW"/>
                <a:t> are distinct eigenvalues of </a:t>
              </a:r>
              <a:r>
                <a:rPr lang="en-US" altLang="zh-TW" i="1"/>
                <a:t>A</a:t>
              </a:r>
              <a:r>
                <a:rPr lang="en-US" altLang="zh-TW"/>
                <a:t>, then their corresponding eigenvectors</a:t>
              </a:r>
              <a:r>
                <a:rPr lang="en-US" altLang="zh-TW" i="1"/>
                <a:t> x</a:t>
              </a:r>
              <a:r>
                <a:rPr lang="en-US" altLang="zh-TW" baseline="-25000"/>
                <a:t>1 </a:t>
              </a:r>
              <a:r>
                <a:rPr lang="en-US" altLang="zh-TW"/>
                <a:t>and </a:t>
              </a:r>
              <a:r>
                <a:rPr lang="en-US" altLang="zh-TW" i="1"/>
                <a:t>x</a:t>
              </a:r>
              <a:r>
                <a:rPr lang="en-US" altLang="zh-TW" baseline="-25000"/>
                <a:t>2  </a:t>
              </a:r>
              <a:r>
                <a:rPr lang="en-US" altLang="zh-TW"/>
                <a:t>are orthogonal. </a:t>
              </a:r>
            </a:p>
          </p:txBody>
        </p:sp>
      </p:grpSp>
      <p:grpSp>
        <p:nvGrpSpPr>
          <p:cNvPr id="47112" name="Group 20"/>
          <p:cNvGrpSpPr>
            <a:grpSpLocks/>
          </p:cNvGrpSpPr>
          <p:nvPr/>
        </p:nvGrpSpPr>
        <p:grpSpPr bwMode="auto">
          <a:xfrm>
            <a:off x="395288" y="2549525"/>
            <a:ext cx="8424862" cy="1600200"/>
            <a:chOff x="249" y="1445"/>
            <a:chExt cx="5307" cy="1008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249" y="1445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Thm 8: (Properties of orthogonal matrices)</a:t>
              </a:r>
            </a:p>
          </p:txBody>
        </p:sp>
        <p:sp>
          <p:nvSpPr>
            <p:cNvPr id="47114" name="Text Box 19"/>
            <p:cNvSpPr txBox="1">
              <a:spLocks noChangeArrowheads="1"/>
            </p:cNvSpPr>
            <p:nvPr/>
          </p:nvSpPr>
          <p:spPr bwMode="auto">
            <a:xfrm>
              <a:off x="567" y="1797"/>
              <a:ext cx="4989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30000"/>
                </a:lnSpc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An </a:t>
              </a:r>
              <a:r>
                <a:rPr lang="en-US" altLang="zh-TW" i="1">
                  <a:solidFill>
                    <a:schemeClr val="tx1"/>
                  </a:solidFill>
                  <a:ea typeface="新細明體" panose="02020500000000000000" pitchFamily="18" charset="-120"/>
                </a:rPr>
                <a:t>n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  <a:sym typeface="Symbol" panose="05050102010706020507" pitchFamily="18" charset="2"/>
                </a:rPr>
                <a:t></a:t>
              </a:r>
              <a:r>
                <a:rPr lang="en-US" altLang="zh-TW" i="1">
                  <a:solidFill>
                    <a:schemeClr val="tx1"/>
                  </a:solidFill>
                  <a:ea typeface="新細明體" panose="02020500000000000000" pitchFamily="18" charset="-120"/>
                </a:rPr>
                <a:t>n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 matrix </a:t>
              </a:r>
              <a:r>
                <a:rPr lang="en-US" altLang="zh-TW" i="1">
                  <a:solidFill>
                    <a:schemeClr val="tx1"/>
                  </a:solidFill>
                  <a:ea typeface="新細明體" panose="02020500000000000000" pitchFamily="18" charset="-120"/>
                </a:rPr>
                <a:t>P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 is orthogonal if and only if its column vectors form an orthogonal set.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AE60C7DC-14E7-45E0-AF43-1CC9838F357F}" type="slidenum">
              <a:rPr lang="en-US" altLang="zh-TW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5: (An orthogonal matrix)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219200" y="1346200"/>
          <a:ext cx="2565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3" imgW="1282700" imgH="762000" progId="Equation.3">
                  <p:embed/>
                </p:oleObj>
              </mc:Choice>
              <mc:Fallback>
                <p:oleObj name="Equation" r:id="rId3" imgW="1282700" imgH="7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46200"/>
                        <a:ext cx="2565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23" name="Group 19"/>
          <p:cNvGrpSpPr>
            <a:grpSpLocks/>
          </p:cNvGrpSpPr>
          <p:nvPr/>
        </p:nvGrpSpPr>
        <p:grpSpPr bwMode="auto">
          <a:xfrm>
            <a:off x="533400" y="3040063"/>
            <a:ext cx="7527925" cy="533400"/>
            <a:chOff x="336" y="1915"/>
            <a:chExt cx="4742" cy="336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336" y="1915"/>
              <a:ext cx="299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 </a:t>
              </a:r>
              <a:r>
                <a:rPr lang="en-US" altLang="zh-TW">
                  <a:ea typeface="新細明體" panose="02020500000000000000" pitchFamily="18" charset="-120"/>
                </a:rPr>
                <a:t>Sol: 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If </a:t>
              </a:r>
              <a:r>
                <a:rPr lang="en-US" altLang="zh-TW" i="1">
                  <a:solidFill>
                    <a:schemeClr val="tx1"/>
                  </a:solidFill>
                </a:rPr>
                <a:t>P </a:t>
              </a:r>
              <a:r>
                <a:rPr lang="en-US" altLang="zh-TW">
                  <a:solidFill>
                    <a:schemeClr val="tx1"/>
                  </a:solidFill>
                </a:rPr>
                <a:t>is a</a:t>
              </a:r>
              <a:r>
                <a:rPr lang="en-US" altLang="zh-TW" i="1">
                  <a:solidFill>
                    <a:schemeClr val="tx1"/>
                  </a:solidFill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ea typeface="新細明體" panose="02020500000000000000" pitchFamily="18" charset="-120"/>
                </a:rPr>
                <a:t>orthogonal matrix, then</a:t>
              </a:r>
              <a:endParaRPr lang="en-US" altLang="zh-TW">
                <a:solidFill>
                  <a:schemeClr val="tx1"/>
                </a:solidFill>
              </a:endParaRPr>
            </a:p>
          </p:txBody>
        </p:sp>
        <p:graphicFrame>
          <p:nvGraphicFramePr>
            <p:cNvPr id="48137" name="Object 7"/>
            <p:cNvGraphicFramePr>
              <a:graphicFrameLocks noChangeAspect="1"/>
            </p:cNvGraphicFramePr>
            <p:nvPr/>
          </p:nvGraphicFramePr>
          <p:xfrm>
            <a:off x="3379" y="1933"/>
            <a:ext cx="169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9" name="Equation" r:id="rId5" imgW="1346200" imgH="203200" progId="Equation.3">
                    <p:embed/>
                  </p:oleObj>
                </mc:Choice>
                <mc:Fallback>
                  <p:oleObj name="Equation" r:id="rId5" imgW="13462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933"/>
                          <a:ext cx="169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1219200" y="3611563"/>
          <a:ext cx="6527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7" imgW="3263900" imgH="736600" progId="Equation.3">
                  <p:embed/>
                </p:oleObj>
              </mc:Choice>
              <mc:Fallback>
                <p:oleObj name="Equation" r:id="rId7" imgW="3263900" imgH="736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11563"/>
                        <a:ext cx="65278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1258888" y="5153025"/>
          <a:ext cx="44053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方程式" r:id="rId9" imgW="4406900" imgH="1371600" progId="Equation.3">
                  <p:embed/>
                </p:oleObj>
              </mc:Choice>
              <mc:Fallback>
                <p:oleObj name="方程式" r:id="rId9" imgW="4406900" imgH="1371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53025"/>
                        <a:ext cx="440531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2BA870FD-5775-4F03-809F-7D7A790C66A4}" type="slidenum">
              <a:rPr lang="en-US" altLang="zh-TW"/>
              <a:pPr>
                <a:defRPr/>
              </a:pPr>
              <a:t>42</a:t>
            </a:fld>
            <a:endParaRPr lang="en-US" altLang="zh-TW"/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1258888" y="952500"/>
          <a:ext cx="35623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方程式" r:id="rId3" imgW="1778000" imgH="698500" progId="Equation.3">
                  <p:embed/>
                </p:oleObj>
              </mc:Choice>
              <mc:Fallback>
                <p:oleObj name="方程式" r:id="rId3" imgW="1778000" imgH="698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52500"/>
                        <a:ext cx="35623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195388" y="2349500"/>
          <a:ext cx="4097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方程式" r:id="rId5" imgW="2044700" imgH="228600" progId="Equation.3">
                  <p:embed/>
                </p:oleObj>
              </mc:Choice>
              <mc:Fallback>
                <p:oleObj name="方程式" r:id="rId5" imgW="2044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349500"/>
                        <a:ext cx="4097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BA8D9866-FF2D-4F55-8C34-C9CBF211688C}" type="slidenum">
              <a:rPr lang="en-US" altLang="zh-TW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Thm 10: (Fundamental theorem of symmetric matrices)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84213" y="1295400"/>
            <a:ext cx="82089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7623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Let </a:t>
            </a:r>
            <a:r>
              <a:rPr lang="en-US" altLang="zh-TW" i="1"/>
              <a:t>A</a:t>
            </a:r>
            <a:r>
              <a:rPr lang="en-US" altLang="zh-TW"/>
              <a:t> be an </a:t>
            </a:r>
            <a:r>
              <a:rPr lang="en-US" altLang="zh-TW" i="1"/>
              <a:t>n</a:t>
            </a:r>
            <a:r>
              <a:rPr lang="en-US" altLang="zh-TW" i="1">
                <a:sym typeface="Symbol" panose="05050102010706020507" pitchFamily="18" charset="2"/>
              </a:rPr>
              <a:t></a:t>
            </a:r>
            <a:r>
              <a:rPr lang="en-US" altLang="zh-TW" i="1"/>
              <a:t>n</a:t>
            </a:r>
            <a:r>
              <a:rPr lang="en-US" altLang="zh-TW"/>
              <a:t> matrix. Then </a:t>
            </a:r>
            <a:r>
              <a:rPr lang="en-US" altLang="zh-TW" i="1"/>
              <a:t>A</a:t>
            </a:r>
            <a:r>
              <a:rPr lang="en-US" altLang="zh-TW"/>
              <a:t> is orthogonally diagonalizable and has real eigenvalue if and only if </a:t>
            </a:r>
            <a:r>
              <a:rPr lang="en-US" altLang="zh-TW" i="1"/>
              <a:t>A</a:t>
            </a:r>
            <a:r>
              <a:rPr lang="en-US" altLang="zh-TW"/>
              <a:t> is symmetric</a:t>
            </a:r>
            <a:r>
              <a:rPr lang="en-US" altLang="zh-TW" i="1"/>
              <a:t>.</a:t>
            </a:r>
            <a:r>
              <a:rPr lang="en-US" altLang="zh-TW"/>
              <a:t> </a:t>
            </a:r>
          </a:p>
        </p:txBody>
      </p:sp>
      <p:grpSp>
        <p:nvGrpSpPr>
          <p:cNvPr id="90131" name="Group 19"/>
          <p:cNvGrpSpPr>
            <a:grpSpLocks/>
          </p:cNvGrpSpPr>
          <p:nvPr/>
        </p:nvGrpSpPr>
        <p:grpSpPr bwMode="auto">
          <a:xfrm>
            <a:off x="395288" y="2514600"/>
            <a:ext cx="8569325" cy="3867150"/>
            <a:chOff x="249" y="1584"/>
            <a:chExt cx="5398" cy="2436"/>
          </a:xfrm>
        </p:grpSpPr>
        <p:sp>
          <p:nvSpPr>
            <p:cNvPr id="50182" name="Rectangle 10"/>
            <p:cNvSpPr>
              <a:spLocks noChangeArrowheads="1"/>
            </p:cNvSpPr>
            <p:nvPr/>
          </p:nvSpPr>
          <p:spPr bwMode="auto">
            <a:xfrm>
              <a:off x="249" y="1584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Orthogonal diagonalization of a symmetric matrix:</a:t>
              </a:r>
            </a:p>
          </p:txBody>
        </p:sp>
        <p:sp>
          <p:nvSpPr>
            <p:cNvPr id="50183" name="Rectangle 11"/>
            <p:cNvSpPr>
              <a:spLocks noChangeArrowheads="1"/>
            </p:cNvSpPr>
            <p:nvPr/>
          </p:nvSpPr>
          <p:spPr bwMode="auto">
            <a:xfrm>
              <a:off x="428" y="1824"/>
              <a:ext cx="5219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4863" indent="-428625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39065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798638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2098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667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3124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581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4038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lvl="1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TW" sz="2000"/>
                <a:t>Let </a:t>
              </a:r>
              <a:r>
                <a:rPr lang="en-US" altLang="zh-TW" sz="2000" i="1"/>
                <a:t>A </a:t>
              </a:r>
              <a:r>
                <a:rPr lang="en-US" altLang="zh-TW" sz="2000"/>
                <a:t>be an</a:t>
              </a:r>
              <a:r>
                <a:rPr lang="en-US" altLang="zh-TW" sz="2000" i="1"/>
                <a:t> n</a:t>
              </a:r>
              <a:r>
                <a:rPr lang="en-US" altLang="zh-TW" sz="2000">
                  <a:sym typeface="Symbol" panose="05050102010706020507" pitchFamily="18" charset="2"/>
                </a:rPr>
                <a:t></a:t>
              </a:r>
              <a:r>
                <a:rPr lang="en-US" altLang="zh-TW" sz="2000" i="1"/>
                <a:t>n </a:t>
              </a:r>
              <a:r>
                <a:rPr lang="en-US" altLang="zh-TW" sz="2000"/>
                <a:t>symmetric matrix</a:t>
              </a:r>
              <a:r>
                <a:rPr lang="en-US" altLang="zh-TW" sz="2000" i="1"/>
                <a:t>.</a:t>
              </a:r>
              <a:endParaRPr lang="en-US" altLang="zh-TW" sz="2000"/>
            </a:p>
            <a:p>
              <a:pPr lvl="1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TW" sz="2000"/>
                <a:t>(1) Find all eigenvalues of </a:t>
              </a:r>
              <a:r>
                <a:rPr lang="en-US" altLang="zh-TW" sz="2000" i="1"/>
                <a:t>A</a:t>
              </a:r>
              <a:r>
                <a:rPr lang="en-US" altLang="zh-TW" sz="2000"/>
                <a:t> and determine the multiplicity of each.</a:t>
              </a:r>
            </a:p>
            <a:p>
              <a:pPr lvl="1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TW" sz="2000"/>
                <a:t>(2) For each eigenvalue of multiplicity 1, choose a unit eigenvector. </a:t>
              </a:r>
            </a:p>
            <a:p>
              <a:pPr lvl="1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TW" sz="2000"/>
                <a:t>(3) For each eigenvalue of multiplicity </a:t>
              </a:r>
              <a:r>
                <a:rPr lang="en-US" altLang="zh-TW" sz="2000" i="1"/>
                <a:t>k</a:t>
              </a:r>
              <a:r>
                <a:rPr lang="en-US" altLang="zh-TW" sz="2000">
                  <a:sym typeface="Symbol" panose="05050102010706020507" pitchFamily="18" charset="2"/>
                </a:rPr>
                <a:t>2</a:t>
              </a:r>
              <a:r>
                <a:rPr lang="en-US" altLang="zh-TW" sz="2000"/>
                <a:t>, find a set of </a:t>
              </a:r>
              <a:r>
                <a:rPr lang="en-US" altLang="zh-TW" sz="2000" i="1"/>
                <a:t>k</a:t>
              </a:r>
              <a:r>
                <a:rPr lang="en-US" altLang="zh-TW" sz="2000"/>
                <a:t> linearly independent eigenvectors. If this set is not orthonormal, apply Gram-Schmidt orthonormalization process.</a:t>
              </a:r>
            </a:p>
            <a:p>
              <a:pPr lvl="1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TW" sz="2000"/>
                <a:t>(4) The composite of steps 2 and 3 produces an orthonormal set of </a:t>
              </a:r>
              <a:r>
                <a:rPr lang="en-US" altLang="zh-TW" sz="2000" i="1"/>
                <a:t>n</a:t>
              </a:r>
              <a:r>
                <a:rPr lang="en-US" altLang="zh-TW" sz="2000"/>
                <a:t> eigenvectors. Use these eigenvectors to form the columns of </a:t>
              </a:r>
              <a:r>
                <a:rPr lang="en-US" altLang="zh-TW" sz="2000" i="1"/>
                <a:t>P</a:t>
              </a:r>
              <a:r>
                <a:rPr lang="en-US" altLang="zh-TW" sz="2000"/>
                <a:t>. The matrix                                       will be diagonal.</a:t>
              </a:r>
            </a:p>
            <a:p>
              <a:pPr lvl="1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endParaRPr lang="en-US" altLang="zh-TW" sz="2000"/>
            </a:p>
          </p:txBody>
        </p:sp>
        <p:graphicFrame>
          <p:nvGraphicFramePr>
            <p:cNvPr id="50184" name="Object 17"/>
            <p:cNvGraphicFramePr>
              <a:graphicFrameLocks noChangeAspect="1"/>
            </p:cNvGraphicFramePr>
            <p:nvPr/>
          </p:nvGraphicFramePr>
          <p:xfrm>
            <a:off x="1520" y="3676"/>
            <a:ext cx="13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" name="方程式" r:id="rId3" imgW="2171700" imgH="330200" progId="Equation.3">
                    <p:embed/>
                  </p:oleObj>
                </mc:Choice>
                <mc:Fallback>
                  <p:oleObj name="方程式" r:id="rId3" imgW="2171700" imgH="330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3676"/>
                          <a:ext cx="13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479DE016-7D8C-4F99-B8BC-C9D3A3D8418B}" type="slidenum">
              <a:rPr lang="en-US" altLang="zh-TW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8748712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7: (Determining whether a matrix is orthogonally diagonalizable)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219200" y="1803400"/>
          <a:ext cx="1854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3" imgW="926698" imgH="634725" progId="Equation.3">
                  <p:embed/>
                </p:oleObj>
              </mc:Choice>
              <mc:Fallback>
                <p:oleObj name="Equation" r:id="rId3" imgW="926698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03400"/>
                        <a:ext cx="1854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219200" y="3095625"/>
          <a:ext cx="2159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Equation" r:id="rId5" imgW="1079032" imgH="634725" progId="Equation.3">
                  <p:embed/>
                </p:oleObj>
              </mc:Choice>
              <mc:Fallback>
                <p:oleObj name="Equation" r:id="rId5" imgW="1079032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95625"/>
                        <a:ext cx="2159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219200" y="4521200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Equation" r:id="rId7" imgW="990170" imgH="431613" progId="Equation.3">
                  <p:embed/>
                </p:oleObj>
              </mc:Choice>
              <mc:Fallback>
                <p:oleObj name="Equation" r:id="rId7" imgW="990170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21200"/>
                        <a:ext cx="1981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219200" y="5537200"/>
          <a:ext cx="177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Equation" r:id="rId9" imgW="888614" imgH="431613" progId="Equation.3">
                  <p:embed/>
                </p:oleObj>
              </mc:Choice>
              <mc:Fallback>
                <p:oleObj name="Equation" r:id="rId9" imgW="888614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37200"/>
                        <a:ext cx="1778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5214938" y="1419225"/>
            <a:ext cx="16621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Orthogonally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diagonalizable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636963" y="1419225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Symmetric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matrix</a:t>
            </a:r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5835650" y="22098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id-ID" altLang="id-ID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11" name="Oval 11"/>
          <p:cNvSpPr>
            <a:spLocks noChangeArrowheads="1"/>
          </p:cNvSpPr>
          <p:nvPr/>
        </p:nvSpPr>
        <p:spPr bwMode="auto">
          <a:xfrm>
            <a:off x="4083050" y="22098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id-ID" altLang="id-ID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12" name="Oval 12"/>
          <p:cNvSpPr>
            <a:spLocks noChangeArrowheads="1"/>
          </p:cNvSpPr>
          <p:nvPr/>
        </p:nvSpPr>
        <p:spPr bwMode="auto">
          <a:xfrm>
            <a:off x="4083050" y="57912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id-ID" altLang="id-ID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13" name="Oval 13"/>
          <p:cNvSpPr>
            <a:spLocks noChangeArrowheads="1"/>
          </p:cNvSpPr>
          <p:nvPr/>
        </p:nvSpPr>
        <p:spPr bwMode="auto">
          <a:xfrm>
            <a:off x="5835650" y="57912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id-ID" altLang="id-ID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02416" name="Group 16"/>
          <p:cNvGrpSpPr>
            <a:grpSpLocks/>
          </p:cNvGrpSpPr>
          <p:nvPr/>
        </p:nvGrpSpPr>
        <p:grpSpPr bwMode="auto">
          <a:xfrm>
            <a:off x="4083050" y="3505200"/>
            <a:ext cx="381000" cy="381000"/>
            <a:chOff x="3024" y="3072"/>
            <a:chExt cx="240" cy="240"/>
          </a:xfrm>
        </p:grpSpPr>
        <p:sp>
          <p:nvSpPr>
            <p:cNvPr id="51224" name="Line 14"/>
            <p:cNvSpPr>
              <a:spLocks noChangeShapeType="1"/>
            </p:cNvSpPr>
            <p:nvPr/>
          </p:nvSpPr>
          <p:spPr bwMode="auto">
            <a:xfrm flipH="1">
              <a:off x="3024" y="3072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1225" name="Line 15"/>
            <p:cNvSpPr>
              <a:spLocks noChangeShapeType="1"/>
            </p:cNvSpPr>
            <p:nvPr/>
          </p:nvSpPr>
          <p:spPr bwMode="auto">
            <a:xfrm>
              <a:off x="3024" y="3072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02417" name="Group 17"/>
          <p:cNvGrpSpPr>
            <a:grpSpLocks/>
          </p:cNvGrpSpPr>
          <p:nvPr/>
        </p:nvGrpSpPr>
        <p:grpSpPr bwMode="auto">
          <a:xfrm>
            <a:off x="4083050" y="4724400"/>
            <a:ext cx="381000" cy="381000"/>
            <a:chOff x="3024" y="3072"/>
            <a:chExt cx="240" cy="240"/>
          </a:xfrm>
        </p:grpSpPr>
        <p:sp>
          <p:nvSpPr>
            <p:cNvPr id="51222" name="Line 18"/>
            <p:cNvSpPr>
              <a:spLocks noChangeShapeType="1"/>
            </p:cNvSpPr>
            <p:nvPr/>
          </p:nvSpPr>
          <p:spPr bwMode="auto">
            <a:xfrm flipH="1">
              <a:off x="3024" y="3072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1223" name="Line 19"/>
            <p:cNvSpPr>
              <a:spLocks noChangeShapeType="1"/>
            </p:cNvSpPr>
            <p:nvPr/>
          </p:nvSpPr>
          <p:spPr bwMode="auto">
            <a:xfrm>
              <a:off x="3024" y="3072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02420" name="Group 20"/>
          <p:cNvGrpSpPr>
            <a:grpSpLocks/>
          </p:cNvGrpSpPr>
          <p:nvPr/>
        </p:nvGrpSpPr>
        <p:grpSpPr bwMode="auto">
          <a:xfrm>
            <a:off x="5835650" y="3505200"/>
            <a:ext cx="381000" cy="381000"/>
            <a:chOff x="3024" y="3072"/>
            <a:chExt cx="240" cy="240"/>
          </a:xfrm>
        </p:grpSpPr>
        <p:sp>
          <p:nvSpPr>
            <p:cNvPr id="51220" name="Line 21"/>
            <p:cNvSpPr>
              <a:spLocks noChangeShapeType="1"/>
            </p:cNvSpPr>
            <p:nvPr/>
          </p:nvSpPr>
          <p:spPr bwMode="auto">
            <a:xfrm flipH="1">
              <a:off x="3024" y="3072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1221" name="Line 22"/>
            <p:cNvSpPr>
              <a:spLocks noChangeShapeType="1"/>
            </p:cNvSpPr>
            <p:nvPr/>
          </p:nvSpPr>
          <p:spPr bwMode="auto">
            <a:xfrm>
              <a:off x="3024" y="3072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02423" name="Group 23"/>
          <p:cNvGrpSpPr>
            <a:grpSpLocks/>
          </p:cNvGrpSpPr>
          <p:nvPr/>
        </p:nvGrpSpPr>
        <p:grpSpPr bwMode="auto">
          <a:xfrm>
            <a:off x="5835650" y="4724400"/>
            <a:ext cx="381000" cy="381000"/>
            <a:chOff x="3024" y="3072"/>
            <a:chExt cx="240" cy="240"/>
          </a:xfrm>
        </p:grpSpPr>
        <p:sp>
          <p:nvSpPr>
            <p:cNvPr id="51218" name="Line 24"/>
            <p:cNvSpPr>
              <a:spLocks noChangeShapeType="1"/>
            </p:cNvSpPr>
            <p:nvPr/>
          </p:nvSpPr>
          <p:spPr bwMode="auto">
            <a:xfrm flipH="1">
              <a:off x="3024" y="3072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1219" name="Line 25"/>
            <p:cNvSpPr>
              <a:spLocks noChangeShapeType="1"/>
            </p:cNvSpPr>
            <p:nvPr/>
          </p:nvSpPr>
          <p:spPr bwMode="auto">
            <a:xfrm>
              <a:off x="3024" y="3072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  <p:bldP spid="102411" grpId="0" animBg="1"/>
      <p:bldP spid="102412" grpId="0" animBg="1"/>
      <p:bldP spid="1024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</a:t>
            </a:r>
            <a:r>
              <a:rPr lang="id-ID" dirty="0" smtClean="0"/>
              <a:t>orthogonalisasi Gram-Schmidt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29171" y="1207220"/>
            <a:ext cx="7843341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Gram-Schmidt </a:t>
            </a:r>
            <a:r>
              <a:rPr lang="en-US" altLang="id-ID" sz="1800" b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orthogonalization</a:t>
            </a:r>
            <a:r>
              <a:rPr lang="en-US" altLang="id-ID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d-ID" sz="800" u="sng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Starting from </a:t>
            </a:r>
            <a:r>
              <a:rPr lang="en-US" altLang="id-ID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id-ID" sz="18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linearly independent vectors                      we can construct an orthonormal basis set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125800"/>
              </p:ext>
            </p:extLst>
          </p:nvPr>
        </p:nvGraphicFramePr>
        <p:xfrm>
          <a:off x="4845572" y="1653307"/>
          <a:ext cx="1060306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572" y="1653307"/>
                        <a:ext cx="1060306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75289"/>
              </p:ext>
            </p:extLst>
          </p:nvPr>
        </p:nvGraphicFramePr>
        <p:xfrm>
          <a:off x="2771800" y="1915964"/>
          <a:ext cx="116121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5" imgW="876300" imgH="228600" progId="Equation.3">
                  <p:embed/>
                </p:oleObj>
              </mc:Choice>
              <mc:Fallback>
                <p:oleObj name="Equation" r:id="rId5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15964"/>
                        <a:ext cx="116121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39001"/>
              </p:ext>
            </p:extLst>
          </p:nvPr>
        </p:nvGraphicFramePr>
        <p:xfrm>
          <a:off x="745058" y="2502620"/>
          <a:ext cx="2979095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7" imgW="2247900" imgH="2159000" progId="Equation.3">
                  <p:embed/>
                </p:oleObj>
              </mc:Choice>
              <mc:Fallback>
                <p:oleObj name="Equation" r:id="rId7" imgW="2247900" imgH="215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58" y="2502620"/>
                        <a:ext cx="2979095" cy="311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0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B35AAF9C-E7BD-4E45-A71F-4BF55D1E9419}" type="slidenum">
              <a:rPr lang="en-US" altLang="zh-TW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 9: (Orthogonal diagonalization)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128713" y="1363663"/>
          <a:ext cx="58912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方程式" r:id="rId3" imgW="5892800" imgH="2209800" progId="Equation.3">
                  <p:embed/>
                </p:oleObj>
              </mc:Choice>
              <mc:Fallback>
                <p:oleObj name="方程式" r:id="rId3" imgW="5892800" imgH="220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363663"/>
                        <a:ext cx="589121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8" name="Group 12"/>
          <p:cNvGrpSpPr>
            <a:grpSpLocks/>
          </p:cNvGrpSpPr>
          <p:nvPr/>
        </p:nvGrpSpPr>
        <p:grpSpPr bwMode="auto">
          <a:xfrm>
            <a:off x="533400" y="3048000"/>
            <a:ext cx="7696200" cy="889000"/>
            <a:chOff x="528" y="1920"/>
            <a:chExt cx="4848" cy="560"/>
          </a:xfrm>
        </p:grpSpPr>
        <p:sp>
          <p:nvSpPr>
            <p:cNvPr id="52236" name="Rectangle 5"/>
            <p:cNvSpPr>
              <a:spLocks noChangeArrowheads="1"/>
            </p:cNvSpPr>
            <p:nvPr/>
          </p:nvSpPr>
          <p:spPr bwMode="auto">
            <a:xfrm>
              <a:off x="528" y="1920"/>
              <a:ext cx="48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TW"/>
                <a:t>Sol:</a:t>
              </a:r>
              <a:endParaRPr lang="en-US" altLang="zh-TW">
                <a:solidFill>
                  <a:schemeClr val="tx1"/>
                </a:solidFill>
              </a:endParaRPr>
            </a:p>
          </p:txBody>
        </p:sp>
        <p:graphicFrame>
          <p:nvGraphicFramePr>
            <p:cNvPr id="52237" name="Object 6"/>
            <p:cNvGraphicFramePr>
              <a:graphicFrameLocks noChangeAspect="1"/>
            </p:cNvGraphicFramePr>
            <p:nvPr/>
          </p:nvGraphicFramePr>
          <p:xfrm>
            <a:off x="768" y="2160"/>
            <a:ext cx="246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4" name="Equation" r:id="rId5" imgW="1954951" imgH="253890" progId="Equation.3">
                    <p:embed/>
                  </p:oleObj>
                </mc:Choice>
                <mc:Fallback>
                  <p:oleObj name="Equation" r:id="rId5" imgW="1954951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60"/>
                          <a:ext cx="246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1406525" y="4076700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方程式" r:id="rId7" imgW="2373870" imgH="215806" progId="Equation.3">
                  <p:embed/>
                </p:oleObj>
              </mc:Choice>
              <mc:Fallback>
                <p:oleObj name="方程式" r:id="rId7" imgW="237387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076700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158113"/>
              </p:ext>
            </p:extLst>
          </p:nvPr>
        </p:nvGraphicFramePr>
        <p:xfrm>
          <a:off x="901700" y="4411663"/>
          <a:ext cx="63325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name="Equation" r:id="rId9" imgW="3162240" imgH="444240" progId="Equation.3">
                  <p:embed/>
                </p:oleObj>
              </mc:Choice>
              <mc:Fallback>
                <p:oleObj name="Equation" r:id="rId9" imgW="31622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411663"/>
                        <a:ext cx="63325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914400" y="5373688"/>
          <a:ext cx="4781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7" name="Equation" r:id="rId11" imgW="2387600" imgH="228600" progId="Equation.3">
                  <p:embed/>
                </p:oleObj>
              </mc:Choice>
              <mc:Fallback>
                <p:oleObj name="Equation" r:id="rId11" imgW="2387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73688"/>
                        <a:ext cx="4781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3429000" y="5762625"/>
            <a:ext cx="2711450" cy="760413"/>
            <a:chOff x="2352" y="3552"/>
            <a:chExt cx="1708" cy="479"/>
          </a:xfrm>
        </p:grpSpPr>
        <p:sp>
          <p:nvSpPr>
            <p:cNvPr id="52234" name="Arc 10"/>
            <p:cNvSpPr>
              <a:spLocks/>
            </p:cNvSpPr>
            <p:nvPr/>
          </p:nvSpPr>
          <p:spPr bwMode="auto">
            <a:xfrm flipV="1">
              <a:off x="2352" y="3552"/>
              <a:ext cx="1105" cy="192"/>
            </a:xfrm>
            <a:custGeom>
              <a:avLst/>
              <a:gdLst>
                <a:gd name="T0" fmla="*/ 0 w 42507"/>
                <a:gd name="T1" fmla="*/ 1 h 21600"/>
                <a:gd name="T2" fmla="*/ 29 w 42507"/>
                <a:gd name="T3" fmla="*/ 2 h 21600"/>
                <a:gd name="T4" fmla="*/ 14 w 42507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507" h="21600" fill="none" extrusionOk="0">
                  <a:moveTo>
                    <a:pt x="-1" y="16172"/>
                  </a:moveTo>
                  <a:cubicBezTo>
                    <a:pt x="2471" y="6649"/>
                    <a:pt x="11067" y="0"/>
                    <a:pt x="20907" y="0"/>
                  </a:cubicBezTo>
                  <a:cubicBezTo>
                    <a:pt x="32836" y="0"/>
                    <a:pt x="42507" y="9670"/>
                    <a:pt x="42507" y="21600"/>
                  </a:cubicBezTo>
                </a:path>
                <a:path w="42507" h="21600" stroke="0" extrusionOk="0">
                  <a:moveTo>
                    <a:pt x="-1" y="16172"/>
                  </a:moveTo>
                  <a:cubicBezTo>
                    <a:pt x="2471" y="6649"/>
                    <a:pt x="11067" y="0"/>
                    <a:pt x="20907" y="0"/>
                  </a:cubicBezTo>
                  <a:cubicBezTo>
                    <a:pt x="32836" y="0"/>
                    <a:pt x="42507" y="9670"/>
                    <a:pt x="42507" y="21600"/>
                  </a:cubicBezTo>
                  <a:lnTo>
                    <a:pt x="20907" y="21600"/>
                  </a:lnTo>
                  <a:lnTo>
                    <a:pt x="-1" y="16172"/>
                  </a:lnTo>
                  <a:close/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2448" y="3743"/>
              <a:ext cx="1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/>
                <a:t>Linear Independent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0CAFDFD7-78C0-496E-B772-3A509BD9E3A4}" type="slidenum">
              <a:rPr lang="en-US" altLang="zh-TW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950913"/>
            <a:ext cx="7315200" cy="5334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Gram-Schmidt Process:</a:t>
            </a:r>
            <a:r>
              <a:rPr lang="en-US" altLang="zh-TW" smtClean="0"/>
              <a:t> 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84224"/>
              </p:ext>
            </p:extLst>
          </p:nvPr>
        </p:nvGraphicFramePr>
        <p:xfrm>
          <a:off x="1358900" y="1435100"/>
          <a:ext cx="58229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Equation" r:id="rId3" imgW="2908080" imgH="482400" progId="Equation.3">
                  <p:embed/>
                </p:oleObj>
              </mc:Choice>
              <mc:Fallback>
                <p:oleObj name="Equation" r:id="rId3" imgW="29080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435100"/>
                        <a:ext cx="58229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34483"/>
              </p:ext>
            </p:extLst>
          </p:nvPr>
        </p:nvGraphicFramePr>
        <p:xfrm>
          <a:off x="188118" y="4308082"/>
          <a:ext cx="8391526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5" imgW="4190760" imgH="1091880" progId="Equation.3">
                  <p:embed/>
                </p:oleObj>
              </mc:Choice>
              <mc:Fallback>
                <p:oleObj name="Equation" r:id="rId5" imgW="4190760" imgH="1091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" y="4308082"/>
                        <a:ext cx="8391526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03514"/>
              </p:ext>
            </p:extLst>
          </p:nvPr>
        </p:nvGraphicFramePr>
        <p:xfrm>
          <a:off x="188118" y="2463008"/>
          <a:ext cx="86153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7" imgW="4305240" imgH="431640" progId="Equation.3">
                  <p:embed/>
                </p:oleObj>
              </mc:Choice>
              <mc:Fallback>
                <p:oleObj name="Equation" r:id="rId7" imgW="4305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" y="2463008"/>
                        <a:ext cx="86153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256859"/>
              </p:ext>
            </p:extLst>
          </p:nvPr>
        </p:nvGraphicFramePr>
        <p:xfrm>
          <a:off x="188118" y="3326608"/>
          <a:ext cx="61801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Equation" r:id="rId9" imgW="3085920" imgH="431640" progId="Equation.3">
                  <p:embed/>
                </p:oleObj>
              </mc:Choice>
              <mc:Fallback>
                <p:oleObj name="Equation" r:id="rId9" imgW="308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" y="3326608"/>
                        <a:ext cx="61801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25101"/>
              </p:ext>
            </p:extLst>
          </p:nvPr>
        </p:nvGraphicFramePr>
        <p:xfrm>
          <a:off x="817290" y="908720"/>
          <a:ext cx="3754710" cy="234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1181100" imgH="736600" progId="Equation.3">
                  <p:embed/>
                </p:oleObj>
              </mc:Choice>
              <mc:Fallback>
                <p:oleObj name="Equation" r:id="rId3" imgW="11811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90" y="908720"/>
                        <a:ext cx="3754710" cy="2341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67449"/>
              </p:ext>
            </p:extLst>
          </p:nvPr>
        </p:nvGraphicFramePr>
        <p:xfrm>
          <a:off x="805309" y="3501216"/>
          <a:ext cx="5067846" cy="201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5" imgW="1600200" imgH="635000" progId="Equation.3">
                  <p:embed/>
                </p:oleObj>
              </mc:Choice>
              <mc:Fallback>
                <p:oleObj name="Equation" r:id="rId5" imgW="16002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09" y="3501216"/>
                        <a:ext cx="5067846" cy="2011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5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4E70CFE0-7706-4161-BDA2-4C05E8426B26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8200"/>
            <a:ext cx="7924800" cy="11461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mtClean="0"/>
              <a:t>Ex 3: (An example of eigenspaces in the plane)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  Find the eigenvalues and corresponding eigenspaces of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128838" y="1905000"/>
          <a:ext cx="165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r:id="rId3" imgW="825500" imgH="457200" progId="Equation.3">
                  <p:embed/>
                </p:oleObj>
              </mc:Choice>
              <mc:Fallback>
                <p:oleObj r:id="rId3" imgW="825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1905000"/>
                        <a:ext cx="1651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1219200" y="3657600"/>
          <a:ext cx="3224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5" imgW="1612900" imgH="457200" progId="Equation.3">
                  <p:embed/>
                </p:oleObj>
              </mc:Choice>
              <mc:Fallback>
                <p:oleObj name="Equation" r:id="rId5" imgW="1612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3224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9" name="Group 25"/>
          <p:cNvGrpSpPr>
            <a:grpSpLocks/>
          </p:cNvGrpSpPr>
          <p:nvPr/>
        </p:nvGrpSpPr>
        <p:grpSpPr bwMode="auto">
          <a:xfrm>
            <a:off x="1143000" y="3200400"/>
            <a:ext cx="1981200" cy="533400"/>
            <a:chOff x="896" y="1584"/>
            <a:chExt cx="1248" cy="336"/>
          </a:xfrm>
        </p:grpSpPr>
        <p:sp>
          <p:nvSpPr>
            <p:cNvPr id="10255" name="Rectangle 8"/>
            <p:cNvSpPr>
              <a:spLocks noChangeArrowheads="1"/>
            </p:cNvSpPr>
            <p:nvPr/>
          </p:nvSpPr>
          <p:spPr bwMode="auto">
            <a:xfrm>
              <a:off x="896" y="1584"/>
              <a:ext cx="91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If</a:t>
              </a:r>
            </a:p>
          </p:txBody>
        </p:sp>
        <p:graphicFrame>
          <p:nvGraphicFramePr>
            <p:cNvPr id="10256" name="Object 9"/>
            <p:cNvGraphicFramePr>
              <a:graphicFrameLocks noChangeAspect="1"/>
            </p:cNvGraphicFramePr>
            <p:nvPr/>
          </p:nvGraphicFramePr>
          <p:xfrm>
            <a:off x="1360" y="1601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Equation" r:id="rId7" imgW="622030" imgH="203112" progId="Equation.3">
                    <p:embed/>
                  </p:oleObj>
                </mc:Choice>
                <mc:Fallback>
                  <p:oleObj name="Equation" r:id="rId7" imgW="622030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1601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70" name="Group 26"/>
          <p:cNvGrpSpPr>
            <a:grpSpLocks/>
          </p:cNvGrpSpPr>
          <p:nvPr/>
        </p:nvGrpSpPr>
        <p:grpSpPr bwMode="auto">
          <a:xfrm>
            <a:off x="1143000" y="4724400"/>
            <a:ext cx="3757613" cy="1447800"/>
            <a:chOff x="896" y="2688"/>
            <a:chExt cx="2367" cy="912"/>
          </a:xfrm>
        </p:grpSpPr>
        <p:graphicFrame>
          <p:nvGraphicFramePr>
            <p:cNvPr id="10253" name="Object 18"/>
            <p:cNvGraphicFramePr>
              <a:graphicFrameLocks noChangeAspect="1"/>
            </p:cNvGraphicFramePr>
            <p:nvPr/>
          </p:nvGraphicFramePr>
          <p:xfrm>
            <a:off x="992" y="3024"/>
            <a:ext cx="227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" r:id="rId9" imgW="1803400" imgH="457200" progId="Equation.3">
                    <p:embed/>
                  </p:oleObj>
                </mc:Choice>
                <mc:Fallback>
                  <p:oleObj r:id="rId9" imgW="1803400" imgH="457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3024"/>
                          <a:ext cx="227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Rectangle 20"/>
            <p:cNvSpPr>
              <a:spLocks noChangeArrowheads="1"/>
            </p:cNvSpPr>
            <p:nvPr/>
          </p:nvSpPr>
          <p:spPr bwMode="auto">
            <a:xfrm>
              <a:off x="896" y="2688"/>
              <a:ext cx="14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 sz="1600"/>
                <a:t>For a vector on the </a:t>
              </a:r>
              <a:r>
                <a:rPr lang="en-US" altLang="zh-TW" sz="1600" i="1"/>
                <a:t>x-</a:t>
              </a:r>
              <a:r>
                <a:rPr lang="en-US" altLang="zh-TW" sz="1600"/>
                <a:t>axis</a:t>
              </a:r>
            </a:p>
          </p:txBody>
        </p:sp>
      </p:grpSp>
      <p:grpSp>
        <p:nvGrpSpPr>
          <p:cNvPr id="57368" name="Group 24"/>
          <p:cNvGrpSpPr>
            <a:grpSpLocks/>
          </p:cNvGrpSpPr>
          <p:nvPr/>
        </p:nvGrpSpPr>
        <p:grpSpPr bwMode="auto">
          <a:xfrm>
            <a:off x="4038600" y="4724400"/>
            <a:ext cx="2540000" cy="1219200"/>
            <a:chOff x="2832" y="2928"/>
            <a:chExt cx="1600" cy="768"/>
          </a:xfrm>
        </p:grpSpPr>
        <p:sp>
          <p:nvSpPr>
            <p:cNvPr id="10250" name="Oval 21"/>
            <p:cNvSpPr>
              <a:spLocks noChangeArrowheads="1"/>
            </p:cNvSpPr>
            <p:nvPr/>
          </p:nvSpPr>
          <p:spPr bwMode="auto">
            <a:xfrm>
              <a:off x="2832" y="3408"/>
              <a:ext cx="288" cy="288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id-ID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51" name="Rectangle 22"/>
            <p:cNvSpPr>
              <a:spLocks noChangeArrowheads="1"/>
            </p:cNvSpPr>
            <p:nvPr/>
          </p:nvSpPr>
          <p:spPr bwMode="auto">
            <a:xfrm>
              <a:off x="3024" y="2928"/>
              <a:ext cx="91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 sz="2000"/>
                <a:t>Eigenvalue</a:t>
              </a:r>
            </a:p>
          </p:txBody>
        </p:sp>
        <p:graphicFrame>
          <p:nvGraphicFramePr>
            <p:cNvPr id="10252" name="Object 23"/>
            <p:cNvGraphicFramePr>
              <a:graphicFrameLocks noChangeAspect="1"/>
            </p:cNvGraphicFramePr>
            <p:nvPr/>
          </p:nvGraphicFramePr>
          <p:xfrm>
            <a:off x="3840" y="2928"/>
            <a:ext cx="5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" name="Equation" r:id="rId11" imgW="447562" imgH="200021" progId="Equation.3">
                    <p:embed/>
                  </p:oleObj>
                </mc:Choice>
                <mc:Fallback>
                  <p:oleObj name="Equation" r:id="rId11" imgW="447562" imgH="20002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928"/>
                          <a:ext cx="5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9" name="Rectangle 27"/>
          <p:cNvSpPr>
            <a:spLocks noChangeArrowheads="1"/>
          </p:cNvSpPr>
          <p:nvPr/>
        </p:nvSpPr>
        <p:spPr bwMode="auto">
          <a:xfrm>
            <a:off x="468313" y="27432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Sol: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9100" y="373063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6850" indent="-1968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5715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dirty="0" smtClean="0"/>
              <a:t>Ex : (Orthogonal diagonalization)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593516"/>
              </p:ext>
            </p:extLst>
          </p:nvPr>
        </p:nvGraphicFramePr>
        <p:xfrm>
          <a:off x="1855788" y="1060450"/>
          <a:ext cx="2173287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3" imgW="1511280" imgH="939600" progId="Equation.3">
                  <p:embed/>
                </p:oleObj>
              </mc:Choice>
              <mc:Fallback>
                <p:oleObj name="Equation" r:id="rId3" imgW="1511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1060450"/>
                        <a:ext cx="2173287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69504"/>
              </p:ext>
            </p:extLst>
          </p:nvPr>
        </p:nvGraphicFramePr>
        <p:xfrm>
          <a:off x="2619375" y="2852738"/>
          <a:ext cx="120173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5" imgW="952200" imgH="711000" progId="Equation.3">
                  <p:embed/>
                </p:oleObj>
              </mc:Choice>
              <mc:Fallback>
                <p:oleObj name="Equation" r:id="rId5" imgW="9522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9375" y="2852738"/>
                        <a:ext cx="1201738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3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B8A33FA4-2420-44B5-913B-CA7493E9AEFD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2590800" cy="53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smtClean="0"/>
              <a:t>For a vector on the </a:t>
            </a:r>
            <a:r>
              <a:rPr lang="en-US" altLang="zh-TW" sz="1600" i="1" smtClean="0"/>
              <a:t>y-</a:t>
            </a:r>
            <a:r>
              <a:rPr lang="en-US" altLang="zh-TW" sz="1600" smtClean="0"/>
              <a:t>axis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90600" y="1447800"/>
          <a:ext cx="3224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3" imgW="1612900" imgH="457200" progId="Equation.3">
                  <p:embed/>
                </p:oleObj>
              </mc:Choice>
              <mc:Fallback>
                <p:oleObj r:id="rId3" imgW="1612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224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7" name="Group 9"/>
          <p:cNvGrpSpPr>
            <a:grpSpLocks/>
          </p:cNvGrpSpPr>
          <p:nvPr/>
        </p:nvGrpSpPr>
        <p:grpSpPr bwMode="auto">
          <a:xfrm>
            <a:off x="3429000" y="914400"/>
            <a:ext cx="2387600" cy="1219200"/>
            <a:chOff x="2160" y="576"/>
            <a:chExt cx="1504" cy="768"/>
          </a:xfrm>
        </p:grpSpPr>
        <p:sp>
          <p:nvSpPr>
            <p:cNvPr id="11276" name="Oval 6"/>
            <p:cNvSpPr>
              <a:spLocks noChangeArrowheads="1"/>
            </p:cNvSpPr>
            <p:nvPr/>
          </p:nvSpPr>
          <p:spPr bwMode="auto">
            <a:xfrm>
              <a:off x="2160" y="1056"/>
              <a:ext cx="288" cy="288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id-ID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2352" y="576"/>
              <a:ext cx="91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 sz="2000"/>
                <a:t>Eigenvalue</a:t>
              </a:r>
            </a:p>
          </p:txBody>
        </p:sp>
        <p:graphicFrame>
          <p:nvGraphicFramePr>
            <p:cNvPr id="11278" name="Object 8"/>
            <p:cNvGraphicFramePr>
              <a:graphicFrameLocks noChangeAspect="1"/>
            </p:cNvGraphicFramePr>
            <p:nvPr/>
          </p:nvGraphicFramePr>
          <p:xfrm>
            <a:off x="3168" y="576"/>
            <a:ext cx="4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Equation" r:id="rId5" imgW="371439" imgH="200021" progId="Equation.3">
                    <p:embed/>
                  </p:oleObj>
                </mc:Choice>
                <mc:Fallback>
                  <p:oleObj name="Equation" r:id="rId5" imgW="371439" imgH="20002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576"/>
                          <a:ext cx="4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533400" y="2708275"/>
            <a:ext cx="52625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Geometrically, multiplying a vector (x, y) in</a:t>
            </a:r>
            <a:r>
              <a:rPr lang="en-US" altLang="zh-TW" i="1">
                <a:solidFill>
                  <a:schemeClr val="tx1"/>
                </a:solidFill>
              </a:rPr>
              <a:t> R</a:t>
            </a:r>
            <a:r>
              <a:rPr lang="en-US" altLang="zh-TW" baseline="30000">
                <a:solidFill>
                  <a:schemeClr val="tx1"/>
                </a:solidFill>
              </a:rPr>
              <a:t>2</a:t>
            </a:r>
            <a:r>
              <a:rPr lang="en-US" altLang="zh-TW" i="1" baseline="30000">
                <a:solidFill>
                  <a:schemeClr val="tx1"/>
                </a:solidFill>
              </a:rPr>
              <a:t>  </a:t>
            </a:r>
            <a:r>
              <a:rPr lang="en-US" altLang="zh-TW">
                <a:solidFill>
                  <a:schemeClr val="tx1"/>
                </a:solidFill>
              </a:rPr>
              <a:t>by the matrix </a:t>
            </a:r>
            <a:r>
              <a:rPr lang="en-US" altLang="zh-TW" i="1">
                <a:solidFill>
                  <a:schemeClr val="tx1"/>
                </a:solidFill>
              </a:rPr>
              <a:t>A</a:t>
            </a:r>
            <a:r>
              <a:rPr lang="en-US" altLang="zh-TW">
                <a:solidFill>
                  <a:schemeClr val="tx1"/>
                </a:solidFill>
              </a:rPr>
              <a:t> corresponds to a reflection in the </a:t>
            </a:r>
            <a:r>
              <a:rPr lang="en-US" altLang="zh-TW" i="1">
                <a:solidFill>
                  <a:schemeClr val="tx1"/>
                </a:solidFill>
              </a:rPr>
              <a:t>y</a:t>
            </a:r>
            <a:r>
              <a:rPr lang="en-US" altLang="zh-TW">
                <a:solidFill>
                  <a:schemeClr val="tx1"/>
                </a:solidFill>
              </a:rPr>
              <a:t>-axis.</a:t>
            </a:r>
          </a:p>
        </p:txBody>
      </p:sp>
      <p:pic>
        <p:nvPicPr>
          <p:cNvPr id="58379" name="Picture 11" descr="7-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990725"/>
            <a:ext cx="26098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533400" y="4586288"/>
            <a:ext cx="7086600" cy="1219200"/>
            <a:chOff x="336" y="2707"/>
            <a:chExt cx="4464" cy="768"/>
          </a:xfrm>
        </p:grpSpPr>
        <p:sp>
          <p:nvSpPr>
            <p:cNvPr id="11273" name="Rectangle 14"/>
            <p:cNvSpPr>
              <a:spLocks noChangeArrowheads="1"/>
            </p:cNvSpPr>
            <p:nvPr/>
          </p:nvSpPr>
          <p:spPr bwMode="auto">
            <a:xfrm>
              <a:off x="336" y="2707"/>
              <a:ext cx="4464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The eigenspace corresponding to               is the </a:t>
              </a:r>
              <a:r>
                <a:rPr lang="en-US" altLang="zh-TW" i="1">
                  <a:solidFill>
                    <a:schemeClr val="tx1"/>
                  </a:solidFill>
                </a:rPr>
                <a:t>x</a:t>
              </a:r>
              <a:r>
                <a:rPr lang="en-US" altLang="zh-TW">
                  <a:solidFill>
                    <a:schemeClr val="tx1"/>
                  </a:solidFill>
                </a:rPr>
                <a:t>-axis. </a:t>
              </a: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The eigenspace corresponding to               is the </a:t>
              </a:r>
              <a:r>
                <a:rPr lang="en-US" altLang="zh-TW" i="1">
                  <a:solidFill>
                    <a:schemeClr val="tx1"/>
                  </a:solidFill>
                </a:rPr>
                <a:t>y</a:t>
              </a:r>
              <a:r>
                <a:rPr lang="en-US" altLang="zh-TW">
                  <a:solidFill>
                    <a:schemeClr val="tx1"/>
                  </a:solidFill>
                </a:rPr>
                <a:t>-axis.</a:t>
              </a:r>
            </a:p>
          </p:txBody>
        </p:sp>
        <p:graphicFrame>
          <p:nvGraphicFramePr>
            <p:cNvPr id="11274" name="Object 12"/>
            <p:cNvGraphicFramePr>
              <a:graphicFrameLocks noChangeAspect="1"/>
            </p:cNvGraphicFramePr>
            <p:nvPr/>
          </p:nvGraphicFramePr>
          <p:xfrm>
            <a:off x="2971" y="2771"/>
            <a:ext cx="5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Equation" r:id="rId8" imgW="469696" imgH="215806" progId="Equation.3">
                    <p:embed/>
                  </p:oleObj>
                </mc:Choice>
                <mc:Fallback>
                  <p:oleObj name="Equation" r:id="rId8" imgW="469696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771"/>
                          <a:ext cx="5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3"/>
            <p:cNvGraphicFramePr>
              <a:graphicFrameLocks noChangeAspect="1"/>
            </p:cNvGraphicFramePr>
            <p:nvPr/>
          </p:nvGraphicFramePr>
          <p:xfrm>
            <a:off x="2974" y="3091"/>
            <a:ext cx="4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Equation" r:id="rId10" imgW="393359" imgH="215713" progId="Equation.3">
                    <p:embed/>
                  </p:oleObj>
                </mc:Choice>
                <mc:Fallback>
                  <p:oleObj name="Equation" r:id="rId10" imgW="393359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3091"/>
                          <a:ext cx="4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EDC7F138-143A-418B-862C-D8CE5BC8F35C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14400"/>
            <a:ext cx="8893175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Thm 2</a:t>
            </a:r>
            <a:r>
              <a:rPr lang="en-US" altLang="zh-TW" smtClean="0">
                <a:sym typeface="Wingdings" panose="05000000000000000000" pitchFamily="2" charset="2"/>
              </a:rPr>
              <a:t>: (Finding eigenvalues and eigenvectors of a matrix </a:t>
            </a:r>
            <a:r>
              <a:rPr lang="en-US" altLang="zh-TW" i="1" smtClean="0"/>
              <a:t>A</a:t>
            </a:r>
            <a:r>
              <a:rPr lang="en-US" altLang="zh-TW" smtClean="0">
                <a:sym typeface="Symbol" panose="05050102010706020507" pitchFamily="18" charset="2"/>
              </a:rPr>
              <a:t></a:t>
            </a:r>
            <a:r>
              <a:rPr lang="en-US" altLang="zh-TW" i="1" smtClean="0">
                <a:sym typeface="Symbol" panose="05050102010706020507" pitchFamily="18" charset="2"/>
              </a:rPr>
              <a:t>M</a:t>
            </a:r>
            <a:r>
              <a:rPr lang="en-US" altLang="zh-TW" i="1" baseline="-25000" smtClean="0">
                <a:sym typeface="Symbol" panose="05050102010706020507" pitchFamily="18" charset="2"/>
              </a:rPr>
              <a:t>n</a:t>
            </a:r>
            <a:r>
              <a:rPr lang="en-US" altLang="zh-TW" baseline="-25000" smtClean="0">
                <a:sym typeface="Symbol" panose="05050102010706020507" pitchFamily="18" charset="2"/>
              </a:rPr>
              <a:t></a:t>
            </a:r>
            <a:r>
              <a:rPr lang="en-US" altLang="zh-TW" i="1" baseline="-25000" smtClean="0">
                <a:sym typeface="Symbol" panose="05050102010706020507" pitchFamily="18" charset="2"/>
              </a:rPr>
              <a:t>n </a:t>
            </a:r>
            <a:r>
              <a:rPr lang="en-US" altLang="zh-TW" smtClean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6659563" y="1943100"/>
          <a:ext cx="187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3" imgW="939392" imgH="203112" progId="Equation.3">
                  <p:embed/>
                </p:oleObj>
              </mc:Choice>
              <mc:Fallback>
                <p:oleObj name="Equation" r:id="rId3" imgW="939392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943100"/>
                        <a:ext cx="187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914400" y="1887538"/>
            <a:ext cx="7978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(1) An eigenvalue of </a:t>
            </a:r>
            <a:r>
              <a:rPr lang="en-US" altLang="zh-TW" i="1">
                <a:solidFill>
                  <a:schemeClr val="tx1"/>
                </a:solidFill>
              </a:rPr>
              <a:t>A</a:t>
            </a:r>
            <a:r>
              <a:rPr lang="en-US" altLang="zh-TW">
                <a:solidFill>
                  <a:schemeClr val="tx1"/>
                </a:solidFill>
              </a:rPr>
              <a:t> is a scalar </a:t>
            </a:r>
            <a:r>
              <a:rPr lang="en-US" altLang="zh-TW" i="1">
                <a:solidFill>
                  <a:schemeClr val="tx1"/>
                </a:solidFill>
                <a:sym typeface="Symbol" panose="05050102010706020507" pitchFamily="18" charset="2"/>
              </a:rPr>
              <a:t> 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such that                           .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914400" y="2327275"/>
            <a:ext cx="7834313" cy="11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8925" indent="-2889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(2) The eigenvectors of </a:t>
            </a:r>
            <a:r>
              <a:rPr lang="en-US" altLang="zh-TW" i="1">
                <a:solidFill>
                  <a:schemeClr val="tx1"/>
                </a:solidFill>
              </a:rPr>
              <a:t>A </a:t>
            </a:r>
            <a:r>
              <a:rPr lang="en-US" altLang="zh-TW">
                <a:solidFill>
                  <a:schemeClr val="tx1"/>
                </a:solidFill>
              </a:rPr>
              <a:t>corresponding to 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 are the nonzero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     solutions of                       .</a:t>
            </a:r>
          </a:p>
        </p:txBody>
      </p:sp>
      <p:grpSp>
        <p:nvGrpSpPr>
          <p:cNvPr id="59421" name="Group 29"/>
          <p:cNvGrpSpPr>
            <a:grpSpLocks/>
          </p:cNvGrpSpPr>
          <p:nvPr/>
        </p:nvGrpSpPr>
        <p:grpSpPr bwMode="auto">
          <a:xfrm>
            <a:off x="395288" y="4581525"/>
            <a:ext cx="7924800" cy="1130300"/>
            <a:chOff x="249" y="2336"/>
            <a:chExt cx="4992" cy="712"/>
          </a:xfrm>
        </p:grpSpPr>
        <p:sp>
          <p:nvSpPr>
            <p:cNvPr id="12308" name="Rectangle 12"/>
            <p:cNvSpPr>
              <a:spLocks noChangeArrowheads="1"/>
            </p:cNvSpPr>
            <p:nvPr/>
          </p:nvSpPr>
          <p:spPr bwMode="auto">
            <a:xfrm>
              <a:off x="249" y="2336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Characteristic polynomial of </a:t>
              </a:r>
              <a:r>
                <a:rPr lang="en-US" altLang="zh-TW" i="1"/>
                <a:t>A</a:t>
              </a:r>
              <a:r>
                <a:rPr lang="en-US" altLang="zh-TW">
                  <a:sym typeface="Symbol" panose="05050102010706020507" pitchFamily="18" charset="2"/>
                </a:rPr>
                <a:t></a:t>
              </a:r>
              <a:r>
                <a:rPr lang="en-US" altLang="zh-TW" i="1">
                  <a:sym typeface="Symbol" panose="05050102010706020507" pitchFamily="18" charset="2"/>
                </a:rPr>
                <a:t>M</a:t>
              </a:r>
              <a:r>
                <a:rPr lang="en-US" altLang="zh-TW" i="1" baseline="-25000">
                  <a:sym typeface="Symbol" panose="05050102010706020507" pitchFamily="18" charset="2"/>
                </a:rPr>
                <a:t>n</a:t>
              </a:r>
              <a:r>
                <a:rPr lang="en-US" altLang="zh-TW" baseline="-25000">
                  <a:sym typeface="Symbol" panose="05050102010706020507" pitchFamily="18" charset="2"/>
                </a:rPr>
                <a:t></a:t>
              </a:r>
              <a:r>
                <a:rPr lang="en-US" altLang="zh-TW" i="1" baseline="-25000">
                  <a:sym typeface="Symbol" panose="05050102010706020507" pitchFamily="18" charset="2"/>
                </a:rPr>
                <a:t>n</a:t>
              </a:r>
              <a:r>
                <a:rPr lang="en-US" altLang="zh-TW"/>
                <a:t>:</a:t>
              </a:r>
            </a:p>
          </p:txBody>
        </p:sp>
        <p:graphicFrame>
          <p:nvGraphicFramePr>
            <p:cNvPr id="12309" name="Object 14"/>
            <p:cNvGraphicFramePr>
              <a:graphicFrameLocks noChangeAspect="1"/>
            </p:cNvGraphicFramePr>
            <p:nvPr/>
          </p:nvGraphicFramePr>
          <p:xfrm>
            <a:off x="528" y="2744"/>
            <a:ext cx="41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Equation" r:id="rId5" imgW="3302000" imgH="241300" progId="Equation.DSMT4">
                    <p:embed/>
                  </p:oleObj>
                </mc:Choice>
                <mc:Fallback>
                  <p:oleObj name="Equation" r:id="rId5" imgW="3302000" imgH="241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44"/>
                          <a:ext cx="41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2" name="Group 20"/>
          <p:cNvGrpSpPr>
            <a:grpSpLocks/>
          </p:cNvGrpSpPr>
          <p:nvPr/>
        </p:nvGrpSpPr>
        <p:grpSpPr bwMode="auto">
          <a:xfrm>
            <a:off x="395288" y="5729288"/>
            <a:ext cx="7924800" cy="939800"/>
            <a:chOff x="528" y="3072"/>
            <a:chExt cx="4992" cy="592"/>
          </a:xfrm>
        </p:grpSpPr>
        <p:sp>
          <p:nvSpPr>
            <p:cNvPr id="12306" name="Rectangle 13"/>
            <p:cNvSpPr>
              <a:spLocks noChangeArrowheads="1"/>
            </p:cNvSpPr>
            <p:nvPr/>
          </p:nvSpPr>
          <p:spPr bwMode="auto">
            <a:xfrm>
              <a:off x="528" y="3072"/>
              <a:ext cx="49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Characteristic equation of </a:t>
              </a:r>
              <a:r>
                <a:rPr lang="en-US" altLang="zh-TW" i="1"/>
                <a:t>A</a:t>
              </a:r>
              <a:r>
                <a:rPr lang="en-US" altLang="zh-TW"/>
                <a:t>:</a:t>
              </a:r>
            </a:p>
          </p:txBody>
        </p:sp>
        <p:graphicFrame>
          <p:nvGraphicFramePr>
            <p:cNvPr id="12307" name="Object 15"/>
            <p:cNvGraphicFramePr>
              <a:graphicFrameLocks noChangeAspect="1"/>
            </p:cNvGraphicFramePr>
            <p:nvPr/>
          </p:nvGraphicFramePr>
          <p:xfrm>
            <a:off x="912" y="3408"/>
            <a:ext cx="11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Equation" r:id="rId7" imgW="939392" imgH="203112" progId="Equation.3">
                    <p:embed/>
                  </p:oleObj>
                </mc:Choice>
                <mc:Fallback>
                  <p:oleObj name="Equation" r:id="rId7" imgW="939392" imgH="20311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08"/>
                          <a:ext cx="11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7" name="Object 28"/>
          <p:cNvGraphicFramePr>
            <a:graphicFrameLocks noChangeAspect="1"/>
          </p:cNvGraphicFramePr>
          <p:nvPr/>
        </p:nvGraphicFramePr>
        <p:xfrm>
          <a:off x="2992438" y="30226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9" imgW="825500" imgH="203200" progId="Equation.3">
                  <p:embed/>
                </p:oleObj>
              </mc:Choice>
              <mc:Fallback>
                <p:oleObj name="Equation" r:id="rId9" imgW="825500" imgH="203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3022600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30"/>
          <p:cNvSpPr>
            <a:spLocks noChangeArrowheads="1"/>
          </p:cNvSpPr>
          <p:nvPr/>
        </p:nvSpPr>
        <p:spPr bwMode="auto">
          <a:xfrm>
            <a:off x="381000" y="1268413"/>
            <a:ext cx="84391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lnSpc>
                <a:spcPct val="130000"/>
              </a:lnSpc>
              <a:buSzPct val="55000"/>
              <a:buFont typeface="Wingdings" panose="05000000000000000000" pitchFamily="2" charset="2"/>
              <a:buNone/>
            </a:pPr>
            <a:r>
              <a:rPr lang="en-US" altLang="zh-TW"/>
              <a:t>Let </a:t>
            </a:r>
            <a:r>
              <a:rPr lang="en-US" altLang="zh-TW" i="1"/>
              <a:t>A </a:t>
            </a:r>
            <a:r>
              <a:rPr lang="en-US" altLang="zh-TW"/>
              <a:t>is an</a:t>
            </a:r>
            <a:r>
              <a:rPr lang="en-US" altLang="zh-TW" i="1"/>
              <a:t> n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 i="1"/>
              <a:t>n </a:t>
            </a:r>
            <a:r>
              <a:rPr lang="en-US" altLang="zh-TW"/>
              <a:t>matrix.</a:t>
            </a:r>
          </a:p>
        </p:txBody>
      </p:sp>
      <p:grpSp>
        <p:nvGrpSpPr>
          <p:cNvPr id="59425" name="Group 33"/>
          <p:cNvGrpSpPr>
            <a:grpSpLocks/>
          </p:cNvGrpSpPr>
          <p:nvPr/>
        </p:nvGrpSpPr>
        <p:grpSpPr bwMode="auto">
          <a:xfrm>
            <a:off x="358775" y="3255963"/>
            <a:ext cx="7813675" cy="1354137"/>
            <a:chOff x="226" y="2051"/>
            <a:chExt cx="4922" cy="853"/>
          </a:xfrm>
        </p:grpSpPr>
        <p:sp>
          <p:nvSpPr>
            <p:cNvPr id="12300" name="Rectangle 4"/>
            <p:cNvSpPr>
              <a:spLocks noChangeArrowheads="1"/>
            </p:cNvSpPr>
            <p:nvPr/>
          </p:nvSpPr>
          <p:spPr bwMode="auto">
            <a:xfrm>
              <a:off x="552" y="2568"/>
              <a:ext cx="459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If                        has nonzero solutions iff                         .</a:t>
              </a:r>
              <a:r>
                <a:rPr lang="en-US" altLang="zh-TW" i="1">
                  <a:solidFill>
                    <a:schemeClr val="tx1"/>
                  </a:solidFill>
                </a:rPr>
                <a:t> </a:t>
              </a:r>
            </a:p>
          </p:txBody>
        </p:sp>
        <p:graphicFrame>
          <p:nvGraphicFramePr>
            <p:cNvPr id="12301" name="Object 5"/>
            <p:cNvGraphicFramePr>
              <a:graphicFrameLocks noChangeAspect="1"/>
            </p:cNvGraphicFramePr>
            <p:nvPr/>
          </p:nvGraphicFramePr>
          <p:xfrm>
            <a:off x="808" y="2584"/>
            <a:ext cx="10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Equation" r:id="rId11" imgW="825500" imgH="203200" progId="Equation.3">
                    <p:embed/>
                  </p:oleObj>
                </mc:Choice>
                <mc:Fallback>
                  <p:oleObj name="Equation" r:id="rId11" imgW="8255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" y="2584"/>
                          <a:ext cx="10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6"/>
            <p:cNvGraphicFramePr>
              <a:graphicFrameLocks noChangeAspect="1"/>
            </p:cNvGraphicFramePr>
            <p:nvPr/>
          </p:nvGraphicFramePr>
          <p:xfrm>
            <a:off x="3848" y="2568"/>
            <a:ext cx="11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0" name="Equation" r:id="rId12" imgW="939392" imgH="203112" progId="Equation.3">
                    <p:embed/>
                  </p:oleObj>
                </mc:Choice>
                <mc:Fallback>
                  <p:oleObj name="Equation" r:id="rId12" imgW="939392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2568"/>
                          <a:ext cx="11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7"/>
            <p:cNvGraphicFramePr>
              <a:graphicFrameLocks noChangeAspect="1"/>
            </p:cNvGraphicFramePr>
            <p:nvPr/>
          </p:nvGraphicFramePr>
          <p:xfrm>
            <a:off x="624" y="2267"/>
            <a:ext cx="21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1" name="Equation" r:id="rId14" imgW="1676400" imgH="203200" progId="Equation.3">
                    <p:embed/>
                  </p:oleObj>
                </mc:Choice>
                <mc:Fallback>
                  <p:oleObj name="Equation" r:id="rId14" imgW="16764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67"/>
                          <a:ext cx="21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Rectangle 31"/>
            <p:cNvSpPr>
              <a:spLocks noChangeArrowheads="1"/>
            </p:cNvSpPr>
            <p:nvPr/>
          </p:nvSpPr>
          <p:spPr bwMode="auto">
            <a:xfrm>
              <a:off x="226" y="2051"/>
              <a:ext cx="111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Note:</a:t>
              </a:r>
              <a:endParaRPr lang="en-US" altLang="zh-TW">
                <a:sym typeface="Wingdings" panose="05000000000000000000" pitchFamily="2" charset="2"/>
              </a:endParaRPr>
            </a:p>
          </p:txBody>
        </p:sp>
        <p:sp>
          <p:nvSpPr>
            <p:cNvPr id="12305" name="Text Box 32"/>
            <p:cNvSpPr txBox="1">
              <a:spLocks noChangeArrowheads="1"/>
            </p:cNvSpPr>
            <p:nvPr/>
          </p:nvSpPr>
          <p:spPr bwMode="auto">
            <a:xfrm>
              <a:off x="2835" y="2205"/>
              <a:ext cx="1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folHlink"/>
                  </a:solidFill>
                  <a:ea typeface="新細明體" panose="02020500000000000000" pitchFamily="18" charset="-120"/>
                </a:rPr>
                <a:t>(homogeneous system)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A7C6A869-9305-43C8-B1DB-3D5E1DFA62DE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4: (Finding eigenvalues and eigenvectors)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90600" y="1447800"/>
          <a:ext cx="180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3" imgW="901700" imgH="457200" progId="Equation.3">
                  <p:embed/>
                </p:oleObj>
              </mc:Choice>
              <mc:Fallback>
                <p:oleObj name="Equation" r:id="rId3" imgW="901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1803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395288" y="2628900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7792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標楷體" panose="03000509000000000000" pitchFamily="65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Sol: 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Characteristic equation:</a:t>
            </a:r>
            <a:endParaRPr lang="en-US" altLang="zh-TW">
              <a:solidFill>
                <a:schemeClr val="tx1"/>
              </a:solidFill>
            </a:endParaRPr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990600" y="3124200"/>
          <a:ext cx="5003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5" imgW="2501900" imgH="711200" progId="Equation.3">
                  <p:embed/>
                </p:oleObj>
              </mc:Choice>
              <mc:Fallback>
                <p:oleObj name="Equation" r:id="rId5" imgW="25019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5003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8" name="Group 22"/>
          <p:cNvGrpSpPr>
            <a:grpSpLocks/>
          </p:cNvGrpSpPr>
          <p:nvPr/>
        </p:nvGrpSpPr>
        <p:grpSpPr bwMode="auto">
          <a:xfrm>
            <a:off x="914400" y="5257800"/>
            <a:ext cx="3606800" cy="533400"/>
            <a:chOff x="912" y="3168"/>
            <a:chExt cx="2272" cy="336"/>
          </a:xfrm>
        </p:grpSpPr>
        <p:sp>
          <p:nvSpPr>
            <p:cNvPr id="13321" name="Rectangle 16"/>
            <p:cNvSpPr>
              <a:spLocks noChangeArrowheads="1"/>
            </p:cNvSpPr>
            <p:nvPr/>
          </p:nvSpPr>
          <p:spPr bwMode="auto">
            <a:xfrm>
              <a:off x="912" y="3168"/>
              <a:ext cx="110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96850" indent="-19685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4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77925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Eigenvalue:</a:t>
              </a:r>
              <a:endParaRPr lang="en-US" altLang="zh-TW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3322" name="Object 17"/>
            <p:cNvGraphicFramePr>
              <a:graphicFrameLocks noChangeAspect="1"/>
            </p:cNvGraphicFramePr>
            <p:nvPr/>
          </p:nvGraphicFramePr>
          <p:xfrm>
            <a:off x="1936" y="3168"/>
            <a:ext cx="1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7" imgW="990170" imgH="215806" progId="Equation.3">
                    <p:embed/>
                  </p:oleObj>
                </mc:Choice>
                <mc:Fallback>
                  <p:oleObj name="Equation" r:id="rId7" imgW="990170" imgH="21580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3168"/>
                          <a:ext cx="1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990600" y="47244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9" imgW="914400" imgH="203200" progId="Equation.3">
                  <p:embed/>
                </p:oleObj>
              </mc:Choice>
              <mc:Fallback>
                <p:oleObj name="Equation" r:id="rId9" imgW="914400" imgH="203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7 - </a:t>
            </a:r>
            <a:fld id="{F29E2C0E-9113-4454-80D2-5EA74B77A09C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143000" y="3505200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819400" y="3276600"/>
          <a:ext cx="4419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5" imgW="2209800" imgH="965200" progId="Equation.3">
                  <p:embed/>
                </p:oleObj>
              </mc:Choice>
              <mc:Fallback>
                <p:oleObj name="Equation" r:id="rId5" imgW="22098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4419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1143000" y="1143000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7" imgW="660113" imgH="215806" progId="Equation.3">
                  <p:embed/>
                </p:oleObj>
              </mc:Choice>
              <mc:Fallback>
                <p:oleObj name="Equation" r:id="rId7" imgW="66011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132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743200" y="914400"/>
          <a:ext cx="4368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9" imgW="2184400" imgH="965200" progId="Equation.3">
                  <p:embed/>
                </p:oleObj>
              </mc:Choice>
              <mc:Fallback>
                <p:oleObj name="Equation" r:id="rId9" imgW="2184400" imgH="96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14400"/>
                        <a:ext cx="4368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線性代數樣版">
  <a:themeElements>
    <a:clrScheme name="線性代數樣版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線性代數樣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arrow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arrow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線性代數樣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線性代數樣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線性代數樣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線性代數樣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線性代數樣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線性代數樣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線性代數樣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G:\Jacky\book\線代\投影片\線性代數樣版.pot</Template>
  <TotalTime>2462</TotalTime>
  <Words>1575</Words>
  <Application>Microsoft Office PowerPoint</Application>
  <PresentationFormat>On-screen Show (4:3)</PresentationFormat>
  <Paragraphs>203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 Unicode MS</vt:lpstr>
      <vt:lpstr>標楷體</vt:lpstr>
      <vt:lpstr>新細明體</vt:lpstr>
      <vt:lpstr>Arial</vt:lpstr>
      <vt:lpstr>Symbol</vt:lpstr>
      <vt:lpstr>Tahoma</vt:lpstr>
      <vt:lpstr>Times New Roman</vt:lpstr>
      <vt:lpstr>Wingdings</vt:lpstr>
      <vt:lpstr>線性代數樣版</vt:lpstr>
      <vt:lpstr>Microsoft Equation 3.0</vt:lpstr>
      <vt:lpstr>Equation</vt:lpstr>
      <vt:lpstr>方程式</vt:lpstr>
      <vt:lpstr>PowerPoint Presentation</vt:lpstr>
      <vt:lpstr>1 Eigenvalues and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Diagonalization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Symmetric Matrices and Orthogonal Diagonalization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Proses orthogonalisasi Gram-Schmidt</vt:lpstr>
      <vt:lpstr>PowerPoint Presentation</vt:lpstr>
      <vt:lpstr>PowerPoint Presentation</vt:lpstr>
      <vt:lpstr>PowerPoint Presentation</vt:lpstr>
      <vt:lpstr>PowerPoint Presentation</vt:lpstr>
    </vt:vector>
  </TitlesOfParts>
  <Company>tku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線性代數 第一章 線性方程式系統</dc:title>
  <dc:creator>P.Priyo</dc:creator>
  <cp:lastModifiedBy>Priyoss</cp:lastModifiedBy>
  <cp:revision>177</cp:revision>
  <dcterms:created xsi:type="dcterms:W3CDTF">2003-07-07T10:07:20Z</dcterms:created>
  <dcterms:modified xsi:type="dcterms:W3CDTF">2018-05-22T08:48:38Z</dcterms:modified>
</cp:coreProperties>
</file>