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338E0D-3696-4366-93D5-9FEF9329F1B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BD0FF1-0366-434E-928D-4BD83A666E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609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INVERS MATRIKS</a:t>
            </a:r>
            <a:endParaRPr 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54696" cy="4800600"/>
          </a:xfrm>
        </p:spPr>
        <p:txBody>
          <a:bodyPr/>
          <a:lstStyle/>
          <a:p>
            <a:pPr marL="234950" indent="-234950" algn="l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bujur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sangkar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disebut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singular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(A) = 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non singular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(A)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 0   r(A) = n</a:t>
            </a:r>
          </a:p>
          <a:p>
            <a:pPr marL="234950" indent="-234950" algn="l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Matriks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bujur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sangkar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ordo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n, singular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bila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r(A)  n</a:t>
            </a:r>
          </a:p>
          <a:p>
            <a:pPr marL="234950" indent="-234950" algn="l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Matriks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yasng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non singular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mempunyai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invers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yang singular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tidak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punya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invers</a:t>
            </a:r>
          </a:p>
          <a:p>
            <a:pPr marL="234950" indent="-234950" algn="l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matriks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bujur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sangkar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berordo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n,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mempunyai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invers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bila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ada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suatu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matriks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B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sedemikian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sehingga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AB = BA = I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n.</a:t>
            </a:r>
          </a:p>
          <a:p>
            <a:pPr algn="l">
              <a:buClr>
                <a:schemeClr val="tx1"/>
              </a:buClr>
              <a:buSzPct val="125000"/>
            </a:pPr>
            <a:r>
              <a:rPr lang="en-US" baseline="-250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 B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disebut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invers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dari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A,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ditulis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A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-1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7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  <a:noFill/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Sifat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invers,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tunggal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204913" indent="-1204913"/>
            <a:r>
              <a:rPr lang="en-US" dirty="0" smtClean="0">
                <a:latin typeface="Arial" pitchFamily="34" charset="0"/>
                <a:cs typeface="Arial" pitchFamily="34" charset="0"/>
              </a:rPr>
              <a:t>- (A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 -1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A</a:t>
            </a:r>
          </a:p>
          <a:p>
            <a:pPr marL="1204913" indent="-1204913"/>
            <a:r>
              <a:rPr lang="en-US" dirty="0" smtClean="0">
                <a:latin typeface="Arial" pitchFamily="34" charset="0"/>
                <a:cs typeface="Arial" pitchFamily="34" charset="0"/>
              </a:rPr>
              <a:t>- (AB)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B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-1</a:t>
            </a:r>
          </a:p>
          <a:p>
            <a:pPr marL="0" indent="0">
              <a:buNone/>
            </a:pPr>
            <a:endParaRPr lang="en-US" baseline="30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Mencari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Matriks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Invers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A =     2    -1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    A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-1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?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3    -3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-1 </a:t>
            </a: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=      a   b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                         c    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   2    -1    a    b       1    0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  3    -3    c    d          0   1</a:t>
            </a:r>
            <a:endParaRPr lang="en-US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1676400" y="2971801"/>
            <a:ext cx="11430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812473" y="3886201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768927" y="5257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1936173" y="5257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3505200" y="5257800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I.   2a – c = 1                   I x 3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 6a – 3c = 3</a:t>
            </a:r>
          </a:p>
          <a:p>
            <a:pPr marL="290513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II.  2b – d = 0                   III      3a – 3c = 0</a:t>
            </a:r>
          </a:p>
          <a:p>
            <a:pPr marL="290513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III. 3a – 3c = 0                              3a        =  3</a:t>
            </a:r>
          </a:p>
          <a:p>
            <a:pPr marL="290513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IV. 3b – 3d = 1                             a = 1</a:t>
            </a:r>
          </a:p>
          <a:p>
            <a:pPr marL="290513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                                                       b = - 1/3</a:t>
            </a:r>
          </a:p>
          <a:p>
            <a:pPr marL="290513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                                                       c = 1</a:t>
            </a:r>
          </a:p>
          <a:p>
            <a:pPr marL="290513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                                                      d = - 2/3</a:t>
            </a:r>
          </a:p>
          <a:p>
            <a:pPr marL="290513" indent="0">
              <a:buNone/>
            </a:pPr>
            <a:endParaRPr lang="en-US" dirty="0">
              <a:latin typeface="Arial" pitchFamily="34" charset="0"/>
              <a:cs typeface="Arial" pitchFamily="34" charset="0"/>
              <a:sym typeface="Symbol"/>
            </a:endParaRPr>
          </a:p>
          <a:p>
            <a:pPr marL="290513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         1      -1/3     </a:t>
            </a:r>
          </a:p>
          <a:p>
            <a:pPr marL="290513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baseline="30000" dirty="0" smtClean="0">
                <a:latin typeface="Arial" pitchFamily="34" charset="0"/>
                <a:cs typeface="Arial" pitchFamily="34" charset="0"/>
                <a:sym typeface="Symbol"/>
              </a:rPr>
              <a:t>-1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=  </a:t>
            </a:r>
          </a:p>
          <a:p>
            <a:pPr marL="290513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         1      -2/3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1752600" y="4572000"/>
            <a:ext cx="1524000" cy="1371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638800" y="175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43800" y="17526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2.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Dengan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matriks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adjoin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Jika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 = (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ij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),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ij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kofaktor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elemen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ij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   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matriks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adjoin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dari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adalah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matriks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transpose (</a:t>
                </a:r>
                <a:r>
                  <a:rPr lang="en-US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baseline="-25000" dirty="0" err="1" smtClean="0">
                    <a:latin typeface="Arial" pitchFamily="34" charset="0"/>
                    <a:cs typeface="Arial" pitchFamily="34" charset="0"/>
                  </a:rPr>
                  <a:t>ij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                  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11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21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…..    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n1</a:t>
                </a:r>
              </a:p>
              <a:p>
                <a:pPr marL="0" indent="0">
                  <a:buNone/>
                </a:pP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     </a:t>
                </a:r>
                <a:r>
                  <a:rPr lang="en-US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Adjoin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=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     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12     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22    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…..    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n2</a:t>
                </a:r>
                <a:endParaRPr lang="en-US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                                    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…      …     …..     …</a:t>
                </a:r>
                <a:endParaRPr lang="en-US" baseline="-250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                  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1n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2n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…..     A</a:t>
                </a:r>
                <a:r>
                  <a:rPr lang="en-US" baseline="-25000" dirty="0" smtClean="0">
                    <a:latin typeface="Arial" pitchFamily="34" charset="0"/>
                    <a:cs typeface="Arial" pitchFamily="34" charset="0"/>
                  </a:rPr>
                  <a:t>nn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     </a:t>
                </a:r>
              </a:p>
              <a:p>
                <a:pPr marL="0" indent="0">
                  <a:buNone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A</a:t>
                </a:r>
                <a:r>
                  <a:rPr lang="en-US" baseline="30000" dirty="0" smtClean="0">
                    <a:latin typeface="Arial" pitchFamily="34" charset="0"/>
                    <a:cs typeface="Arial" pitchFamily="34" charset="0"/>
                  </a:rPr>
                  <a:t>-1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  <a:cs typeface="Arial" pitchFamily="34" charset="0"/>
                          </a:rPr>
                          <m:t>𝑎𝑑𝑗𝑜𝑖𝑛</m:t>
                        </m:r>
                        <m:r>
                          <a:rPr lang="en-US" i="1" dirty="0" smtClean="0">
                            <a:latin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num>
                      <m:den>
                        <m:func>
                          <m:func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638800"/>
              </a:xfrm>
              <a:blipFill rotWithShape="1">
                <a:blip r:embed="rId2"/>
                <a:stretch>
                  <a:fillRect l="-1259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uble Bracket 4"/>
          <p:cNvSpPr/>
          <p:nvPr/>
        </p:nvSpPr>
        <p:spPr>
          <a:xfrm>
            <a:off x="2729345" y="2133600"/>
            <a:ext cx="3581400" cy="1981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639444"/>
            <a:ext cx="815340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transf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elementer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39725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bujur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sangkar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sedemikian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PAQ = I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pPr marL="339725"/>
            <a:r>
              <a:rPr lang="en-US" sz="2400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didapat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sederetan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transf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baris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Q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didapat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sederetan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transf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kolom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pPr marL="339725"/>
            <a:endParaRPr lang="en-US" sz="2400" baseline="-25000" dirty="0">
              <a:latin typeface="Arial" pitchFamily="34" charset="0"/>
              <a:cs typeface="Arial" pitchFamily="34" charset="0"/>
            </a:endParaRPr>
          </a:p>
          <a:p>
            <a:pPr marL="796925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P 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Tulis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dimuka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jadikan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elemen-elemen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bawah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diagonal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transf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baris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796925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Q 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Tulis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dibawah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Jadikan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elemen-elemen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diagonal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transf.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kolom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796925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PAQ = I</a:t>
            </a:r>
          </a:p>
          <a:p>
            <a:pPr marL="796925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PAQQ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=  P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 Q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</a:p>
          <a:p>
            <a:pPr marL="796925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A = P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= (QP)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</a:p>
          <a:p>
            <a:pPr marL="796925" indent="-457200"/>
            <a:r>
              <a:rPr lang="en-US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=  QP</a:t>
            </a:r>
          </a:p>
          <a:p>
            <a:pPr marL="796925" indent="-457200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34" y="975919"/>
            <a:ext cx="792075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1       3      2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A  =    1       4      6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2       5      7                                                           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1        0        0                      1       -3        10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    P =  -1        1        0         Q  =      0        1         -4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             -3/7     1/7     1/7                   0        0         1   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                  -2/7       -11/7     10/7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       A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  <a:sym typeface="Symbol"/>
              </a:rPr>
              <a:t>-1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=    5/7         3/7       -4/7     </a:t>
            </a:r>
          </a:p>
          <a:p>
            <a:r>
              <a:rPr lang="en-US" sz="2400" baseline="30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                 -3/7        1/7        1/7</a:t>
            </a:r>
            <a:endParaRPr lang="en-US" sz="2400" baseline="30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uble Bracket 2"/>
          <p:cNvSpPr/>
          <p:nvPr/>
        </p:nvSpPr>
        <p:spPr>
          <a:xfrm>
            <a:off x="1289538" y="1371600"/>
            <a:ext cx="1752600" cy="11739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/>
          <p:cNvSpPr/>
          <p:nvPr/>
        </p:nvSpPr>
        <p:spPr>
          <a:xfrm>
            <a:off x="1447800" y="2904392"/>
            <a:ext cx="2344615" cy="1143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5169877" y="2832588"/>
            <a:ext cx="2286000" cy="12866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1828800" y="4343400"/>
            <a:ext cx="30480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8884163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1    0    0    1    3    2      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21(-1)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1    0    0    1     3    2   H32(1)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0    1    0    1    4    6       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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-1   1    0    0     1    4      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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0    0    1     2   5    7      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31(-2)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-2   0    1    0    -1    3  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1    0    0    1   3     2      H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3(1/7)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1     0     0    1    3    2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-1   1    0    0   1     4        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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-1    1     0    0    1    4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-3   1    1    0   0     7                   -3/7  1/7 1/7  0    0    1  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             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81200" y="1219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uble Bracket 4"/>
          <p:cNvSpPr/>
          <p:nvPr/>
        </p:nvSpPr>
        <p:spPr>
          <a:xfrm>
            <a:off x="457200" y="1219200"/>
            <a:ext cx="29718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705600" y="1219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uble Bracket 8"/>
          <p:cNvSpPr/>
          <p:nvPr/>
        </p:nvSpPr>
        <p:spPr>
          <a:xfrm>
            <a:off x="4800600" y="1143000"/>
            <a:ext cx="3048000" cy="1066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ket 2"/>
          <p:cNvSpPr/>
          <p:nvPr/>
        </p:nvSpPr>
        <p:spPr>
          <a:xfrm>
            <a:off x="504092" y="2971800"/>
            <a:ext cx="2819400" cy="1143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4800600" y="2971800"/>
            <a:ext cx="3200400" cy="1143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3048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3048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4267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3000" y="4114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24600" y="4114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6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1295400"/>
                <a:ext cx="1600200" cy="159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1600200" cy="15972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uble Bracket 2"/>
          <p:cNvSpPr/>
          <p:nvPr/>
        </p:nvSpPr>
        <p:spPr>
          <a:xfrm>
            <a:off x="381000" y="1295400"/>
            <a:ext cx="1066800" cy="7986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81000" y="2094048"/>
            <a:ext cx="1066800" cy="79864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0" y="1295400"/>
                <a:ext cx="1295400" cy="1619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295400"/>
                <a:ext cx="1295400" cy="1619354"/>
              </a:xfrm>
              <a:prstGeom prst="rect">
                <a:avLst/>
              </a:prstGeom>
              <a:blipFill rotWithShape="1">
                <a:blip r:embed="rId3"/>
                <a:stretch>
                  <a:fillRect r="-13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uble Bracket 8"/>
          <p:cNvSpPr/>
          <p:nvPr/>
        </p:nvSpPr>
        <p:spPr>
          <a:xfrm>
            <a:off x="2286000" y="1295400"/>
            <a:ext cx="1295400" cy="7986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2286000" y="2129322"/>
            <a:ext cx="12954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0" y="1295400"/>
                <a:ext cx="1435008" cy="1597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1435008" cy="1597297"/>
              </a:xfrm>
              <a:prstGeom prst="rect">
                <a:avLst/>
              </a:prstGeom>
              <a:blipFill rotWithShape="1">
                <a:blip r:embed="rId4"/>
                <a:stretch>
                  <a:fillRect r="-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/>
          <p:cNvSpPr/>
          <p:nvPr/>
        </p:nvSpPr>
        <p:spPr>
          <a:xfrm>
            <a:off x="4724400" y="1295400"/>
            <a:ext cx="1143000" cy="79864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/>
          <p:cNvSpPr/>
          <p:nvPr/>
        </p:nvSpPr>
        <p:spPr>
          <a:xfrm>
            <a:off x="4675908" y="2129322"/>
            <a:ext cx="1191491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68582" y="1689678"/>
            <a:ext cx="686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>
                <a:sym typeface="Symbol"/>
              </a:rPr>
              <a:t> K21(-3)</a:t>
            </a:r>
          </a:p>
          <a:p>
            <a:r>
              <a:rPr lang="en-US" dirty="0" smtClean="0">
                <a:sym typeface="Symbol"/>
              </a:rPr>
              <a:t>    </a:t>
            </a:r>
          </a:p>
          <a:p>
            <a:r>
              <a:rPr lang="en-US" baseline="-25000" dirty="0" smtClean="0">
                <a:sym typeface="Symbol"/>
              </a:rPr>
              <a:t> K31(-2)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85309" y="1707764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 smtClean="0">
                <a:sym typeface="Symbol"/>
              </a:rPr>
              <a:t>  K32(-4)</a:t>
            </a:r>
          </a:p>
          <a:p>
            <a:r>
              <a:rPr lang="en-US" dirty="0" smtClean="0">
                <a:sym typeface="Symbol"/>
              </a:rPr>
              <a:t>    </a:t>
            </a:r>
          </a:p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776353" y="314498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76353" y="3056252"/>
            <a:ext cx="0" cy="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66953" y="3056252"/>
            <a:ext cx="0" cy="8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81150" y="31449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5800" y="4267200"/>
                <a:ext cx="268951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 = QP =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i="1" dirty="0" smtClean="0">
                              <a:latin typeface="Cambria Math"/>
                            </a:rPr>
                            <m:t>−3</m:t>
                          </m:r>
                        </m:e>
                        <m:e>
                          <m:r>
                            <a:rPr lang="en-US" i="1" dirty="0" smtClean="0">
                              <a:latin typeface="Cambria Math"/>
                            </a:rPr>
                            <m:t>10</m:t>
                          </m:r>
                        </m:e>
                      </m:mr>
                      <m:mr>
                        <m:e>
                          <m:r>
                            <a:rPr lang="en-US" i="1" dirty="0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i="1" dirty="0" smtClean="0">
                              <a:latin typeface="Cambria Math"/>
                            </a:rPr>
                            <m:t>−4</m:t>
                          </m:r>
                        </m:e>
                      </m:mr>
                      <m:mr>
                        <m:e>
                          <m:r>
                            <a:rPr lang="en-US" i="1" dirty="0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i="1" dirty="0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67200"/>
                <a:ext cx="2689519" cy="823110"/>
              </a:xfrm>
              <a:prstGeom prst="rect">
                <a:avLst/>
              </a:prstGeom>
              <a:blipFill rotWithShape="1">
                <a:blip r:embed="rId5"/>
                <a:stretch>
                  <a:fillRect l="-2041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uble Bracket 28"/>
          <p:cNvSpPr/>
          <p:nvPr/>
        </p:nvSpPr>
        <p:spPr>
          <a:xfrm>
            <a:off x="1999689" y="4248029"/>
            <a:ext cx="137563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81885" y="4231336"/>
                <a:ext cx="1988045" cy="871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85" y="4231336"/>
                <a:ext cx="1988045" cy="871585"/>
              </a:xfrm>
              <a:prstGeom prst="rect">
                <a:avLst/>
              </a:prstGeom>
              <a:blipFill rotWithShape="1">
                <a:blip r:embed="rId6"/>
                <a:stretch>
                  <a:fillRect r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/>
          <p:cNvSpPr/>
          <p:nvPr/>
        </p:nvSpPr>
        <p:spPr>
          <a:xfrm>
            <a:off x="3685309" y="4267200"/>
            <a:ext cx="1877291" cy="8190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72200" y="4267200"/>
                <a:ext cx="2462534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−2/7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−11/7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10/7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5/7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−4/7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67200"/>
                <a:ext cx="2462534" cy="902555"/>
              </a:xfrm>
              <a:prstGeom prst="rect">
                <a:avLst/>
              </a:prstGeom>
              <a:blipFill rotWithShape="1">
                <a:blip r:embed="rId7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ouble Bracket 32"/>
          <p:cNvSpPr/>
          <p:nvPr/>
        </p:nvSpPr>
        <p:spPr>
          <a:xfrm>
            <a:off x="6172199" y="4267199"/>
            <a:ext cx="2526653" cy="8357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18462" y="45003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2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880" y="1078468"/>
            <a:ext cx="753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transf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baris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98463" indent="-398463"/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segitiga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jadikan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diagonal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Identitas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3048000"/>
                <a:ext cx="108876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8000"/>
                <a:ext cx="1088760" cy="824906"/>
              </a:xfrm>
              <a:prstGeom prst="rect">
                <a:avLst/>
              </a:prstGeom>
              <a:blipFill rotWithShape="1">
                <a:blip r:embed="rId2"/>
                <a:stretch>
                  <a:fillRect r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4560" y="3048000"/>
                <a:ext cx="1088760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4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5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60" y="3048000"/>
                <a:ext cx="1088760" cy="824969"/>
              </a:xfrm>
              <a:prstGeom prst="rect">
                <a:avLst/>
              </a:prstGeom>
              <a:blipFill rotWithShape="1">
                <a:blip r:embed="rId3"/>
                <a:stretch>
                  <a:fillRect r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774560" y="3048000"/>
            <a:ext cx="0" cy="82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uble Bracket 6"/>
          <p:cNvSpPr/>
          <p:nvPr/>
        </p:nvSpPr>
        <p:spPr>
          <a:xfrm>
            <a:off x="685800" y="3048000"/>
            <a:ext cx="2177520" cy="8249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27581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 •••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48722" y="3048000"/>
                <a:ext cx="1988045" cy="871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722" y="3048000"/>
                <a:ext cx="1988045" cy="871585"/>
              </a:xfrm>
              <a:prstGeom prst="rect">
                <a:avLst/>
              </a:prstGeom>
              <a:blipFill rotWithShape="1">
                <a:blip r:embed="rId4"/>
                <a:stretch>
                  <a:fillRect r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5985" y="3071339"/>
                <a:ext cx="108876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85" y="3071339"/>
                <a:ext cx="1088760" cy="824906"/>
              </a:xfrm>
              <a:prstGeom prst="rect">
                <a:avLst/>
              </a:prstGeom>
              <a:blipFill rotWithShape="1">
                <a:blip r:embed="rId5"/>
                <a:stretch>
                  <a:fillRect r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5846618" y="3084226"/>
            <a:ext cx="0" cy="80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uble Bracket 12"/>
          <p:cNvSpPr/>
          <p:nvPr/>
        </p:nvSpPr>
        <p:spPr>
          <a:xfrm>
            <a:off x="4004140" y="3084226"/>
            <a:ext cx="3000605" cy="83535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98519" y="2983026"/>
            <a:ext cx="1147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13(-2)</a:t>
            </a:r>
          </a:p>
          <a:p>
            <a:r>
              <a:rPr lang="en-US" sz="2000" dirty="0" smtClean="0">
                <a:sym typeface="Symbol"/>
              </a:rPr>
              <a:t>   </a:t>
            </a:r>
          </a:p>
          <a:p>
            <a:r>
              <a:rPr lang="en-US" sz="2000" dirty="0" smtClean="0">
                <a:sym typeface="Symbol"/>
              </a:rPr>
              <a:t>H</a:t>
            </a:r>
            <a:r>
              <a:rPr lang="en-US" sz="2000" baseline="-25000" dirty="0" smtClean="0">
                <a:sym typeface="Symbol"/>
              </a:rPr>
              <a:t>23(-4)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6163" y="4704676"/>
                <a:ext cx="2334293" cy="92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−2/7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−2/7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−4/7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3" y="4704676"/>
                <a:ext cx="2334293" cy="920830"/>
              </a:xfrm>
              <a:prstGeom prst="rect">
                <a:avLst/>
              </a:prstGeom>
              <a:blipFill rotWithShape="1">
                <a:blip r:embed="rId6"/>
                <a:stretch>
                  <a:fillRect r="-3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15380" y="4752638"/>
                <a:ext cx="108876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80" y="4752638"/>
                <a:ext cx="1088760" cy="824906"/>
              </a:xfrm>
              <a:prstGeom prst="rect">
                <a:avLst/>
              </a:prstGeom>
              <a:blipFill rotWithShape="1">
                <a:blip r:embed="rId7"/>
                <a:stretch>
                  <a:fillRect r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810456" y="4724929"/>
            <a:ext cx="0" cy="82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uble Bracket 18"/>
          <p:cNvSpPr/>
          <p:nvPr/>
        </p:nvSpPr>
        <p:spPr>
          <a:xfrm>
            <a:off x="537906" y="4724929"/>
            <a:ext cx="3466234" cy="8249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67200" y="4952716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12(-3)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05400" y="4748642"/>
                <a:ext cx="2462533" cy="92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−2/7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−11/7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10/7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5/7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−4/7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−3/7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1/7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48642"/>
                <a:ext cx="2462533" cy="920830"/>
              </a:xfrm>
              <a:prstGeom prst="rect">
                <a:avLst/>
              </a:prstGeom>
              <a:blipFill rotWithShape="1">
                <a:blip r:embed="rId8"/>
                <a:stretch>
                  <a:fillRect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7567933" y="4752638"/>
            <a:ext cx="0" cy="79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2400" y="498473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25" name="Double Bracket 24"/>
          <p:cNvSpPr/>
          <p:nvPr/>
        </p:nvSpPr>
        <p:spPr>
          <a:xfrm>
            <a:off x="5105400" y="4752638"/>
            <a:ext cx="3036012" cy="872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504442" y="5791200"/>
            <a:ext cx="1886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5669472"/>
            <a:ext cx="94242" cy="12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391400" y="5669472"/>
            <a:ext cx="0" cy="12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25745" y="58974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-1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376</TotalTime>
  <Words>945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INVERS MATRIKS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 MATRIKS</dc:title>
  <dc:creator>Math</dc:creator>
  <cp:lastModifiedBy>Windows User</cp:lastModifiedBy>
  <cp:revision>33</cp:revision>
  <dcterms:created xsi:type="dcterms:W3CDTF">2010-10-27T12:54:07Z</dcterms:created>
  <dcterms:modified xsi:type="dcterms:W3CDTF">2010-11-01T14:38:08Z</dcterms:modified>
</cp:coreProperties>
</file>