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987BE-0DD2-4F81-AF8C-62BDADBC6D4A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57C4-1948-45A7-B35F-F8CE04AFE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B57C4-1948-45A7-B35F-F8CE04AFE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xmlns:mc="http://schemas.openxmlformats.org/markup-compatibility/2006" xmlns:a14="http://schemas.microsoft.com/office/drawing/2010/main" val="000000" mc:Ignorable="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xmlns:mc="http://schemas.openxmlformats.org/markup-compatibility/2006" xmlns:a14="http://schemas.microsoft.com/office/drawing/2010/main" val="000000" mc:Ignorable="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xmlns:mc="http://schemas.openxmlformats.org/markup-compatibility/2006" xmlns:a14="http://schemas.microsoft.com/office/drawing/2010/main" val="000000" mc:Ignorable="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xmlns:mc="http://schemas.openxmlformats.org/markup-compatibility/2006" xmlns:a14="http://schemas.microsoft.com/office/drawing/2010/main" val="000000" mc:Ignorable="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xmlns:mc="http://schemas.openxmlformats.org/markup-compatibility/2006" xmlns:a14="http://schemas.microsoft.com/office/drawing/2010/main" val="000000" mc:Ignorable="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4255BD-26FB-49CE-A35F-CC5538B24314}" type="datetimeFigureOut">
              <a:rPr lang="en-US" smtClean="0"/>
              <a:t>9/23/2010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F0B5D01-2798-41A2-A012-93E07534B0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xmlns:mc="http://schemas.openxmlformats.org/markup-compatibility/2006" xmlns:a14="http://schemas.microsoft.com/office/drawing/2010/main" val="000000" mc:Ignorable="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2.RUANG VEKTOR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RUANG VEKTOR BAGIAN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Syarat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V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vektor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109728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Didefinisikan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penjumlahan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perkalian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skalar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elemen-elemen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V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u,v,w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 V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,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skalar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berlaku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:</a:t>
            </a:r>
          </a:p>
          <a:p>
            <a:pPr marL="109728" indent="0">
              <a:buNone/>
            </a:pPr>
            <a:endParaRPr lang="en-US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u + v  V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u + v = v + u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u + (v + w) = (u + v) + w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(u + v) = u + v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Ada 0(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vektor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nol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)  V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sehingga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setiap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u  V, 0 + u = u + 0 = u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Terdapat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–u  V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sehingga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–u + u = 0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Untuk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sembarang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skalar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,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jika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u  V 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maka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 u V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( + )u =u + u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(u) = ()u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1u =u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1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5943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Vektor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tupel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bilangan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penjumlahan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perkalian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skalar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401638" indent="-2921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polinomial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derajat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09538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umum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457200" indent="-347663">
              <a:buNone/>
            </a:pP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(x) = a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a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 + …. +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None/>
            </a:pPr>
            <a:r>
              <a:rPr lang="en-US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(x) = b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 b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 + …. +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457200" indent="-347663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(x)+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(x) = (a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+b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)+(a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+b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)x+…. +(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+b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)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en-US" baseline="30000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None/>
            </a:pPr>
            <a:r>
              <a:rPr lang="en-US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p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(x)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a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+ a</a:t>
            </a:r>
            <a:r>
              <a:rPr lang="en-US" baseline="-25000" dirty="0" smtClean="0"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x + …. + 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  <a:r>
              <a:rPr lang="en-US" baseline="-25000" dirty="0" err="1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r>
              <a:rPr lang="en-US" dirty="0" err="1" smtClean="0">
                <a:latin typeface="Arial" pitchFamily="34" charset="0"/>
                <a:cs typeface="Arial" pitchFamily="34" charset="0"/>
                <a:sym typeface="Symbol"/>
              </a:rPr>
              <a:t>x</a:t>
            </a:r>
            <a:r>
              <a:rPr lang="en-US" baseline="30000" dirty="0" err="1" smtClean="0">
                <a:latin typeface="Arial" pitchFamily="34" charset="0"/>
                <a:cs typeface="Arial" pitchFamily="34" charset="0"/>
                <a:sym typeface="Symbol"/>
              </a:rPr>
              <a:t>n</a:t>
            </a:r>
            <a:endParaRPr lang="en-US" baseline="30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57200" indent="-347663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457200" indent="-347663">
              <a:buNone/>
            </a:pPr>
            <a:endParaRPr lang="en-US" dirty="0" smtClean="0"/>
          </a:p>
          <a:p>
            <a:pPr marL="457200" indent="-347663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092891"/>
          </a:xfrm>
        </p:spPr>
        <p:txBody>
          <a:bodyPr>
            <a:normAutofit/>
          </a:bodyPr>
          <a:lstStyle/>
          <a:p>
            <a:pPr marL="457200" indent="-347663"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en-US" sz="20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V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berukuran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 x 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standar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penjumlahan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perkalian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matriks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skalar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)</a:t>
            </a:r>
          </a:p>
          <a:p>
            <a:pPr marL="457200" indent="-347663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None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= {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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xR,yR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}</a:t>
            </a:r>
          </a:p>
          <a:p>
            <a:pPr marL="45720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Didefinisikan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:</a:t>
            </a:r>
          </a:p>
          <a:p>
            <a:pPr marL="45720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penjumlahan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: 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p,q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 + 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r,s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 = (-r,-s)</a:t>
            </a:r>
          </a:p>
          <a:p>
            <a:pPr marL="45720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perkalian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skalar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: (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p,q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 = (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p,q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</a:t>
            </a:r>
          </a:p>
          <a:p>
            <a:pPr marL="457200" indent="0"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Terhadap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diatas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A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bukan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ruang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vektor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karena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ada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aksioma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tidak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dipenuhi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85800" indent="-342900">
              <a:buFont typeface="Wingdings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4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86400"/>
          </a:xfrm>
        </p:spPr>
        <p:txBody>
          <a:bodyPr>
            <a:normAutofit fontScale="40000" lnSpcReduction="20000"/>
          </a:bodyPr>
          <a:lstStyle/>
          <a:p>
            <a:pPr marL="346075" indent="-236538"/>
            <a:r>
              <a:rPr lang="en-US" sz="6000" b="1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b="1" dirty="0" err="1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b="1" dirty="0" err="1">
                <a:latin typeface="Arial" pitchFamily="34" charset="0"/>
                <a:cs typeface="Arial" pitchFamily="34" charset="0"/>
              </a:rPr>
              <a:t>Bagian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  <a:p>
            <a:pPr marL="342900" indent="0">
              <a:buNone/>
            </a:pPr>
            <a:r>
              <a:rPr lang="en-US" sz="6000" dirty="0" err="1">
                <a:latin typeface="Arial" pitchFamily="34" charset="0"/>
                <a:cs typeface="Arial" pitchFamily="34" charset="0"/>
              </a:rPr>
              <a:t>Diketahui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V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himpunan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V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(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memenuhi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aksioma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),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 U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V.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U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V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cukup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diperiksa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endParaRPr lang="en-US" sz="6000" dirty="0" smtClean="0">
              <a:latin typeface="Arial" pitchFamily="34" charset="0"/>
              <a:cs typeface="Arial" pitchFamily="34" charset="0"/>
            </a:endParaRPr>
          </a:p>
          <a:p>
            <a:pPr marL="685800" indent="-342900">
              <a:buFont typeface="Wingdings" pitchFamily="2" charset="2"/>
              <a:buChar char="Ø"/>
            </a:pPr>
            <a:r>
              <a:rPr lang="en-US" sz="6000" dirty="0">
                <a:latin typeface="Arial" pitchFamily="34" charset="0"/>
                <a:cs typeface="Arial" pitchFamily="34" charset="0"/>
              </a:rPr>
              <a:t>U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kosong</a:t>
            </a:r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 marL="685800" indent="-342900">
              <a:buFont typeface="Wingdings" pitchFamily="2" charset="2"/>
              <a:buChar char="Ø"/>
            </a:pP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Tertutup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penjumlahan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: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u,v</a:t>
            </a:r>
            <a:r>
              <a:rPr lang="en-US" sz="60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u + v </a:t>
            </a:r>
            <a:r>
              <a:rPr lang="en-US" sz="6000" dirty="0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U</a:t>
            </a:r>
          </a:p>
          <a:p>
            <a:pPr marL="685800" indent="-342900">
              <a:buFont typeface="Wingdings" pitchFamily="2" charset="2"/>
              <a:buChar char="Ø"/>
            </a:pPr>
            <a:r>
              <a:rPr lang="en-US" sz="6000" dirty="0" err="1">
                <a:latin typeface="Arial" pitchFamily="34" charset="0"/>
                <a:cs typeface="Arial" pitchFamily="34" charset="0"/>
              </a:rPr>
              <a:t>Tertutup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terhadap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perkalian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skalar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60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sz="6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U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6000" dirty="0">
                <a:latin typeface="Arial" pitchFamily="34" charset="0"/>
                <a:cs typeface="Arial" pitchFamily="34" charset="0"/>
                <a:sym typeface="Symbol"/>
              </a:rPr>
              <a:t>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u </a:t>
            </a:r>
            <a:r>
              <a:rPr lang="en-US" sz="6000" dirty="0">
                <a:latin typeface="Arial" pitchFamily="34" charset="0"/>
                <a:cs typeface="Arial" pitchFamily="34" charset="0"/>
                <a:sym typeface="Symbol" pitchFamily="18" charset="2"/>
              </a:rPr>
              <a:t></a:t>
            </a:r>
            <a:r>
              <a:rPr lang="en-US" sz="6000" dirty="0">
                <a:latin typeface="Arial" pitchFamily="34" charset="0"/>
                <a:cs typeface="Arial" pitchFamily="34" charset="0"/>
              </a:rPr>
              <a:t> U.</a:t>
            </a:r>
          </a:p>
          <a:p>
            <a:pPr marL="109728" indent="0">
              <a:buNone/>
            </a:pPr>
            <a:endParaRPr lang="en-US" sz="51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b="1" dirty="0" err="1" smtClean="0">
                <a:latin typeface="Arial" pitchFamily="34" charset="0"/>
                <a:cs typeface="Arial" pitchFamily="34" charset="0"/>
              </a:rPr>
              <a:t>Bagian</a:t>
            </a:r>
            <a:endParaRPr lang="en-US" sz="6000" b="1" dirty="0" smtClean="0">
              <a:latin typeface="Arial" pitchFamily="34" charset="0"/>
              <a:cs typeface="Arial" pitchFamily="34" charset="0"/>
            </a:endParaRPr>
          </a:p>
          <a:p>
            <a:pPr marL="457200" indent="-347663">
              <a:buFont typeface="+mj-lt"/>
              <a:buAutoNum type="arabicPeriod"/>
            </a:pP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Himpunan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vektor-vektor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XOY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vektor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sz="6000" baseline="30000" dirty="0" smtClean="0">
                <a:latin typeface="Arial" pitchFamily="34" charset="0"/>
                <a:cs typeface="Arial" pitchFamily="34" charset="0"/>
              </a:rPr>
              <a:t>3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dimensi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tiga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sumbu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koordinat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kartesius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X,Y 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Z).  </a:t>
            </a:r>
          </a:p>
          <a:p>
            <a:pPr marL="109537" indent="0">
              <a:buNone/>
            </a:pPr>
            <a:r>
              <a:rPr lang="en-US" sz="6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  U ={ (x,y,0)</a:t>
            </a:r>
            <a:r>
              <a:rPr lang="en-US" sz="6000" dirty="0" smtClean="0">
                <a:latin typeface="Arial" pitchFamily="34" charset="0"/>
                <a:cs typeface="Arial" pitchFamily="34" charset="0"/>
                <a:sym typeface="Symbol"/>
              </a:rPr>
              <a:t></a:t>
            </a:r>
            <a:r>
              <a:rPr lang="en-US" sz="6000" dirty="0" err="1" smtClean="0">
                <a:latin typeface="Arial" pitchFamily="34" charset="0"/>
                <a:cs typeface="Arial" pitchFamily="34" charset="0"/>
                <a:sym typeface="Symbol"/>
              </a:rPr>
              <a:t>xR,yR</a:t>
            </a:r>
            <a:r>
              <a:rPr lang="en-US" sz="6000" dirty="0" smtClean="0">
                <a:latin typeface="Arial" pitchFamily="34" charset="0"/>
                <a:cs typeface="Arial" pitchFamily="34" charset="0"/>
                <a:sym typeface="Symbol"/>
              </a:rPr>
              <a:t>}</a:t>
            </a:r>
          </a:p>
          <a:p>
            <a:pPr marL="109728" indent="0">
              <a:buNone/>
            </a:pP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53200" y="279861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924800" y="3124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9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 marL="457200" indent="-349250">
              <a:buFont typeface="+mj-lt"/>
              <a:buAutoNum type="arabicPeriod" startAt="2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Himpunan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vektor-vektor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sifat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455613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= { 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x,y,z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 x= 2z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}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merupakan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ruang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vektor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bagian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R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  <a:sym typeface="Symbol"/>
              </a:rPr>
              <a:t>3</a:t>
            </a:r>
          </a:p>
          <a:p>
            <a:pPr marL="455613" indent="0">
              <a:buNone/>
            </a:pPr>
            <a:endParaRPr lang="en-US" sz="2800" baseline="300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457200" indent="-346075">
              <a:buFont typeface="+mj-lt"/>
              <a:buAutoNum type="arabicPeriod" startAt="3"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V = R</a:t>
            </a:r>
            <a:r>
              <a:rPr lang="en-US" sz="2800" baseline="30000" dirty="0" smtClean="0">
                <a:latin typeface="Arial" pitchFamily="34" charset="0"/>
                <a:cs typeface="Arial" pitchFamily="34" charset="0"/>
                <a:sym typeface="Symbol"/>
              </a:rPr>
              <a:t>3</a:t>
            </a:r>
            <a:endParaRPr lang="en-US" sz="28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marL="45720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U = {(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a,b,c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)  c  0}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bukan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ruang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bagian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  <a:sym typeface="Symbol"/>
              </a:rPr>
              <a:t>dari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2800" baseline="30000" dirty="0">
                <a:latin typeface="Arial" pitchFamily="34" charset="0"/>
                <a:cs typeface="Arial" pitchFamily="34" charset="0"/>
                <a:sym typeface="Symbol"/>
              </a:rPr>
              <a:t>3</a:t>
            </a:r>
            <a:endParaRPr lang="en-US" sz="2800" dirty="0">
              <a:latin typeface="Arial" pitchFamily="34" charset="0"/>
              <a:cs typeface="Arial" pitchFamily="34" charset="0"/>
              <a:sym typeface="Symbol"/>
            </a:endParaRPr>
          </a:p>
          <a:p>
            <a:pPr marL="457200" indent="0">
              <a:buNone/>
            </a:pPr>
            <a:endParaRPr lang="en-US" sz="2800" dirty="0">
              <a:latin typeface="Arial" pitchFamily="34" charset="0"/>
              <a:cs typeface="Arial" pitchFamily="34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230889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464646" mc:Ignorable=""/>
      </a:dk2>
      <a:lt2>
        <a:srgbClr xmlns:mc="http://schemas.openxmlformats.org/markup-compatibility/2006" xmlns:a14="http://schemas.microsoft.com/office/drawing/2010/main" val="DEF5FA" mc:Ignorable=""/>
      </a:lt2>
      <a:accent1>
        <a:srgbClr xmlns:mc="http://schemas.openxmlformats.org/markup-compatibility/2006" xmlns:a14="http://schemas.microsoft.com/office/drawing/2010/main" val="2DA2BF" mc:Ignorable=""/>
      </a:accent1>
      <a:accent2>
        <a:srgbClr xmlns:mc="http://schemas.openxmlformats.org/markup-compatibility/2006" xmlns:a14="http://schemas.microsoft.com/office/drawing/2010/main" val="DA1F28" mc:Ignorable=""/>
      </a:accent2>
      <a:accent3>
        <a:srgbClr xmlns:mc="http://schemas.openxmlformats.org/markup-compatibility/2006" xmlns:a14="http://schemas.microsoft.com/office/drawing/2010/main" val="EB641B" mc:Ignorable=""/>
      </a:accent3>
      <a:accent4>
        <a:srgbClr xmlns:mc="http://schemas.openxmlformats.org/markup-compatibility/2006" xmlns:a14="http://schemas.microsoft.com/office/drawing/2010/main" val="39639D" mc:Ignorable=""/>
      </a:accent4>
      <a:accent5>
        <a:srgbClr xmlns:mc="http://schemas.openxmlformats.org/markup-compatibility/2006" xmlns:a14="http://schemas.microsoft.com/office/drawing/2010/main" val="474B78" mc:Ignorable=""/>
      </a:accent5>
      <a:accent6>
        <a:srgbClr xmlns:mc="http://schemas.openxmlformats.org/markup-compatibility/2006" xmlns:a14="http://schemas.microsoft.com/office/drawing/2010/main" val="7D3C4A" mc:Ignorable=""/>
      </a:accent6>
      <a:hlink>
        <a:srgbClr xmlns:mc="http://schemas.openxmlformats.org/markup-compatibility/2006" xmlns:a14="http://schemas.microsoft.com/office/drawing/2010/main" val="FF8119" mc:Ignorable=""/>
      </a:hlink>
      <a:folHlink>
        <a:srgbClr xmlns:mc="http://schemas.openxmlformats.org/markup-compatibility/2006" xmlns:a14="http://schemas.microsoft.com/office/drawing/2010/main" val="44B9E8" mc:Ignorable="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</TotalTime>
  <Words>482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2.RUANG VEKTOR dan RUANG VEKTOR BAGIAN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RUANG VEKTOR dan RUANG VEKTOR BAGIAN</dc:title>
  <dc:creator>Math</dc:creator>
  <cp:lastModifiedBy>Math</cp:lastModifiedBy>
  <cp:revision>30</cp:revision>
  <dcterms:created xsi:type="dcterms:W3CDTF">2010-09-22T03:19:56Z</dcterms:created>
  <dcterms:modified xsi:type="dcterms:W3CDTF">2010-09-23T09:28:08Z</dcterms:modified>
</cp:coreProperties>
</file>