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8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653" autoAdjust="0"/>
  </p:normalViewPr>
  <p:slideViewPr>
    <p:cSldViewPr>
      <p:cViewPr varScale="1">
        <p:scale>
          <a:sx n="58" d="100"/>
          <a:sy n="58" d="100"/>
        </p:scale>
        <p:origin x="-84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4" Type="http://schemas.openxmlformats.org/officeDocument/2006/relationships/image" Target="../media/image5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4" Type="http://schemas.openxmlformats.org/officeDocument/2006/relationships/image" Target="../media/image59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image" Target="../media/image62.wmf"/><Relationship Id="rId7" Type="http://schemas.openxmlformats.org/officeDocument/2006/relationships/image" Target="../media/image66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11" Type="http://schemas.openxmlformats.org/officeDocument/2006/relationships/image" Target="../media/image70.wmf"/><Relationship Id="rId5" Type="http://schemas.openxmlformats.org/officeDocument/2006/relationships/image" Target="../media/image64.wmf"/><Relationship Id="rId10" Type="http://schemas.openxmlformats.org/officeDocument/2006/relationships/image" Target="../media/image69.wmf"/><Relationship Id="rId4" Type="http://schemas.openxmlformats.org/officeDocument/2006/relationships/image" Target="../media/image63.wmf"/><Relationship Id="rId9" Type="http://schemas.openxmlformats.org/officeDocument/2006/relationships/image" Target="../media/image6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image" Target="../media/image76.wmf"/><Relationship Id="rId7" Type="http://schemas.openxmlformats.org/officeDocument/2006/relationships/image" Target="../media/image79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6" Type="http://schemas.openxmlformats.org/officeDocument/2006/relationships/image" Target="../media/image61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Relationship Id="rId9" Type="http://schemas.openxmlformats.org/officeDocument/2006/relationships/image" Target="../media/image8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4" Type="http://schemas.openxmlformats.org/officeDocument/2006/relationships/image" Target="../media/image8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jpe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jpeg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9.wmf"/><Relationship Id="rId7" Type="http://schemas.openxmlformats.org/officeDocument/2006/relationships/image" Target="../media/image22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NULL"/><Relationship Id="rId9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C174571-4ABD-4C41-B22E-A48467FF2958}" type="datetimeFigureOut">
              <a:rPr lang="en-US"/>
              <a:pPr/>
              <a:t>9/25/2010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2720CD3-AC63-4D37-8EAB-E3A8EDE314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581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A546479-8C14-4E57-A016-4C7DB2AC9572}" type="slidenum">
              <a:rPr lang="en-US"/>
              <a:pPr eaLnBrk="1" hangingPunct="1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id-ID" smtClean="0"/>
              <a:t>   </a:t>
            </a:r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71F11E-4128-46E1-8448-0CB0CE279BE7}" type="datetimeFigureOut">
              <a:rPr lang="en-US"/>
              <a:pPr/>
              <a:t>9/25/2010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37D3B8-29D4-4052-B7C3-C3562A1AC9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139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C50E20-8223-4381-9D86-6E8B3611B61C}" type="datetimeFigureOut">
              <a:rPr lang="en-US"/>
              <a:pPr/>
              <a:t>9/25/2010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09EE9C-B086-41C7-A372-B228C7FB99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1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D2FC65-8C52-4FEB-BFFA-B668205755F2}" type="datetimeFigureOut">
              <a:rPr lang="en-US"/>
              <a:pPr/>
              <a:t>9/25/2010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2EA181-01A5-4652-80FA-804221796B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E9C84C-12A8-4966-B5EE-A189F43A53F4}" type="datetimeFigureOut">
              <a:rPr lang="en-US"/>
              <a:pPr/>
              <a:t>9/25/2010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02678B-521B-4410-980B-D3E1BCFD7D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12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FA4106-E5E9-44E3-B5C5-64523B6DFBD3}" type="datetimeFigureOut">
              <a:rPr lang="en-US"/>
              <a:pPr/>
              <a:t>9/25/2010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C889BA-ABA8-49A0-A7CE-414BF2E457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67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C67991-1E85-4980-AFCA-A078F6C14515}" type="datetimeFigureOut">
              <a:rPr lang="en-US"/>
              <a:pPr/>
              <a:t>9/25/2010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002FC2-73E5-455D-B4BF-EFB91894B4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75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806888-2363-4AD2-879D-C1F1F898CAF7}" type="datetimeFigureOut">
              <a:rPr lang="en-US"/>
              <a:pPr/>
              <a:t>9/25/2010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DCDAE2-CF7B-4547-B6F6-EF76A4C54E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59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F82D2E-592B-4366-8946-67C625D1A92A}" type="datetimeFigureOut">
              <a:rPr lang="en-US"/>
              <a:pPr/>
              <a:t>9/25/2010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1BF282-8B91-4517-A549-142A155D5B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52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0CCB92-3D8C-43B3-B154-F556EF65800F}" type="datetimeFigureOut">
              <a:rPr lang="en-US"/>
              <a:pPr/>
              <a:t>9/25/2010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C7D72F-527A-453E-BBB8-425423C45F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63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05A642-BDFE-4707-AD55-677171C15449}" type="datetimeFigureOut">
              <a:rPr lang="en-US"/>
              <a:pPr/>
              <a:t>9/25/2010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B9EDC4-43E8-44FE-8B38-E9AA6038D0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3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A79BDB-7784-4A1B-B685-6C65FBFA0751}" type="datetimeFigureOut">
              <a:rPr lang="en-US"/>
              <a:pPr/>
              <a:t>9/25/2010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31E93E-BA16-4FE4-98C0-1B2B31131C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83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EE00B2F7-F526-4616-870E-3B4F7E65A85E}" type="datetimeFigureOut">
              <a:rPr lang="en-US"/>
              <a:pPr/>
              <a:t>9/25/2010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982B8D65-C77A-4FFD-A482-2D04C99ACB5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2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oleObject" Target="../embeddings/oleObject29.bin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1.bin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6.wmf"/><Relationship Id="rId9" Type="http://schemas.openxmlformats.org/officeDocument/2006/relationships/image" Target="../media/image3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40.jpeg"/><Relationship Id="rId4" Type="http://schemas.openxmlformats.org/officeDocument/2006/relationships/image" Target="../media/image3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37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43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5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2.wmf"/><Relationship Id="rId11" Type="http://schemas.openxmlformats.org/officeDocument/2006/relationships/image" Target="../media/image55.jpeg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47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5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oleObject" Target="../embeddings/oleObject57.bin"/><Relationship Id="rId18" Type="http://schemas.openxmlformats.org/officeDocument/2006/relationships/image" Target="../media/image67.wmf"/><Relationship Id="rId3" Type="http://schemas.openxmlformats.org/officeDocument/2006/relationships/oleObject" Target="../embeddings/oleObject52.bin"/><Relationship Id="rId21" Type="http://schemas.openxmlformats.org/officeDocument/2006/relationships/oleObject" Target="../embeddings/oleObject61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64.wmf"/><Relationship Id="rId17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6.wmf"/><Relationship Id="rId20" Type="http://schemas.openxmlformats.org/officeDocument/2006/relationships/image" Target="../media/image68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56.bin"/><Relationship Id="rId24" Type="http://schemas.openxmlformats.org/officeDocument/2006/relationships/image" Target="../media/image70.wmf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8.bin"/><Relationship Id="rId23" Type="http://schemas.openxmlformats.org/officeDocument/2006/relationships/oleObject" Target="../embeddings/oleObject62.bin"/><Relationship Id="rId10" Type="http://schemas.openxmlformats.org/officeDocument/2006/relationships/image" Target="../media/image63.wmf"/><Relationship Id="rId19" Type="http://schemas.openxmlformats.org/officeDocument/2006/relationships/oleObject" Target="../embeddings/oleObject60.bin"/><Relationship Id="rId4" Type="http://schemas.openxmlformats.org/officeDocument/2006/relationships/image" Target="../media/image60.w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65.wmf"/><Relationship Id="rId22" Type="http://schemas.openxmlformats.org/officeDocument/2006/relationships/image" Target="../media/image69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64.bin"/><Relationship Id="rId5" Type="http://schemas.openxmlformats.org/officeDocument/2006/relationships/image" Target="../media/image71.wmf"/><Relationship Id="rId4" Type="http://schemas.openxmlformats.org/officeDocument/2006/relationships/oleObject" Target="../embeddings/oleObject63.bin"/><Relationship Id="rId9" Type="http://schemas.openxmlformats.org/officeDocument/2006/relationships/image" Target="../media/image73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13" Type="http://schemas.openxmlformats.org/officeDocument/2006/relationships/image" Target="../media/image78.wmf"/><Relationship Id="rId18" Type="http://schemas.openxmlformats.org/officeDocument/2006/relationships/image" Target="../media/image79.wmf"/><Relationship Id="rId3" Type="http://schemas.openxmlformats.org/officeDocument/2006/relationships/notesSlide" Target="../notesSlides/notesSlide2.xml"/><Relationship Id="rId21" Type="http://schemas.openxmlformats.org/officeDocument/2006/relationships/oleObject" Target="../embeddings/oleObject75.bin"/><Relationship Id="rId7" Type="http://schemas.openxmlformats.org/officeDocument/2006/relationships/image" Target="../media/image75.wmf"/><Relationship Id="rId12" Type="http://schemas.openxmlformats.org/officeDocument/2006/relationships/oleObject" Target="../embeddings/oleObject70.bin"/><Relationship Id="rId17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1.wmf"/><Relationship Id="rId20" Type="http://schemas.openxmlformats.org/officeDocument/2006/relationships/image" Target="../media/image80.wmf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67.bin"/><Relationship Id="rId11" Type="http://schemas.openxmlformats.org/officeDocument/2006/relationships/image" Target="../media/image77.wmf"/><Relationship Id="rId5" Type="http://schemas.openxmlformats.org/officeDocument/2006/relationships/image" Target="../media/image74.wmf"/><Relationship Id="rId15" Type="http://schemas.openxmlformats.org/officeDocument/2006/relationships/oleObject" Target="../embeddings/oleObject72.bin"/><Relationship Id="rId10" Type="http://schemas.openxmlformats.org/officeDocument/2006/relationships/oleObject" Target="../embeddings/oleObject69.bin"/><Relationship Id="rId19" Type="http://schemas.openxmlformats.org/officeDocument/2006/relationships/oleObject" Target="../embeddings/oleObject74.bin"/><Relationship Id="rId4" Type="http://schemas.openxmlformats.org/officeDocument/2006/relationships/oleObject" Target="../embeddings/oleObject66.bin"/><Relationship Id="rId9" Type="http://schemas.openxmlformats.org/officeDocument/2006/relationships/image" Target="../media/image76.wmf"/><Relationship Id="rId14" Type="http://schemas.openxmlformats.org/officeDocument/2006/relationships/oleObject" Target="../embeddings/oleObject71.bin"/><Relationship Id="rId22" Type="http://schemas.openxmlformats.org/officeDocument/2006/relationships/image" Target="../media/image8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jpeg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3.wmf"/><Relationship Id="rId5" Type="http://schemas.openxmlformats.org/officeDocument/2006/relationships/oleObject" Target="../embeddings/oleObject77.bin"/><Relationship Id="rId10" Type="http://schemas.openxmlformats.org/officeDocument/2006/relationships/image" Target="../media/image85.wmf"/><Relationship Id="rId4" Type="http://schemas.openxmlformats.org/officeDocument/2006/relationships/image" Target="../media/image82.wmf"/><Relationship Id="rId9" Type="http://schemas.openxmlformats.org/officeDocument/2006/relationships/oleObject" Target="../embeddings/oleObject79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jpeg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jpeg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oleObject" Target="../embeddings/oleObject4.bin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3.jpeg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1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23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.wmf"/><Relationship Id="rId20" Type="http://schemas.openxmlformats.org/officeDocument/2006/relationships/image" Target="../media/image24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6.bin"/><Relationship Id="rId10" Type="http://schemas.openxmlformats.org/officeDocument/2006/relationships/oleObject" Target="../embeddings/oleObject13.bin"/><Relationship Id="rId19" Type="http://schemas.openxmlformats.org/officeDocument/2006/relationships/oleObject" Target="../embeddings/oleObject18.bin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2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6.jpeg"/><Relationship Id="rId4" Type="http://schemas.openxmlformats.org/officeDocument/2006/relationships/image" Target="../media/image2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30.wmf"/><Relationship Id="rId3" Type="http://schemas.openxmlformats.org/officeDocument/2006/relationships/oleObject" Target="../embeddings/oleObject20.bin"/><Relationship Id="rId7" Type="http://schemas.openxmlformats.org/officeDocument/2006/relationships/image" Target="../media/image31.jpeg"/><Relationship Id="rId12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8.wmf"/><Relationship Id="rId11" Type="http://schemas.openxmlformats.org/officeDocument/2006/relationships/image" Target="../media/image29.wmf"/><Relationship Id="rId5" Type="http://schemas.openxmlformats.org/officeDocument/2006/relationships/oleObject" Target="../embeddings/oleObject21.bin"/><Relationship Id="rId10" Type="http://schemas.openxmlformats.org/officeDocument/2006/relationships/oleObject" Target="../embeddings/oleObject23.bin"/><Relationship Id="rId4" Type="http://schemas.openxmlformats.org/officeDocument/2006/relationships/image" Target="../media/image27.wmf"/><Relationship Id="rId9" Type="http://schemas.openxmlformats.org/officeDocument/2006/relationships/image" Target="../media/image1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8153400" cy="8382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Vektor</a:t>
            </a:r>
            <a:br>
              <a:rPr lang="en-US" sz="4000" smtClean="0"/>
            </a:br>
            <a:endParaRPr lang="en-US" sz="4000" smtClean="0"/>
          </a:p>
        </p:txBody>
      </p:sp>
      <p:pic>
        <p:nvPicPr>
          <p:cNvPr id="2051" name="Picture 3" descr="Vekto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990600"/>
            <a:ext cx="25146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990600"/>
            <a:ext cx="8153400" cy="5562600"/>
          </a:xfrm>
          <a:solidFill>
            <a:schemeClr val="bg1"/>
          </a:solidFill>
          <a:ln>
            <a:miter lim="800000"/>
            <a:headEnd/>
            <a:tailEnd/>
          </a:ln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  <a:extLst/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err="1" smtClean="0"/>
              <a:t>Vektor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besaran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arah</a:t>
            </a:r>
            <a:r>
              <a:rPr lang="en-US" dirty="0" smtClean="0"/>
              <a:t>.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besaran</a:t>
            </a:r>
            <a:r>
              <a:rPr lang="en-US" dirty="0" smtClean="0"/>
              <a:t> </a:t>
            </a:r>
            <a:r>
              <a:rPr lang="en-US" dirty="0" err="1" smtClean="0"/>
              <a:t>fisika</a:t>
            </a:r>
            <a:r>
              <a:rPr lang="en-US" dirty="0" smtClean="0"/>
              <a:t> yang 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/>
              <a:t>dinyatakan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: 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/>
              <a:t>perpindahan</a:t>
            </a:r>
            <a:r>
              <a:rPr lang="en-US" dirty="0" smtClean="0"/>
              <a:t>, </a:t>
            </a:r>
            <a:r>
              <a:rPr lang="en-US" dirty="0" err="1" smtClean="0"/>
              <a:t>kecepatan</a:t>
            </a:r>
            <a:r>
              <a:rPr lang="en-US" dirty="0" smtClean="0"/>
              <a:t> 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percepatan</a:t>
            </a:r>
            <a:r>
              <a:rPr lang="en-US" dirty="0" smtClean="0"/>
              <a:t>.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err="1" smtClean="0"/>
              <a:t>Skalar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besaran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, 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/>
              <a:t>contoh</a:t>
            </a:r>
            <a:r>
              <a:rPr lang="en-US" dirty="0" smtClean="0"/>
              <a:t> : </a:t>
            </a:r>
            <a:r>
              <a:rPr lang="en-US" dirty="0" err="1" smtClean="0"/>
              <a:t>temperatur</a:t>
            </a:r>
            <a:r>
              <a:rPr lang="en-US" dirty="0" smtClean="0"/>
              <a:t>, </a:t>
            </a:r>
            <a:r>
              <a:rPr lang="en-US" dirty="0" err="1" smtClean="0"/>
              <a:t>tekanan</a:t>
            </a:r>
            <a:r>
              <a:rPr lang="en-US" dirty="0" smtClean="0"/>
              <a:t>, </a:t>
            </a:r>
            <a:r>
              <a:rPr lang="en-US" dirty="0" err="1" smtClean="0"/>
              <a:t>energi</a:t>
            </a:r>
            <a:r>
              <a:rPr lang="en-US" dirty="0" smtClean="0"/>
              <a:t>,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/>
              <a:t>massa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19400" y="3200400"/>
            <a:ext cx="4343400" cy="2438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26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pPr algn="l" eaLnBrk="1" hangingPunct="1"/>
            <a:r>
              <a:rPr lang="en-US" sz="3600" smtClean="0"/>
              <a:t>Penjumlahan vektor dengan komponen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200000"/>
              </a:lnSpc>
              <a:buFont typeface="Arial" charset="0"/>
              <a:buNone/>
            </a:pPr>
            <a:r>
              <a:rPr lang="en-US" i="1" smtClean="0"/>
              <a:t>                        , </a:t>
            </a:r>
            <a:r>
              <a:rPr lang="en-US" smtClean="0"/>
              <a:t>setiap komponen      sama dengan komponen</a:t>
            </a:r>
          </a:p>
          <a:p>
            <a:pPr marL="0" indent="0" eaLnBrk="1" hangingPunct="1"/>
            <a:endParaRPr lang="en-US" smtClean="0"/>
          </a:p>
        </p:txBody>
      </p:sp>
      <p:graphicFrame>
        <p:nvGraphicFramePr>
          <p:cNvPr id="11269" name="Object 2"/>
          <p:cNvGraphicFramePr>
            <a:graphicFrameLocks noChangeAspect="1"/>
          </p:cNvGraphicFramePr>
          <p:nvPr/>
        </p:nvGraphicFramePr>
        <p:xfrm>
          <a:off x="533400" y="1295400"/>
          <a:ext cx="2133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Equation" r:id="rId3" imgW="774364" imgH="215806" progId="Equation.DSMT4">
                  <p:embed/>
                </p:oleObj>
              </mc:Choice>
              <mc:Fallback>
                <p:oleObj name="Equation" r:id="rId3" imgW="774364" imgH="215806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295400"/>
                        <a:ext cx="2133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3"/>
          <p:cNvGraphicFramePr>
            <a:graphicFrameLocks noChangeAspect="1"/>
          </p:cNvGraphicFramePr>
          <p:nvPr/>
        </p:nvGraphicFramePr>
        <p:xfrm>
          <a:off x="5867400" y="1447800"/>
          <a:ext cx="3683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Equation" r:id="rId5" imgW="126725" imgH="177415" progId="Equation.DSMT4">
                  <p:embed/>
                </p:oleObj>
              </mc:Choice>
              <mc:Fallback>
                <p:oleObj name="Equation" r:id="rId5" imgW="126725" imgH="17741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447800"/>
                        <a:ext cx="3683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4"/>
          <p:cNvGraphicFramePr>
            <a:graphicFrameLocks noChangeAspect="1"/>
          </p:cNvGraphicFramePr>
          <p:nvPr/>
        </p:nvGraphicFramePr>
        <p:xfrm>
          <a:off x="2514600" y="2362200"/>
          <a:ext cx="1524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Equation" r:id="rId7" imgW="355292" imgH="215713" progId="Equation.DSMT4">
                  <p:embed/>
                </p:oleObj>
              </mc:Choice>
              <mc:Fallback>
                <p:oleObj name="Equation" r:id="rId7" imgW="355292" imgH="215713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362200"/>
                        <a:ext cx="1524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5"/>
          <p:cNvGraphicFramePr>
            <a:graphicFrameLocks noChangeAspect="1"/>
          </p:cNvGraphicFramePr>
          <p:nvPr/>
        </p:nvGraphicFramePr>
        <p:xfrm>
          <a:off x="2895600" y="3276600"/>
          <a:ext cx="41148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Equation" r:id="rId9" imgW="736600" imgH="698500" progId="Equation.DSMT4">
                  <p:embed/>
                </p:oleObj>
              </mc:Choice>
              <mc:Fallback>
                <p:oleObj name="Equation" r:id="rId9" imgW="736600" imgH="6985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276600"/>
                        <a:ext cx="41148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848600" cy="914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Perkalian</a:t>
            </a:r>
            <a:r>
              <a:rPr lang="en-US" sz="4000" dirty="0" smtClean="0"/>
              <a:t> </a:t>
            </a:r>
            <a:r>
              <a:rPr lang="en-US" sz="4000" dirty="0" err="1" smtClean="0"/>
              <a:t>vektor</a:t>
            </a:r>
            <a:r>
              <a:rPr lang="en-US" sz="4000" dirty="0" smtClean="0"/>
              <a:t> :</a:t>
            </a:r>
            <a:br>
              <a:rPr lang="en-US" sz="4000" dirty="0" smtClean="0"/>
            </a:br>
            <a:endParaRPr lang="en-US" sz="4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i="1" dirty="0" err="1" smtClean="0"/>
              <a:t>Perkalian</a:t>
            </a:r>
            <a:r>
              <a:rPr lang="en-US" b="1" i="1" dirty="0" smtClean="0"/>
              <a:t> </a:t>
            </a:r>
            <a:r>
              <a:rPr lang="en-US" b="1" i="1" dirty="0" err="1" smtClean="0"/>
              <a:t>vektor</a:t>
            </a:r>
            <a:r>
              <a:rPr lang="en-US" b="1" i="1" dirty="0" smtClean="0"/>
              <a:t> </a:t>
            </a:r>
            <a:r>
              <a:rPr lang="en-US" b="1" i="1" dirty="0" err="1" smtClean="0"/>
              <a:t>dengan</a:t>
            </a:r>
            <a:r>
              <a:rPr lang="en-US" b="1" i="1" dirty="0" smtClean="0"/>
              <a:t> </a:t>
            </a:r>
            <a:r>
              <a:rPr lang="en-US" b="1" i="1" dirty="0" err="1" smtClean="0"/>
              <a:t>skalar</a:t>
            </a:r>
            <a:r>
              <a:rPr lang="en-US" b="1" i="1" dirty="0" smtClean="0"/>
              <a:t> : 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/>
              <a:t> </a:t>
            </a:r>
            <a:r>
              <a:rPr lang="en-US" sz="2800" dirty="0" err="1" smtClean="0"/>
              <a:t>Jika</a:t>
            </a:r>
            <a:r>
              <a:rPr lang="en-US" sz="2800" dirty="0" smtClean="0"/>
              <a:t> </a:t>
            </a:r>
            <a:r>
              <a:rPr lang="en-US" sz="2800" dirty="0" err="1" smtClean="0"/>
              <a:t>vektor</a:t>
            </a:r>
            <a:r>
              <a:rPr lang="en-US" sz="2800" dirty="0" smtClean="0"/>
              <a:t>     </a:t>
            </a:r>
            <a:r>
              <a:rPr lang="en-US" sz="2800" dirty="0" err="1" smtClean="0"/>
              <a:t>dikalikan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skalar</a:t>
            </a:r>
            <a:r>
              <a:rPr lang="en-US" sz="2800" dirty="0" smtClean="0"/>
              <a:t> </a:t>
            </a:r>
            <a:r>
              <a:rPr lang="en-US" sz="2800" i="1" dirty="0" smtClean="0"/>
              <a:t>s</a:t>
            </a:r>
            <a:r>
              <a:rPr lang="en-US" sz="2800" dirty="0" smtClean="0"/>
              <a:t>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menghasilkan</a:t>
            </a:r>
            <a:r>
              <a:rPr lang="en-US" sz="2800" dirty="0" smtClean="0"/>
              <a:t> </a:t>
            </a:r>
            <a:r>
              <a:rPr lang="en-US" sz="2800" dirty="0" err="1" smtClean="0"/>
              <a:t>vektor</a:t>
            </a:r>
            <a:r>
              <a:rPr lang="en-US" sz="2800" dirty="0" smtClean="0"/>
              <a:t> </a:t>
            </a:r>
            <a:r>
              <a:rPr lang="en-US" sz="2800" dirty="0" err="1" smtClean="0"/>
              <a:t>baru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besar</a:t>
            </a:r>
            <a:r>
              <a:rPr lang="en-US" sz="2800" dirty="0" smtClean="0"/>
              <a:t> </a:t>
            </a:r>
            <a:r>
              <a:rPr lang="en-US" sz="2800" dirty="0" err="1" smtClean="0"/>
              <a:t>nilai</a:t>
            </a:r>
            <a:r>
              <a:rPr lang="en-US" sz="2800" dirty="0" smtClean="0"/>
              <a:t> absolute  </a:t>
            </a:r>
            <a:r>
              <a:rPr lang="en-US" sz="2800" i="1" dirty="0" smtClean="0"/>
              <a:t>s</a:t>
            </a:r>
            <a:r>
              <a:rPr lang="en-US" sz="2800" dirty="0" smtClean="0"/>
              <a:t> 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arah</a:t>
            </a:r>
            <a:r>
              <a:rPr lang="en-US" sz="2800" dirty="0" smtClean="0"/>
              <a:t>      </a:t>
            </a:r>
            <a:r>
              <a:rPr lang="en-US" sz="2800" dirty="0" err="1" smtClean="0"/>
              <a:t>jika</a:t>
            </a:r>
            <a:r>
              <a:rPr lang="en-US" sz="2800" dirty="0" smtClean="0"/>
              <a:t> </a:t>
            </a:r>
            <a:r>
              <a:rPr lang="en-US" sz="2800" i="1" dirty="0" smtClean="0"/>
              <a:t>s</a:t>
            </a:r>
            <a:r>
              <a:rPr lang="en-US" sz="2800" dirty="0" smtClean="0"/>
              <a:t> </a:t>
            </a:r>
            <a:r>
              <a:rPr lang="en-US" sz="2800" dirty="0" err="1" smtClean="0"/>
              <a:t>positif</a:t>
            </a:r>
            <a:r>
              <a:rPr lang="en-US" sz="2800" dirty="0" smtClean="0"/>
              <a:t>, 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berlawanan</a:t>
            </a:r>
            <a:r>
              <a:rPr lang="en-US" sz="2800" dirty="0" smtClean="0"/>
              <a:t> </a:t>
            </a:r>
            <a:r>
              <a:rPr lang="en-US" sz="2800" dirty="0" err="1" smtClean="0"/>
              <a:t>arah</a:t>
            </a:r>
            <a:r>
              <a:rPr lang="en-US" sz="2800" dirty="0" smtClean="0"/>
              <a:t> </a:t>
            </a:r>
            <a:r>
              <a:rPr lang="en-US" sz="2800" dirty="0" err="1" smtClean="0"/>
              <a:t>jika</a:t>
            </a:r>
            <a:r>
              <a:rPr lang="en-US" sz="2800" dirty="0" smtClean="0"/>
              <a:t> </a:t>
            </a:r>
            <a:r>
              <a:rPr lang="en-US" sz="2800" i="1" dirty="0" smtClean="0"/>
              <a:t>s</a:t>
            </a:r>
            <a:r>
              <a:rPr lang="en-US" sz="2800" dirty="0" smtClean="0"/>
              <a:t> </a:t>
            </a:r>
            <a:r>
              <a:rPr lang="en-US" sz="2800" dirty="0" err="1" smtClean="0"/>
              <a:t>negatif</a:t>
            </a:r>
            <a:r>
              <a:rPr lang="en-US" sz="2800" dirty="0" smtClean="0"/>
              <a:t>.   </a:t>
            </a:r>
            <a:r>
              <a:rPr lang="en-US" sz="2800" dirty="0" err="1" smtClean="0"/>
              <a:t>Vektor</a:t>
            </a:r>
            <a:r>
              <a:rPr lang="en-US" sz="2800" dirty="0" smtClean="0"/>
              <a:t>       </a:t>
            </a:r>
            <a:r>
              <a:rPr lang="en-US" sz="2800" dirty="0" err="1" smtClean="0"/>
              <a:t>dibagi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i="1" dirty="0" smtClean="0"/>
              <a:t>s</a:t>
            </a:r>
            <a:r>
              <a:rPr lang="en-US" sz="2800" dirty="0" smtClean="0"/>
              <a:t> </a:t>
            </a:r>
            <a:r>
              <a:rPr lang="en-US" sz="2800" dirty="0" err="1" smtClean="0"/>
              <a:t>berarti</a:t>
            </a:r>
            <a:r>
              <a:rPr lang="en-US" sz="2800" dirty="0" smtClean="0"/>
              <a:t> </a:t>
            </a:r>
            <a:r>
              <a:rPr lang="en-US" sz="2800" dirty="0" err="1" smtClean="0"/>
              <a:t>kita</a:t>
            </a:r>
            <a:r>
              <a:rPr lang="en-US" sz="2800" dirty="0" smtClean="0"/>
              <a:t> </a:t>
            </a:r>
            <a:r>
              <a:rPr lang="en-US" sz="2800" dirty="0" err="1" smtClean="0"/>
              <a:t>mengkalikan</a:t>
            </a:r>
            <a:r>
              <a:rPr lang="en-US" sz="2800" dirty="0" smtClean="0"/>
              <a:t>      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1/</a:t>
            </a:r>
            <a:r>
              <a:rPr lang="en-US" i="1" dirty="0" smtClean="0"/>
              <a:t>s</a:t>
            </a:r>
            <a:r>
              <a:rPr lang="en-US" dirty="0" smtClean="0"/>
              <a:t>.</a:t>
            </a:r>
          </a:p>
          <a:p>
            <a:pPr eaLnBrk="1" hangingPunct="1"/>
            <a:r>
              <a:rPr lang="en-US" b="1" i="1" dirty="0" err="1" smtClean="0"/>
              <a:t>Perkalian</a:t>
            </a:r>
            <a:r>
              <a:rPr lang="en-US" b="1" i="1" dirty="0" smtClean="0"/>
              <a:t> </a:t>
            </a:r>
            <a:r>
              <a:rPr lang="en-US" b="1" i="1" dirty="0" err="1" smtClean="0"/>
              <a:t>vektor</a:t>
            </a:r>
            <a:r>
              <a:rPr lang="en-US" b="1" i="1" dirty="0" smtClean="0"/>
              <a:t> </a:t>
            </a:r>
            <a:r>
              <a:rPr lang="en-US" b="1" i="1" dirty="0" err="1" smtClean="0"/>
              <a:t>dengan</a:t>
            </a:r>
            <a:r>
              <a:rPr lang="en-US" b="1" i="1" dirty="0" smtClean="0"/>
              <a:t> </a:t>
            </a:r>
            <a:r>
              <a:rPr lang="en-US" b="1" i="1" dirty="0" err="1" smtClean="0"/>
              <a:t>vektor</a:t>
            </a:r>
            <a:r>
              <a:rPr lang="en-US" b="1" i="1" dirty="0" smtClean="0"/>
              <a:t> :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z="2800" dirty="0" err="1" smtClean="0"/>
              <a:t>Menghasilkan</a:t>
            </a:r>
            <a:r>
              <a:rPr lang="en-US" sz="2800" dirty="0" smtClean="0"/>
              <a:t> </a:t>
            </a:r>
            <a:r>
              <a:rPr lang="en-US" sz="2800" dirty="0" err="1" smtClean="0"/>
              <a:t>skalar</a:t>
            </a:r>
            <a:r>
              <a:rPr lang="en-US" sz="2800" dirty="0" smtClean="0"/>
              <a:t>  : Scalar Product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err="1" smtClean="0"/>
              <a:t>Dikenal</a:t>
            </a:r>
            <a:r>
              <a:rPr lang="en-US" sz="2800" dirty="0" smtClean="0"/>
              <a:t> </a:t>
            </a:r>
            <a:r>
              <a:rPr lang="en-US" sz="2800" dirty="0" err="1" smtClean="0"/>
              <a:t>sebagai</a:t>
            </a:r>
            <a:r>
              <a:rPr lang="en-US" sz="2800" b="1" dirty="0" smtClean="0"/>
              <a:t> : Dot product</a:t>
            </a:r>
            <a:r>
              <a:rPr lang="en-US" sz="2800" dirty="0" smtClean="0"/>
              <a:t> </a:t>
            </a:r>
          </a:p>
          <a:p>
            <a:pPr eaLnBrk="1" hangingPunct="1">
              <a:buFont typeface="Arial" charset="0"/>
              <a:buNone/>
            </a:pPr>
            <a:endParaRPr lang="en-US" dirty="0" smtClean="0"/>
          </a:p>
        </p:txBody>
      </p:sp>
      <p:graphicFrame>
        <p:nvGraphicFramePr>
          <p:cNvPr id="1229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1998124"/>
              </p:ext>
            </p:extLst>
          </p:nvPr>
        </p:nvGraphicFramePr>
        <p:xfrm>
          <a:off x="2133600" y="1447800"/>
          <a:ext cx="45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Equation" r:id="rId3" imgW="126725" imgH="177415" progId="Equation.DSMT4">
                  <p:embed/>
                </p:oleObj>
              </mc:Choice>
              <mc:Fallback>
                <p:oleObj name="Equation" r:id="rId3" imgW="126725" imgH="17741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447800"/>
                        <a:ext cx="457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4"/>
          <p:cNvGraphicFramePr>
            <a:graphicFrameLocks noChangeAspect="1"/>
          </p:cNvGraphicFramePr>
          <p:nvPr/>
        </p:nvGraphicFramePr>
        <p:xfrm>
          <a:off x="4419600" y="2286000"/>
          <a:ext cx="45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Equation" r:id="rId5" imgW="126725" imgH="177415" progId="Equation.DSMT4">
                  <p:embed/>
                </p:oleObj>
              </mc:Choice>
              <mc:Fallback>
                <p:oleObj name="Equation" r:id="rId5" imgW="126725" imgH="17741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286000"/>
                        <a:ext cx="457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8"/>
          <p:cNvGraphicFramePr>
            <a:graphicFrameLocks noChangeAspect="1"/>
          </p:cNvGraphicFramePr>
          <p:nvPr/>
        </p:nvGraphicFramePr>
        <p:xfrm>
          <a:off x="6477000" y="2743200"/>
          <a:ext cx="45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Equation" r:id="rId6" imgW="126725" imgH="177415" progId="Equation.DSMT4">
                  <p:embed/>
                </p:oleObj>
              </mc:Choice>
              <mc:Fallback>
                <p:oleObj name="Equation" r:id="rId6" imgW="126725" imgH="177415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743200"/>
                        <a:ext cx="457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9"/>
          <p:cNvGraphicFramePr>
            <a:graphicFrameLocks noChangeAspect="1"/>
          </p:cNvGraphicFramePr>
          <p:nvPr/>
        </p:nvGraphicFramePr>
        <p:xfrm>
          <a:off x="5791200" y="3200400"/>
          <a:ext cx="533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Equation" r:id="rId8" imgW="126725" imgH="177415" progId="Equation.DSMT4">
                  <p:embed/>
                </p:oleObj>
              </mc:Choice>
              <mc:Fallback>
                <p:oleObj name="Equation" r:id="rId8" imgW="126725" imgH="177415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200400"/>
                        <a:ext cx="533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209800" y="533400"/>
            <a:ext cx="4114800" cy="7620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2362200" y="457200"/>
          <a:ext cx="3886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Equation" r:id="rId3" imgW="876300" imgH="241300" progId="Equation.DSMT4">
                  <p:embed/>
                </p:oleObj>
              </mc:Choice>
              <mc:Fallback>
                <p:oleObj name="Equation" r:id="rId3" imgW="876300" imgH="241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57200"/>
                        <a:ext cx="38862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16" name="Picture 6" descr="Dot_product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676400"/>
            <a:ext cx="4800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2514600" y="5791200"/>
            <a:ext cx="4191000" cy="7620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09600" y="4267200"/>
            <a:ext cx="7772400" cy="6858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200400" y="2819400"/>
            <a:ext cx="2133600" cy="6096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00200" y="990600"/>
            <a:ext cx="6172200" cy="9906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342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algn="l" eaLnBrk="1" hangingPunct="1"/>
            <a:r>
              <a:rPr lang="en-US" sz="2800" smtClean="0"/>
              <a:t/>
            </a:r>
            <a:br>
              <a:rPr lang="en-US" sz="2800" smtClean="0"/>
            </a:br>
            <a:r>
              <a:rPr lang="en-US" sz="2800" smtClean="0"/>
              <a:t>Dituliskan secara komponen bagian sebagai berikut :</a:t>
            </a:r>
            <a:r>
              <a:rPr lang="en-US" smtClean="0"/>
              <a:t/>
            </a:r>
            <a:br>
              <a:rPr lang="en-US" smtClean="0"/>
            </a:br>
            <a:endParaRPr lang="en-US" smtClean="0"/>
          </a:p>
        </p:txBody>
      </p:sp>
      <p:graphicFrame>
        <p:nvGraphicFramePr>
          <p:cNvPr id="14343" name="Object 3"/>
          <p:cNvGraphicFramePr>
            <a:graphicFrameLocks noChangeAspect="1"/>
          </p:cNvGraphicFramePr>
          <p:nvPr/>
        </p:nvGraphicFramePr>
        <p:xfrm>
          <a:off x="1676400" y="1066800"/>
          <a:ext cx="6032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Equation" r:id="rId3" imgW="1917700" imgH="241300" progId="Equation.DSMT4">
                  <p:embed/>
                </p:oleObj>
              </mc:Choice>
              <mc:Fallback>
                <p:oleObj name="Equation" r:id="rId3" imgW="1917700" imgH="241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066800"/>
                        <a:ext cx="60325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" name="Content Placeholder 11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61722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en-US" smtClean="0"/>
          </a:p>
          <a:p>
            <a:pPr eaLnBrk="1" hangingPunct="1">
              <a:buFont typeface="Arial" charset="0"/>
              <a:buNone/>
            </a:pPr>
            <a:endParaRPr lang="en-US" smtClean="0"/>
          </a:p>
          <a:p>
            <a:pPr eaLnBrk="1" hangingPunct="1">
              <a:buFont typeface="Arial" charset="0"/>
              <a:buNone/>
            </a:pPr>
            <a:endParaRPr lang="en-US" sz="2400" smtClean="0"/>
          </a:p>
          <a:p>
            <a:pPr eaLnBrk="1" hangingPunct="1">
              <a:buFont typeface="Arial" charset="0"/>
              <a:buNone/>
            </a:pPr>
            <a:r>
              <a:rPr lang="en-US" sz="2400" smtClean="0"/>
              <a:t>Scalar product berlaku hukum komutatif </a:t>
            </a:r>
          </a:p>
          <a:p>
            <a:pPr eaLnBrk="1" hangingPunct="1">
              <a:buFont typeface="Arial" charset="0"/>
              <a:buNone/>
            </a:pPr>
            <a:endParaRPr lang="en-US" smtClean="0"/>
          </a:p>
          <a:p>
            <a:pPr eaLnBrk="1" hangingPunct="1">
              <a:buFont typeface="Arial" charset="0"/>
              <a:buNone/>
            </a:pPr>
            <a:endParaRPr lang="en-US" sz="2400" smtClean="0"/>
          </a:p>
          <a:p>
            <a:pPr eaLnBrk="1" hangingPunct="1">
              <a:buFont typeface="Arial" charset="0"/>
              <a:buNone/>
            </a:pPr>
            <a:r>
              <a:rPr lang="en-US" sz="2400" smtClean="0"/>
              <a:t>Jika ditulis dalam vektor satuan, maka perkalian scalar :</a:t>
            </a:r>
          </a:p>
          <a:p>
            <a:pPr eaLnBrk="1" hangingPunct="1">
              <a:buFont typeface="Arial" charset="0"/>
              <a:buNone/>
            </a:pPr>
            <a:endParaRPr lang="en-US" smtClean="0"/>
          </a:p>
          <a:p>
            <a:pPr eaLnBrk="1" hangingPunct="1">
              <a:buFont typeface="Arial" charset="0"/>
              <a:buNone/>
            </a:pPr>
            <a:endParaRPr lang="en-US" sz="2400" smtClean="0"/>
          </a:p>
          <a:p>
            <a:pPr eaLnBrk="1" hangingPunct="1">
              <a:buFont typeface="Arial" charset="0"/>
              <a:buNone/>
            </a:pPr>
            <a:r>
              <a:rPr lang="en-US" sz="2400" smtClean="0"/>
              <a:t>Diperoleh hasil akhir sebagai berikut : </a:t>
            </a:r>
          </a:p>
          <a:p>
            <a:pPr eaLnBrk="1" hangingPunct="1">
              <a:buFont typeface="Arial" charset="0"/>
              <a:buNone/>
            </a:pPr>
            <a:endParaRPr lang="en-US" smtClean="0"/>
          </a:p>
        </p:txBody>
      </p:sp>
      <p:graphicFrame>
        <p:nvGraphicFramePr>
          <p:cNvPr id="14345" name="Object 5"/>
          <p:cNvGraphicFramePr>
            <a:graphicFrameLocks noChangeAspect="1"/>
          </p:cNvGraphicFramePr>
          <p:nvPr/>
        </p:nvGraphicFramePr>
        <p:xfrm>
          <a:off x="3124200" y="2743200"/>
          <a:ext cx="225425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Equation" r:id="rId5" imgW="596641" imgH="215806" progId="Equation.DSMT4">
                  <p:embed/>
                </p:oleObj>
              </mc:Choice>
              <mc:Fallback>
                <p:oleObj name="Equation" r:id="rId5" imgW="596641" imgH="215806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743200"/>
                        <a:ext cx="2254250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6"/>
          <p:cNvGraphicFramePr>
            <a:graphicFrameLocks noChangeAspect="1"/>
          </p:cNvGraphicFramePr>
          <p:nvPr/>
        </p:nvGraphicFramePr>
        <p:xfrm>
          <a:off x="609600" y="4267200"/>
          <a:ext cx="7772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Equation" r:id="rId7" imgW="2362200" imgH="266700" progId="Equation.DSMT4">
                  <p:embed/>
                </p:oleObj>
              </mc:Choice>
              <mc:Fallback>
                <p:oleObj name="Equation" r:id="rId7" imgW="2362200" imgH="2667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267200"/>
                        <a:ext cx="77724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7"/>
          <p:cNvGraphicFramePr>
            <a:graphicFrameLocks noChangeAspect="1"/>
          </p:cNvGraphicFramePr>
          <p:nvPr/>
        </p:nvGraphicFramePr>
        <p:xfrm>
          <a:off x="2514600" y="5791200"/>
          <a:ext cx="4241800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Equation" r:id="rId9" imgW="1422400" imgH="266700" progId="Equation.DSMT4">
                  <p:embed/>
                </p:oleObj>
              </mc:Choice>
              <mc:Fallback>
                <p:oleObj name="Equation" r:id="rId9" imgW="1422400" imgH="266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791200"/>
                        <a:ext cx="4241800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3429000" y="3352800"/>
            <a:ext cx="2743200" cy="6858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19400" y="1524000"/>
            <a:ext cx="2209800" cy="76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364" name="Title 1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8229600" cy="1143000"/>
          </a:xfrm>
        </p:spPr>
        <p:txBody>
          <a:bodyPr/>
          <a:lstStyle/>
          <a:p>
            <a:pPr marL="280988" indent="-280988" algn="l" eaLnBrk="1" hangingPunct="1">
              <a:buFont typeface="Wingdings" pitchFamily="2" charset="2"/>
              <a:buChar char="Ø"/>
            </a:pPr>
            <a:r>
              <a:rPr lang="en-US" sz="2800" smtClean="0"/>
              <a:t>Menghasilkan vector : Vector Product</a:t>
            </a:r>
            <a:br>
              <a:rPr lang="en-US" sz="2800" smtClean="0"/>
            </a:br>
            <a:r>
              <a:rPr lang="en-US" sz="2800" smtClean="0"/>
              <a:t>Dikenal sebagai : </a:t>
            </a:r>
            <a:r>
              <a:rPr lang="en-US" sz="2800" b="1" smtClean="0"/>
              <a:t>Cross Product</a:t>
            </a:r>
            <a:r>
              <a:rPr lang="en-US" sz="2800" smtClean="0"/>
              <a:t/>
            </a:r>
            <a:br>
              <a:rPr lang="en-US" sz="2800" smtClean="0"/>
            </a:br>
            <a:r>
              <a:rPr lang="en-US" sz="2800" smtClean="0"/>
              <a:t>  </a:t>
            </a:r>
          </a:p>
        </p:txBody>
      </p:sp>
      <p:sp>
        <p:nvSpPr>
          <p:cNvPr id="15365" name="Rectangle 6"/>
          <p:cNvSpPr>
            <a:spLocks noChangeArrowheads="1"/>
          </p:cNvSpPr>
          <p:nvPr/>
        </p:nvSpPr>
        <p:spPr bwMode="auto">
          <a:xfrm>
            <a:off x="304800" y="2590800"/>
            <a:ext cx="4105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Dengan besar </a:t>
            </a:r>
            <a:r>
              <a:rPr lang="en-US" sz="2800" i="1"/>
              <a:t>c</a:t>
            </a:r>
            <a:r>
              <a:rPr lang="en-US" sz="2800"/>
              <a:t> adalah :</a:t>
            </a:r>
          </a:p>
        </p:txBody>
      </p:sp>
      <p:graphicFrame>
        <p:nvGraphicFramePr>
          <p:cNvPr id="15366" name="Object 4"/>
          <p:cNvGraphicFramePr>
            <a:graphicFrameLocks noChangeAspect="1"/>
          </p:cNvGraphicFramePr>
          <p:nvPr/>
        </p:nvGraphicFramePr>
        <p:xfrm>
          <a:off x="3395663" y="3327400"/>
          <a:ext cx="28051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name="Equation" r:id="rId3" imgW="723586" imgH="203112" progId="Equation.DSMT4">
                  <p:embed/>
                </p:oleObj>
              </mc:Choice>
              <mc:Fallback>
                <p:oleObj name="Equation" r:id="rId3" imgW="723586" imgH="203112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5663" y="3327400"/>
                        <a:ext cx="2805112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5"/>
          <p:cNvGraphicFramePr>
            <a:graphicFrameLocks noChangeAspect="1"/>
          </p:cNvGraphicFramePr>
          <p:nvPr/>
        </p:nvGraphicFramePr>
        <p:xfrm>
          <a:off x="2743200" y="1447800"/>
          <a:ext cx="23669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Equation" r:id="rId5" imgW="609336" imgH="215806" progId="Equation.DSMT4">
                  <p:embed/>
                </p:oleObj>
              </mc:Choice>
              <mc:Fallback>
                <p:oleObj name="Equation" r:id="rId5" imgW="609336" imgH="215806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447800"/>
                        <a:ext cx="236696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Rectangle 18"/>
          <p:cNvSpPr>
            <a:spLocks noChangeArrowheads="1"/>
          </p:cNvSpPr>
          <p:nvPr/>
        </p:nvSpPr>
        <p:spPr bwMode="auto">
          <a:xfrm>
            <a:off x="304800" y="4648200"/>
            <a:ext cx="152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Besaran</a:t>
            </a:r>
          </a:p>
        </p:txBody>
      </p:sp>
      <p:graphicFrame>
        <p:nvGraphicFramePr>
          <p:cNvPr id="15369" name="Object 15"/>
          <p:cNvGraphicFramePr>
            <a:graphicFrameLocks noChangeAspect="1"/>
          </p:cNvGraphicFramePr>
          <p:nvPr/>
        </p:nvGraphicFramePr>
        <p:xfrm>
          <a:off x="1752600" y="4495800"/>
          <a:ext cx="11430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Equation" r:id="rId7" imgW="380835" imgH="215806" progId="Equation.DSMT4">
                  <p:embed/>
                </p:oleObj>
              </mc:Choice>
              <mc:Fallback>
                <p:oleObj name="Equation" r:id="rId7" imgW="380835" imgH="215806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495800"/>
                        <a:ext cx="11430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1"/>
          <p:cNvSpPr/>
          <p:nvPr/>
        </p:nvSpPr>
        <p:spPr>
          <a:xfrm>
            <a:off x="2895600" y="4648200"/>
            <a:ext cx="1150938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0000"/>
                </a:solidFill>
                <a:latin typeface="Calibri" pitchFamily="34" charset="0"/>
              </a:rPr>
              <a:t>ditulis </a:t>
            </a:r>
            <a:endParaRPr lang="en-US"/>
          </a:p>
        </p:txBody>
      </p:sp>
      <p:graphicFrame>
        <p:nvGraphicFramePr>
          <p:cNvPr id="15371" name="Object 19"/>
          <p:cNvGraphicFramePr>
            <a:graphicFrameLocks noChangeAspect="1"/>
          </p:cNvGraphicFramePr>
          <p:nvPr/>
        </p:nvGraphicFramePr>
        <p:xfrm>
          <a:off x="3962400" y="4572000"/>
          <a:ext cx="15240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" name="Equation" r:id="rId9" imgW="660113" imgH="304668" progId="Equation.DSMT4">
                  <p:embed/>
                </p:oleObj>
              </mc:Choice>
              <mc:Fallback>
                <p:oleObj name="Equation" r:id="rId9" imgW="660113" imgH="304668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572000"/>
                        <a:ext cx="1524000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2" name="Rectangle 26"/>
          <p:cNvSpPr>
            <a:spLocks noChangeArrowheads="1"/>
          </p:cNvSpPr>
          <p:nvPr/>
        </p:nvSpPr>
        <p:spPr bwMode="auto">
          <a:xfrm>
            <a:off x="5562600" y="4648200"/>
            <a:ext cx="8239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jika </a:t>
            </a:r>
          </a:p>
        </p:txBody>
      </p:sp>
      <p:graphicFrame>
        <p:nvGraphicFramePr>
          <p:cNvPr id="15373" name="Object 20"/>
          <p:cNvGraphicFramePr>
            <a:graphicFrameLocks noChangeAspect="1"/>
          </p:cNvGraphicFramePr>
          <p:nvPr/>
        </p:nvGraphicFramePr>
        <p:xfrm>
          <a:off x="6248400" y="4495800"/>
          <a:ext cx="1012825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" name="Equation" r:id="rId11" imgW="355292" imgH="215713" progId="Equation.DSMT4">
                  <p:embed/>
                </p:oleObj>
              </mc:Choice>
              <mc:Fallback>
                <p:oleObj name="Equation" r:id="rId11" imgW="355292" imgH="215713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4495800"/>
                        <a:ext cx="1012825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4" name="Rectangle 28"/>
          <p:cNvSpPr>
            <a:spLocks noChangeArrowheads="1"/>
          </p:cNvSpPr>
          <p:nvPr/>
        </p:nvSpPr>
        <p:spPr bwMode="auto">
          <a:xfrm>
            <a:off x="381000" y="5486400"/>
            <a:ext cx="33639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dan maksimum jika </a:t>
            </a:r>
          </a:p>
        </p:txBody>
      </p:sp>
      <p:sp>
        <p:nvSpPr>
          <p:cNvPr id="15375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5376" name="Object 21"/>
          <p:cNvGraphicFramePr>
            <a:graphicFrameLocks noChangeAspect="1"/>
          </p:cNvGraphicFramePr>
          <p:nvPr/>
        </p:nvGraphicFramePr>
        <p:xfrm>
          <a:off x="3581400" y="5410200"/>
          <a:ext cx="10668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2" name="Equation" r:id="rId13" imgW="393359" imgH="215713" progId="Equation.DSMT4">
                  <p:embed/>
                </p:oleObj>
              </mc:Choice>
              <mc:Fallback>
                <p:oleObj name="Equation" r:id="rId13" imgW="393359" imgH="215713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410200"/>
                        <a:ext cx="1066800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2362200" y="5257800"/>
            <a:ext cx="3581400" cy="838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6387" name="Title 6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</p:spPr>
        <p:txBody>
          <a:bodyPr/>
          <a:lstStyle/>
          <a:p>
            <a:pPr algn="l" eaLnBrk="1" hangingPunct="1"/>
            <a:r>
              <a:rPr lang="en-US" sz="2800" smtClean="0"/>
              <a:t>Arah dari vektor    tegak lurus bidang yang berisi vektor</a:t>
            </a:r>
          </a:p>
        </p:txBody>
      </p:sp>
      <p:sp>
        <p:nvSpPr>
          <p:cNvPr id="16388" name="Content Placeholder 7"/>
          <p:cNvSpPr>
            <a:spLocks noGrp="1"/>
          </p:cNvSpPr>
          <p:nvPr>
            <p:ph idx="1"/>
          </p:nvPr>
        </p:nvSpPr>
        <p:spPr>
          <a:xfrm>
            <a:off x="685800" y="1600200"/>
            <a:ext cx="8229600" cy="4830763"/>
          </a:xfrm>
        </p:spPr>
        <p:txBody>
          <a:bodyPr/>
          <a:lstStyle/>
          <a:p>
            <a:pPr eaLnBrk="1" hangingPunct="1"/>
            <a:endParaRPr lang="en-US" smtClean="0"/>
          </a:p>
          <a:p>
            <a:pPr eaLnBrk="1" hangingPunct="1">
              <a:buFont typeface="Arial" charset="0"/>
              <a:buNone/>
            </a:pPr>
            <a:endParaRPr lang="en-US" smtClean="0"/>
          </a:p>
          <a:p>
            <a:pPr eaLnBrk="1" hangingPunct="1">
              <a:buFont typeface="Arial" charset="0"/>
              <a:buNone/>
            </a:pPr>
            <a:r>
              <a:rPr lang="en-US" smtClean="0"/>
              <a:t> </a:t>
            </a:r>
          </a:p>
        </p:txBody>
      </p:sp>
      <p:sp>
        <p:nvSpPr>
          <p:cNvPr id="1638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2895600" y="609600"/>
          <a:ext cx="4572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Equation" r:id="rId3" imgW="126725" imgH="177415" progId="Equation.DSMT4">
                  <p:embed/>
                </p:oleObj>
              </mc:Choice>
              <mc:Fallback>
                <p:oleObj name="Equation" r:id="rId3" imgW="126725" imgH="177415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609600"/>
                        <a:ext cx="45720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9"/>
          <p:cNvGraphicFramePr>
            <a:graphicFrameLocks noChangeAspect="1"/>
          </p:cNvGraphicFramePr>
          <p:nvPr/>
        </p:nvGraphicFramePr>
        <p:xfrm>
          <a:off x="533400" y="990600"/>
          <a:ext cx="12954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name="Equation" r:id="rId5" imgW="520474" imgH="215806" progId="Equation.DSMT4">
                  <p:embed/>
                </p:oleObj>
              </mc:Choice>
              <mc:Fallback>
                <p:oleObj name="Equation" r:id="rId5" imgW="520474" imgH="215806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990600"/>
                        <a:ext cx="12954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Rectangle 12"/>
          <p:cNvSpPr>
            <a:spLocks noChangeArrowheads="1"/>
          </p:cNvSpPr>
          <p:nvPr/>
        </p:nvSpPr>
        <p:spPr bwMode="auto">
          <a:xfrm>
            <a:off x="1828800" y="1066800"/>
            <a:ext cx="64468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dikenal sebagai </a:t>
            </a:r>
            <a:r>
              <a:rPr lang="en-US" sz="2800" b="1" i="1"/>
              <a:t>hukum tangan kanan</a:t>
            </a:r>
            <a:r>
              <a:rPr lang="en-US"/>
              <a:t>.</a:t>
            </a:r>
          </a:p>
        </p:txBody>
      </p:sp>
      <p:graphicFrame>
        <p:nvGraphicFramePr>
          <p:cNvPr id="16393" name="Object 10"/>
          <p:cNvGraphicFramePr>
            <a:graphicFrameLocks noChangeAspect="1"/>
          </p:cNvGraphicFramePr>
          <p:nvPr/>
        </p:nvGraphicFramePr>
        <p:xfrm>
          <a:off x="4514850" y="334010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Equation" r:id="rId7" imgW="114102" imgH="177492" progId="Equation.DSMT4">
                  <p:embed/>
                </p:oleObj>
              </mc:Choice>
              <mc:Fallback>
                <p:oleObj name="Equation" r:id="rId7" imgW="114102" imgH="177492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40100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6395" name="Object 11"/>
          <p:cNvGraphicFramePr>
            <a:graphicFrameLocks noChangeAspect="1"/>
          </p:cNvGraphicFramePr>
          <p:nvPr/>
        </p:nvGraphicFramePr>
        <p:xfrm>
          <a:off x="2438400" y="5257800"/>
          <a:ext cx="35782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Equation" r:id="rId9" imgW="1054100" imgH="241300" progId="Equation.DSMT4">
                  <p:embed/>
                </p:oleObj>
              </mc:Choice>
              <mc:Fallback>
                <p:oleObj name="Equation" r:id="rId9" imgW="1054100" imgH="2413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257800"/>
                        <a:ext cx="35782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96" name="Picture 24" descr="Cross_product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571625"/>
            <a:ext cx="2209800" cy="365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533400" y="5181600"/>
            <a:ext cx="8153400" cy="76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1143000"/>
            <a:ext cx="8382000" cy="914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741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639762"/>
          </a:xfrm>
        </p:spPr>
        <p:txBody>
          <a:bodyPr/>
          <a:lstStyle/>
          <a:p>
            <a:pPr algn="l" eaLnBrk="1" hangingPunct="1"/>
            <a:r>
              <a:rPr lang="en-US" sz="3200" smtClean="0"/>
              <a:t/>
            </a:r>
            <a:br>
              <a:rPr lang="en-US" sz="3200" smtClean="0"/>
            </a:br>
            <a:r>
              <a:rPr lang="en-US" sz="3200" smtClean="0"/>
              <a:t>Penulisan dalam vektor satuan : </a:t>
            </a:r>
            <a:r>
              <a:rPr lang="en-US" smtClean="0"/>
              <a:t/>
            </a:r>
            <a:br>
              <a:rPr lang="en-US" smtClean="0"/>
            </a:br>
            <a:endParaRPr lang="en-US" smtClean="0"/>
          </a:p>
        </p:txBody>
      </p:sp>
      <p:graphicFrame>
        <p:nvGraphicFramePr>
          <p:cNvPr id="17413" name="Object 3"/>
          <p:cNvGraphicFramePr>
            <a:graphicFrameLocks noChangeAspect="1"/>
          </p:cNvGraphicFramePr>
          <p:nvPr/>
        </p:nvGraphicFramePr>
        <p:xfrm>
          <a:off x="457200" y="1143000"/>
          <a:ext cx="8367713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Equation" r:id="rId3" imgW="2628900" imgH="266700" progId="Equation.DSMT4">
                  <p:embed/>
                </p:oleObj>
              </mc:Choice>
              <mc:Fallback>
                <p:oleObj name="Equation" r:id="rId3" imgW="2628900" imgH="266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143000"/>
                        <a:ext cx="8367713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7415" name="Object 4"/>
          <p:cNvGraphicFramePr>
            <a:graphicFrameLocks noChangeAspect="1"/>
          </p:cNvGraphicFramePr>
          <p:nvPr/>
        </p:nvGraphicFramePr>
        <p:xfrm>
          <a:off x="1371600" y="2438400"/>
          <a:ext cx="6545263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name="Equation" r:id="rId5" imgW="1586811" imgH="253890" progId="Equation.DSMT4">
                  <p:embed/>
                </p:oleObj>
              </mc:Choice>
              <mc:Fallback>
                <p:oleObj name="Equation" r:id="rId5" imgW="1586811" imgH="25389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438400"/>
                        <a:ext cx="6545263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7417" name="Object 6"/>
          <p:cNvGraphicFramePr>
            <a:graphicFrameLocks noChangeAspect="1"/>
          </p:cNvGraphicFramePr>
          <p:nvPr/>
        </p:nvGraphicFramePr>
        <p:xfrm>
          <a:off x="1371600" y="3429000"/>
          <a:ext cx="5334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Equation" r:id="rId7" imgW="1866090" imgH="266584" progId="Equation.DSMT4">
                  <p:embed/>
                </p:oleObj>
              </mc:Choice>
              <mc:Fallback>
                <p:oleObj name="Equation" r:id="rId7" imgW="1866090" imgH="266584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429000"/>
                        <a:ext cx="5334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381000" y="4267200"/>
            <a:ext cx="2063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Hasil akhir :</a:t>
            </a:r>
          </a:p>
        </p:txBody>
      </p:sp>
      <p:sp>
        <p:nvSpPr>
          <p:cNvPr id="1741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7420" name="Object 8"/>
          <p:cNvGraphicFramePr>
            <a:graphicFrameLocks noChangeAspect="1"/>
          </p:cNvGraphicFramePr>
          <p:nvPr/>
        </p:nvGraphicFramePr>
        <p:xfrm>
          <a:off x="533400" y="5105400"/>
          <a:ext cx="81645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name="Equation" r:id="rId9" imgW="3276600" imgH="266700" progId="Equation.DSMT4">
                  <p:embed/>
                </p:oleObj>
              </mc:Choice>
              <mc:Fallback>
                <p:oleObj name="Equation" r:id="rId9" imgW="3276600" imgH="2667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105400"/>
                        <a:ext cx="816451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Latihan soal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229600" cy="5638800"/>
          </a:xfrm>
        </p:spPr>
        <p:txBody>
          <a:bodyPr/>
          <a:lstStyle/>
          <a:p>
            <a:r>
              <a:rPr lang="en-US" sz="2800" smtClean="0"/>
              <a:t>Dua buah vektor                  bertitik tangkap sama saling mengapit dengan sudut     .  Jika besar vektor     </a:t>
            </a:r>
          </a:p>
          <a:p>
            <a:pPr>
              <a:buFont typeface="Arial" charset="0"/>
              <a:buNone/>
            </a:pPr>
            <a:r>
              <a:rPr lang="en-US" sz="2800" smtClean="0"/>
              <a:t>dua kali  vektor     dan                           , hitung      !</a:t>
            </a:r>
          </a:p>
          <a:p>
            <a:pPr>
              <a:buFont typeface="Arial" charset="0"/>
              <a:buNone/>
            </a:pPr>
            <a:r>
              <a:rPr lang="en-US" sz="2800" smtClean="0"/>
              <a:t>Jawab :</a:t>
            </a:r>
          </a:p>
          <a:p>
            <a:pPr>
              <a:buFont typeface="Arial" charset="0"/>
              <a:buNone/>
            </a:pPr>
            <a:endParaRPr lang="en-US" sz="2800" smtClean="0"/>
          </a:p>
          <a:p>
            <a:pPr>
              <a:buFont typeface="Arial" charset="0"/>
              <a:buNone/>
            </a:pPr>
            <a:endParaRPr lang="en-US" sz="2800" smtClean="0"/>
          </a:p>
          <a:p>
            <a:pPr>
              <a:buFont typeface="Arial" charset="0"/>
              <a:buNone/>
            </a:pPr>
            <a:endParaRPr lang="en-US" sz="2800" smtClean="0"/>
          </a:p>
          <a:p>
            <a:pPr>
              <a:buFont typeface="Arial" charset="0"/>
              <a:buNone/>
            </a:pPr>
            <a:r>
              <a:rPr lang="en-US" sz="2800" smtClean="0"/>
              <a:t>                                            </a:t>
            </a:r>
          </a:p>
          <a:p>
            <a:pPr>
              <a:buFont typeface="Arial" charset="0"/>
              <a:buNone/>
            </a:pPr>
            <a:endParaRPr lang="en-US" sz="2800" smtClean="0"/>
          </a:p>
          <a:p>
            <a:pPr>
              <a:buFont typeface="Arial" charset="0"/>
              <a:buNone/>
            </a:pPr>
            <a:r>
              <a:rPr lang="en-US" sz="2800" smtClean="0"/>
              <a:t>      </a:t>
            </a:r>
          </a:p>
        </p:txBody>
      </p:sp>
      <p:graphicFrame>
        <p:nvGraphicFramePr>
          <p:cNvPr id="18436" name="Object 3"/>
          <p:cNvGraphicFramePr>
            <a:graphicFrameLocks noChangeAspect="1"/>
          </p:cNvGraphicFramePr>
          <p:nvPr/>
        </p:nvGraphicFramePr>
        <p:xfrm>
          <a:off x="3581400" y="1143000"/>
          <a:ext cx="12954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Equation" r:id="rId3" imgW="520474" imgH="215806" progId="Equation.DSMT4">
                  <p:embed/>
                </p:oleObj>
              </mc:Choice>
              <mc:Fallback>
                <p:oleObj name="Equation" r:id="rId3" imgW="520474" imgH="215806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143000"/>
                        <a:ext cx="12954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4"/>
          <p:cNvGraphicFramePr>
            <a:graphicFrameLocks noChangeAspect="1"/>
          </p:cNvGraphicFramePr>
          <p:nvPr/>
        </p:nvGraphicFramePr>
        <p:xfrm>
          <a:off x="4514850" y="334010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name="Equation" r:id="rId5" imgW="114102" imgH="177492" progId="Equation.DSMT4">
                  <p:embed/>
                </p:oleObj>
              </mc:Choice>
              <mc:Fallback>
                <p:oleObj name="Equation" r:id="rId5" imgW="114102" imgH="177492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40100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5"/>
          <p:cNvGraphicFramePr>
            <a:graphicFrameLocks noChangeAspect="1"/>
          </p:cNvGraphicFramePr>
          <p:nvPr/>
        </p:nvGraphicFramePr>
        <p:xfrm>
          <a:off x="5410200" y="1752600"/>
          <a:ext cx="3222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name="Equation" r:id="rId7" imgW="152334" imgH="139639" progId="Equation.DSMT4">
                  <p:embed/>
                </p:oleObj>
              </mc:Choice>
              <mc:Fallback>
                <p:oleObj name="Equation" r:id="rId7" imgW="152334" imgH="13963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752600"/>
                        <a:ext cx="32226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6"/>
          <p:cNvGraphicFramePr>
            <a:graphicFrameLocks noChangeAspect="1"/>
          </p:cNvGraphicFramePr>
          <p:nvPr/>
        </p:nvGraphicFramePr>
        <p:xfrm>
          <a:off x="8458200" y="1676400"/>
          <a:ext cx="4270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name="Equation" r:id="rId9" imgW="126725" imgH="177415" progId="Equation.DSMT4">
                  <p:embed/>
                </p:oleObj>
              </mc:Choice>
              <mc:Fallback>
                <p:oleObj name="Equation" r:id="rId9" imgW="126725" imgH="177415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1676400"/>
                        <a:ext cx="42703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7"/>
          <p:cNvGraphicFramePr>
            <a:graphicFrameLocks noChangeAspect="1"/>
          </p:cNvGraphicFramePr>
          <p:nvPr/>
        </p:nvGraphicFramePr>
        <p:xfrm>
          <a:off x="3276600" y="2133600"/>
          <a:ext cx="381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name="Equation" r:id="rId11" imgW="139579" imgH="215713" progId="Equation.DSMT4">
                  <p:embed/>
                </p:oleObj>
              </mc:Choice>
              <mc:Fallback>
                <p:oleObj name="Equation" r:id="rId11" imgW="139579" imgH="215713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133600"/>
                        <a:ext cx="3810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12"/>
          <p:cNvGraphicFramePr>
            <a:graphicFrameLocks noChangeAspect="1"/>
          </p:cNvGraphicFramePr>
          <p:nvPr/>
        </p:nvGraphicFramePr>
        <p:xfrm>
          <a:off x="4267200" y="2133600"/>
          <a:ext cx="213995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2" name="Equation" r:id="rId13" imgW="1079032" imgH="266584" progId="Equation.DSMT4">
                  <p:embed/>
                </p:oleObj>
              </mc:Choice>
              <mc:Fallback>
                <p:oleObj name="Equation" r:id="rId13" imgW="1079032" imgH="266584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133600"/>
                        <a:ext cx="2139950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13"/>
          <p:cNvGraphicFramePr>
            <a:graphicFrameLocks noChangeAspect="1"/>
          </p:cNvGraphicFramePr>
          <p:nvPr/>
        </p:nvGraphicFramePr>
        <p:xfrm>
          <a:off x="7543800" y="2286000"/>
          <a:ext cx="4000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" name="Equation" r:id="rId15" imgW="152334" imgH="139639" progId="Equation.DSMT4">
                  <p:embed/>
                </p:oleObj>
              </mc:Choice>
              <mc:Fallback>
                <p:oleObj name="Equation" r:id="rId15" imgW="152334" imgH="139639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286000"/>
                        <a:ext cx="40005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Object 14"/>
          <p:cNvGraphicFramePr>
            <a:graphicFrameLocks noChangeAspect="1"/>
          </p:cNvGraphicFramePr>
          <p:nvPr/>
        </p:nvGraphicFramePr>
        <p:xfrm>
          <a:off x="2286000" y="2590800"/>
          <a:ext cx="331311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4" name="Equation" r:id="rId17" imgW="1841500" imgH="584200" progId="Equation.DSMT4">
                  <p:embed/>
                </p:oleObj>
              </mc:Choice>
              <mc:Fallback>
                <p:oleObj name="Equation" r:id="rId17" imgW="1841500" imgH="584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590800"/>
                        <a:ext cx="3313113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4" name="Object 16"/>
          <p:cNvGraphicFramePr>
            <a:graphicFrameLocks noChangeAspect="1"/>
          </p:cNvGraphicFramePr>
          <p:nvPr/>
        </p:nvGraphicFramePr>
        <p:xfrm>
          <a:off x="1143000" y="3886200"/>
          <a:ext cx="678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" name="Equation" r:id="rId19" imgW="3060700" imgH="254000" progId="Equation.DSMT4">
                  <p:embed/>
                </p:oleObj>
              </mc:Choice>
              <mc:Fallback>
                <p:oleObj name="Equation" r:id="rId19" imgW="3060700" imgH="2540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886200"/>
                        <a:ext cx="678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5" name="Object 17"/>
          <p:cNvGraphicFramePr>
            <a:graphicFrameLocks noChangeAspect="1"/>
          </p:cNvGraphicFramePr>
          <p:nvPr/>
        </p:nvGraphicFramePr>
        <p:xfrm>
          <a:off x="1828800" y="4572000"/>
          <a:ext cx="3810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6" name="Equation" r:id="rId21" imgW="1218671" imgH="203112" progId="Equation.DSMT4">
                  <p:embed/>
                </p:oleObj>
              </mc:Choice>
              <mc:Fallback>
                <p:oleObj name="Equation" r:id="rId21" imgW="1218671" imgH="203112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572000"/>
                        <a:ext cx="3810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6" name="Object 18"/>
          <p:cNvGraphicFramePr>
            <a:graphicFrameLocks noChangeAspect="1"/>
          </p:cNvGraphicFramePr>
          <p:nvPr/>
        </p:nvGraphicFramePr>
        <p:xfrm>
          <a:off x="3886200" y="5181600"/>
          <a:ext cx="14478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7" name="Equation" r:id="rId23" imgW="685800" imgH="228600" progId="Equation.DSMT4">
                  <p:embed/>
                </p:oleObj>
              </mc:Choice>
              <mc:Fallback>
                <p:oleObj name="Equation" r:id="rId23" imgW="685800" imgH="2286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181600"/>
                        <a:ext cx="14478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228600"/>
            <a:ext cx="8077200" cy="56022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0988" indent="-280988"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Dua buah  vektor yang besarnya 8 dan 15 satuan saling mengapit dengan sudut 45.  Hitung besar resultannya dan sudut antara resultan dengan vektor pertama.</a:t>
            </a:r>
          </a:p>
          <a:p>
            <a:pPr marL="280988" indent="-280988"/>
            <a:r>
              <a:rPr lang="en-US" sz="2400">
                <a:latin typeface="Calibri" pitchFamily="34" charset="0"/>
              </a:rPr>
              <a:t>Jawab :</a:t>
            </a:r>
          </a:p>
          <a:p>
            <a:pPr marL="280988" indent="-280988"/>
            <a:endParaRPr lang="en-US" sz="2400">
              <a:latin typeface="Calibri" pitchFamily="34" charset="0"/>
            </a:endParaRPr>
          </a:p>
          <a:p>
            <a:pPr marL="280988" indent="-280988"/>
            <a:endParaRPr lang="en-US" sz="2400">
              <a:latin typeface="Calibri" pitchFamily="34" charset="0"/>
            </a:endParaRPr>
          </a:p>
          <a:p>
            <a:pPr marL="280988" indent="-280988"/>
            <a:endParaRPr lang="en-US" sz="2400">
              <a:latin typeface="Calibri" pitchFamily="34" charset="0"/>
            </a:endParaRPr>
          </a:p>
          <a:p>
            <a:pPr marL="280988" indent="-280988"/>
            <a:endParaRPr lang="en-US" sz="2400">
              <a:latin typeface="Calibri" pitchFamily="34" charset="0"/>
            </a:endParaRPr>
          </a:p>
          <a:p>
            <a:pPr marL="280988" indent="-280988"/>
            <a:r>
              <a:rPr lang="en-US" sz="2400">
                <a:latin typeface="Calibri" pitchFamily="34" charset="0"/>
              </a:rPr>
              <a:t>Sudut antara resultan dengan vektor pertama dapat dicari dengan 2 cara : dalil cosinus atau dalil sinus</a:t>
            </a:r>
          </a:p>
          <a:p>
            <a:pPr marL="280988" indent="-280988"/>
            <a:r>
              <a:rPr lang="en-US">
                <a:latin typeface="Calibri" pitchFamily="34" charset="0"/>
              </a:rPr>
              <a:t>Dalil Cosinus :</a:t>
            </a:r>
          </a:p>
          <a:p>
            <a:pPr marL="280988" indent="-280988"/>
            <a:endParaRPr lang="en-US">
              <a:latin typeface="Calibri" pitchFamily="34" charset="0"/>
            </a:endParaRPr>
          </a:p>
          <a:p>
            <a:pPr marL="280988" indent="-280988"/>
            <a:endParaRPr lang="en-US">
              <a:latin typeface="Calibri" pitchFamily="34" charset="0"/>
            </a:endParaRPr>
          </a:p>
          <a:p>
            <a:pPr marL="280988" indent="-280988"/>
            <a:endParaRPr lang="en-US">
              <a:latin typeface="Calibri" pitchFamily="34" charset="0"/>
            </a:endParaRPr>
          </a:p>
          <a:p>
            <a:pPr marL="280988" indent="-280988"/>
            <a:r>
              <a:rPr lang="en-US">
                <a:latin typeface="Calibri" pitchFamily="34" charset="0"/>
              </a:rPr>
              <a:t>Dalil Sinus :</a:t>
            </a:r>
          </a:p>
          <a:p>
            <a:pPr marL="280988" indent="-280988"/>
            <a:r>
              <a:rPr lang="en-US" sz="2800">
                <a:latin typeface="Calibri" pitchFamily="34" charset="0"/>
              </a:rPr>
              <a:t>              </a:t>
            </a:r>
          </a:p>
        </p:txBody>
      </p:sp>
      <p:graphicFrame>
        <p:nvGraphicFramePr>
          <p:cNvPr id="19459" name="Object 4"/>
          <p:cNvGraphicFramePr>
            <a:graphicFrameLocks noChangeAspect="1"/>
          </p:cNvGraphicFramePr>
          <p:nvPr/>
        </p:nvGraphicFramePr>
        <p:xfrm>
          <a:off x="2133600" y="1524000"/>
          <a:ext cx="4191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Equation" r:id="rId4" imgW="1726451" imgH="774364" progId="Equation.DSMT4">
                  <p:embed/>
                </p:oleObj>
              </mc:Choice>
              <mc:Fallback>
                <p:oleObj name="Equation" r:id="rId4" imgW="1726451" imgH="774364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524000"/>
                        <a:ext cx="41910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6"/>
          <p:cNvGraphicFramePr>
            <a:graphicFrameLocks noChangeAspect="1"/>
          </p:cNvGraphicFramePr>
          <p:nvPr/>
        </p:nvGraphicFramePr>
        <p:xfrm>
          <a:off x="2514600" y="3886200"/>
          <a:ext cx="3771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Equation" r:id="rId6" imgW="2171700" imgH="482600" progId="Equation.DSMT4">
                  <p:embed/>
                </p:oleObj>
              </mc:Choice>
              <mc:Fallback>
                <p:oleObj name="Equation" r:id="rId6" imgW="2171700" imgH="482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886200"/>
                        <a:ext cx="3771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7"/>
          <p:cNvGraphicFramePr>
            <a:graphicFrameLocks noChangeAspect="1"/>
          </p:cNvGraphicFramePr>
          <p:nvPr/>
        </p:nvGraphicFramePr>
        <p:xfrm>
          <a:off x="2438400" y="4876800"/>
          <a:ext cx="3429000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Equation" r:id="rId8" imgW="2006600" imgH="838200" progId="Equation.DSMT4">
                  <p:embed/>
                </p:oleObj>
              </mc:Choice>
              <mc:Fallback>
                <p:oleObj name="Equation" r:id="rId8" imgW="2006600" imgH="838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876800"/>
                        <a:ext cx="3429000" cy="143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457200"/>
            <a:ext cx="9144000" cy="67405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0988" indent="-280988"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Diketahui 3 buah vektor</a:t>
            </a:r>
          </a:p>
          <a:p>
            <a:pPr marL="280988" indent="-280988">
              <a:buFont typeface="Arial" charset="0"/>
              <a:buChar char="•"/>
            </a:pPr>
            <a:endParaRPr lang="en-US" sz="2400">
              <a:latin typeface="Calibri" pitchFamily="34" charset="0"/>
            </a:endParaRPr>
          </a:p>
          <a:p>
            <a:pPr marL="280988" indent="-280988">
              <a:buFont typeface="Arial" charset="0"/>
              <a:buChar char="•"/>
            </a:pPr>
            <a:endParaRPr lang="en-US" sz="2400">
              <a:latin typeface="Calibri" pitchFamily="34" charset="0"/>
            </a:endParaRPr>
          </a:p>
          <a:p>
            <a:pPr marL="280988" indent="-280988">
              <a:buFont typeface="Arial" charset="0"/>
              <a:buChar char="•"/>
            </a:pPr>
            <a:endParaRPr lang="en-US" sz="2400">
              <a:latin typeface="Calibri" pitchFamily="34" charset="0"/>
            </a:endParaRPr>
          </a:p>
          <a:p>
            <a:pPr marL="280988" indent="-280988"/>
            <a:r>
              <a:rPr lang="en-US" sz="2400">
                <a:latin typeface="Calibri" pitchFamily="34" charset="0"/>
              </a:rPr>
              <a:t>Hitung besar vektor       dan sudut antara vektor ini dengan sumbu </a:t>
            </a:r>
            <a:r>
              <a:rPr lang="en-US" sz="2400" i="1">
                <a:latin typeface="Calibri" pitchFamily="34" charset="0"/>
              </a:rPr>
              <a:t>z</a:t>
            </a:r>
          </a:p>
          <a:p>
            <a:pPr marL="280988" indent="-280988"/>
            <a:r>
              <a:rPr lang="en-US" sz="2400">
                <a:latin typeface="Calibri" pitchFamily="34" charset="0"/>
              </a:rPr>
              <a:t>jika                                .  Hitung juga sudut antara vektor                    ! </a:t>
            </a:r>
            <a:r>
              <a:rPr lang="en-US" sz="2400" i="1">
                <a:latin typeface="Calibri" pitchFamily="34" charset="0"/>
              </a:rPr>
              <a:t> </a:t>
            </a:r>
          </a:p>
          <a:p>
            <a:pPr marL="280988" indent="-280988"/>
            <a:r>
              <a:rPr lang="en-US" sz="2400">
                <a:latin typeface="Calibri" pitchFamily="34" charset="0"/>
              </a:rPr>
              <a:t>Jawab :</a:t>
            </a:r>
          </a:p>
          <a:p>
            <a:pPr marL="280988" indent="-280988"/>
            <a:endParaRPr lang="en-US" sz="2400">
              <a:latin typeface="Calibri" pitchFamily="34" charset="0"/>
            </a:endParaRPr>
          </a:p>
          <a:p>
            <a:pPr marL="280988" indent="-280988"/>
            <a:r>
              <a:rPr lang="en-US" sz="2400">
                <a:latin typeface="Calibri" pitchFamily="34" charset="0"/>
              </a:rPr>
              <a:t>Sudut antara      dengan sumbu </a:t>
            </a:r>
            <a:r>
              <a:rPr lang="en-US" sz="2400" i="1">
                <a:latin typeface="Calibri" pitchFamily="34" charset="0"/>
              </a:rPr>
              <a:t>z </a:t>
            </a:r>
            <a:r>
              <a:rPr lang="en-US" sz="2400">
                <a:latin typeface="Calibri" pitchFamily="34" charset="0"/>
              </a:rPr>
              <a:t>: men”dot” kan dengan vektor satuan arah sumbu z.</a:t>
            </a:r>
          </a:p>
          <a:p>
            <a:pPr marL="280988" indent="-280988"/>
            <a:endParaRPr lang="en-US" sz="2400">
              <a:latin typeface="Calibri" pitchFamily="34" charset="0"/>
            </a:endParaRPr>
          </a:p>
          <a:p>
            <a:pPr marL="280988" indent="-280988"/>
            <a:endParaRPr lang="en-US" sz="2400">
              <a:latin typeface="Calibri" pitchFamily="34" charset="0"/>
            </a:endParaRPr>
          </a:p>
          <a:p>
            <a:pPr marL="280988" indent="-280988"/>
            <a:r>
              <a:rPr lang="en-US" sz="2400">
                <a:latin typeface="Calibri" pitchFamily="34" charset="0"/>
              </a:rPr>
              <a:t>Sudut antara                   diperoleh dengan men”dot”kan keduanya.</a:t>
            </a:r>
          </a:p>
          <a:p>
            <a:pPr marL="280988" indent="-280988"/>
            <a:endParaRPr lang="en-US" sz="2400">
              <a:latin typeface="Calibri" pitchFamily="34" charset="0"/>
            </a:endParaRPr>
          </a:p>
          <a:p>
            <a:pPr marL="280988" indent="-280988"/>
            <a:endParaRPr lang="en-US" sz="2400">
              <a:latin typeface="Calibri" pitchFamily="34" charset="0"/>
            </a:endParaRPr>
          </a:p>
          <a:p>
            <a:pPr marL="280988" indent="-280988"/>
            <a:endParaRPr lang="en-US" sz="2400">
              <a:latin typeface="Calibri" pitchFamily="34" charset="0"/>
            </a:endParaRPr>
          </a:p>
          <a:p>
            <a:pPr marL="280988" indent="-280988"/>
            <a:endParaRPr lang="en-US" sz="2400" i="1">
              <a:latin typeface="Calibri" pitchFamily="34" charset="0"/>
            </a:endParaRPr>
          </a:p>
          <a:p>
            <a:pPr marL="280988" indent="-280988">
              <a:buFont typeface="Arial" charset="0"/>
              <a:buChar char="•"/>
            </a:pPr>
            <a:endParaRPr lang="en-US" sz="2400">
              <a:latin typeface="Calibri" pitchFamily="34" charset="0"/>
            </a:endParaRPr>
          </a:p>
        </p:txBody>
      </p:sp>
      <p:graphicFrame>
        <p:nvGraphicFramePr>
          <p:cNvPr id="20483" name="Object 4"/>
          <p:cNvGraphicFramePr>
            <a:graphicFrameLocks noChangeAspect="1"/>
          </p:cNvGraphicFramePr>
          <p:nvPr/>
        </p:nvGraphicFramePr>
        <p:xfrm>
          <a:off x="3505200" y="381000"/>
          <a:ext cx="4810125" cy="157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Equation" r:id="rId4" imgW="1231366" imgH="774364" progId="Equation.DSMT4">
                  <p:embed/>
                </p:oleObj>
              </mc:Choice>
              <mc:Fallback>
                <p:oleObj name="Equation" r:id="rId4" imgW="1231366" imgH="774364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81000"/>
                        <a:ext cx="4810125" cy="157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6"/>
          <p:cNvGraphicFramePr>
            <a:graphicFrameLocks noChangeAspect="1"/>
          </p:cNvGraphicFramePr>
          <p:nvPr/>
        </p:nvGraphicFramePr>
        <p:xfrm>
          <a:off x="2590800" y="1905000"/>
          <a:ext cx="3444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" name="Equation" r:id="rId6" imgW="126780" imgH="164814" progId="Equation.DSMT4">
                  <p:embed/>
                </p:oleObj>
              </mc:Choice>
              <mc:Fallback>
                <p:oleObj name="Equation" r:id="rId6" imgW="126780" imgH="164814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905000"/>
                        <a:ext cx="3444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7"/>
          <p:cNvGraphicFramePr>
            <a:graphicFrameLocks noChangeAspect="1"/>
          </p:cNvGraphicFramePr>
          <p:nvPr/>
        </p:nvGraphicFramePr>
        <p:xfrm>
          <a:off x="609600" y="2209800"/>
          <a:ext cx="21653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name="Equation" r:id="rId8" imgW="875920" imgH="215806" progId="Equation.DSMT4">
                  <p:embed/>
                </p:oleObj>
              </mc:Choice>
              <mc:Fallback>
                <p:oleObj name="Equation" r:id="rId8" imgW="875920" imgH="215806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209800"/>
                        <a:ext cx="21653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9"/>
          <p:cNvGraphicFramePr>
            <a:graphicFrameLocks noChangeAspect="1"/>
          </p:cNvGraphicFramePr>
          <p:nvPr/>
        </p:nvGraphicFramePr>
        <p:xfrm>
          <a:off x="6858000" y="2209800"/>
          <a:ext cx="12858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name="Equation" r:id="rId10" imgW="520474" imgH="215806" progId="Equation.DSMT4">
                  <p:embed/>
                </p:oleObj>
              </mc:Choice>
              <mc:Fallback>
                <p:oleObj name="Equation" r:id="rId10" imgW="520474" imgH="215806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2209800"/>
                        <a:ext cx="12858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11"/>
          <p:cNvGraphicFramePr>
            <a:graphicFrameLocks noChangeAspect="1"/>
          </p:cNvGraphicFramePr>
          <p:nvPr/>
        </p:nvGraphicFramePr>
        <p:xfrm>
          <a:off x="304800" y="2895600"/>
          <a:ext cx="85344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" name="Equation" r:id="rId12" imgW="4318000" imgH="292100" progId="Equation.DSMT4">
                  <p:embed/>
                </p:oleObj>
              </mc:Choice>
              <mc:Fallback>
                <p:oleObj name="Equation" r:id="rId12" imgW="4318000" imgH="2921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95600"/>
                        <a:ext cx="853440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12"/>
          <p:cNvGraphicFramePr>
            <a:graphicFrameLocks noChangeAspect="1"/>
          </p:cNvGraphicFramePr>
          <p:nvPr/>
        </p:nvGraphicFramePr>
        <p:xfrm>
          <a:off x="1981200" y="3352800"/>
          <a:ext cx="3444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name="Equation" r:id="rId14" imgW="126780" imgH="164814" progId="Equation.DSMT4">
                  <p:embed/>
                </p:oleObj>
              </mc:Choice>
              <mc:Fallback>
                <p:oleObj name="Equation" r:id="rId14" imgW="126780" imgH="164814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352800"/>
                        <a:ext cx="3444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15"/>
          <p:cNvGraphicFramePr>
            <a:graphicFrameLocks noChangeAspect="1"/>
          </p:cNvGraphicFramePr>
          <p:nvPr/>
        </p:nvGraphicFramePr>
        <p:xfrm>
          <a:off x="4514850" y="333851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Equation" r:id="rId15" imgW="114102" imgH="177492" progId="Equation.DSMT4">
                  <p:embed/>
                </p:oleObj>
              </mc:Choice>
              <mc:Fallback>
                <p:oleObj name="Equation" r:id="rId15" imgW="114102" imgH="177492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38513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Object 16"/>
          <p:cNvGraphicFramePr>
            <a:graphicFrameLocks noChangeAspect="1"/>
          </p:cNvGraphicFramePr>
          <p:nvPr/>
        </p:nvGraphicFramePr>
        <p:xfrm>
          <a:off x="1981200" y="4800600"/>
          <a:ext cx="11430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name="Equation" r:id="rId17" imgW="520474" imgH="215806" progId="Equation.DSMT4">
                  <p:embed/>
                </p:oleObj>
              </mc:Choice>
              <mc:Fallback>
                <p:oleObj name="Equation" r:id="rId17" imgW="520474" imgH="215806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800600"/>
                        <a:ext cx="114300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Object 17"/>
          <p:cNvGraphicFramePr>
            <a:graphicFrameLocks noChangeAspect="1"/>
          </p:cNvGraphicFramePr>
          <p:nvPr/>
        </p:nvGraphicFramePr>
        <p:xfrm>
          <a:off x="381000" y="5334000"/>
          <a:ext cx="72739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1" name="Equation" r:id="rId19" imgW="3073400" imgH="685800" progId="Equation.DSMT4">
                  <p:embed/>
                </p:oleObj>
              </mc:Choice>
              <mc:Fallback>
                <p:oleObj name="Equation" r:id="rId19" imgW="3073400" imgH="6858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334000"/>
                        <a:ext cx="727392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2" name="Object 14"/>
          <p:cNvGraphicFramePr>
            <a:graphicFrameLocks noChangeAspect="1"/>
          </p:cNvGraphicFramePr>
          <p:nvPr/>
        </p:nvGraphicFramePr>
        <p:xfrm>
          <a:off x="3048000" y="3810000"/>
          <a:ext cx="6096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2" name="Equation" r:id="rId21" imgW="2870200" imgH="660400" progId="Equation.DSMT4">
                  <p:embed/>
                </p:oleObj>
              </mc:Choice>
              <mc:Fallback>
                <p:oleObj name="Equation" r:id="rId21" imgW="2870200" imgH="6604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810000"/>
                        <a:ext cx="60960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14600" y="1219200"/>
            <a:ext cx="4114800" cy="9906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Penjumlahan Vektor</a:t>
            </a:r>
            <a:br>
              <a:rPr lang="en-US" sz="4000" smtClean="0"/>
            </a:br>
            <a:endParaRPr lang="en-US" sz="4000" smtClean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/>
            <a:endParaRPr lang="en-US" smtClean="0"/>
          </a:p>
          <a:p>
            <a:pPr eaLnBrk="1" hangingPunct="1">
              <a:buFont typeface="Arial" charset="0"/>
              <a:buNone/>
            </a:pPr>
            <a:endParaRPr lang="en-US" smtClean="0"/>
          </a:p>
          <a:p>
            <a:pPr eaLnBrk="1" hangingPunct="1">
              <a:buFont typeface="Arial" charset="0"/>
              <a:buNone/>
            </a:pPr>
            <a:endParaRPr lang="en-US" smtClean="0"/>
          </a:p>
        </p:txBody>
      </p:sp>
      <p:graphicFrame>
        <p:nvGraphicFramePr>
          <p:cNvPr id="3077" name="Object 2"/>
          <p:cNvGraphicFramePr>
            <a:graphicFrameLocks noChangeAspect="1"/>
          </p:cNvGraphicFramePr>
          <p:nvPr/>
        </p:nvGraphicFramePr>
        <p:xfrm>
          <a:off x="2667000" y="1066800"/>
          <a:ext cx="3886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3" imgW="583693" imgH="215713" progId="Equation.DSMT4">
                  <p:embed/>
                </p:oleObj>
              </mc:Choice>
              <mc:Fallback>
                <p:oleObj name="Equation" r:id="rId3" imgW="583693" imgH="215713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066800"/>
                        <a:ext cx="38862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8" name="Picture 7" descr="Penjumlahan vektor_1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70125"/>
            <a:ext cx="5329238" cy="458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914400"/>
            <a:ext cx="8077200" cy="48942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36538" indent="-236538"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Suatu vektor  </a:t>
            </a:r>
            <a:r>
              <a:rPr lang="en-US" sz="2400" b="1" i="1">
                <a:latin typeface="Calibri" pitchFamily="34" charset="0"/>
              </a:rPr>
              <a:t>a </a:t>
            </a:r>
            <a:r>
              <a:rPr lang="en-US" sz="2400">
                <a:latin typeface="Calibri" pitchFamily="34" charset="0"/>
              </a:rPr>
              <a:t>    dalam bidang </a:t>
            </a:r>
            <a:r>
              <a:rPr lang="en-US" sz="2400" i="1">
                <a:latin typeface="Calibri" pitchFamily="34" charset="0"/>
              </a:rPr>
              <a:t>xy</a:t>
            </a:r>
            <a:r>
              <a:rPr lang="en-US" sz="2400">
                <a:latin typeface="Calibri" pitchFamily="34" charset="0"/>
              </a:rPr>
              <a:t> mempunyai besar 5 satuan dan arahnya           terhadap sumbu </a:t>
            </a:r>
            <a:r>
              <a:rPr lang="en-US" sz="2400" i="1">
                <a:latin typeface="Calibri" pitchFamily="34" charset="0"/>
              </a:rPr>
              <a:t>x</a:t>
            </a:r>
            <a:r>
              <a:rPr lang="en-US" sz="2400">
                <a:latin typeface="Calibri" pitchFamily="34" charset="0"/>
              </a:rPr>
              <a:t> positif.  Vektor </a:t>
            </a:r>
            <a:r>
              <a:rPr lang="en-US" sz="2400" b="1" i="1">
                <a:latin typeface="Calibri" pitchFamily="34" charset="0"/>
              </a:rPr>
              <a:t>b</a:t>
            </a:r>
          </a:p>
          <a:p>
            <a:pPr marL="236538" indent="-236538"/>
            <a:r>
              <a:rPr lang="en-US" sz="2400">
                <a:latin typeface="Calibri" pitchFamily="34" charset="0"/>
              </a:rPr>
              <a:t>mempunyai  besar 4 satuan dan arahnya searah sumbu </a:t>
            </a:r>
            <a:r>
              <a:rPr lang="en-US" sz="2400" i="1">
                <a:latin typeface="Calibri" pitchFamily="34" charset="0"/>
              </a:rPr>
              <a:t>y</a:t>
            </a:r>
            <a:r>
              <a:rPr lang="en-US" sz="2400">
                <a:latin typeface="Calibri" pitchFamily="34" charset="0"/>
              </a:rPr>
              <a:t>. Hitung besar perkalian titik dan perkalian silang kedua vektor tersebut.</a:t>
            </a:r>
          </a:p>
          <a:p>
            <a:pPr marL="236538" indent="-236538"/>
            <a:r>
              <a:rPr lang="en-US" sz="2400">
                <a:latin typeface="Calibri" pitchFamily="34" charset="0"/>
              </a:rPr>
              <a:t>Jawab :</a:t>
            </a:r>
          </a:p>
          <a:p>
            <a:pPr marL="236538" indent="-236538"/>
            <a:r>
              <a:rPr lang="en-US" sz="2400">
                <a:latin typeface="Calibri" pitchFamily="34" charset="0"/>
              </a:rPr>
              <a:t>Sudut terkecil antara kedua vektor tersebut adalah:</a:t>
            </a:r>
          </a:p>
          <a:p>
            <a:pPr marL="236538" indent="-236538"/>
            <a:endParaRPr lang="en-US" sz="2400">
              <a:latin typeface="Calibri" pitchFamily="34" charset="0"/>
            </a:endParaRPr>
          </a:p>
          <a:p>
            <a:pPr marL="236538" indent="-236538"/>
            <a:r>
              <a:rPr lang="en-US" sz="2400">
                <a:latin typeface="Calibri" pitchFamily="34" charset="0"/>
              </a:rPr>
              <a:t>Sehingga diperoleh :</a:t>
            </a:r>
          </a:p>
          <a:p>
            <a:pPr marL="236538" indent="-236538"/>
            <a:endParaRPr lang="en-US" sz="2400">
              <a:latin typeface="Calibri" pitchFamily="34" charset="0"/>
            </a:endParaRPr>
          </a:p>
          <a:p>
            <a:pPr marL="236538" indent="-236538"/>
            <a:endParaRPr lang="en-US" sz="2400">
              <a:latin typeface="Calibri" pitchFamily="34" charset="0"/>
            </a:endParaRPr>
          </a:p>
          <a:p>
            <a:pPr marL="236538" indent="-236538"/>
            <a:endParaRPr lang="en-US" sz="2400">
              <a:latin typeface="Calibri" pitchFamily="34" charset="0"/>
            </a:endParaRPr>
          </a:p>
          <a:p>
            <a:pPr marL="236538" indent="-236538"/>
            <a:endParaRPr lang="en-US" sz="2400">
              <a:latin typeface="Calibri" pitchFamily="34" charset="0"/>
            </a:endParaRPr>
          </a:p>
        </p:txBody>
      </p:sp>
      <p:graphicFrame>
        <p:nvGraphicFramePr>
          <p:cNvPr id="21507" name="Object 4"/>
          <p:cNvGraphicFramePr>
            <a:graphicFrameLocks noChangeAspect="1"/>
          </p:cNvGraphicFramePr>
          <p:nvPr/>
        </p:nvGraphicFramePr>
        <p:xfrm>
          <a:off x="2667000" y="1325563"/>
          <a:ext cx="6191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Equation" r:id="rId3" imgW="330057" imgH="203112" progId="Equation.DSMT4">
                  <p:embed/>
                </p:oleObj>
              </mc:Choice>
              <mc:Fallback>
                <p:oleObj name="Equation" r:id="rId3" imgW="330057" imgH="203112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325563"/>
                        <a:ext cx="6191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6"/>
          <p:cNvGraphicFramePr>
            <a:graphicFrameLocks noChangeAspect="1"/>
          </p:cNvGraphicFramePr>
          <p:nvPr/>
        </p:nvGraphicFramePr>
        <p:xfrm>
          <a:off x="990600" y="3505200"/>
          <a:ext cx="1828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Equation" r:id="rId5" imgW="1091726" imgH="203112" progId="Equation.DSMT4">
                  <p:embed/>
                </p:oleObj>
              </mc:Choice>
              <mc:Fallback>
                <p:oleObj name="Equation" r:id="rId5" imgW="1091726" imgH="203112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505200"/>
                        <a:ext cx="18288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7"/>
          <p:cNvGraphicFramePr>
            <a:graphicFrameLocks noChangeAspect="1"/>
          </p:cNvGraphicFramePr>
          <p:nvPr/>
        </p:nvGraphicFramePr>
        <p:xfrm>
          <a:off x="985838" y="4343400"/>
          <a:ext cx="70151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Equation" r:id="rId7" imgW="2870200" imgH="241300" progId="Equation.DSMT4">
                  <p:embed/>
                </p:oleObj>
              </mc:Choice>
              <mc:Fallback>
                <p:oleObj name="Equation" r:id="rId7" imgW="2870200" imgH="241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4343400"/>
                        <a:ext cx="701516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9"/>
          <p:cNvGraphicFramePr>
            <a:graphicFrameLocks noChangeAspect="1"/>
          </p:cNvGraphicFramePr>
          <p:nvPr/>
        </p:nvGraphicFramePr>
        <p:xfrm>
          <a:off x="990600" y="5029200"/>
          <a:ext cx="6781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Equation" r:id="rId9" imgW="2997200" imgH="304800" progId="Equation.DSMT4">
                  <p:embed/>
                </p:oleObj>
              </mc:Choice>
              <mc:Fallback>
                <p:oleObj name="Equation" r:id="rId9" imgW="2997200" imgH="304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029200"/>
                        <a:ext cx="67818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143000" y="1524000"/>
            <a:ext cx="5410200" cy="11430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4000" smtClean="0"/>
              <a:t>Mengikuti hukum :</a:t>
            </a:r>
            <a:br>
              <a:rPr lang="en-US" sz="4000" smtClean="0"/>
            </a:br>
            <a:endParaRPr lang="en-US" sz="4000" smtClean="0"/>
          </a:p>
        </p:txBody>
      </p:sp>
      <p:sp>
        <p:nvSpPr>
          <p:cNvPr id="4100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pPr eaLnBrk="1" hangingPunct="1"/>
            <a:r>
              <a:rPr lang="en-US" smtClean="0"/>
              <a:t>Komutatif	: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>
              <a:buFont typeface="Arial" charset="0"/>
              <a:buNone/>
            </a:pPr>
            <a:endParaRPr lang="en-US" smtClean="0"/>
          </a:p>
        </p:txBody>
      </p:sp>
      <p:graphicFrame>
        <p:nvGraphicFramePr>
          <p:cNvPr id="4101" name="Object 2"/>
          <p:cNvGraphicFramePr>
            <a:graphicFrameLocks noChangeAspect="1"/>
          </p:cNvGraphicFramePr>
          <p:nvPr/>
        </p:nvGraphicFramePr>
        <p:xfrm>
          <a:off x="1219200" y="1447800"/>
          <a:ext cx="53340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3" imgW="812447" imgH="215806" progId="Equation.DSMT4">
                  <p:embed/>
                </p:oleObj>
              </mc:Choice>
              <mc:Fallback>
                <p:oleObj name="Equation" r:id="rId3" imgW="812447" imgH="215806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447800"/>
                        <a:ext cx="53340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2" name="Picture 5" descr="Penjumlahan_vektor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895600"/>
            <a:ext cx="6477000" cy="378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57200" y="838200"/>
            <a:ext cx="7467600" cy="1447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5123" name="Content Placeholder 3" descr="Penjumlahan_3_vektor.jpg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438400"/>
            <a:ext cx="9144000" cy="3929063"/>
          </a:xfrm>
        </p:spPr>
      </p:pic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3352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>
                <a:latin typeface="Calibri" pitchFamily="34" charset="0"/>
              </a:rPr>
              <a:t>Assosiatif	: </a:t>
            </a:r>
          </a:p>
        </p:txBody>
      </p:sp>
      <p:graphicFrame>
        <p:nvGraphicFramePr>
          <p:cNvPr id="5125" name="Object 2" descr="Parchment"/>
          <p:cNvGraphicFramePr>
            <a:graphicFrameLocks noChangeAspect="1"/>
          </p:cNvGraphicFramePr>
          <p:nvPr/>
        </p:nvGraphicFramePr>
        <p:xfrm>
          <a:off x="533400" y="914400"/>
          <a:ext cx="726757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4" imgW="1917700" imgH="241300" progId="Equation.DSMT4">
                  <p:embed/>
                </p:oleObj>
              </mc:Choice>
              <mc:Fallback>
                <p:oleObj name="Equation" r:id="rId4" imgW="1917700" imgH="241300" progId="Equation.DSMT4">
                  <p:embed/>
                  <p:pic>
                    <p:nvPicPr>
                      <p:cNvPr id="0" name="Object 2" descr="Parchment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914400"/>
                        <a:ext cx="7267575" cy="1219200"/>
                      </a:xfrm>
                      <a:prstGeom prst="rect">
                        <a:avLst/>
                      </a:prstGeom>
                      <a:blipFill dpi="0" rotWithShape="0">
                        <a:blip r:embed="rId6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2133600" y="2819400"/>
            <a:ext cx="3505200" cy="990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001962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4000" smtClean="0"/>
              <a:t>Vektor     adalah vektor yang memiliki besaran yang sama dengan vektor  tetapi berlawanan arah,  bila dijumlahkan akan menghasilkan :</a:t>
            </a:r>
            <a:br>
              <a:rPr lang="en-US" sz="4000" smtClean="0"/>
            </a:br>
            <a:endParaRPr lang="en-US" sz="4000" smtClean="0"/>
          </a:p>
        </p:txBody>
      </p:sp>
      <p:graphicFrame>
        <p:nvGraphicFramePr>
          <p:cNvPr id="6148" name="Object 7"/>
          <p:cNvGraphicFramePr>
            <a:graphicFrameLocks noChangeAspect="1"/>
          </p:cNvGraphicFramePr>
          <p:nvPr/>
        </p:nvGraphicFramePr>
        <p:xfrm>
          <a:off x="7467600" y="762000"/>
          <a:ext cx="79375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3" imgW="215619" imgH="215619" progId="Equation.DSMT4">
                  <p:embed/>
                </p:oleObj>
              </mc:Choice>
              <mc:Fallback>
                <p:oleObj name="Equation" r:id="rId3" imgW="215619" imgH="215619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762000"/>
                        <a:ext cx="793750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49" name="Picture 11" descr="Penjumlahan vektor_2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886200"/>
            <a:ext cx="44196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150" name="Object 8" descr="Pink tissue paper"/>
          <p:cNvGraphicFramePr>
            <a:graphicFrameLocks noChangeAspect="1"/>
          </p:cNvGraphicFramePr>
          <p:nvPr/>
        </p:nvGraphicFramePr>
        <p:xfrm>
          <a:off x="2209800" y="2819400"/>
          <a:ext cx="33305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6" imgW="1079032" imgH="241195" progId="Equation.DSMT4">
                  <p:embed/>
                </p:oleObj>
              </mc:Choice>
              <mc:Fallback>
                <p:oleObj name="Equation" r:id="rId6" imgW="1079032" imgH="241195" progId="Equation.DSMT4">
                  <p:embed/>
                  <p:pic>
                    <p:nvPicPr>
                      <p:cNvPr id="0" name="Object 8" descr="Pink tissue paper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819400"/>
                        <a:ext cx="3330575" cy="838200"/>
                      </a:xfrm>
                      <a:prstGeom prst="rect">
                        <a:avLst/>
                      </a:prstGeom>
                      <a:blipFill dpi="0" rotWithShape="0">
                        <a:blip r:embed="rId8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9"/>
          <p:cNvGraphicFramePr>
            <a:graphicFrameLocks noChangeAspect="1"/>
          </p:cNvGraphicFramePr>
          <p:nvPr/>
        </p:nvGraphicFramePr>
        <p:xfrm>
          <a:off x="1905000" y="152400"/>
          <a:ext cx="685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9" imgW="139579" imgH="215713" progId="Equation.DSMT4">
                  <p:embed/>
                </p:oleObj>
              </mc:Choice>
              <mc:Fallback>
                <p:oleObj name="Equation" r:id="rId9" imgW="139579" imgH="215713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52400"/>
                        <a:ext cx="685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267200" y="2057400"/>
            <a:ext cx="4572000" cy="6858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1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Komponen vektor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715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smtClean="0"/>
              <a:t>merupakan proyeksi vektor pada sumbu sistem koordinat</a:t>
            </a:r>
          </a:p>
          <a:p>
            <a:pPr eaLnBrk="1" hangingPunct="1">
              <a:buFont typeface="Arial" charset="0"/>
              <a:buNone/>
            </a:pPr>
            <a:r>
              <a:rPr lang="en-US" sz="2800" smtClean="0"/>
              <a:t>Komponen vektor   </a:t>
            </a:r>
            <a:r>
              <a:rPr lang="en-US" smtClean="0"/>
              <a:t>: </a:t>
            </a:r>
          </a:p>
          <a:p>
            <a:pPr eaLnBrk="1" hangingPunct="1">
              <a:buFont typeface="Arial" charset="0"/>
              <a:buNone/>
            </a:pPr>
            <a:endParaRPr lang="en-US" smtClean="0"/>
          </a:p>
        </p:txBody>
      </p:sp>
      <p:graphicFrame>
        <p:nvGraphicFramePr>
          <p:cNvPr id="7173" name="Object 3"/>
          <p:cNvGraphicFramePr>
            <a:graphicFrameLocks noChangeAspect="1"/>
          </p:cNvGraphicFramePr>
          <p:nvPr/>
        </p:nvGraphicFramePr>
        <p:xfrm>
          <a:off x="3810000" y="2133600"/>
          <a:ext cx="6238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3" imgW="126725" imgH="177415" progId="Equation.DSMT4">
                  <p:embed/>
                </p:oleObj>
              </mc:Choice>
              <mc:Fallback>
                <p:oleObj name="Equation" r:id="rId3" imgW="126725" imgH="17741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133600"/>
                        <a:ext cx="6238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4"/>
          <p:cNvGraphicFramePr>
            <a:graphicFrameLocks noChangeAspect="1"/>
          </p:cNvGraphicFramePr>
          <p:nvPr/>
        </p:nvGraphicFramePr>
        <p:xfrm>
          <a:off x="4343400" y="2133600"/>
          <a:ext cx="4495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5" imgW="1879600" imgH="241300" progId="Equation.DSMT4">
                  <p:embed/>
                </p:oleObj>
              </mc:Choice>
              <mc:Fallback>
                <p:oleObj name="Equation" r:id="rId5" imgW="1879600" imgH="241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133600"/>
                        <a:ext cx="4495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5" name="Picture 6" descr="Komponen_vektor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71800"/>
            <a:ext cx="54102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4648200" y="2819400"/>
            <a:ext cx="4114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disebut komponen skalar atau komponen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2590800" y="4267200"/>
            <a:ext cx="3429000" cy="14478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19400" y="6019800"/>
            <a:ext cx="2743200" cy="838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38400" y="2362200"/>
            <a:ext cx="4114800" cy="6096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352800" y="381000"/>
            <a:ext cx="5562600" cy="914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1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l" eaLnBrk="1" hangingPunct="1"/>
            <a:r>
              <a:rPr lang="en-US" sz="3200" smtClean="0"/>
              <a:t>Besar vektor      : </a:t>
            </a:r>
          </a:p>
        </p:txBody>
      </p:sp>
      <p:sp>
        <p:nvSpPr>
          <p:cNvPr id="8199" name="Content Placeholder 9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sz="2800" smtClean="0"/>
              <a:t>Khusus  untuk penjumlahan 2 vektor (               ),                 besar vektor       dapat dicari dengan rumus :</a:t>
            </a:r>
          </a:p>
          <a:p>
            <a:pPr marL="0" indent="0" eaLnBrk="1" hangingPunct="1">
              <a:buFont typeface="Arial" charset="0"/>
              <a:buNone/>
            </a:pPr>
            <a:endParaRPr lang="en-US" sz="2800" smtClean="0"/>
          </a:p>
          <a:p>
            <a:pPr marL="0" indent="0" eaLnBrk="1" hangingPunct="1">
              <a:buFont typeface="Arial" charset="0"/>
              <a:buNone/>
            </a:pPr>
            <a:endParaRPr lang="en-US" sz="2800" smtClean="0"/>
          </a:p>
          <a:p>
            <a:pPr marL="0" indent="0" eaLnBrk="1" hangingPunct="1">
              <a:buFont typeface="Arial" charset="0"/>
              <a:buNone/>
            </a:pPr>
            <a:r>
              <a:rPr lang="en-US" sz="2800" smtClean="0"/>
              <a:t>Dalam perhitungan vektor dibutuhkan rumus trigonometri : 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2400" smtClean="0"/>
              <a:t>Dalil cosinus :</a:t>
            </a:r>
          </a:p>
          <a:p>
            <a:pPr marL="0" indent="0" eaLnBrk="1" hangingPunct="1">
              <a:buFont typeface="Arial" charset="0"/>
              <a:buNone/>
            </a:pPr>
            <a:endParaRPr lang="en-US" sz="2800" smtClean="0"/>
          </a:p>
          <a:p>
            <a:pPr marL="0" indent="0" eaLnBrk="1" hangingPunct="1">
              <a:buFont typeface="Arial" charset="0"/>
              <a:buNone/>
            </a:pPr>
            <a:endParaRPr lang="en-US" sz="2800" smtClean="0"/>
          </a:p>
          <a:p>
            <a:pPr marL="0" indent="0" eaLnBrk="1" hangingPunct="1">
              <a:buFont typeface="Arial" charset="0"/>
              <a:buNone/>
            </a:pPr>
            <a:endParaRPr lang="en-US" sz="2800" smtClean="0"/>
          </a:p>
          <a:p>
            <a:pPr marL="0" indent="0" eaLnBrk="1" hangingPunct="1">
              <a:buFont typeface="Arial" charset="0"/>
              <a:buNone/>
            </a:pPr>
            <a:r>
              <a:rPr lang="en-US" sz="2400" smtClean="0"/>
              <a:t>Dalil sinus :</a:t>
            </a:r>
          </a:p>
        </p:txBody>
      </p:sp>
      <p:graphicFrame>
        <p:nvGraphicFramePr>
          <p:cNvPr id="8200" name="Object 3"/>
          <p:cNvGraphicFramePr>
            <a:graphicFrameLocks noChangeAspect="1"/>
          </p:cNvGraphicFramePr>
          <p:nvPr/>
        </p:nvGraphicFramePr>
        <p:xfrm>
          <a:off x="2590800" y="457200"/>
          <a:ext cx="800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Equation" r:id="rId3" imgW="126725" imgH="177415" progId="Equation.DSMT4">
                  <p:embed/>
                </p:oleObj>
              </mc:Choice>
              <mc:Fallback>
                <p:oleObj name="Equation" r:id="rId3" imgW="126725" imgH="17741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57200"/>
                        <a:ext cx="8001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4"/>
          <p:cNvGraphicFramePr>
            <a:graphicFrameLocks noChangeAspect="1"/>
          </p:cNvGraphicFramePr>
          <p:nvPr/>
        </p:nvGraphicFramePr>
        <p:xfrm>
          <a:off x="3352800" y="304800"/>
          <a:ext cx="5605463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Equation" r:id="rId5" imgW="1916868" imgH="444307" progId="Equation.DSMT4">
                  <p:embed/>
                </p:oleObj>
              </mc:Choice>
              <mc:Fallback>
                <p:oleObj name="Equation" r:id="rId5" imgW="1916868" imgH="444307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04800"/>
                        <a:ext cx="5605463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" name="Object 8"/>
          <p:cNvGraphicFramePr>
            <a:graphicFrameLocks noChangeAspect="1"/>
          </p:cNvGraphicFramePr>
          <p:nvPr/>
        </p:nvGraphicFramePr>
        <p:xfrm>
          <a:off x="2743200" y="4267200"/>
          <a:ext cx="30480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Equation" r:id="rId7" imgW="435285" imgH="677109" progId="Equation.DSMT4">
                  <p:embed/>
                </p:oleObj>
              </mc:Choice>
              <mc:Fallback>
                <p:oleObj name="Equation" r:id="rId7" imgW="435285" imgH="677109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267200"/>
                        <a:ext cx="30480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3" name="Object 10"/>
          <p:cNvGraphicFramePr>
            <a:graphicFrameLocks noChangeAspect="1"/>
          </p:cNvGraphicFramePr>
          <p:nvPr/>
        </p:nvGraphicFramePr>
        <p:xfrm>
          <a:off x="4114800" y="3328988"/>
          <a:ext cx="914400" cy="19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Equation" r:id="rId9" imgW="435285" imgH="677109" progId="Equation.DSMT4">
                  <p:embed/>
                </p:oleObj>
              </mc:Choice>
              <mc:Fallback>
                <p:oleObj name="Equation" r:id="rId9" imgW="435285" imgH="677109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8988"/>
                        <a:ext cx="914400" cy="198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4" name="Rectangle 11"/>
          <p:cNvGraphicFramePr>
            <a:graphicFrameLocks/>
          </p:cNvGraphicFramePr>
          <p:nvPr/>
        </p:nvGraphicFramePr>
        <p:xfrm>
          <a:off x="8869363" y="6583363"/>
          <a:ext cx="46037" cy="4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Equation" r:id="rId10" imgW="0" imgH="0" progId="Equation.DSMT4">
                  <p:embed/>
                </p:oleObj>
              </mc:Choice>
              <mc:Fallback>
                <p:oleObj name="Equation" r:id="rId10" imgW="0" imgH="0" progId="Equation.DSMT4">
                  <p:embed/>
                  <p:pic>
                    <p:nvPicPr>
                      <p:cNvPr id="0" name="Rectangle 1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9363" y="6583363"/>
                        <a:ext cx="46037" cy="46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5" name="Object 11"/>
          <p:cNvGraphicFramePr>
            <a:graphicFrameLocks noChangeAspect="1"/>
          </p:cNvGraphicFramePr>
          <p:nvPr/>
        </p:nvGraphicFramePr>
        <p:xfrm>
          <a:off x="2362200" y="1676400"/>
          <a:ext cx="4445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Equation" r:id="rId11" imgW="126725" imgH="177415" progId="Equation.DSMT4">
                  <p:embed/>
                </p:oleObj>
              </mc:Choice>
              <mc:Fallback>
                <p:oleObj name="Equation" r:id="rId11" imgW="126725" imgH="177415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676400"/>
                        <a:ext cx="444500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6" name="Object 12"/>
          <p:cNvGraphicFramePr>
            <a:graphicFrameLocks noChangeAspect="1"/>
          </p:cNvGraphicFramePr>
          <p:nvPr/>
        </p:nvGraphicFramePr>
        <p:xfrm>
          <a:off x="2438400" y="2286000"/>
          <a:ext cx="4084638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Equation" r:id="rId13" imgW="1548728" imgH="253890" progId="Equation.DSMT4">
                  <p:embed/>
                </p:oleObj>
              </mc:Choice>
              <mc:Fallback>
                <p:oleObj name="Equation" r:id="rId13" imgW="1548728" imgH="25389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286000"/>
                        <a:ext cx="4084638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7" name="Object 14"/>
          <p:cNvGraphicFramePr>
            <a:graphicFrameLocks noChangeAspect="1"/>
          </p:cNvGraphicFramePr>
          <p:nvPr/>
        </p:nvGraphicFramePr>
        <p:xfrm>
          <a:off x="5943600" y="1219200"/>
          <a:ext cx="136366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Equation" r:id="rId15" imgW="520474" imgH="215806" progId="Equation.DSMT4">
                  <p:embed/>
                </p:oleObj>
              </mc:Choice>
              <mc:Fallback>
                <p:oleObj name="Equation" r:id="rId15" imgW="520474" imgH="215806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219200"/>
                        <a:ext cx="1363663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8" name="Object 17"/>
          <p:cNvGraphicFramePr>
            <a:graphicFrameLocks noChangeAspect="1"/>
          </p:cNvGraphicFramePr>
          <p:nvPr/>
        </p:nvGraphicFramePr>
        <p:xfrm>
          <a:off x="2590800" y="4191000"/>
          <a:ext cx="34798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Equation" r:id="rId17" imgW="1548728" imgH="723586" progId="Equation.DSMT4">
                  <p:embed/>
                </p:oleObj>
              </mc:Choice>
              <mc:Fallback>
                <p:oleObj name="Equation" r:id="rId17" imgW="1548728" imgH="723586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191000"/>
                        <a:ext cx="3479800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9" name="Object 18"/>
          <p:cNvGraphicFramePr>
            <a:graphicFrameLocks noChangeAspect="1"/>
          </p:cNvGraphicFramePr>
          <p:nvPr/>
        </p:nvGraphicFramePr>
        <p:xfrm>
          <a:off x="2819400" y="5956300"/>
          <a:ext cx="2843213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name="Equation" r:id="rId19" imgW="1320227" imgH="418918" progId="Equation.DSMT4">
                  <p:embed/>
                </p:oleObj>
              </mc:Choice>
              <mc:Fallback>
                <p:oleObj name="Equation" r:id="rId19" imgW="1320227" imgH="418918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956300"/>
                        <a:ext cx="2843213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algn="l"/>
            <a:r>
              <a:rPr lang="en-US" sz="3200" b="1" i="1" smtClean="0"/>
              <a:t>Vektor satuan:</a:t>
            </a:r>
            <a:br>
              <a:rPr lang="en-US" sz="3200" b="1" i="1" smtClean="0"/>
            </a:br>
            <a:endParaRPr lang="en-US" sz="320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smtClean="0"/>
              <a:t>Vektor satuan pada arah positif sumbu </a:t>
            </a:r>
            <a:r>
              <a:rPr lang="en-US" i="1" smtClean="0"/>
              <a:t>x</a:t>
            </a:r>
            <a:r>
              <a:rPr lang="en-US" smtClean="0"/>
              <a:t>, </a:t>
            </a:r>
            <a:r>
              <a:rPr lang="en-US" i="1" smtClean="0"/>
              <a:t>y</a:t>
            </a:r>
            <a:r>
              <a:rPr lang="en-US" smtClean="0"/>
              <a:t> dan </a:t>
            </a:r>
            <a:r>
              <a:rPr lang="en-US" i="1" smtClean="0"/>
              <a:t>z</a:t>
            </a:r>
            <a:r>
              <a:rPr lang="en-US" smtClean="0"/>
              <a:t> diberi tanda :</a:t>
            </a:r>
          </a:p>
          <a:p>
            <a:pPr marL="0" indent="0"/>
            <a:endParaRPr lang="en-US" smtClean="0"/>
          </a:p>
        </p:txBody>
      </p:sp>
      <p:graphicFrame>
        <p:nvGraphicFramePr>
          <p:cNvPr id="9220" name="Object 9"/>
          <p:cNvGraphicFramePr>
            <a:graphicFrameLocks noChangeAspect="1"/>
          </p:cNvGraphicFramePr>
          <p:nvPr/>
        </p:nvGraphicFramePr>
        <p:xfrm>
          <a:off x="2819400" y="1371600"/>
          <a:ext cx="2514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3" imgW="622030" imgH="241195" progId="Equation.DSMT4">
                  <p:embed/>
                </p:oleObj>
              </mc:Choice>
              <mc:Fallback>
                <p:oleObj name="Equation" r:id="rId3" imgW="622030" imgH="241195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371600"/>
                        <a:ext cx="2514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1" name="Picture 12" descr="Vektor_satuan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057400"/>
            <a:ext cx="5867400" cy="427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667000" y="2209800"/>
            <a:ext cx="34290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67000" y="914400"/>
            <a:ext cx="3429000" cy="106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763000" cy="4572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3200" smtClean="0"/>
              <a:t/>
            </a:r>
            <a:br>
              <a:rPr lang="en-US" sz="3200" smtClean="0"/>
            </a:br>
            <a:r>
              <a:rPr lang="en-US" sz="3200" smtClean="0"/>
              <a:t>Kita dapat tulis vektor       dan      sebagai berikut :</a:t>
            </a:r>
            <a:r>
              <a:rPr lang="en-US" sz="4000" smtClean="0"/>
              <a:t/>
            </a:r>
            <a:br>
              <a:rPr lang="en-US" sz="4000" smtClean="0"/>
            </a:br>
            <a:endParaRPr lang="en-US" sz="4000" smtClean="0"/>
          </a:p>
        </p:txBody>
      </p:sp>
      <p:graphicFrame>
        <p:nvGraphicFramePr>
          <p:cNvPr id="10245" name="Object 4"/>
          <p:cNvGraphicFramePr>
            <a:graphicFrameLocks noChangeAspect="1"/>
          </p:cNvGraphicFramePr>
          <p:nvPr/>
        </p:nvGraphicFramePr>
        <p:xfrm>
          <a:off x="4114800" y="87313"/>
          <a:ext cx="60960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Equation" r:id="rId3" imgW="126725" imgH="177415" progId="Equation.DSMT4">
                  <p:embed/>
                </p:oleObj>
              </mc:Choice>
              <mc:Fallback>
                <p:oleObj name="Equation" r:id="rId3" imgW="126725" imgH="17741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7313"/>
                        <a:ext cx="609600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5486400" y="0"/>
          <a:ext cx="381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Equation" r:id="rId5" imgW="139579" imgH="215713" progId="Equation.DSMT4">
                  <p:embed/>
                </p:oleObj>
              </mc:Choice>
              <mc:Fallback>
                <p:oleObj name="Equation" r:id="rId5" imgW="139579" imgH="215713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0"/>
                        <a:ext cx="381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7" name="Picture 15" descr="Vektor_komponen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200400"/>
            <a:ext cx="3810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8" name="Rectangle 16"/>
          <p:cNvSpPr>
            <a:spLocks noChangeArrowheads="1"/>
          </p:cNvSpPr>
          <p:nvPr/>
        </p:nvSpPr>
        <p:spPr bwMode="auto">
          <a:xfrm>
            <a:off x="6248400" y="1981200"/>
            <a:ext cx="2593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disebut komponen vektor</a:t>
            </a:r>
          </a:p>
        </p:txBody>
      </p:sp>
      <p:graphicFrame>
        <p:nvGraphicFramePr>
          <p:cNvPr id="10249" name="Content Placeholder 13"/>
          <p:cNvGraphicFramePr>
            <a:graphicFrameLocks noChangeAspect="1"/>
          </p:cNvGraphicFramePr>
          <p:nvPr>
            <p:ph idx="1"/>
          </p:nvPr>
        </p:nvGraphicFramePr>
        <p:xfrm>
          <a:off x="1524000" y="3200400"/>
          <a:ext cx="6096000" cy="132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Equation" r:id="rId8" imgW="435285" imgH="677109" progId="Equation.DSMT4">
                  <p:embed/>
                </p:oleObj>
              </mc:Choice>
              <mc:Fallback>
                <p:oleObj name="Equation" r:id="rId8" imgW="435285" imgH="677109" progId="Equation.DSMT4">
                  <p:embed/>
                  <p:pic>
                    <p:nvPicPr>
                      <p:cNvPr id="0" name="Content Placeholder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200400"/>
                        <a:ext cx="6096000" cy="1322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Object 15"/>
          <p:cNvGraphicFramePr>
            <a:graphicFrameLocks noChangeAspect="1"/>
          </p:cNvGraphicFramePr>
          <p:nvPr/>
        </p:nvGraphicFramePr>
        <p:xfrm>
          <a:off x="2667000" y="914400"/>
          <a:ext cx="3505200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Equation" r:id="rId10" imgW="825142" imgH="266584" progId="Equation.DSMT4">
                  <p:embed/>
                </p:oleObj>
              </mc:Choice>
              <mc:Fallback>
                <p:oleObj name="Equation" r:id="rId10" imgW="825142" imgH="266584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914400"/>
                        <a:ext cx="3505200" cy="1131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1" name="Object 17"/>
          <p:cNvGraphicFramePr>
            <a:graphicFrameLocks noChangeAspect="1"/>
          </p:cNvGraphicFramePr>
          <p:nvPr/>
        </p:nvGraphicFramePr>
        <p:xfrm>
          <a:off x="2667000" y="2082800"/>
          <a:ext cx="33528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Equation" r:id="rId12" imgW="799753" imgH="266584" progId="Equation.DSMT4">
                  <p:embed/>
                </p:oleObj>
              </mc:Choice>
              <mc:Fallback>
                <p:oleObj name="Equation" r:id="rId12" imgW="799753" imgH="266584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082800"/>
                        <a:ext cx="33528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445</Words>
  <Application>Microsoft Office PowerPoint</Application>
  <PresentationFormat>On-screen Show (4:3)</PresentationFormat>
  <Paragraphs>116</Paragraphs>
  <Slides>20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Wingdings</vt:lpstr>
      <vt:lpstr>Office Theme</vt:lpstr>
      <vt:lpstr>MathType 4.0 Equation</vt:lpstr>
      <vt:lpstr>Vektor </vt:lpstr>
      <vt:lpstr>Penjumlahan Vektor </vt:lpstr>
      <vt:lpstr>Mengikuti hukum : </vt:lpstr>
      <vt:lpstr>PowerPoint Presentation</vt:lpstr>
      <vt:lpstr>Vektor     adalah vektor yang memiliki besaran yang sama dengan vektor  tetapi berlawanan arah,  bila dijumlahkan akan menghasilkan : </vt:lpstr>
      <vt:lpstr>Komponen vektor</vt:lpstr>
      <vt:lpstr>Besar vektor      : </vt:lpstr>
      <vt:lpstr>Vektor satuan: </vt:lpstr>
      <vt:lpstr> Kita dapat tulis vektor       dan      sebagai berikut : </vt:lpstr>
      <vt:lpstr>Penjumlahan vektor dengan komponen</vt:lpstr>
      <vt:lpstr>Perkalian vektor : </vt:lpstr>
      <vt:lpstr>PowerPoint Presentation</vt:lpstr>
      <vt:lpstr> Dituliskan secara komponen bagian sebagai berikut : </vt:lpstr>
      <vt:lpstr>Menghasilkan vector : Vector Product Dikenal sebagai : Cross Product   </vt:lpstr>
      <vt:lpstr>Arah dari vektor    tegak lurus bidang yang berisi vektor</vt:lpstr>
      <vt:lpstr> Penulisan dalam vektor satuan :  </vt:lpstr>
      <vt:lpstr>Latihan soal :</vt:lpstr>
      <vt:lpstr>PowerPoint Presentation</vt:lpstr>
      <vt:lpstr>PowerPoint Presentation</vt:lpstr>
      <vt:lpstr>PowerPoint Presentation</vt:lpstr>
    </vt:vector>
  </TitlesOfParts>
  <Company>Private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Vektor</dc:title>
  <dc:creator>Widia</dc:creator>
  <cp:lastModifiedBy>Windows User</cp:lastModifiedBy>
  <cp:revision>103</cp:revision>
  <dcterms:created xsi:type="dcterms:W3CDTF">2008-08-27T01:49:23Z</dcterms:created>
  <dcterms:modified xsi:type="dcterms:W3CDTF">2010-09-25T05:31:48Z</dcterms:modified>
</cp:coreProperties>
</file>