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1B"/>
    <a:srgbClr val="4C7816"/>
    <a:srgbClr val="528218"/>
    <a:srgbClr val="B6CEAA"/>
    <a:srgbClr val="ADC8A0"/>
    <a:srgbClr val="077C97"/>
    <a:srgbClr val="CD8019"/>
    <a:srgbClr val="CC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876" autoAdjust="0"/>
    <p:restoredTop sz="98725" autoAdjust="0"/>
  </p:normalViewPr>
  <p:slideViewPr>
    <p:cSldViewPr>
      <p:cViewPr varScale="1">
        <p:scale>
          <a:sx n="45" d="100"/>
          <a:sy n="45" d="100"/>
        </p:scale>
        <p:origin x="528" y="36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7C4F78D-211A-4FA4-A7BB-9141DF92F2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10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C0FF2-A54C-487E-896C-A9BD6A03219F}" type="slidenum">
              <a:rPr lang="en-US"/>
              <a:pPr/>
              <a:t>1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54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BC591-409D-4518-897A-AFA5761D8D6D}" type="slidenum">
              <a:rPr lang="en-US"/>
              <a:pPr/>
              <a:t>2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62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96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605198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200" b="1">
                <a:solidFill>
                  <a:srgbClr val="4C7816"/>
                </a:solidFill>
                <a:latin typeface="Arial" charset="0"/>
              </a:rPr>
              <a:t>1</a:t>
            </a:r>
          </a:p>
        </p:txBody>
      </p:sp>
      <p:sp>
        <p:nvSpPr>
          <p:cNvPr id="605199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b="1">
                <a:solidFill>
                  <a:srgbClr val="CD8019"/>
                </a:solidFill>
                <a:latin typeface="Arial" charset="0"/>
              </a:rPr>
              <a:t>1.8</a:t>
            </a:r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077C97"/>
                </a:solidFill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05205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605207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605208" name="Line 24"/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605211" name="Picture 27" descr="0321385179_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70538" y="2057400"/>
            <a:ext cx="3116262" cy="4114800"/>
          </a:xfrm>
          <a:prstGeom prst="rect">
            <a:avLst/>
          </a:prstGeom>
          <a:noFill/>
        </p:spPr>
      </p:pic>
      <p:sp>
        <p:nvSpPr>
          <p:cNvPr id="605215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0"/>
              </a:cxn>
              <a:cxn ang="0">
                <a:pos x="96" y="192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nimBg="1"/>
      <p:bldP spid="605198" grpId="0"/>
      <p:bldP spid="605199" grpId="0"/>
      <p:bldP spid="605200" grpId="0"/>
      <p:bldP spid="60520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52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05207" grpId="0" animBg="1"/>
      <p:bldP spid="605208" grpId="0" animBg="1"/>
      <p:bldP spid="60521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0632FA44-8200-48E7-B828-B8B5C82E31C0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2F3AEBEF-323D-4BF4-8512-18CFEBACD874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1852D2F4-17FA-447E-9A52-BAD5E164F9A9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05550"/>
            <a:ext cx="6324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C0FD7F0A-624C-431D-8264-6FD569EBADBD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295AE658-0A4B-41B6-A2AA-61C9D5ABF167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CB00603D-569C-4F1F-A8EB-8C8637F6D47F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19712754-63F6-4DAD-A587-EECE0FFA6B4E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9D5AC9DB-1FDF-4593-82AA-095794B10129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E3C204AA-D4DD-464C-82B8-405D79D2B8B5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2F2ED068-568C-4CF9-A9AC-8EBA40100250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1.8- </a:t>
            </a:r>
            <a:fld id="{E40058B9-1794-4F34-9442-55E5C60A2F6E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© 2012 Pearson Education, Inc.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charset="0"/>
              </a:defRPr>
            </a:lvl1pPr>
          </a:lstStyle>
          <a:p>
            <a:r>
              <a:rPr lang="en-US"/>
              <a:t>Slide 1.8- </a:t>
            </a:r>
            <a:fld id="{D104EA80-9B7E-4B4B-99B2-2148660A0A7B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451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159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itchFamily="18" charset="2"/>
              <a:buNone/>
              <a:defRPr sz="1200">
                <a:latin typeface="Arial" charset="0"/>
                <a:sym typeface="Symbol" pitchFamily="18" charset="2"/>
              </a:defRPr>
            </a:lvl1pPr>
          </a:lstStyle>
          <a:p>
            <a:r>
              <a:rPr lang="en-US"/>
              <a:t> © 2012 Pearson Education, Inc.</a:t>
            </a:r>
          </a:p>
        </p:txBody>
      </p:sp>
      <p:sp>
        <p:nvSpPr>
          <p:cNvPr id="451597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spd="med"/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9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 Equations</a:t>
            </a:r>
            <a:br>
              <a:rPr lang="en-US"/>
            </a:br>
            <a:r>
              <a:rPr lang="en-US"/>
              <a:t>in Linear Algebra</a:t>
            </a:r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LINEAR TRANSFORMATIONS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594CE916-FA78-4DCF-A5B0-4FFC1FEBF2A4}" type="slidenum">
              <a:rPr lang="en-US"/>
              <a:pPr/>
              <a:t>10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SHEAR TRANSFORMATION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/>
              <a:t>Example 2:</a:t>
            </a:r>
            <a:r>
              <a:rPr lang="en-US" sz="2800"/>
              <a:t> Let                      . The transformation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                       defined by                    is called a </a:t>
            </a:r>
            <a:r>
              <a:rPr lang="en-US" sz="2800" b="1"/>
              <a:t>shear transformation</a:t>
            </a:r>
            <a:r>
              <a:rPr lang="en-US" sz="2800"/>
              <a:t>. 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It can be shown that if T acts on each point in the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square shown in the figure on the next slide, then the set of images forms the shaded parallelogram.              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</a:t>
            </a:r>
          </a:p>
        </p:txBody>
      </p:sp>
      <p:graphicFrame>
        <p:nvGraphicFramePr>
          <p:cNvPr id="661508" name="Object 4"/>
          <p:cNvGraphicFramePr>
            <a:graphicFrameLocks noChangeAspect="1"/>
          </p:cNvGraphicFramePr>
          <p:nvPr/>
        </p:nvGraphicFramePr>
        <p:xfrm>
          <a:off x="3276600" y="12954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16" name="Equation" r:id="rId3" imgW="1828800" imgH="1143000" progId="Equation.DSMT4">
                  <p:embed/>
                </p:oleObj>
              </mc:Choice>
              <mc:Fallback>
                <p:oleObj name="Equation" r:id="rId3" imgW="182880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5400"/>
                        <a:ext cx="1828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/>
          <p:cNvGraphicFramePr>
            <a:graphicFrameLocks noChangeAspect="1"/>
          </p:cNvGraphicFramePr>
          <p:nvPr/>
        </p:nvGraphicFramePr>
        <p:xfrm>
          <a:off x="990600" y="254000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17" name="Equation" r:id="rId5" imgW="1955520" imgH="406080" progId="Equation.DSMT4">
                  <p:embed/>
                </p:oleObj>
              </mc:Choice>
              <mc:Fallback>
                <p:oleObj name="Equation" r:id="rId5" imgW="195552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40000"/>
                        <a:ext cx="1955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/>
          <p:cNvGraphicFramePr>
            <a:graphicFrameLocks noChangeAspect="1"/>
          </p:cNvGraphicFramePr>
          <p:nvPr/>
        </p:nvGraphicFramePr>
        <p:xfrm>
          <a:off x="4495800" y="259080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18" name="Equation" r:id="rId7" imgW="1701720" imgH="431640" progId="Equation.DSMT4">
                  <p:embed/>
                </p:oleObj>
              </mc:Choice>
              <mc:Fallback>
                <p:oleObj name="Equation" r:id="rId7" imgW="170172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170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7"/>
          <p:cNvGraphicFramePr>
            <a:graphicFrameLocks noChangeAspect="1"/>
          </p:cNvGraphicFramePr>
          <p:nvPr/>
        </p:nvGraphicFramePr>
        <p:xfrm>
          <a:off x="7924800" y="3962400"/>
          <a:ext cx="6858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19" name="Equation" r:id="rId9" imgW="761760" imgH="330120" progId="Equation.DSMT4">
                  <p:embed/>
                </p:oleObj>
              </mc:Choice>
              <mc:Fallback>
                <p:oleObj name="Equation" r:id="rId9" imgW="761760" imgH="3301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962400"/>
                        <a:ext cx="6858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31506809-5E2C-404C-A580-69AC2AA3755C}" type="slidenum">
              <a:rPr lang="en-US"/>
              <a:pPr/>
              <a:t>11</a:t>
            </a:fld>
            <a:endParaRPr lang="en-CA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SHEAR TRANSFORMATION</a:t>
            </a:r>
          </a:p>
        </p:txBody>
      </p:sp>
      <p:sp>
        <p:nvSpPr>
          <p:cNvPr id="66253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124200"/>
            <a:ext cx="8229600" cy="3581400"/>
          </a:xfrm>
        </p:spPr>
        <p:txBody>
          <a:bodyPr/>
          <a:lstStyle/>
          <a:p>
            <a:r>
              <a:rPr lang="en-US" sz="2800"/>
              <a:t>The key idea is to show that </a:t>
            </a:r>
            <a:r>
              <a:rPr lang="en-US" sz="2800" i="1"/>
              <a:t>T</a:t>
            </a:r>
            <a:r>
              <a:rPr lang="en-US" sz="2800"/>
              <a:t> maps line segments onto line segments and then to check that the corners of the square map onto the vertices of the parallelogram.</a:t>
            </a:r>
          </a:p>
          <a:p>
            <a:r>
              <a:rPr lang="en-US" sz="2800"/>
              <a:t>For instance, the image of the point                is </a:t>
            </a:r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                             , </a:t>
            </a:r>
          </a:p>
        </p:txBody>
      </p:sp>
      <p:graphicFrame>
        <p:nvGraphicFramePr>
          <p:cNvPr id="662534" name="Object 6"/>
          <p:cNvGraphicFramePr>
            <a:graphicFrameLocks noChangeAspect="1"/>
          </p:cNvGraphicFramePr>
          <p:nvPr/>
        </p:nvGraphicFramePr>
        <p:xfrm>
          <a:off x="6019800" y="4635500"/>
          <a:ext cx="121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38" name="Equation" r:id="rId3" imgW="1218960" imgH="1143000" progId="Equation.DSMT4">
                  <p:embed/>
                </p:oleObj>
              </mc:Choice>
              <mc:Fallback>
                <p:oleObj name="Equation" r:id="rId3" imgW="1218960" imgH="1143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35500"/>
                        <a:ext cx="1219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5" name="Object 7"/>
          <p:cNvGraphicFramePr>
            <a:graphicFrameLocks noChangeAspect="1"/>
          </p:cNvGraphicFramePr>
          <p:nvPr/>
        </p:nvGraphicFramePr>
        <p:xfrm>
          <a:off x="1676400" y="5562600"/>
          <a:ext cx="388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39" name="Equation" r:id="rId5" imgW="3886200" imgH="1143000" progId="Equation.DSMT4">
                  <p:embed/>
                </p:oleObj>
              </mc:Choice>
              <mc:Fallback>
                <p:oleObj name="Equation" r:id="rId5" imgW="3886200" imgH="1143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3886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2539" name="Picture 11" descr="1"/>
          <p:cNvPicPr>
            <a:picLocks noGrp="1" noChangeAspect="1" noChangeArrowheads="1"/>
          </p:cNvPicPr>
          <p:nvPr>
            <p:ph sz="half"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914400" y="1143000"/>
            <a:ext cx="7467600" cy="1957388"/>
          </a:xfrm>
          <a:noFill/>
          <a:ln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7C9BF097-272D-4FEA-8D55-3991B2773EBE}" type="slidenum">
              <a:rPr lang="en-US"/>
              <a:pPr/>
              <a:t>12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and the image of         is                                .  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 marL="660400" indent="-660400">
              <a:lnSpc>
                <a:spcPct val="90000"/>
              </a:lnSpc>
            </a:pPr>
            <a:r>
              <a:rPr lang="en-US" sz="2800" i="1"/>
              <a:t>T</a:t>
            </a:r>
            <a:r>
              <a:rPr lang="en-US" sz="2800"/>
              <a:t> deforms the square as if the top of the square were pushed to the right while the base is held fixed.</a:t>
            </a:r>
          </a:p>
          <a:p>
            <a:pPr marL="660400" indent="-660400">
              <a:lnSpc>
                <a:spcPct val="90000"/>
              </a:lnSpc>
            </a:pPr>
            <a:r>
              <a:rPr lang="en-US" sz="2800" b="1"/>
              <a:t>Definition:</a:t>
            </a:r>
            <a:r>
              <a:rPr lang="en-US" sz="2800"/>
              <a:t> A transformation (or mapping) </a:t>
            </a:r>
            <a:r>
              <a:rPr lang="en-US" sz="2800" i="1"/>
              <a:t>T</a:t>
            </a:r>
            <a:r>
              <a:rPr lang="en-US" sz="2800"/>
              <a:t> is </a:t>
            </a:r>
            <a:r>
              <a:rPr lang="en-US" sz="2800" b="1"/>
              <a:t>linear</a:t>
            </a:r>
            <a:r>
              <a:rPr lang="en-US" sz="2800"/>
              <a:t> if:</a:t>
            </a:r>
          </a:p>
          <a:p>
            <a:pPr marL="1409700" lvl="2" indent="-495300">
              <a:lnSpc>
                <a:spcPct val="90000"/>
              </a:lnSpc>
              <a:buFont typeface="Wingdings" pitchFamily="2" charset="2"/>
              <a:buAutoNum type="romanLcPeriod"/>
            </a:pPr>
            <a:r>
              <a:rPr lang="en-US" sz="2800"/>
              <a:t>                                        for all </a:t>
            </a:r>
            <a:r>
              <a:rPr lang="en-US" sz="2800" b="1"/>
              <a:t>u</a:t>
            </a:r>
            <a:r>
              <a:rPr lang="en-US" sz="2800"/>
              <a:t>, </a:t>
            </a:r>
            <a:r>
              <a:rPr lang="en-US" sz="2800" b="1"/>
              <a:t>v</a:t>
            </a:r>
            <a:r>
              <a:rPr lang="en-US" sz="2800"/>
              <a:t> in the domain of </a:t>
            </a:r>
            <a:r>
              <a:rPr lang="en-US" sz="2800" i="1"/>
              <a:t>T</a:t>
            </a:r>
            <a:r>
              <a:rPr lang="en-US" sz="2800"/>
              <a:t>;</a:t>
            </a:r>
          </a:p>
          <a:p>
            <a:pPr marL="1409700" lvl="2" indent="-495300">
              <a:lnSpc>
                <a:spcPct val="90000"/>
              </a:lnSpc>
              <a:buFont typeface="Wingdings" pitchFamily="2" charset="2"/>
              <a:buAutoNum type="romanLcPeriod"/>
            </a:pPr>
            <a:r>
              <a:rPr lang="en-US" sz="2800"/>
              <a:t>                          for all scalars </a:t>
            </a:r>
            <a:r>
              <a:rPr lang="en-US" sz="2800" i="1"/>
              <a:t>c</a:t>
            </a:r>
            <a:r>
              <a:rPr lang="en-US" sz="2800"/>
              <a:t> and all </a:t>
            </a:r>
            <a:r>
              <a:rPr lang="en-US" sz="2800" b="1"/>
              <a:t>u</a:t>
            </a:r>
            <a:r>
              <a:rPr lang="en-US" sz="2800"/>
              <a:t> in the domain of </a:t>
            </a:r>
            <a:r>
              <a:rPr lang="en-US" sz="2800" i="1"/>
              <a:t>T</a:t>
            </a:r>
            <a:r>
              <a:rPr lang="en-US" sz="2800"/>
              <a:t>.</a:t>
            </a:r>
          </a:p>
        </p:txBody>
      </p:sp>
      <p:graphicFrame>
        <p:nvGraphicFramePr>
          <p:cNvPr id="664580" name="Object 4"/>
          <p:cNvGraphicFramePr>
            <a:graphicFrameLocks noChangeAspect="1"/>
          </p:cNvGraphicFramePr>
          <p:nvPr/>
        </p:nvGraphicFramePr>
        <p:xfrm>
          <a:off x="3657600" y="1219200"/>
          <a:ext cx="596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88" name="Equation" r:id="rId3" imgW="596880" imgH="1143000" progId="Equation.DSMT4">
                  <p:embed/>
                </p:oleObj>
              </mc:Choice>
              <mc:Fallback>
                <p:oleObj name="Equation" r:id="rId3" imgW="59688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5969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1" name="Object 5"/>
          <p:cNvGraphicFramePr>
            <a:graphicFrameLocks noChangeAspect="1"/>
          </p:cNvGraphicFramePr>
          <p:nvPr/>
        </p:nvGraphicFramePr>
        <p:xfrm>
          <a:off x="4724400" y="1219200"/>
          <a:ext cx="2730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89" name="Equation" r:id="rId5" imgW="2730240" imgH="1143000" progId="Equation.DSMT4">
                  <p:embed/>
                </p:oleObj>
              </mc:Choice>
              <mc:Fallback>
                <p:oleObj name="Equation" r:id="rId5" imgW="2730240" imgH="1143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19200"/>
                        <a:ext cx="27305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2" name="Object 6"/>
          <p:cNvGraphicFramePr>
            <a:graphicFrameLocks noChangeAspect="1"/>
          </p:cNvGraphicFramePr>
          <p:nvPr/>
        </p:nvGraphicFramePr>
        <p:xfrm>
          <a:off x="1752600" y="4610100"/>
          <a:ext cx="365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90" name="Equation" r:id="rId7" imgW="3657600" imgH="431640" progId="Equation.DSMT4">
                  <p:embed/>
                </p:oleObj>
              </mc:Choice>
              <mc:Fallback>
                <p:oleObj name="Equation" r:id="rId7" imgW="36576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10100"/>
                        <a:ext cx="365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3" name="Object 7"/>
          <p:cNvGraphicFramePr>
            <a:graphicFrameLocks noChangeAspect="1"/>
          </p:cNvGraphicFramePr>
          <p:nvPr/>
        </p:nvGraphicFramePr>
        <p:xfrm>
          <a:off x="1828800" y="5461000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91" name="Equation" r:id="rId9" imgW="2323800" imgH="431640" progId="Equation.DSMT4">
                  <p:embed/>
                </p:oleObj>
              </mc:Choice>
              <mc:Fallback>
                <p:oleObj name="Equation" r:id="rId9" imgW="232380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61000"/>
                        <a:ext cx="232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99BC55D8-30F3-44F2-84FA-8A6C4DBBDE91}" type="slidenum">
              <a:rPr lang="en-US"/>
              <a:pPr/>
              <a:t>13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2800"/>
              <a:t>Linear transformations </a:t>
            </a:r>
            <a:r>
              <a:rPr lang="en-US" sz="2800" i="1"/>
              <a:t>preserve the operations of vector addition and scalar multiplication</a:t>
            </a:r>
            <a:r>
              <a:rPr lang="en-US" sz="2800"/>
              <a:t>.</a:t>
            </a:r>
          </a:p>
          <a:p>
            <a:r>
              <a:rPr lang="en-US" sz="2800"/>
              <a:t>Property (i) says that the result                 of first adding </a:t>
            </a:r>
            <a:r>
              <a:rPr lang="en-US" sz="2800" b="1"/>
              <a:t>u</a:t>
            </a:r>
            <a:r>
              <a:rPr lang="en-US" sz="2800"/>
              <a:t> and </a:t>
            </a:r>
            <a:r>
              <a:rPr lang="en-US" sz="2800" b="1"/>
              <a:t>v</a:t>
            </a:r>
            <a:r>
              <a:rPr lang="en-US" sz="2800"/>
              <a:t> in       and then applying </a:t>
            </a:r>
            <a:r>
              <a:rPr lang="en-US" sz="2800" i="1"/>
              <a:t>T</a:t>
            </a:r>
            <a:r>
              <a:rPr lang="en-US" sz="2800"/>
              <a:t> is the same as first applying </a:t>
            </a:r>
            <a:r>
              <a:rPr lang="en-US" sz="2800" i="1"/>
              <a:t>T</a:t>
            </a:r>
            <a:r>
              <a:rPr lang="en-US" sz="2800"/>
              <a:t> to </a:t>
            </a:r>
            <a:r>
              <a:rPr lang="en-US" sz="2800" b="1"/>
              <a:t>u</a:t>
            </a:r>
            <a:r>
              <a:rPr lang="en-US" sz="2800"/>
              <a:t> and </a:t>
            </a:r>
            <a:r>
              <a:rPr lang="en-US" sz="2800" b="1"/>
              <a:t>v</a:t>
            </a:r>
            <a:r>
              <a:rPr lang="en-US" sz="2800"/>
              <a:t> and then adding </a:t>
            </a:r>
            <a:r>
              <a:rPr lang="en-US" sz="2800" i="1"/>
              <a:t>T</a:t>
            </a:r>
            <a:r>
              <a:rPr lang="en-US" sz="2800"/>
              <a:t> (</a:t>
            </a:r>
            <a:r>
              <a:rPr lang="en-US" sz="2800" b="1"/>
              <a:t>u</a:t>
            </a:r>
            <a:r>
              <a:rPr lang="en-US" sz="2800"/>
              <a:t>) and </a:t>
            </a:r>
            <a:r>
              <a:rPr lang="en-US" sz="2800" i="1"/>
              <a:t>T</a:t>
            </a:r>
            <a:r>
              <a:rPr lang="en-US" sz="2800"/>
              <a:t> (</a:t>
            </a:r>
            <a:r>
              <a:rPr lang="en-US" sz="2800" b="1"/>
              <a:t>v</a:t>
            </a:r>
            <a:r>
              <a:rPr lang="en-US" sz="2800"/>
              <a:t>) in       .</a:t>
            </a:r>
          </a:p>
          <a:p>
            <a:r>
              <a:rPr lang="en-US" sz="2800"/>
              <a:t>These two properties lead to the following useful facts.</a:t>
            </a:r>
          </a:p>
          <a:p>
            <a:r>
              <a:rPr lang="en-US" sz="2800"/>
              <a:t>If T is a linear transformation, then 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                                         ----(3)</a:t>
            </a:r>
          </a:p>
        </p:txBody>
      </p:sp>
      <p:graphicFrame>
        <p:nvGraphicFramePr>
          <p:cNvPr id="665604" name="Object 4"/>
          <p:cNvGraphicFramePr>
            <a:graphicFrameLocks noChangeAspect="1"/>
          </p:cNvGraphicFramePr>
          <p:nvPr/>
        </p:nvGraphicFramePr>
        <p:xfrm>
          <a:off x="5410200" y="2311400"/>
          <a:ext cx="1295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2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11400"/>
                        <a:ext cx="12954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5" name="Object 5"/>
          <p:cNvGraphicFramePr>
            <a:graphicFrameLocks noChangeAspect="1"/>
          </p:cNvGraphicFramePr>
          <p:nvPr/>
        </p:nvGraphicFramePr>
        <p:xfrm>
          <a:off x="3505200" y="2679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3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79700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6" name="Object 6"/>
          <p:cNvGraphicFramePr>
            <a:graphicFrameLocks noChangeAspect="1"/>
          </p:cNvGraphicFramePr>
          <p:nvPr/>
        </p:nvGraphicFramePr>
        <p:xfrm>
          <a:off x="2667000" y="35306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4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30600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7" name="Object 7"/>
          <p:cNvGraphicFramePr>
            <a:graphicFrameLocks noChangeAspect="1"/>
          </p:cNvGraphicFramePr>
          <p:nvPr/>
        </p:nvGraphicFramePr>
        <p:xfrm>
          <a:off x="3886200" y="5486400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5" name="Equation" r:id="rId9" imgW="1358640" imgH="431640" progId="Equation.DSMT4">
                  <p:embed/>
                </p:oleObj>
              </mc:Choice>
              <mc:Fallback>
                <p:oleObj name="Equation" r:id="rId9" imgW="135864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86400"/>
                        <a:ext cx="1358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D555B5DA-7EB7-4769-86D2-E25EA100D945}" type="slidenum">
              <a:rPr lang="en-US"/>
              <a:pPr/>
              <a:t>14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	and                                                    .             ----(4)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for all vectors </a:t>
            </a:r>
            <a:r>
              <a:rPr lang="en-US" sz="2800" b="1"/>
              <a:t>u</a:t>
            </a:r>
            <a:r>
              <a:rPr lang="en-US" sz="2800"/>
              <a:t>, </a:t>
            </a:r>
            <a:r>
              <a:rPr lang="en-US" sz="2800" b="1"/>
              <a:t>v</a:t>
            </a:r>
            <a:r>
              <a:rPr lang="en-US" sz="2800"/>
              <a:t> in the domain of </a:t>
            </a:r>
            <a:r>
              <a:rPr lang="en-US" sz="2800" i="1"/>
              <a:t>T</a:t>
            </a:r>
            <a:r>
              <a:rPr lang="en-US" sz="2800"/>
              <a:t> and all scalars </a:t>
            </a:r>
            <a:r>
              <a:rPr lang="en-US" sz="2800" i="1"/>
              <a:t>c</a:t>
            </a:r>
            <a:r>
              <a:rPr lang="en-US" sz="2800"/>
              <a:t>, </a:t>
            </a:r>
            <a:r>
              <a:rPr lang="en-US" sz="2800" i="1"/>
              <a:t>d</a:t>
            </a:r>
            <a:r>
              <a:rPr lang="en-US" sz="2800"/>
              <a:t>.</a:t>
            </a:r>
          </a:p>
          <a:p>
            <a:r>
              <a:rPr lang="en-US" sz="2800"/>
              <a:t>Property (3) follows from condition (ii) in the definition, because                                               . </a:t>
            </a:r>
          </a:p>
          <a:p>
            <a:r>
              <a:rPr lang="en-US" sz="2800"/>
              <a:t>Property (4) requires both (i) and (ii):</a:t>
            </a:r>
          </a:p>
          <a:p>
            <a:endParaRPr lang="en-US" sz="2800"/>
          </a:p>
          <a:p>
            <a:r>
              <a:rPr lang="en-US" sz="2800" i="1"/>
              <a:t>If a transformation satisfies</a:t>
            </a:r>
            <a:r>
              <a:rPr lang="en-US" sz="2800"/>
              <a:t> (4) </a:t>
            </a:r>
            <a:r>
              <a:rPr lang="en-US" sz="2800" i="1"/>
              <a:t>for all</a:t>
            </a:r>
            <a:r>
              <a:rPr lang="en-US" sz="2800"/>
              <a:t> </a:t>
            </a:r>
            <a:r>
              <a:rPr lang="en-US" sz="2800" b="1"/>
              <a:t>u</a:t>
            </a:r>
            <a:r>
              <a:rPr lang="en-US" sz="2800"/>
              <a:t>, </a:t>
            </a:r>
            <a:r>
              <a:rPr lang="en-US" sz="2800" b="1"/>
              <a:t>v</a:t>
            </a:r>
            <a:r>
              <a:rPr lang="en-US" sz="2800"/>
              <a:t> and </a:t>
            </a:r>
            <a:r>
              <a:rPr lang="en-US" sz="2800" i="1"/>
              <a:t>c</a:t>
            </a:r>
            <a:r>
              <a:rPr lang="en-US" sz="2800"/>
              <a:t>, </a:t>
            </a:r>
            <a:r>
              <a:rPr lang="en-US" sz="2800" i="1"/>
              <a:t>d</a:t>
            </a:r>
            <a:r>
              <a:rPr lang="en-US" sz="2800"/>
              <a:t>, </a:t>
            </a:r>
            <a:r>
              <a:rPr lang="en-US" sz="2800" i="1"/>
              <a:t>it must be linear</a:t>
            </a:r>
            <a:r>
              <a:rPr lang="en-US" sz="2800"/>
              <a:t>.</a:t>
            </a:r>
          </a:p>
          <a:p>
            <a:r>
              <a:rPr lang="en-US" sz="2800"/>
              <a:t>(Set                 for preservation of addition, and set for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preservation of scalar multiplication.)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666628" name="Object 4"/>
          <p:cNvGraphicFramePr>
            <a:graphicFrameLocks noChangeAspect="1"/>
          </p:cNvGraphicFramePr>
          <p:nvPr/>
        </p:nvGraphicFramePr>
        <p:xfrm>
          <a:off x="1346200" y="1282700"/>
          <a:ext cx="445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39" name="Equation" r:id="rId3" imgW="4457520" imgH="431640" progId="Equation.DSMT4">
                  <p:embed/>
                </p:oleObj>
              </mc:Choice>
              <mc:Fallback>
                <p:oleObj name="Equation" r:id="rId3" imgW="445752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282700"/>
                        <a:ext cx="4457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29" name="Object 5"/>
          <p:cNvGraphicFramePr>
            <a:graphicFrameLocks noChangeAspect="1"/>
          </p:cNvGraphicFramePr>
          <p:nvPr/>
        </p:nvGraphicFramePr>
        <p:xfrm>
          <a:off x="1866900" y="2743200"/>
          <a:ext cx="408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0" name="Equation" r:id="rId5" imgW="4089240" imgH="431640" progId="Equation.DSMT4">
                  <p:embed/>
                </p:oleObj>
              </mc:Choice>
              <mc:Fallback>
                <p:oleObj name="Equation" r:id="rId5" imgW="40892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743200"/>
                        <a:ext cx="408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0" name="Object 6"/>
          <p:cNvGraphicFramePr>
            <a:graphicFrameLocks noChangeAspect="1"/>
          </p:cNvGraphicFramePr>
          <p:nvPr/>
        </p:nvGraphicFramePr>
        <p:xfrm>
          <a:off x="990600" y="3733800"/>
          <a:ext cx="709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1" name="Equation" r:id="rId7" imgW="7099200" imgH="431640" progId="Equation.DSMT4">
                  <p:embed/>
                </p:oleObj>
              </mc:Choice>
              <mc:Fallback>
                <p:oleObj name="Equation" r:id="rId7" imgW="70992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099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1" name="Object 7"/>
          <p:cNvGraphicFramePr>
            <a:graphicFrameLocks noChangeAspect="1"/>
          </p:cNvGraphicFramePr>
          <p:nvPr/>
        </p:nvGraphicFramePr>
        <p:xfrm>
          <a:off x="1295400" y="5219700"/>
          <a:ext cx="1384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2" name="Equation" r:id="rId9" imgW="1384200" imgH="355320" progId="Equation.DSMT4">
                  <p:embed/>
                </p:oleObj>
              </mc:Choice>
              <mc:Fallback>
                <p:oleObj name="Equation" r:id="rId9" imgW="1384200" imgH="355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19700"/>
                        <a:ext cx="1384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3" name="Object 9"/>
          <p:cNvGraphicFramePr>
            <a:graphicFrameLocks noChangeAspect="1"/>
          </p:cNvGraphicFramePr>
          <p:nvPr/>
        </p:nvGraphicFramePr>
        <p:xfrm>
          <a:off x="698500" y="5727700"/>
          <a:ext cx="876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3" name="Equation" r:id="rId11" imgW="876240" imgH="355320" progId="Equation.DSMT4">
                  <p:embed/>
                </p:oleObj>
              </mc:Choice>
              <mc:Fallback>
                <p:oleObj name="Equation" r:id="rId11" imgW="876240" imgH="355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727700"/>
                        <a:ext cx="876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79355850-3B80-4418-AB4A-8C5D1AA11B23}" type="slidenum">
              <a:rPr lang="en-US"/>
              <a:pPr/>
              <a:t>15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400"/>
              <a:t> </a:t>
            </a:r>
            <a:r>
              <a:rPr lang="en-US" sz="2800"/>
              <a:t>Repeated application of (4) produces a useful generalization: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                                                    ----(5)</a:t>
            </a:r>
          </a:p>
          <a:p>
            <a:endParaRPr lang="en-US" sz="2800"/>
          </a:p>
          <a:p>
            <a:r>
              <a:rPr lang="en-US" sz="2800"/>
              <a:t>In engineering and physics, (5) is referred to as a </a:t>
            </a:r>
            <a:r>
              <a:rPr lang="en-US" sz="2800" i="1"/>
              <a:t>superposition principle</a:t>
            </a:r>
            <a:r>
              <a:rPr lang="en-US" sz="2800"/>
              <a:t>.</a:t>
            </a:r>
          </a:p>
          <a:p>
            <a:endParaRPr lang="en-US" sz="2800"/>
          </a:p>
          <a:p>
            <a:r>
              <a:rPr lang="en-US" sz="2800"/>
              <a:t>Think of </a:t>
            </a:r>
            <a:r>
              <a:rPr lang="en-US" sz="2800" b="1"/>
              <a:t>v</a:t>
            </a:r>
            <a:r>
              <a:rPr lang="en-US" sz="2800" baseline="-25000"/>
              <a:t>1</a:t>
            </a:r>
            <a:r>
              <a:rPr lang="en-US" sz="2800"/>
              <a:t>, …, </a:t>
            </a:r>
            <a:r>
              <a:rPr lang="en-US" sz="2800" b="1"/>
              <a:t>v</a:t>
            </a:r>
            <a:r>
              <a:rPr lang="en-US" sz="2800" i="1" baseline="-25000"/>
              <a:t>p</a:t>
            </a:r>
            <a:r>
              <a:rPr lang="en-US" sz="2800"/>
              <a:t> as signals that go into a system and </a:t>
            </a:r>
            <a:r>
              <a:rPr lang="en-US" sz="2800" i="1"/>
              <a:t>T</a:t>
            </a:r>
            <a:r>
              <a:rPr lang="en-US" sz="2800"/>
              <a:t> (</a:t>
            </a:r>
            <a:r>
              <a:rPr lang="en-US" sz="2800" b="1"/>
              <a:t>v</a:t>
            </a:r>
            <a:r>
              <a:rPr lang="en-US" sz="2800" baseline="-25000"/>
              <a:t>1</a:t>
            </a:r>
            <a:r>
              <a:rPr lang="en-US" sz="2800"/>
              <a:t>), …, </a:t>
            </a:r>
            <a:r>
              <a:rPr lang="en-US" sz="2800" i="1"/>
              <a:t>T</a:t>
            </a:r>
            <a:r>
              <a:rPr lang="en-US" sz="2800"/>
              <a:t> (</a:t>
            </a:r>
            <a:r>
              <a:rPr lang="en-US" sz="2800" b="1"/>
              <a:t>v</a:t>
            </a:r>
            <a:r>
              <a:rPr lang="en-US" sz="2800" i="1" baseline="-25000"/>
              <a:t>p</a:t>
            </a:r>
            <a:r>
              <a:rPr lang="en-US" sz="2800"/>
              <a:t>) as the responses of that system to the signals.</a:t>
            </a:r>
          </a:p>
        </p:txBody>
      </p:sp>
      <p:graphicFrame>
        <p:nvGraphicFramePr>
          <p:cNvPr id="667653" name="Object 5"/>
          <p:cNvGraphicFramePr>
            <a:graphicFrameLocks noChangeAspect="1"/>
          </p:cNvGraphicFramePr>
          <p:nvPr/>
        </p:nvGraphicFramePr>
        <p:xfrm>
          <a:off x="838200" y="2349500"/>
          <a:ext cx="664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55" name="Equation" r:id="rId3" imgW="6642000" imgH="520560" progId="Equation.DSMT4">
                  <p:embed/>
                </p:oleObj>
              </mc:Choice>
              <mc:Fallback>
                <p:oleObj name="Equation" r:id="rId3" imgW="664200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49500"/>
                        <a:ext cx="6642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5D02F974-A66E-48DD-B5F4-A271499772CB}" type="slidenum">
              <a:rPr lang="en-US"/>
              <a:pPr/>
              <a:t>16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system satisfies the superposition principle if whenever an input is expressed as a linear combination of such signals, the system’s response is the </a:t>
            </a:r>
            <a:r>
              <a:rPr lang="en-US" sz="2800" i="1"/>
              <a:t>same</a:t>
            </a:r>
            <a:r>
              <a:rPr lang="en-US" sz="2800"/>
              <a:t> linear combination of the responses to the individual signals.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Given a scalar </a:t>
            </a:r>
            <a:r>
              <a:rPr lang="en-US" sz="2800" i="1"/>
              <a:t>r</a:t>
            </a:r>
            <a:r>
              <a:rPr lang="en-US" sz="2800"/>
              <a:t>, define                        by                  .</a:t>
            </a:r>
          </a:p>
          <a:p>
            <a:pPr>
              <a:lnSpc>
                <a:spcPct val="90000"/>
              </a:lnSpc>
            </a:pPr>
            <a:endParaRPr lang="en-US" sz="2800" i="1"/>
          </a:p>
          <a:p>
            <a:pPr>
              <a:lnSpc>
                <a:spcPct val="90000"/>
              </a:lnSpc>
            </a:pPr>
            <a:r>
              <a:rPr lang="en-US" sz="2800" i="1"/>
              <a:t>T</a:t>
            </a:r>
            <a:r>
              <a:rPr lang="en-US" sz="2800"/>
              <a:t> is called a </a:t>
            </a:r>
            <a:r>
              <a:rPr lang="en-US" sz="2800" b="1"/>
              <a:t>contraction</a:t>
            </a:r>
            <a:r>
              <a:rPr lang="en-US" sz="2800"/>
              <a:t> when                 and a </a:t>
            </a:r>
            <a:r>
              <a:rPr lang="en-US" sz="2800" b="1"/>
              <a:t>dilation</a:t>
            </a:r>
            <a:r>
              <a:rPr lang="en-US" sz="2800"/>
              <a:t> when         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668676" name="Object 4"/>
          <p:cNvGraphicFramePr>
            <a:graphicFrameLocks noChangeAspect="1"/>
          </p:cNvGraphicFramePr>
          <p:nvPr/>
        </p:nvGraphicFramePr>
        <p:xfrm>
          <a:off x="4318000" y="406400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4" name="Equation" r:id="rId3" imgW="1955520" imgH="406080" progId="Equation.DSMT4">
                  <p:embed/>
                </p:oleObj>
              </mc:Choice>
              <mc:Fallback>
                <p:oleObj name="Equation" r:id="rId3" imgW="195552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4064000"/>
                        <a:ext cx="1955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/>
          <p:cNvGraphicFramePr>
            <a:graphicFrameLocks noChangeAspect="1"/>
          </p:cNvGraphicFramePr>
          <p:nvPr/>
        </p:nvGraphicFramePr>
        <p:xfrm>
          <a:off x="6756400" y="411480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5"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114800"/>
                        <a:ext cx="157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5384800" y="5080000"/>
          <a:ext cx="1295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6" name="Equation" r:id="rId7" imgW="1320480" imgH="342720" progId="Equation.DSMT4">
                  <p:embed/>
                </p:oleObj>
              </mc:Choice>
              <mc:Fallback>
                <p:oleObj name="Equation" r:id="rId7" imgW="132048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080000"/>
                        <a:ext cx="12954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/>
          <p:cNvGraphicFramePr>
            <a:graphicFrameLocks noChangeAspect="1"/>
          </p:cNvGraphicFramePr>
          <p:nvPr/>
        </p:nvGraphicFramePr>
        <p:xfrm>
          <a:off x="2997200" y="5473700"/>
          <a:ext cx="6858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7" name="Equation" r:id="rId9" imgW="736560" imgH="330120" progId="Equation.DSMT4">
                  <p:embed/>
                </p:oleObj>
              </mc:Choice>
              <mc:Fallback>
                <p:oleObj name="Equation" r:id="rId9" imgW="736560" imgH="3301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473700"/>
                        <a:ext cx="6858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E82E18DE-7A6B-4834-896C-607105E1A247}" type="slidenum">
              <a:rPr lang="en-US"/>
              <a:pPr/>
              <a:t>2</a:t>
            </a:fld>
            <a:endParaRPr lang="en-CA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410200"/>
          </a:xfrm>
        </p:spPr>
        <p:txBody>
          <a:bodyPr/>
          <a:lstStyle/>
          <a:p>
            <a:r>
              <a:rPr lang="en-US" sz="2800"/>
              <a:t>A </a:t>
            </a:r>
            <a:r>
              <a:rPr lang="en-US" sz="2800" b="1"/>
              <a:t>transformation</a:t>
            </a:r>
            <a:r>
              <a:rPr lang="en-US" sz="2800"/>
              <a:t> (or </a:t>
            </a:r>
            <a:r>
              <a:rPr lang="en-US" sz="2800" b="1"/>
              <a:t>function</a:t>
            </a:r>
            <a:r>
              <a:rPr lang="en-US" sz="2800"/>
              <a:t> or </a:t>
            </a:r>
            <a:r>
              <a:rPr lang="en-US" sz="2800" b="1"/>
              <a:t>mapping</a:t>
            </a:r>
            <a:r>
              <a:rPr lang="en-US" sz="2800"/>
              <a:t>) </a:t>
            </a:r>
            <a:r>
              <a:rPr lang="en-US" sz="2800" i="1"/>
              <a:t>T</a:t>
            </a:r>
            <a:r>
              <a:rPr lang="en-US" sz="2800"/>
              <a:t> from       to       is a rule that assigns to each vector </a:t>
            </a:r>
            <a:r>
              <a:rPr lang="en-US" sz="2800" b="1"/>
              <a:t>x</a:t>
            </a:r>
            <a:r>
              <a:rPr lang="en-US" sz="2800"/>
              <a:t> in       a vector </a:t>
            </a:r>
            <a:r>
              <a:rPr lang="en-US" sz="2800" i="1"/>
              <a:t>T </a:t>
            </a:r>
            <a:r>
              <a:rPr lang="en-US" sz="2800"/>
              <a:t>(</a:t>
            </a:r>
            <a:r>
              <a:rPr lang="en-US" sz="2800" b="1"/>
              <a:t>x</a:t>
            </a:r>
            <a:r>
              <a:rPr lang="en-US" sz="2800"/>
              <a:t>) in     . </a:t>
            </a:r>
          </a:p>
          <a:p>
            <a:r>
              <a:rPr lang="en-US" sz="2800"/>
              <a:t>The set      is called </a:t>
            </a:r>
            <a:r>
              <a:rPr lang="en-US" sz="2800" b="1"/>
              <a:t>domain</a:t>
            </a:r>
            <a:r>
              <a:rPr lang="en-US" sz="2800"/>
              <a:t> of </a:t>
            </a:r>
            <a:r>
              <a:rPr lang="en-US" sz="2800" i="1"/>
              <a:t>T</a:t>
            </a:r>
            <a:r>
              <a:rPr lang="en-US" sz="2800"/>
              <a:t>, and       is called the </a:t>
            </a:r>
            <a:r>
              <a:rPr lang="en-US" sz="2800" b="1"/>
              <a:t>codomain</a:t>
            </a:r>
            <a:r>
              <a:rPr lang="en-US" sz="2800"/>
              <a:t> of </a:t>
            </a:r>
            <a:r>
              <a:rPr lang="en-US" sz="2800" i="1"/>
              <a:t>T</a:t>
            </a:r>
            <a:r>
              <a:rPr lang="en-US" sz="2800"/>
              <a:t>.</a:t>
            </a:r>
          </a:p>
          <a:p>
            <a:r>
              <a:rPr lang="en-US" sz="2800"/>
              <a:t>The notation                         indicates that the domain of T is      and the codomain is     . </a:t>
            </a:r>
          </a:p>
          <a:p>
            <a:r>
              <a:rPr lang="en-US" sz="2800"/>
              <a:t>For </a:t>
            </a:r>
            <a:r>
              <a:rPr lang="en-US" sz="2800" b="1"/>
              <a:t>x</a:t>
            </a:r>
            <a:r>
              <a:rPr lang="en-US" sz="2800"/>
              <a:t> in      , the vector </a:t>
            </a:r>
            <a:r>
              <a:rPr lang="en-US" sz="2800" i="1"/>
              <a:t>T </a:t>
            </a:r>
            <a:r>
              <a:rPr lang="en-US" sz="2800"/>
              <a:t>(</a:t>
            </a:r>
            <a:r>
              <a:rPr lang="en-US" sz="2800" b="1"/>
              <a:t>x</a:t>
            </a:r>
            <a:r>
              <a:rPr lang="en-US" sz="2800"/>
              <a:t>) in      is called the </a:t>
            </a:r>
            <a:r>
              <a:rPr lang="en-US" sz="2800" b="1"/>
              <a:t>image</a:t>
            </a:r>
            <a:r>
              <a:rPr lang="en-US" sz="2800"/>
              <a:t> of </a:t>
            </a:r>
            <a:r>
              <a:rPr lang="en-US" sz="2800" b="1"/>
              <a:t>x</a:t>
            </a:r>
            <a:r>
              <a:rPr lang="en-US" sz="2800"/>
              <a:t> (under the action of </a:t>
            </a:r>
            <a:r>
              <a:rPr lang="en-US" sz="2800" i="1"/>
              <a:t>T </a:t>
            </a:r>
            <a:r>
              <a:rPr lang="en-US" sz="2800"/>
              <a:t>).</a:t>
            </a:r>
          </a:p>
          <a:p>
            <a:r>
              <a:rPr lang="en-US" sz="2800"/>
              <a:t>The set of all images </a:t>
            </a:r>
            <a:r>
              <a:rPr lang="en-US" sz="2800" i="1"/>
              <a:t>T </a:t>
            </a:r>
            <a:r>
              <a:rPr lang="en-US" sz="2800"/>
              <a:t>(</a:t>
            </a:r>
            <a:r>
              <a:rPr lang="en-US" sz="2800" b="1"/>
              <a:t>x</a:t>
            </a:r>
            <a:r>
              <a:rPr lang="en-US" sz="2800"/>
              <a:t>) is called the </a:t>
            </a:r>
            <a:r>
              <a:rPr lang="en-US" sz="2800" b="1"/>
              <a:t>range</a:t>
            </a:r>
            <a:r>
              <a:rPr lang="en-US" sz="2800"/>
              <a:t> of </a:t>
            </a:r>
            <a:r>
              <a:rPr lang="en-US" sz="2800" i="1"/>
              <a:t>T</a:t>
            </a:r>
            <a:r>
              <a:rPr lang="en-US" sz="2800"/>
              <a:t>. See the figure on the next slide.</a:t>
            </a:r>
          </a:p>
        </p:txBody>
      </p:sp>
      <p:graphicFrame>
        <p:nvGraphicFramePr>
          <p:cNvPr id="316432" name="Object 16"/>
          <p:cNvGraphicFramePr>
            <a:graphicFrameLocks noChangeAspect="1"/>
          </p:cNvGraphicFramePr>
          <p:nvPr/>
        </p:nvGraphicFramePr>
        <p:xfrm>
          <a:off x="8458200" y="1155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4" name="Equation" r:id="rId4" imgW="457200" imgH="393480" progId="Equation.DSMT4">
                  <p:embed/>
                </p:oleObj>
              </mc:Choice>
              <mc:Fallback>
                <p:oleObj name="Equation" r:id="rId4" imgW="457200" imgH="3934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155700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/>
          <p:cNvGraphicFramePr>
            <a:graphicFrameLocks noChangeAspect="1"/>
          </p:cNvGraphicFramePr>
          <p:nvPr/>
        </p:nvGraphicFramePr>
        <p:xfrm>
          <a:off x="1231900" y="15875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5" name="Equation" r:id="rId6" imgW="507960" imgH="393480" progId="Equation.DSMT4">
                  <p:embed/>
                </p:oleObj>
              </mc:Choice>
              <mc:Fallback>
                <p:oleObj name="Equation" r:id="rId6" imgW="507960" imgH="3934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587500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4" name="Object 18"/>
          <p:cNvGraphicFramePr>
            <a:graphicFrameLocks noChangeAspect="1"/>
          </p:cNvGraphicFramePr>
          <p:nvPr/>
        </p:nvGraphicFramePr>
        <p:xfrm>
          <a:off x="7467600" y="1587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6" name="Equation" r:id="rId8" imgW="457200" imgH="393480" progId="Equation.DSMT4">
                  <p:embed/>
                </p:oleObj>
              </mc:Choice>
              <mc:Fallback>
                <p:oleObj name="Equation" r:id="rId8" imgW="457200" imgH="3934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87500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5" name="Object 19"/>
          <p:cNvGraphicFramePr>
            <a:graphicFrameLocks noChangeAspect="1"/>
          </p:cNvGraphicFramePr>
          <p:nvPr/>
        </p:nvGraphicFramePr>
        <p:xfrm>
          <a:off x="2971800" y="20193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7" name="Equation" r:id="rId10" imgW="507960" imgH="393480" progId="Equation.DSMT4">
                  <p:embed/>
                </p:oleObj>
              </mc:Choice>
              <mc:Fallback>
                <p:oleObj name="Equation" r:id="rId10" imgW="507960" imgH="393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19300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6" name="Object 20"/>
          <p:cNvGraphicFramePr>
            <a:graphicFrameLocks noChangeAspect="1"/>
          </p:cNvGraphicFramePr>
          <p:nvPr/>
        </p:nvGraphicFramePr>
        <p:xfrm>
          <a:off x="1981200" y="2527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8" name="Equation" r:id="rId12" imgW="457200" imgH="393480" progId="Equation.DSMT4">
                  <p:embed/>
                </p:oleObj>
              </mc:Choice>
              <mc:Fallback>
                <p:oleObj name="Equation" r:id="rId12" imgW="457200" imgH="3934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27300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7" name="Object 21"/>
          <p:cNvGraphicFramePr>
            <a:graphicFrameLocks noChangeAspect="1"/>
          </p:cNvGraphicFramePr>
          <p:nvPr/>
        </p:nvGraphicFramePr>
        <p:xfrm>
          <a:off x="6324600" y="25273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9" name="Equation" r:id="rId14" imgW="507960" imgH="393480" progId="Equation.DSMT4">
                  <p:embed/>
                </p:oleObj>
              </mc:Choice>
              <mc:Fallback>
                <p:oleObj name="Equation" r:id="rId14" imgW="507960" imgH="3934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27300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8" name="Object 22"/>
          <p:cNvGraphicFramePr>
            <a:graphicFrameLocks noChangeAspect="1"/>
          </p:cNvGraphicFramePr>
          <p:nvPr/>
        </p:nvGraphicFramePr>
        <p:xfrm>
          <a:off x="2819400" y="3467100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0" name="Equation" r:id="rId16" imgW="2006280" imgH="406080" progId="Equation.DSMT4">
                  <p:embed/>
                </p:oleObj>
              </mc:Choice>
              <mc:Fallback>
                <p:oleObj name="Equation" r:id="rId16" imgW="2006280" imgH="4060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67100"/>
                        <a:ext cx="200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9" name="Object 23"/>
          <p:cNvGraphicFramePr>
            <a:graphicFrameLocks noChangeAspect="1"/>
          </p:cNvGraphicFramePr>
          <p:nvPr/>
        </p:nvGraphicFramePr>
        <p:xfrm>
          <a:off x="1524000" y="3898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1" name="Equation" r:id="rId18" imgW="457200" imgH="393480" progId="Equation.DSMT4">
                  <p:embed/>
                </p:oleObj>
              </mc:Choice>
              <mc:Fallback>
                <p:oleObj name="Equation" r:id="rId18" imgW="457200" imgH="3934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98900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0" name="Object 24"/>
          <p:cNvGraphicFramePr>
            <a:graphicFrameLocks noChangeAspect="1"/>
          </p:cNvGraphicFramePr>
          <p:nvPr/>
        </p:nvGraphicFramePr>
        <p:xfrm>
          <a:off x="4876800" y="38989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2" name="Equation" r:id="rId20" imgW="507960" imgH="393480" progId="Equation.DSMT4">
                  <p:embed/>
                </p:oleObj>
              </mc:Choice>
              <mc:Fallback>
                <p:oleObj name="Equation" r:id="rId20" imgW="507960" imgH="3934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98900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1" name="Object 25"/>
          <p:cNvGraphicFramePr>
            <a:graphicFrameLocks noChangeAspect="1"/>
          </p:cNvGraphicFramePr>
          <p:nvPr/>
        </p:nvGraphicFramePr>
        <p:xfrm>
          <a:off x="2133600" y="4406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3" name="Equation" r:id="rId22" imgW="457200" imgH="393480" progId="Equation.DSMT4">
                  <p:embed/>
                </p:oleObj>
              </mc:Choice>
              <mc:Fallback>
                <p:oleObj name="Equation" r:id="rId22" imgW="457200" imgH="393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06900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2" name="Object 26"/>
          <p:cNvGraphicFramePr>
            <a:graphicFrameLocks noChangeAspect="1"/>
          </p:cNvGraphicFramePr>
          <p:nvPr/>
        </p:nvGraphicFramePr>
        <p:xfrm>
          <a:off x="5334000" y="44069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4" name="Equation" r:id="rId24" imgW="507960" imgH="393480" progId="Equation.DSMT4">
                  <p:embed/>
                </p:oleObj>
              </mc:Choice>
              <mc:Fallback>
                <p:oleObj name="Equation" r:id="rId24" imgW="507960" imgH="3934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06900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40DDCB8F-B7B6-4ED3-9D9B-D5CCDA8C1670}" type="slidenum">
              <a:rPr lang="en-US"/>
              <a:pPr/>
              <a:t>3</a:t>
            </a:fld>
            <a:endParaRPr lang="en-CA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331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971800"/>
            <a:ext cx="8534400" cy="3505200"/>
          </a:xfrm>
        </p:spPr>
        <p:txBody>
          <a:bodyPr/>
          <a:lstStyle/>
          <a:p>
            <a:r>
              <a:rPr lang="en-US" sz="2800"/>
              <a:t>For each </a:t>
            </a:r>
            <a:r>
              <a:rPr lang="en-US" sz="2800" b="1"/>
              <a:t>x</a:t>
            </a:r>
            <a:r>
              <a:rPr lang="en-US" sz="2800"/>
              <a:t> in     , </a:t>
            </a:r>
            <a:r>
              <a:rPr lang="en-US" sz="2800" i="1"/>
              <a:t>T </a:t>
            </a:r>
            <a:r>
              <a:rPr lang="en-US" sz="2800"/>
              <a:t>(</a:t>
            </a:r>
            <a:r>
              <a:rPr lang="en-US" sz="2800" b="1"/>
              <a:t>x</a:t>
            </a:r>
            <a:r>
              <a:rPr lang="en-US" sz="2800"/>
              <a:t>) is computed as </a:t>
            </a:r>
            <a:r>
              <a:rPr lang="en-US" sz="2800" i="1"/>
              <a:t>A</a:t>
            </a:r>
            <a:r>
              <a:rPr lang="en-US" sz="2800" b="1"/>
              <a:t>x</a:t>
            </a:r>
            <a:r>
              <a:rPr lang="en-US" sz="2800"/>
              <a:t>, where </a:t>
            </a:r>
            <a:r>
              <a:rPr lang="en-US" sz="2800" i="1"/>
              <a:t>A</a:t>
            </a:r>
            <a:r>
              <a:rPr lang="en-US" sz="2800"/>
              <a:t> is an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matrix.</a:t>
            </a:r>
          </a:p>
          <a:p>
            <a:r>
              <a:rPr lang="en-US" sz="2800"/>
              <a:t>For simplicity, we denote such a </a:t>
            </a:r>
            <a:r>
              <a:rPr lang="en-US" sz="2800" i="1"/>
              <a:t>matrix</a:t>
            </a:r>
            <a:r>
              <a:rPr lang="en-US" sz="2800"/>
              <a:t> </a:t>
            </a:r>
            <a:r>
              <a:rPr lang="en-US" sz="2800" i="1"/>
              <a:t>transformation</a:t>
            </a:r>
            <a:r>
              <a:rPr lang="en-US" sz="2800"/>
              <a:t> by                .</a:t>
            </a:r>
          </a:p>
          <a:p>
            <a:r>
              <a:rPr lang="en-US" sz="2800"/>
              <a:t>The domain of </a:t>
            </a:r>
            <a:r>
              <a:rPr lang="en-US" sz="2800" i="1"/>
              <a:t>T</a:t>
            </a:r>
            <a:r>
              <a:rPr lang="en-US" sz="2800"/>
              <a:t> is      when </a:t>
            </a:r>
            <a:r>
              <a:rPr lang="en-US" sz="2800" i="1"/>
              <a:t>A</a:t>
            </a:r>
            <a:r>
              <a:rPr lang="en-US" sz="2800"/>
              <a:t> has </a:t>
            </a:r>
            <a:r>
              <a:rPr lang="en-US" sz="2800" i="1"/>
              <a:t>n</a:t>
            </a:r>
            <a:r>
              <a:rPr lang="en-US" sz="2800"/>
              <a:t> columns and the codomain of </a:t>
            </a:r>
            <a:r>
              <a:rPr lang="en-US" sz="2800" i="1"/>
              <a:t>T</a:t>
            </a:r>
            <a:r>
              <a:rPr lang="en-US" sz="2800"/>
              <a:t> is        when each column of </a:t>
            </a:r>
            <a:r>
              <a:rPr lang="en-US" sz="2800" i="1"/>
              <a:t>A</a:t>
            </a:r>
            <a:r>
              <a:rPr lang="en-US" sz="2800"/>
              <a:t> has </a:t>
            </a:r>
            <a:r>
              <a:rPr lang="en-US" sz="2800" i="1"/>
              <a:t>m</a:t>
            </a:r>
            <a:r>
              <a:rPr lang="en-US" sz="2800"/>
              <a:t> entries.</a:t>
            </a:r>
          </a:p>
        </p:txBody>
      </p:sp>
      <p:graphicFrame>
        <p:nvGraphicFramePr>
          <p:cNvPr id="653318" name="Object 6"/>
          <p:cNvGraphicFramePr>
            <a:graphicFrameLocks noChangeAspect="1"/>
          </p:cNvGraphicFramePr>
          <p:nvPr/>
        </p:nvGraphicFramePr>
        <p:xfrm>
          <a:off x="2819400" y="2984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28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84500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9" name="Object 7"/>
          <p:cNvGraphicFramePr>
            <a:graphicFrameLocks noChangeAspect="1"/>
          </p:cNvGraphicFramePr>
          <p:nvPr/>
        </p:nvGraphicFramePr>
        <p:xfrm>
          <a:off x="914400" y="36576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29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863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295400" y="4508500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30" name="Equation" r:id="rId7" imgW="1346040" imgH="330120" progId="Equation.DSMT4">
                  <p:embed/>
                </p:oleObj>
              </mc:Choice>
              <mc:Fallback>
                <p:oleObj name="Equation" r:id="rId7" imgW="1346040" imgH="3301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08500"/>
                        <a:ext cx="1346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/>
        </p:nvGraphicFramePr>
        <p:xfrm>
          <a:off x="3657600" y="49530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31"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/>
        </p:nvGraphicFramePr>
        <p:xfrm>
          <a:off x="3429000" y="53848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32" name="Equation" r:id="rId11" imgW="507960" imgH="393480" progId="Equation.DSMT4">
                  <p:embed/>
                </p:oleObj>
              </mc:Choice>
              <mc:Fallback>
                <p:oleObj name="Equation" r:id="rId11" imgW="50796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84800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3326" name="Picture 14" descr="1"/>
          <p:cNvPicPr>
            <a:picLocks noGrp="1" noChangeAspect="1" noChangeArrowheads="1"/>
          </p:cNvPicPr>
          <p:nvPr>
            <p:ph sz="half" idx="1"/>
          </p:nvPr>
        </p:nvPicPr>
        <p:blipFill>
          <a:blip r:embed="rId13"/>
          <a:srcRect/>
          <a:stretch>
            <a:fillRect/>
          </a:stretch>
        </p:blipFill>
        <p:spPr>
          <a:xfrm>
            <a:off x="2590800" y="1143000"/>
            <a:ext cx="3657600" cy="1828800"/>
          </a:xfrm>
          <a:noFill/>
          <a:ln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4CBB46BB-93C0-4C99-8ACA-A4D3CAD43D2C}" type="slidenum">
              <a:rPr lang="en-US"/>
              <a:pPr/>
              <a:t>4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410200"/>
          </a:xfrm>
        </p:spPr>
        <p:txBody>
          <a:bodyPr/>
          <a:lstStyle/>
          <a:p>
            <a:r>
              <a:rPr lang="en-US" sz="2800"/>
              <a:t>The range of </a:t>
            </a:r>
            <a:r>
              <a:rPr lang="en-US" sz="2800" i="1"/>
              <a:t>T</a:t>
            </a:r>
            <a:r>
              <a:rPr lang="en-US" sz="2800"/>
              <a:t> is the set of all linear combinations of the columns of </a:t>
            </a:r>
            <a:r>
              <a:rPr lang="en-US" sz="2800" i="1"/>
              <a:t>A</a:t>
            </a:r>
            <a:r>
              <a:rPr lang="en-US" sz="2800"/>
              <a:t>, because each image </a:t>
            </a:r>
            <a:r>
              <a:rPr lang="en-US" sz="2800" i="1"/>
              <a:t>T </a:t>
            </a:r>
            <a:r>
              <a:rPr lang="en-US" sz="2800"/>
              <a:t>(</a:t>
            </a:r>
            <a:r>
              <a:rPr lang="en-US" sz="2800" b="1"/>
              <a:t>x</a:t>
            </a:r>
            <a:r>
              <a:rPr lang="en-US" sz="2800"/>
              <a:t>) is of the form </a:t>
            </a:r>
            <a:r>
              <a:rPr lang="en-US" sz="2800" i="1"/>
              <a:t>A</a:t>
            </a:r>
            <a:r>
              <a:rPr lang="en-US" sz="2800" b="1"/>
              <a:t>x</a:t>
            </a:r>
            <a:r>
              <a:rPr lang="en-US" sz="2800"/>
              <a:t>.</a:t>
            </a:r>
          </a:p>
          <a:p>
            <a:endParaRPr lang="en-US" sz="2800"/>
          </a:p>
          <a:p>
            <a:r>
              <a:rPr lang="en-US" sz="2800" b="1"/>
              <a:t>Example 1:</a:t>
            </a:r>
            <a:r>
              <a:rPr lang="en-US" sz="2800"/>
              <a:t> Let                          ,                 ,                .</a:t>
            </a:r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and define a transformation                       by                   , so that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                                                        .  </a:t>
            </a:r>
          </a:p>
        </p:txBody>
      </p:sp>
      <p:graphicFrame>
        <p:nvGraphicFramePr>
          <p:cNvPr id="655364" name="Object 4"/>
          <p:cNvGraphicFramePr>
            <a:graphicFrameLocks noChangeAspect="1"/>
          </p:cNvGraphicFramePr>
          <p:nvPr/>
        </p:nvGraphicFramePr>
        <p:xfrm>
          <a:off x="3098800" y="1993900"/>
          <a:ext cx="2260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6" name="Equation" r:id="rId3" imgW="2260440" imgH="1777680" progId="Equation.DSMT4">
                  <p:embed/>
                </p:oleObj>
              </mc:Choice>
              <mc:Fallback>
                <p:oleObj name="Equation" r:id="rId3" imgW="2260440" imgH="1777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993900"/>
                        <a:ext cx="22606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5537200" y="2311400"/>
          <a:ext cx="1409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7" name="Equation" r:id="rId5" imgW="1409400" imgH="1143000" progId="Equation.DSMT4">
                  <p:embed/>
                </p:oleObj>
              </mc:Choice>
              <mc:Fallback>
                <p:oleObj name="Equation" r:id="rId5" imgW="1409400" imgH="1143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311400"/>
                        <a:ext cx="14097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6" name="Object 6"/>
          <p:cNvGraphicFramePr>
            <a:graphicFrameLocks noChangeAspect="1"/>
          </p:cNvGraphicFramePr>
          <p:nvPr/>
        </p:nvGraphicFramePr>
        <p:xfrm>
          <a:off x="7099300" y="1993900"/>
          <a:ext cx="1397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8" name="Equation" r:id="rId7" imgW="1396800" imgH="1777680" progId="Equation.DSMT4">
                  <p:embed/>
                </p:oleObj>
              </mc:Choice>
              <mc:Fallback>
                <p:oleObj name="Equation" r:id="rId7" imgW="1396800" imgH="1777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993900"/>
                        <a:ext cx="13970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7" name="Object 7"/>
          <p:cNvGraphicFramePr>
            <a:graphicFrameLocks noChangeAspect="1"/>
          </p:cNvGraphicFramePr>
          <p:nvPr/>
        </p:nvGraphicFramePr>
        <p:xfrm>
          <a:off x="4699000" y="415290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9" name="Equation" r:id="rId9" imgW="1942920" imgH="406080" progId="Equation.DSMT4">
                  <p:embed/>
                </p:oleObj>
              </mc:Choice>
              <mc:Fallback>
                <p:oleObj name="Equation" r:id="rId9" imgW="194292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4152900"/>
                        <a:ext cx="1943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8" name="Object 8"/>
          <p:cNvGraphicFramePr>
            <a:graphicFrameLocks noChangeAspect="1"/>
          </p:cNvGraphicFramePr>
          <p:nvPr/>
        </p:nvGraphicFramePr>
        <p:xfrm>
          <a:off x="7073900" y="420370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0" name="Equation" r:id="rId11" imgW="1701720" imgH="431640" progId="Equation.DSMT4">
                  <p:embed/>
                </p:oleObj>
              </mc:Choice>
              <mc:Fallback>
                <p:oleObj name="Equation" r:id="rId11" imgW="170172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4203700"/>
                        <a:ext cx="170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9" name="Object 9"/>
          <p:cNvGraphicFramePr>
            <a:graphicFrameLocks noChangeAspect="1"/>
          </p:cNvGraphicFramePr>
          <p:nvPr/>
        </p:nvGraphicFramePr>
        <p:xfrm>
          <a:off x="1219200" y="4800600"/>
          <a:ext cx="6616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1" name="Equation" r:id="rId13" imgW="6616440" imgH="1777680" progId="Equation.DSMT4">
                  <p:embed/>
                </p:oleObj>
              </mc:Choice>
              <mc:Fallback>
                <p:oleObj name="Equation" r:id="rId13" imgW="6616440" imgH="1777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66167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7686B244-9215-43D3-96B7-21D0130D8AB4}" type="slidenum">
              <a:rPr lang="en-US"/>
              <a:pPr/>
              <a:t>5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800"/>
              <a:t>Find </a:t>
            </a:r>
            <a:r>
              <a:rPr lang="en-US" sz="2800" i="1"/>
              <a:t>T</a:t>
            </a:r>
            <a:r>
              <a:rPr lang="en-US" sz="2800"/>
              <a:t> (</a:t>
            </a:r>
            <a:r>
              <a:rPr lang="en-US" sz="2800" b="1"/>
              <a:t>u</a:t>
            </a:r>
            <a:r>
              <a:rPr lang="en-US" sz="2800"/>
              <a:t>), the image of </a:t>
            </a:r>
            <a:r>
              <a:rPr lang="en-US" sz="2800" b="1"/>
              <a:t>u</a:t>
            </a:r>
            <a:r>
              <a:rPr lang="en-US" sz="2800"/>
              <a:t> under the transformation </a:t>
            </a:r>
            <a:r>
              <a:rPr lang="en-US" sz="2800" i="1"/>
              <a:t>T</a:t>
            </a:r>
            <a:r>
              <a:rPr lang="en-US" sz="2800"/>
              <a:t>.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800"/>
              <a:t>Find an </a:t>
            </a:r>
            <a:r>
              <a:rPr lang="en-US" sz="2800" b="1"/>
              <a:t>x</a:t>
            </a:r>
            <a:r>
              <a:rPr lang="en-US" sz="2800"/>
              <a:t> in       whose image under </a:t>
            </a:r>
            <a:r>
              <a:rPr lang="en-US" sz="2800" i="1"/>
              <a:t>T</a:t>
            </a:r>
            <a:r>
              <a:rPr lang="en-US" sz="2800"/>
              <a:t> is </a:t>
            </a:r>
            <a:r>
              <a:rPr lang="en-US" sz="2800" b="1"/>
              <a:t>b</a:t>
            </a:r>
            <a:r>
              <a:rPr lang="en-US" sz="2800"/>
              <a:t>.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800"/>
              <a:t>Is there more than one </a:t>
            </a:r>
            <a:r>
              <a:rPr lang="en-US" sz="2800" b="1"/>
              <a:t>x</a:t>
            </a:r>
            <a:r>
              <a:rPr lang="en-US" sz="2800"/>
              <a:t> whose image under </a:t>
            </a:r>
            <a:r>
              <a:rPr lang="en-US" sz="2800" i="1"/>
              <a:t>T</a:t>
            </a:r>
            <a:r>
              <a:rPr lang="en-US" sz="2800"/>
              <a:t> is </a:t>
            </a:r>
            <a:r>
              <a:rPr lang="en-US" sz="2800" b="1"/>
              <a:t>b</a:t>
            </a:r>
            <a:r>
              <a:rPr lang="en-US" sz="2800"/>
              <a:t>?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800"/>
              <a:t>Determine if </a:t>
            </a:r>
            <a:r>
              <a:rPr lang="en-US" sz="2800" b="1"/>
              <a:t>c</a:t>
            </a:r>
            <a:r>
              <a:rPr lang="en-US" sz="2800"/>
              <a:t> is in the range of the transformation </a:t>
            </a:r>
            <a:r>
              <a:rPr lang="en-US" sz="2800" i="1"/>
              <a:t>T</a:t>
            </a:r>
            <a:r>
              <a:rPr lang="en-US" sz="2800"/>
              <a:t>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360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3600"/>
          </a:p>
        </p:txBody>
      </p:sp>
      <p:graphicFrame>
        <p:nvGraphicFramePr>
          <p:cNvPr id="656388" name="Object 4"/>
          <p:cNvGraphicFramePr>
            <a:graphicFrameLocks noChangeAspect="1"/>
          </p:cNvGraphicFramePr>
          <p:nvPr/>
        </p:nvGraphicFramePr>
        <p:xfrm>
          <a:off x="3733800" y="28321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0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32100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A1847474-C4FC-45C2-B9CE-5B231ACB4DAF}" type="slidenum">
              <a:rPr lang="en-US"/>
              <a:pPr/>
              <a:t>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r>
              <a:rPr lang="en-US" sz="2800" b="1"/>
              <a:t>Solution:</a:t>
            </a:r>
          </a:p>
          <a:p>
            <a:pPr marL="1371600" lvl="2" indent="-457200">
              <a:buFont typeface="Wingdings" pitchFamily="2" charset="2"/>
              <a:buAutoNum type="alphaLcPeriod"/>
            </a:pPr>
            <a:r>
              <a:rPr lang="en-US" sz="2800"/>
              <a:t>Compute</a:t>
            </a:r>
          </a:p>
          <a:p>
            <a:pPr marL="1371600" lvl="2" indent="-457200"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buFont typeface="Wingdings" pitchFamily="2" charset="2"/>
              <a:buNone/>
            </a:pPr>
            <a:r>
              <a:rPr lang="en-US" sz="2800"/>
              <a:t>                                                                      .</a:t>
            </a:r>
          </a:p>
          <a:p>
            <a:pPr marL="1371600" lvl="2" indent="-457200"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buFont typeface="Wingdings" pitchFamily="2" charset="2"/>
              <a:buAutoNum type="alphaLcPeriod"/>
            </a:pPr>
            <a:endParaRPr lang="en-US" sz="2800"/>
          </a:p>
          <a:p>
            <a:pPr marL="1371600" lvl="2" indent="-457200">
              <a:buFont typeface="Wingdings" pitchFamily="2" charset="2"/>
              <a:buAutoNum type="alphaLcPeriod" startAt="2"/>
            </a:pPr>
            <a:r>
              <a:rPr lang="en-US" sz="2800"/>
              <a:t>Solve                  for </a:t>
            </a:r>
            <a:r>
              <a:rPr lang="en-US" sz="2800" b="1"/>
              <a:t>x</a:t>
            </a:r>
            <a:r>
              <a:rPr lang="en-US" sz="2800"/>
              <a:t>. That is, solve              , or 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sz="2800"/>
              <a:t>                                                          .           ----(1) </a:t>
            </a:r>
          </a:p>
        </p:txBody>
      </p:sp>
      <p:graphicFrame>
        <p:nvGraphicFramePr>
          <p:cNvPr id="657412" name="Object 4"/>
          <p:cNvGraphicFramePr>
            <a:graphicFrameLocks noChangeAspect="1"/>
          </p:cNvGraphicFramePr>
          <p:nvPr/>
        </p:nvGraphicFramePr>
        <p:xfrm>
          <a:off x="2057400" y="2070100"/>
          <a:ext cx="5638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0" name="Equation" r:id="rId3" imgW="5638680" imgH="1777680" progId="Equation.DSMT4">
                  <p:embed/>
                </p:oleObj>
              </mc:Choice>
              <mc:Fallback>
                <p:oleObj name="Equation" r:id="rId3" imgW="5638680" imgH="1777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70100"/>
                        <a:ext cx="56388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3" name="Object 5"/>
          <p:cNvGraphicFramePr>
            <a:graphicFrameLocks noChangeAspect="1"/>
          </p:cNvGraphicFramePr>
          <p:nvPr/>
        </p:nvGraphicFramePr>
        <p:xfrm>
          <a:off x="2819400" y="4292600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1" name="Equation" r:id="rId5" imgW="1409400" imgH="431640" progId="Equation.DSMT4">
                  <p:embed/>
                </p:oleObj>
              </mc:Choice>
              <mc:Fallback>
                <p:oleObj name="Equation" r:id="rId5" imgW="14094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92600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4" name="Object 6"/>
          <p:cNvGraphicFramePr>
            <a:graphicFrameLocks noChangeAspect="1"/>
          </p:cNvGraphicFramePr>
          <p:nvPr/>
        </p:nvGraphicFramePr>
        <p:xfrm>
          <a:off x="7162800" y="42926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2" name="Equation" r:id="rId7" imgW="1143000" imgH="355320" progId="Equation.DSMT4">
                  <p:embed/>
                </p:oleObj>
              </mc:Choice>
              <mc:Fallback>
                <p:oleObj name="Equation" r:id="rId7" imgW="1143000" imgH="355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2926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5" name="Object 7"/>
          <p:cNvGraphicFramePr>
            <a:graphicFrameLocks noChangeAspect="1"/>
          </p:cNvGraphicFramePr>
          <p:nvPr/>
        </p:nvGraphicFramePr>
        <p:xfrm>
          <a:off x="3124200" y="4800600"/>
          <a:ext cx="3517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3" name="Equation" r:id="rId9" imgW="3517560" imgH="1777680" progId="Equation.DSMT4">
                  <p:embed/>
                </p:oleObj>
              </mc:Choice>
              <mc:Fallback>
                <p:oleObj name="Equation" r:id="rId9" imgW="3517560" imgH="1777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35179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076AB0E3-CEA1-45C8-89B4-59200BE8F28A}" type="slidenum">
              <a:rPr lang="en-US"/>
              <a:pPr/>
              <a:t>7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lvl="3"/>
            <a:r>
              <a:rPr lang="en-US" sz="2800"/>
              <a:t>Row reduce the augmented matrix: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                                                   ----(2)</a:t>
            </a:r>
          </a:p>
          <a:p>
            <a:endParaRPr lang="en-US" sz="2800"/>
          </a:p>
          <a:p>
            <a:endParaRPr lang="en-US" sz="2800"/>
          </a:p>
          <a:p>
            <a:pPr lvl="3"/>
            <a:r>
              <a:rPr lang="en-US" sz="2800"/>
              <a:t>Hence              ,               , and                  .</a:t>
            </a:r>
          </a:p>
          <a:p>
            <a:endParaRPr lang="en-US" sz="2800"/>
          </a:p>
          <a:p>
            <a:pPr lvl="3"/>
            <a:r>
              <a:rPr lang="en-US" sz="2800"/>
              <a:t>The image of this </a:t>
            </a:r>
            <a:r>
              <a:rPr lang="en-US" sz="2800" b="1"/>
              <a:t>x</a:t>
            </a:r>
            <a:r>
              <a:rPr lang="en-US" sz="2800"/>
              <a:t> under </a:t>
            </a:r>
            <a:r>
              <a:rPr lang="en-US" sz="2800" i="1"/>
              <a:t>T</a:t>
            </a:r>
            <a:r>
              <a:rPr lang="en-US" sz="2800"/>
              <a:t> is the given vector </a:t>
            </a:r>
            <a:r>
              <a:rPr lang="en-US" sz="2800" b="1"/>
              <a:t>b</a:t>
            </a:r>
            <a:r>
              <a:rPr lang="en-US" sz="2800"/>
              <a:t>.  </a:t>
            </a:r>
          </a:p>
        </p:txBody>
      </p:sp>
      <p:graphicFrame>
        <p:nvGraphicFramePr>
          <p:cNvPr id="658436" name="Object 4"/>
          <p:cNvGraphicFramePr>
            <a:graphicFrameLocks noChangeAspect="1"/>
          </p:cNvGraphicFramePr>
          <p:nvPr/>
        </p:nvGraphicFramePr>
        <p:xfrm>
          <a:off x="304800" y="1676400"/>
          <a:ext cx="86106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4" name="Equation" r:id="rId3" imgW="10071000" imgH="1777680" progId="Equation.DSMT4">
                  <p:embed/>
                </p:oleObj>
              </mc:Choice>
              <mc:Fallback>
                <p:oleObj name="Equation" r:id="rId3" imgW="10071000" imgH="1777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610600" cy="152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/>
          <p:cNvGraphicFramePr>
            <a:graphicFrameLocks noChangeAspect="1"/>
          </p:cNvGraphicFramePr>
          <p:nvPr/>
        </p:nvGraphicFramePr>
        <p:xfrm>
          <a:off x="2895600" y="4775200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5" name="Equation" r:id="rId5" imgW="1193760" imgH="482400" progId="Equation.DSMT4">
                  <p:embed/>
                </p:oleObj>
              </mc:Choice>
              <mc:Fallback>
                <p:oleObj name="Equation" r:id="rId5" imgW="119376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75200"/>
                        <a:ext cx="1193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8" name="Object 6"/>
          <p:cNvGraphicFramePr>
            <a:graphicFrameLocks noChangeAspect="1"/>
          </p:cNvGraphicFramePr>
          <p:nvPr/>
        </p:nvGraphicFramePr>
        <p:xfrm>
          <a:off x="4191000" y="477520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6" name="Equation" r:id="rId7" imgW="1295280" imgH="482400" progId="Equation.DSMT4">
                  <p:embed/>
                </p:oleObj>
              </mc:Choice>
              <mc:Fallback>
                <p:oleObj name="Equation" r:id="rId7" imgW="1295280" imgH="482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75200"/>
                        <a:ext cx="1295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9" name="Object 7"/>
          <p:cNvGraphicFramePr>
            <a:graphicFrameLocks noChangeAspect="1"/>
          </p:cNvGraphicFramePr>
          <p:nvPr/>
        </p:nvGraphicFramePr>
        <p:xfrm>
          <a:off x="6197600" y="4445000"/>
          <a:ext cx="154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7" name="Equation" r:id="rId9" imgW="1549080" imgH="1143000" progId="Equation.DSMT4">
                  <p:embed/>
                </p:oleObj>
              </mc:Choice>
              <mc:Fallback>
                <p:oleObj name="Equation" r:id="rId9" imgW="1549080" imgH="1143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445000"/>
                        <a:ext cx="15494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0038567B-A763-41AC-BD79-33CFC87DBC6F}" type="slidenum">
              <a:rPr lang="en-US"/>
              <a:pPr/>
              <a:t>8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 startAt="3"/>
            </a:pPr>
            <a:r>
              <a:rPr lang="en-US" sz="2800"/>
              <a:t>Any </a:t>
            </a:r>
            <a:r>
              <a:rPr lang="en-US" sz="2800" b="1"/>
              <a:t>x</a:t>
            </a:r>
            <a:r>
              <a:rPr lang="en-US" sz="2800"/>
              <a:t> whose image under </a:t>
            </a:r>
            <a:r>
              <a:rPr lang="en-US" sz="2800" i="1"/>
              <a:t>T</a:t>
            </a:r>
            <a:r>
              <a:rPr lang="en-US" sz="2800"/>
              <a:t> is </a:t>
            </a:r>
            <a:r>
              <a:rPr lang="en-US" sz="2800" b="1"/>
              <a:t>b</a:t>
            </a:r>
            <a:r>
              <a:rPr lang="en-US" sz="2800"/>
              <a:t> must satisfy equation (1).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2800"/>
              <a:t>From (2), it is clear that equation (1) has a unique solution.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2800"/>
              <a:t>So there is exactly one </a:t>
            </a:r>
            <a:r>
              <a:rPr lang="en-US" sz="2800" b="1"/>
              <a:t>x</a:t>
            </a:r>
            <a:r>
              <a:rPr lang="en-US" sz="2800"/>
              <a:t> whose image is </a:t>
            </a:r>
            <a:r>
              <a:rPr lang="en-US" sz="2800" b="1"/>
              <a:t>b</a:t>
            </a:r>
            <a:r>
              <a:rPr lang="en-US" sz="2800"/>
              <a:t>.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 startAt="4"/>
            </a:pPr>
            <a:endParaRPr lang="en-US" sz="2800"/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 startAt="4"/>
            </a:pPr>
            <a:r>
              <a:rPr lang="en-US" sz="2800"/>
              <a:t>The vector </a:t>
            </a:r>
            <a:r>
              <a:rPr lang="en-US" sz="2800" b="1"/>
              <a:t>c</a:t>
            </a:r>
            <a:r>
              <a:rPr lang="en-US" sz="2800"/>
              <a:t> is in the range of </a:t>
            </a:r>
            <a:r>
              <a:rPr lang="en-US" sz="2800" i="1"/>
              <a:t>T</a:t>
            </a:r>
            <a:r>
              <a:rPr lang="en-US" sz="2800"/>
              <a:t> if </a:t>
            </a:r>
            <a:r>
              <a:rPr lang="en-US" sz="2800" b="1"/>
              <a:t>c</a:t>
            </a:r>
            <a:r>
              <a:rPr lang="en-US" sz="2800"/>
              <a:t> is the image of some </a:t>
            </a:r>
            <a:r>
              <a:rPr lang="en-US" sz="2800" b="1"/>
              <a:t>x</a:t>
            </a:r>
            <a:r>
              <a:rPr lang="en-US" sz="2800"/>
              <a:t> in      , that is, if                 for some </a:t>
            </a:r>
            <a:r>
              <a:rPr lang="en-US" sz="2800" b="1"/>
              <a:t>x</a:t>
            </a:r>
            <a:r>
              <a:rPr lang="en-US" sz="2800"/>
              <a:t>.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2800"/>
              <a:t>This is another way of asking if the system</a:t>
            </a:r>
          </a:p>
          <a:p>
            <a:pPr marL="1752600" lvl="3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            is consistent.     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lphaLcPeriod" startAt="3"/>
            </a:pPr>
            <a:endParaRPr lang="en-US" sz="2800"/>
          </a:p>
        </p:txBody>
      </p:sp>
      <p:graphicFrame>
        <p:nvGraphicFramePr>
          <p:cNvPr id="659460" name="Object 4"/>
          <p:cNvGraphicFramePr>
            <a:graphicFrameLocks noChangeAspect="1"/>
          </p:cNvGraphicFramePr>
          <p:nvPr/>
        </p:nvGraphicFramePr>
        <p:xfrm>
          <a:off x="4724400" y="43180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66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18000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1" name="Object 5"/>
          <p:cNvGraphicFramePr>
            <a:graphicFrameLocks noChangeAspect="1"/>
          </p:cNvGraphicFramePr>
          <p:nvPr/>
        </p:nvGraphicFramePr>
        <p:xfrm>
          <a:off x="6705600" y="4368800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67" name="Equation" r:id="rId5" imgW="1358640" imgH="431640" progId="Equation.DSMT4">
                  <p:embed/>
                </p:oleObj>
              </mc:Choice>
              <mc:Fallback>
                <p:oleObj name="Equation" r:id="rId5" imgW="13586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368800"/>
                        <a:ext cx="1358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/>
          <p:cNvGraphicFramePr>
            <a:graphicFrameLocks noChangeAspect="1"/>
          </p:cNvGraphicFramePr>
          <p:nvPr/>
        </p:nvGraphicFramePr>
        <p:xfrm>
          <a:off x="2209800" y="5702300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68" name="Equation" r:id="rId7" imgW="1104840" imgH="342720" progId="Equation.DSMT4">
                  <p:embed/>
                </p:oleObj>
              </mc:Choice>
              <mc:Fallback>
                <p:oleObj name="Equation" r:id="rId7" imgW="110484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02300"/>
                        <a:ext cx="1104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1.8- </a:t>
            </a:r>
            <a:fld id="{20AB0264-DDA7-46F7-AC97-10CF6AFB9A30}" type="slidenum">
              <a:rPr lang="en-US"/>
              <a:pPr/>
              <a:t>9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2012 Pearson Education, Inc.</a:t>
            </a: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TRANSFORMATIONS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lvl="3"/>
            <a:r>
              <a:rPr lang="en-US" sz="2800"/>
              <a:t>To find the answer, row reduce the augmented matrix.</a:t>
            </a:r>
          </a:p>
          <a:p>
            <a:pPr lvl="3"/>
            <a:endParaRPr lang="en-US" sz="2800"/>
          </a:p>
          <a:p>
            <a:pPr lvl="3"/>
            <a:endParaRPr lang="en-US" sz="2800"/>
          </a:p>
          <a:p>
            <a:pPr lvl="3"/>
            <a:endParaRPr lang="en-US" sz="2800"/>
          </a:p>
          <a:p>
            <a:pPr lvl="3"/>
            <a:endParaRPr lang="en-US" sz="2800"/>
          </a:p>
          <a:p>
            <a:pPr lvl="3"/>
            <a:r>
              <a:rPr lang="en-US" sz="2800"/>
              <a:t>The third equation,              , shows that the system is inconsistent.</a:t>
            </a:r>
          </a:p>
          <a:p>
            <a:pPr lvl="3"/>
            <a:endParaRPr lang="en-US" sz="2800"/>
          </a:p>
          <a:p>
            <a:pPr lvl="3"/>
            <a:r>
              <a:rPr lang="en-US" sz="2800"/>
              <a:t>So </a:t>
            </a:r>
            <a:r>
              <a:rPr lang="en-US" sz="2800" b="1"/>
              <a:t>c</a:t>
            </a:r>
            <a:r>
              <a:rPr lang="en-US" sz="2800"/>
              <a:t> is </a:t>
            </a:r>
            <a:r>
              <a:rPr lang="en-US" sz="2800" i="1"/>
              <a:t>not</a:t>
            </a:r>
            <a:r>
              <a:rPr lang="en-US" sz="2800"/>
              <a:t> in the range of </a:t>
            </a:r>
            <a:r>
              <a:rPr lang="en-US" sz="2800" i="1"/>
              <a:t>T</a:t>
            </a:r>
            <a:r>
              <a:rPr lang="en-US" sz="2800"/>
              <a:t>.</a:t>
            </a:r>
          </a:p>
          <a:p>
            <a:pPr lvl="3"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660484" name="Object 4"/>
          <p:cNvGraphicFramePr>
            <a:graphicFrameLocks noChangeAspect="1"/>
          </p:cNvGraphicFramePr>
          <p:nvPr/>
        </p:nvGraphicFramePr>
        <p:xfrm>
          <a:off x="228600" y="2209800"/>
          <a:ext cx="86868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88" name="Equation" r:id="rId3" imgW="10083600" imgH="1777680" progId="Equation.DSMT4">
                  <p:embed/>
                </p:oleObj>
              </mc:Choice>
              <mc:Fallback>
                <p:oleObj name="Equation" r:id="rId3" imgW="10083600" imgH="1777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8686800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/>
          <p:cNvGraphicFramePr>
            <a:graphicFrameLocks noChangeAspect="1"/>
          </p:cNvGraphicFramePr>
          <p:nvPr/>
        </p:nvGraphicFramePr>
        <p:xfrm>
          <a:off x="4572000" y="4241800"/>
          <a:ext cx="1143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89" name="Equation" r:id="rId5" imgW="1244520" imgH="342720" progId="Equation.DSMT4">
                  <p:embed/>
                </p:oleObj>
              </mc:Choice>
              <mc:Fallback>
                <p:oleObj name="Equation" r:id="rId5" imgW="1244520" imgH="342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41800"/>
                        <a:ext cx="11430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11900</TotalTime>
  <Words>865</Words>
  <Application>Microsoft Office PowerPoint</Application>
  <PresentationFormat>On-screen Show (4:3)</PresentationFormat>
  <Paragraphs>150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Bookshelf Symbol 2</vt:lpstr>
      <vt:lpstr>Symbol</vt:lpstr>
      <vt:lpstr>Times New Roman</vt:lpstr>
      <vt:lpstr>Wingdings</vt:lpstr>
      <vt:lpstr>Blends</vt:lpstr>
      <vt:lpstr>Equation</vt:lpstr>
      <vt:lpstr>Linear Equations in Linear Algebra</vt:lpstr>
      <vt:lpstr>LINEAR TRANSFORMATIONS</vt:lpstr>
      <vt:lpstr>MATRIX TRANSFORMATIONS</vt:lpstr>
      <vt:lpstr>MATRIX TRANSFORMATIONS</vt:lpstr>
      <vt:lpstr>MATRIX TRANSFORMATIONS</vt:lpstr>
      <vt:lpstr>MATRIX TRANSFORMATIONS</vt:lpstr>
      <vt:lpstr>MATRIX TRANSFORMATIONS</vt:lpstr>
      <vt:lpstr>MATRIX TRANSFORMATIONS</vt:lpstr>
      <vt:lpstr>MATRIX TRANSFORMATIONS</vt:lpstr>
      <vt:lpstr>SHEAR TRANSFORMATION</vt:lpstr>
      <vt:lpstr>SHEAR TRANSFORMATION</vt:lpstr>
      <vt:lpstr>LINEAR TRANSFORMATIONS</vt:lpstr>
      <vt:lpstr>LINEAR TRANSFORMATIONS</vt:lpstr>
      <vt:lpstr>LINEAR TRANSFORMATIONS</vt:lpstr>
      <vt:lpstr>LINEAR TRANSFORMATIONS</vt:lpstr>
      <vt:lpstr>LINEAR TRANSFORMATIONS</vt:lpstr>
    </vt:vector>
  </TitlesOfParts>
  <Company>© 2012 Pearson Education, Inc. All rights reserved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User</cp:lastModifiedBy>
  <cp:revision>772</cp:revision>
  <dcterms:created xsi:type="dcterms:W3CDTF">2005-10-22T18:34:54Z</dcterms:created>
  <dcterms:modified xsi:type="dcterms:W3CDTF">2016-05-11T02:38:01Z</dcterms:modified>
</cp:coreProperties>
</file>