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8"/>
  </p:notes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1B"/>
    <a:srgbClr val="4C7816"/>
    <a:srgbClr val="528218"/>
    <a:srgbClr val="B6CEAA"/>
    <a:srgbClr val="ADC8A0"/>
    <a:srgbClr val="077C97"/>
    <a:srgbClr val="CD8019"/>
    <a:srgbClr val="CC73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76" autoAdjust="0"/>
    <p:restoredTop sz="98725" autoAdjust="0"/>
  </p:normalViewPr>
  <p:slideViewPr>
    <p:cSldViewPr>
      <p:cViewPr>
        <p:scale>
          <a:sx n="75" d="100"/>
          <a:sy n="75" d="100"/>
        </p:scale>
        <p:origin x="-1140" y="-30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D532679-D00C-458A-B074-495246194F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C922C-B9C7-44EB-B4CF-92035FB311F8}" type="slidenum">
              <a:rPr lang="en-US"/>
              <a:pPr/>
              <a:t>1</a:t>
            </a:fld>
            <a:endParaRPr lang="en-US"/>
          </a:p>
        </p:txBody>
      </p:sp>
      <p:sp>
        <p:nvSpPr>
          <p:cNvPr id="438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01AC5-B143-4358-99DA-0ADCF1CE386F}" type="slidenum">
              <a:rPr lang="en-US"/>
              <a:pPr/>
              <a:t>2</a:t>
            </a:fld>
            <a:endParaRPr lang="en-US"/>
          </a:p>
        </p:txBody>
      </p:sp>
      <p:sp>
        <p:nvSpPr>
          <p:cNvPr id="317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96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077C97"/>
                </a:solidFill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05205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nimBg="1"/>
      <p:bldP spid="605200" grpId="0"/>
      <p:bldP spid="60520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52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F61AC046-D46D-4FA1-9FC4-2CFBB8BF6E5D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26805B6B-C395-44E1-BF27-2E46F299AD1F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839EB337-CE2C-42BE-A957-09D079C0705F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05550"/>
            <a:ext cx="6324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5F368C0D-AA0E-461B-A22C-41F99E828139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AA7C4D0C-2CAC-44FC-87F2-9246124A2D6F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EA04E10A-C35B-4E7B-BC8D-93FC08CACB85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3ABA2971-EF40-4AC7-812F-084228DEE846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D467A3EB-2205-4E29-BA2A-706BE58E973D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BA5AD57F-7558-48BD-98E3-D1B54396C652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D20DB60C-18A2-4117-8D6E-527D61287642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33DFD19A-255D-4C82-A7C9-69F8F36C0E81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charset="0"/>
              </a:defRPr>
            </a:lvl1pPr>
          </a:lstStyle>
          <a:p>
            <a:r>
              <a:rPr lang="en-US"/>
              <a:t>Slide 1.8- </a:t>
            </a:r>
            <a:fld id="{0D14FF00-8744-4C1E-B0B1-83ABEEEB8F87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451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159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itchFamily="18" charset="2"/>
              <a:buNone/>
              <a:defRPr sz="1200">
                <a:latin typeface="Arial" charset="0"/>
                <a:sym typeface="Symbol" pitchFamily="18" charset="2"/>
              </a:defRPr>
            </a:lvl1pPr>
          </a:lstStyle>
          <a:p>
            <a:r>
              <a:rPr lang="en-US"/>
              <a:t> © 2012 Pearson Education, Inc.</a:t>
            </a:r>
          </a:p>
        </p:txBody>
      </p:sp>
      <p:sp>
        <p:nvSpPr>
          <p:cNvPr id="451597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spd="med"/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5.png"/><Relationship Id="rId4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LINEAR TRANSFORMATIONS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SHEAR TRANSFORMATION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/>
              <a:t>Example 2:</a:t>
            </a:r>
            <a:r>
              <a:rPr lang="en-US" sz="2800"/>
              <a:t> Let                      . The transformation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                       defined by                    is called a </a:t>
            </a:r>
            <a:r>
              <a:rPr lang="en-US" sz="2800" b="1"/>
              <a:t>shear transformation</a:t>
            </a:r>
            <a:r>
              <a:rPr lang="en-US" sz="2800"/>
              <a:t>. 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It can be shown that if T acts on each point in the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square shown in the figure on the next slide, then the set of images forms the shaded parallelogram.              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</a:t>
            </a:r>
          </a:p>
        </p:txBody>
      </p:sp>
      <p:graphicFrame>
        <p:nvGraphicFramePr>
          <p:cNvPr id="661508" name="Object 4"/>
          <p:cNvGraphicFramePr>
            <a:graphicFrameLocks noChangeAspect="1"/>
          </p:cNvGraphicFramePr>
          <p:nvPr/>
        </p:nvGraphicFramePr>
        <p:xfrm>
          <a:off x="3276600" y="1295400"/>
          <a:ext cx="1828800" cy="1143000"/>
        </p:xfrm>
        <a:graphic>
          <a:graphicData uri="http://schemas.openxmlformats.org/presentationml/2006/ole">
            <p:oleObj spid="_x0000_s661508" name="Equation" r:id="rId3" imgW="1828800" imgH="1143000" progId="Equation.DSMT4">
              <p:embed/>
            </p:oleObj>
          </a:graphicData>
        </a:graphic>
      </p:graphicFrame>
      <p:graphicFrame>
        <p:nvGraphicFramePr>
          <p:cNvPr id="661509" name="Object 5"/>
          <p:cNvGraphicFramePr>
            <a:graphicFrameLocks noChangeAspect="1"/>
          </p:cNvGraphicFramePr>
          <p:nvPr/>
        </p:nvGraphicFramePr>
        <p:xfrm>
          <a:off x="990600" y="2540000"/>
          <a:ext cx="1955800" cy="406400"/>
        </p:xfrm>
        <a:graphic>
          <a:graphicData uri="http://schemas.openxmlformats.org/presentationml/2006/ole">
            <p:oleObj spid="_x0000_s661509" name="Equation" r:id="rId4" imgW="1955520" imgH="406080" progId="Equation.DSMT4">
              <p:embed/>
            </p:oleObj>
          </a:graphicData>
        </a:graphic>
      </p:graphicFrame>
      <p:graphicFrame>
        <p:nvGraphicFramePr>
          <p:cNvPr id="661510" name="Object 6"/>
          <p:cNvGraphicFramePr>
            <a:graphicFrameLocks noChangeAspect="1"/>
          </p:cNvGraphicFramePr>
          <p:nvPr/>
        </p:nvGraphicFramePr>
        <p:xfrm>
          <a:off x="4495800" y="2590800"/>
          <a:ext cx="1701800" cy="431800"/>
        </p:xfrm>
        <a:graphic>
          <a:graphicData uri="http://schemas.openxmlformats.org/presentationml/2006/ole">
            <p:oleObj spid="_x0000_s661510" name="Equation" r:id="rId5" imgW="1701720" imgH="431640" progId="Equation.DSMT4">
              <p:embed/>
            </p:oleObj>
          </a:graphicData>
        </a:graphic>
      </p:graphicFrame>
      <p:graphicFrame>
        <p:nvGraphicFramePr>
          <p:cNvPr id="661511" name="Object 7"/>
          <p:cNvGraphicFramePr>
            <a:graphicFrameLocks noChangeAspect="1"/>
          </p:cNvGraphicFramePr>
          <p:nvPr/>
        </p:nvGraphicFramePr>
        <p:xfrm>
          <a:off x="7924800" y="3962400"/>
          <a:ext cx="685800" cy="296863"/>
        </p:xfrm>
        <a:graphic>
          <a:graphicData uri="http://schemas.openxmlformats.org/presentationml/2006/ole">
            <p:oleObj spid="_x0000_s661511" name="Equation" r:id="rId6" imgW="761760" imgH="3301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SHEAR TRANSFORMATION</a:t>
            </a:r>
          </a:p>
        </p:txBody>
      </p:sp>
      <p:sp>
        <p:nvSpPr>
          <p:cNvPr id="66253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124200"/>
            <a:ext cx="8229600" cy="3581400"/>
          </a:xfrm>
        </p:spPr>
        <p:txBody>
          <a:bodyPr/>
          <a:lstStyle/>
          <a:p>
            <a:r>
              <a:rPr lang="en-US" sz="2800"/>
              <a:t>The key idea is to show that </a:t>
            </a:r>
            <a:r>
              <a:rPr lang="en-US" sz="2800" i="1"/>
              <a:t>T</a:t>
            </a:r>
            <a:r>
              <a:rPr lang="en-US" sz="2800"/>
              <a:t> maps line segments onto line segments and then to check that the corners of the square map onto the vertices of the parallelogram.</a:t>
            </a:r>
          </a:p>
          <a:p>
            <a:r>
              <a:rPr lang="en-US" sz="2800"/>
              <a:t>For instance, the image of the point                is </a:t>
            </a:r>
          </a:p>
          <a:p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                                                         , </a:t>
            </a:r>
          </a:p>
        </p:txBody>
      </p:sp>
      <p:graphicFrame>
        <p:nvGraphicFramePr>
          <p:cNvPr id="662534" name="Object 6"/>
          <p:cNvGraphicFramePr>
            <a:graphicFrameLocks noChangeAspect="1"/>
          </p:cNvGraphicFramePr>
          <p:nvPr/>
        </p:nvGraphicFramePr>
        <p:xfrm>
          <a:off x="6019800" y="4635500"/>
          <a:ext cx="1219200" cy="1143000"/>
        </p:xfrm>
        <a:graphic>
          <a:graphicData uri="http://schemas.openxmlformats.org/presentationml/2006/ole">
            <p:oleObj spid="_x0000_s662534" name="Equation" r:id="rId3" imgW="1218960" imgH="1143000" progId="Equation.DSMT4">
              <p:embed/>
            </p:oleObj>
          </a:graphicData>
        </a:graphic>
      </p:graphicFrame>
      <p:graphicFrame>
        <p:nvGraphicFramePr>
          <p:cNvPr id="662535" name="Object 7"/>
          <p:cNvGraphicFramePr>
            <a:graphicFrameLocks noChangeAspect="1"/>
          </p:cNvGraphicFramePr>
          <p:nvPr/>
        </p:nvGraphicFramePr>
        <p:xfrm>
          <a:off x="1676400" y="5562600"/>
          <a:ext cx="3886200" cy="1143000"/>
        </p:xfrm>
        <a:graphic>
          <a:graphicData uri="http://schemas.openxmlformats.org/presentationml/2006/ole">
            <p:oleObj spid="_x0000_s662535" name="Equation" r:id="rId4" imgW="3886200" imgH="1143000" progId="Equation.DSMT4">
              <p:embed/>
            </p:oleObj>
          </a:graphicData>
        </a:graphic>
      </p:graphicFrame>
      <p:pic>
        <p:nvPicPr>
          <p:cNvPr id="662539" name="Picture 11" descr="1"/>
          <p:cNvPicPr>
            <a:picLocks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914400" y="1143000"/>
            <a:ext cx="7467600" cy="1957388"/>
          </a:xfrm>
          <a:noFill/>
          <a:ln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and the image of         is                                .  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 marL="660400" indent="-660400">
              <a:lnSpc>
                <a:spcPct val="90000"/>
              </a:lnSpc>
            </a:pPr>
            <a:r>
              <a:rPr lang="en-US" sz="2800" i="1"/>
              <a:t>T</a:t>
            </a:r>
            <a:r>
              <a:rPr lang="en-US" sz="2800"/>
              <a:t> deforms the square as if the top of the square were pushed to the right while the base is held fixed.</a:t>
            </a:r>
          </a:p>
          <a:p>
            <a:pPr marL="660400" indent="-660400">
              <a:lnSpc>
                <a:spcPct val="90000"/>
              </a:lnSpc>
            </a:pPr>
            <a:r>
              <a:rPr lang="en-US" sz="2800" b="1"/>
              <a:t>Definition:</a:t>
            </a:r>
            <a:r>
              <a:rPr lang="en-US" sz="2800"/>
              <a:t> A transformation (or mapping) </a:t>
            </a:r>
            <a:r>
              <a:rPr lang="en-US" sz="2800" i="1"/>
              <a:t>T</a:t>
            </a:r>
            <a:r>
              <a:rPr lang="en-US" sz="2800"/>
              <a:t> is </a:t>
            </a:r>
            <a:r>
              <a:rPr lang="en-US" sz="2800" b="1"/>
              <a:t>linear</a:t>
            </a:r>
            <a:r>
              <a:rPr lang="en-US" sz="2800"/>
              <a:t> if:</a:t>
            </a:r>
          </a:p>
          <a:p>
            <a:pPr marL="1409700" lvl="2" indent="-495300">
              <a:lnSpc>
                <a:spcPct val="90000"/>
              </a:lnSpc>
              <a:buFont typeface="Wingdings" pitchFamily="2" charset="2"/>
              <a:buAutoNum type="romanLcPeriod"/>
            </a:pPr>
            <a:r>
              <a:rPr lang="en-US" sz="2800"/>
              <a:t>                                        for all </a:t>
            </a:r>
            <a:r>
              <a:rPr lang="en-US" sz="2800" b="1"/>
              <a:t>u</a:t>
            </a:r>
            <a:r>
              <a:rPr lang="en-US" sz="2800"/>
              <a:t>, </a:t>
            </a:r>
            <a:r>
              <a:rPr lang="en-US" sz="2800" b="1"/>
              <a:t>v</a:t>
            </a:r>
            <a:r>
              <a:rPr lang="en-US" sz="2800"/>
              <a:t> in the domain of </a:t>
            </a:r>
            <a:r>
              <a:rPr lang="en-US" sz="2800" i="1"/>
              <a:t>T</a:t>
            </a:r>
            <a:r>
              <a:rPr lang="en-US" sz="2800"/>
              <a:t>;</a:t>
            </a:r>
          </a:p>
          <a:p>
            <a:pPr marL="1409700" lvl="2" indent="-495300">
              <a:lnSpc>
                <a:spcPct val="90000"/>
              </a:lnSpc>
              <a:buFont typeface="Wingdings" pitchFamily="2" charset="2"/>
              <a:buAutoNum type="romanLcPeriod"/>
            </a:pPr>
            <a:r>
              <a:rPr lang="en-US" sz="2800"/>
              <a:t>                          for all scalars </a:t>
            </a:r>
            <a:r>
              <a:rPr lang="en-US" sz="2800" i="1"/>
              <a:t>c</a:t>
            </a:r>
            <a:r>
              <a:rPr lang="en-US" sz="2800"/>
              <a:t> and all </a:t>
            </a:r>
            <a:r>
              <a:rPr lang="en-US" sz="2800" b="1"/>
              <a:t>u</a:t>
            </a:r>
            <a:r>
              <a:rPr lang="en-US" sz="2800"/>
              <a:t> in the domain of </a:t>
            </a:r>
            <a:r>
              <a:rPr lang="en-US" sz="2800" i="1"/>
              <a:t>T</a:t>
            </a:r>
            <a:r>
              <a:rPr lang="en-US" sz="2800"/>
              <a:t>.</a:t>
            </a:r>
          </a:p>
        </p:txBody>
      </p:sp>
      <p:graphicFrame>
        <p:nvGraphicFramePr>
          <p:cNvPr id="664580" name="Object 4"/>
          <p:cNvGraphicFramePr>
            <a:graphicFrameLocks noChangeAspect="1"/>
          </p:cNvGraphicFramePr>
          <p:nvPr/>
        </p:nvGraphicFramePr>
        <p:xfrm>
          <a:off x="3657600" y="1219200"/>
          <a:ext cx="596900" cy="1143000"/>
        </p:xfrm>
        <a:graphic>
          <a:graphicData uri="http://schemas.openxmlformats.org/presentationml/2006/ole">
            <p:oleObj spid="_x0000_s664580" name="Equation" r:id="rId3" imgW="596880" imgH="1143000" progId="Equation.DSMT4">
              <p:embed/>
            </p:oleObj>
          </a:graphicData>
        </a:graphic>
      </p:graphicFrame>
      <p:graphicFrame>
        <p:nvGraphicFramePr>
          <p:cNvPr id="664581" name="Object 5"/>
          <p:cNvGraphicFramePr>
            <a:graphicFrameLocks noChangeAspect="1"/>
          </p:cNvGraphicFramePr>
          <p:nvPr/>
        </p:nvGraphicFramePr>
        <p:xfrm>
          <a:off x="4724400" y="1219200"/>
          <a:ext cx="2730500" cy="1143000"/>
        </p:xfrm>
        <a:graphic>
          <a:graphicData uri="http://schemas.openxmlformats.org/presentationml/2006/ole">
            <p:oleObj spid="_x0000_s664581" name="Equation" r:id="rId4" imgW="2730240" imgH="1143000" progId="Equation.DSMT4">
              <p:embed/>
            </p:oleObj>
          </a:graphicData>
        </a:graphic>
      </p:graphicFrame>
      <p:graphicFrame>
        <p:nvGraphicFramePr>
          <p:cNvPr id="664582" name="Object 6"/>
          <p:cNvGraphicFramePr>
            <a:graphicFrameLocks noChangeAspect="1"/>
          </p:cNvGraphicFramePr>
          <p:nvPr/>
        </p:nvGraphicFramePr>
        <p:xfrm>
          <a:off x="1752600" y="4610100"/>
          <a:ext cx="3657600" cy="431800"/>
        </p:xfrm>
        <a:graphic>
          <a:graphicData uri="http://schemas.openxmlformats.org/presentationml/2006/ole">
            <p:oleObj spid="_x0000_s664582" name="Equation" r:id="rId5" imgW="3657600" imgH="431640" progId="Equation.DSMT4">
              <p:embed/>
            </p:oleObj>
          </a:graphicData>
        </a:graphic>
      </p:graphicFrame>
      <p:graphicFrame>
        <p:nvGraphicFramePr>
          <p:cNvPr id="664583" name="Object 7"/>
          <p:cNvGraphicFramePr>
            <a:graphicFrameLocks noChangeAspect="1"/>
          </p:cNvGraphicFramePr>
          <p:nvPr/>
        </p:nvGraphicFramePr>
        <p:xfrm>
          <a:off x="1828800" y="5461000"/>
          <a:ext cx="2324100" cy="431800"/>
        </p:xfrm>
        <a:graphic>
          <a:graphicData uri="http://schemas.openxmlformats.org/presentationml/2006/ole">
            <p:oleObj spid="_x0000_s664583" name="Equation" r:id="rId6" imgW="232380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sz="2800"/>
              <a:t>Linear transformations </a:t>
            </a:r>
            <a:r>
              <a:rPr lang="en-US" sz="2800" i="1"/>
              <a:t>preserve the operations of vector addition and scalar multiplication</a:t>
            </a:r>
            <a:r>
              <a:rPr lang="en-US" sz="2800"/>
              <a:t>.</a:t>
            </a:r>
          </a:p>
          <a:p>
            <a:r>
              <a:rPr lang="en-US" sz="2800"/>
              <a:t>Property (i) says that the result                 of first adding </a:t>
            </a:r>
            <a:r>
              <a:rPr lang="en-US" sz="2800" b="1"/>
              <a:t>u</a:t>
            </a:r>
            <a:r>
              <a:rPr lang="en-US" sz="2800"/>
              <a:t> and </a:t>
            </a:r>
            <a:r>
              <a:rPr lang="en-US" sz="2800" b="1"/>
              <a:t>v</a:t>
            </a:r>
            <a:r>
              <a:rPr lang="en-US" sz="2800"/>
              <a:t> in       and then applying </a:t>
            </a:r>
            <a:r>
              <a:rPr lang="en-US" sz="2800" i="1"/>
              <a:t>T</a:t>
            </a:r>
            <a:r>
              <a:rPr lang="en-US" sz="2800"/>
              <a:t> is the same as first applying </a:t>
            </a:r>
            <a:r>
              <a:rPr lang="en-US" sz="2800" i="1"/>
              <a:t>T</a:t>
            </a:r>
            <a:r>
              <a:rPr lang="en-US" sz="2800"/>
              <a:t> to </a:t>
            </a:r>
            <a:r>
              <a:rPr lang="en-US" sz="2800" b="1"/>
              <a:t>u</a:t>
            </a:r>
            <a:r>
              <a:rPr lang="en-US" sz="2800"/>
              <a:t> and </a:t>
            </a:r>
            <a:r>
              <a:rPr lang="en-US" sz="2800" b="1"/>
              <a:t>v</a:t>
            </a:r>
            <a:r>
              <a:rPr lang="en-US" sz="2800"/>
              <a:t> and then adding </a:t>
            </a:r>
            <a:r>
              <a:rPr lang="en-US" sz="2800" i="1"/>
              <a:t>T</a:t>
            </a:r>
            <a:r>
              <a:rPr lang="en-US" sz="2800"/>
              <a:t> (</a:t>
            </a:r>
            <a:r>
              <a:rPr lang="en-US" sz="2800" b="1"/>
              <a:t>u</a:t>
            </a:r>
            <a:r>
              <a:rPr lang="en-US" sz="2800"/>
              <a:t>) and </a:t>
            </a:r>
            <a:r>
              <a:rPr lang="en-US" sz="2800" i="1"/>
              <a:t>T</a:t>
            </a:r>
            <a:r>
              <a:rPr lang="en-US" sz="2800"/>
              <a:t> (</a:t>
            </a:r>
            <a:r>
              <a:rPr lang="en-US" sz="2800" b="1"/>
              <a:t>v</a:t>
            </a:r>
            <a:r>
              <a:rPr lang="en-US" sz="2800"/>
              <a:t>) in       .</a:t>
            </a:r>
          </a:p>
          <a:p>
            <a:r>
              <a:rPr lang="en-US" sz="2800"/>
              <a:t>These two properties lead to the following useful facts.</a:t>
            </a:r>
          </a:p>
          <a:p>
            <a:r>
              <a:rPr lang="en-US" sz="2800"/>
              <a:t>If T is a linear transformation, then 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                                                      ----(3)</a:t>
            </a:r>
          </a:p>
        </p:txBody>
      </p:sp>
      <p:graphicFrame>
        <p:nvGraphicFramePr>
          <p:cNvPr id="665604" name="Object 4"/>
          <p:cNvGraphicFramePr>
            <a:graphicFrameLocks noChangeAspect="1"/>
          </p:cNvGraphicFramePr>
          <p:nvPr/>
        </p:nvGraphicFramePr>
        <p:xfrm>
          <a:off x="5410200" y="2311400"/>
          <a:ext cx="1295400" cy="407988"/>
        </p:xfrm>
        <a:graphic>
          <a:graphicData uri="http://schemas.openxmlformats.org/presentationml/2006/ole">
            <p:oleObj spid="_x0000_s665604" name="Equation" r:id="rId3" imgW="1371600" imgH="431640" progId="Equation.DSMT4">
              <p:embed/>
            </p:oleObj>
          </a:graphicData>
        </a:graphic>
      </p:graphicFrame>
      <p:graphicFrame>
        <p:nvGraphicFramePr>
          <p:cNvPr id="665605" name="Object 5"/>
          <p:cNvGraphicFramePr>
            <a:graphicFrameLocks noChangeAspect="1"/>
          </p:cNvGraphicFramePr>
          <p:nvPr/>
        </p:nvGraphicFramePr>
        <p:xfrm>
          <a:off x="3505200" y="2679700"/>
          <a:ext cx="457200" cy="393700"/>
        </p:xfrm>
        <a:graphic>
          <a:graphicData uri="http://schemas.openxmlformats.org/presentationml/2006/ole">
            <p:oleObj spid="_x0000_s665605" name="Equation" r:id="rId4" imgW="457200" imgH="393480" progId="Equation.DSMT4">
              <p:embed/>
            </p:oleObj>
          </a:graphicData>
        </a:graphic>
      </p:graphicFrame>
      <p:graphicFrame>
        <p:nvGraphicFramePr>
          <p:cNvPr id="665606" name="Object 6"/>
          <p:cNvGraphicFramePr>
            <a:graphicFrameLocks noChangeAspect="1"/>
          </p:cNvGraphicFramePr>
          <p:nvPr/>
        </p:nvGraphicFramePr>
        <p:xfrm>
          <a:off x="2667000" y="3530600"/>
          <a:ext cx="508000" cy="393700"/>
        </p:xfrm>
        <a:graphic>
          <a:graphicData uri="http://schemas.openxmlformats.org/presentationml/2006/ole">
            <p:oleObj spid="_x0000_s665606" name="Equation" r:id="rId5" imgW="507960" imgH="393480" progId="Equation.DSMT4">
              <p:embed/>
            </p:oleObj>
          </a:graphicData>
        </a:graphic>
      </p:graphicFrame>
      <p:graphicFrame>
        <p:nvGraphicFramePr>
          <p:cNvPr id="665607" name="Object 7"/>
          <p:cNvGraphicFramePr>
            <a:graphicFrameLocks noChangeAspect="1"/>
          </p:cNvGraphicFramePr>
          <p:nvPr/>
        </p:nvGraphicFramePr>
        <p:xfrm>
          <a:off x="3886200" y="5486400"/>
          <a:ext cx="1358900" cy="431800"/>
        </p:xfrm>
        <a:graphic>
          <a:graphicData uri="http://schemas.openxmlformats.org/presentationml/2006/ole">
            <p:oleObj spid="_x0000_s665607" name="Equation" r:id="rId6" imgW="135864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	and                                                    .             ----(4)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for all vectors </a:t>
            </a:r>
            <a:r>
              <a:rPr lang="en-US" sz="2800" b="1"/>
              <a:t>u</a:t>
            </a:r>
            <a:r>
              <a:rPr lang="en-US" sz="2800"/>
              <a:t>, </a:t>
            </a:r>
            <a:r>
              <a:rPr lang="en-US" sz="2800" b="1"/>
              <a:t>v</a:t>
            </a:r>
            <a:r>
              <a:rPr lang="en-US" sz="2800"/>
              <a:t> in the domain of </a:t>
            </a:r>
            <a:r>
              <a:rPr lang="en-US" sz="2800" i="1"/>
              <a:t>T</a:t>
            </a:r>
            <a:r>
              <a:rPr lang="en-US" sz="2800"/>
              <a:t> and all scalars </a:t>
            </a:r>
            <a:r>
              <a:rPr lang="en-US" sz="2800" i="1"/>
              <a:t>c</a:t>
            </a:r>
            <a:r>
              <a:rPr lang="en-US" sz="2800"/>
              <a:t>, </a:t>
            </a:r>
            <a:r>
              <a:rPr lang="en-US" sz="2800" i="1"/>
              <a:t>d</a:t>
            </a:r>
            <a:r>
              <a:rPr lang="en-US" sz="2800"/>
              <a:t>.</a:t>
            </a:r>
          </a:p>
          <a:p>
            <a:r>
              <a:rPr lang="en-US" sz="2800"/>
              <a:t>Property (3) follows from condition (ii) in the definition, because                                               . </a:t>
            </a:r>
          </a:p>
          <a:p>
            <a:r>
              <a:rPr lang="en-US" sz="2800"/>
              <a:t>Property (4) requires both (i) and (ii):</a:t>
            </a:r>
          </a:p>
          <a:p>
            <a:endParaRPr lang="en-US" sz="2800"/>
          </a:p>
          <a:p>
            <a:r>
              <a:rPr lang="en-US" sz="2800" i="1"/>
              <a:t>If a transformation satisfies</a:t>
            </a:r>
            <a:r>
              <a:rPr lang="en-US" sz="2800"/>
              <a:t> (4) </a:t>
            </a:r>
            <a:r>
              <a:rPr lang="en-US" sz="2800" i="1"/>
              <a:t>for all</a:t>
            </a:r>
            <a:r>
              <a:rPr lang="en-US" sz="2800"/>
              <a:t> </a:t>
            </a:r>
            <a:r>
              <a:rPr lang="en-US" sz="2800" b="1"/>
              <a:t>u</a:t>
            </a:r>
            <a:r>
              <a:rPr lang="en-US" sz="2800"/>
              <a:t>, </a:t>
            </a:r>
            <a:r>
              <a:rPr lang="en-US" sz="2800" b="1"/>
              <a:t>v</a:t>
            </a:r>
            <a:r>
              <a:rPr lang="en-US" sz="2800"/>
              <a:t> and </a:t>
            </a:r>
            <a:r>
              <a:rPr lang="en-US" sz="2800" i="1"/>
              <a:t>c</a:t>
            </a:r>
            <a:r>
              <a:rPr lang="en-US" sz="2800"/>
              <a:t>, </a:t>
            </a:r>
            <a:r>
              <a:rPr lang="en-US" sz="2800" i="1"/>
              <a:t>d</a:t>
            </a:r>
            <a:r>
              <a:rPr lang="en-US" sz="2800"/>
              <a:t>, </a:t>
            </a:r>
            <a:r>
              <a:rPr lang="en-US" sz="2800" i="1"/>
              <a:t>it must be linear</a:t>
            </a:r>
            <a:r>
              <a:rPr lang="en-US" sz="2800"/>
              <a:t>.</a:t>
            </a:r>
          </a:p>
          <a:p>
            <a:r>
              <a:rPr lang="en-US" sz="2800"/>
              <a:t>(Set                 for preservation of addition, and set for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preservation of scalar multiplication.)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666628" name="Object 4"/>
          <p:cNvGraphicFramePr>
            <a:graphicFrameLocks noChangeAspect="1"/>
          </p:cNvGraphicFramePr>
          <p:nvPr/>
        </p:nvGraphicFramePr>
        <p:xfrm>
          <a:off x="1346200" y="1282700"/>
          <a:ext cx="4457700" cy="431800"/>
        </p:xfrm>
        <a:graphic>
          <a:graphicData uri="http://schemas.openxmlformats.org/presentationml/2006/ole">
            <p:oleObj spid="_x0000_s666628" name="Equation" r:id="rId3" imgW="4457520" imgH="431640" progId="Equation.DSMT4">
              <p:embed/>
            </p:oleObj>
          </a:graphicData>
        </a:graphic>
      </p:graphicFrame>
      <p:graphicFrame>
        <p:nvGraphicFramePr>
          <p:cNvPr id="666629" name="Object 5"/>
          <p:cNvGraphicFramePr>
            <a:graphicFrameLocks noChangeAspect="1"/>
          </p:cNvGraphicFramePr>
          <p:nvPr/>
        </p:nvGraphicFramePr>
        <p:xfrm>
          <a:off x="1866900" y="2743200"/>
          <a:ext cx="4089400" cy="431800"/>
        </p:xfrm>
        <a:graphic>
          <a:graphicData uri="http://schemas.openxmlformats.org/presentationml/2006/ole">
            <p:oleObj spid="_x0000_s666629" name="Equation" r:id="rId4" imgW="4089240" imgH="431640" progId="Equation.DSMT4">
              <p:embed/>
            </p:oleObj>
          </a:graphicData>
        </a:graphic>
      </p:graphicFrame>
      <p:graphicFrame>
        <p:nvGraphicFramePr>
          <p:cNvPr id="666630" name="Object 6"/>
          <p:cNvGraphicFramePr>
            <a:graphicFrameLocks noChangeAspect="1"/>
          </p:cNvGraphicFramePr>
          <p:nvPr/>
        </p:nvGraphicFramePr>
        <p:xfrm>
          <a:off x="990600" y="3733800"/>
          <a:ext cx="7099300" cy="431800"/>
        </p:xfrm>
        <a:graphic>
          <a:graphicData uri="http://schemas.openxmlformats.org/presentationml/2006/ole">
            <p:oleObj spid="_x0000_s666630" name="Equation" r:id="rId5" imgW="7099200" imgH="431640" progId="Equation.DSMT4">
              <p:embed/>
            </p:oleObj>
          </a:graphicData>
        </a:graphic>
      </p:graphicFrame>
      <p:graphicFrame>
        <p:nvGraphicFramePr>
          <p:cNvPr id="666631" name="Object 7"/>
          <p:cNvGraphicFramePr>
            <a:graphicFrameLocks noChangeAspect="1"/>
          </p:cNvGraphicFramePr>
          <p:nvPr/>
        </p:nvGraphicFramePr>
        <p:xfrm>
          <a:off x="1295400" y="5219700"/>
          <a:ext cx="1384300" cy="355600"/>
        </p:xfrm>
        <a:graphic>
          <a:graphicData uri="http://schemas.openxmlformats.org/presentationml/2006/ole">
            <p:oleObj spid="_x0000_s666631" name="Equation" r:id="rId6" imgW="1384200" imgH="355320" progId="Equation.DSMT4">
              <p:embed/>
            </p:oleObj>
          </a:graphicData>
        </a:graphic>
      </p:graphicFrame>
      <p:graphicFrame>
        <p:nvGraphicFramePr>
          <p:cNvPr id="666633" name="Object 9"/>
          <p:cNvGraphicFramePr>
            <a:graphicFrameLocks noChangeAspect="1"/>
          </p:cNvGraphicFramePr>
          <p:nvPr/>
        </p:nvGraphicFramePr>
        <p:xfrm>
          <a:off x="698500" y="5727700"/>
          <a:ext cx="876300" cy="355600"/>
        </p:xfrm>
        <a:graphic>
          <a:graphicData uri="http://schemas.openxmlformats.org/presentationml/2006/ole">
            <p:oleObj spid="_x0000_s666633" name="Equation" r:id="rId7" imgW="876240" imgH="3553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400"/>
              <a:t> </a:t>
            </a:r>
            <a:r>
              <a:rPr lang="en-US" sz="2800"/>
              <a:t>Repeated application of (4) produces a useful generalization: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                                                                 ----(5)</a:t>
            </a:r>
          </a:p>
          <a:p>
            <a:endParaRPr lang="en-US" sz="2800"/>
          </a:p>
          <a:p>
            <a:r>
              <a:rPr lang="en-US" sz="2800"/>
              <a:t>In engineering and physics, (5) is referred to as a </a:t>
            </a:r>
            <a:r>
              <a:rPr lang="en-US" sz="2800" i="1"/>
              <a:t>superposition principle</a:t>
            </a:r>
            <a:r>
              <a:rPr lang="en-US" sz="2800"/>
              <a:t>.</a:t>
            </a:r>
          </a:p>
          <a:p>
            <a:endParaRPr lang="en-US" sz="2800"/>
          </a:p>
          <a:p>
            <a:r>
              <a:rPr lang="en-US" sz="2800"/>
              <a:t>Think of </a:t>
            </a:r>
            <a:r>
              <a:rPr lang="en-US" sz="2800" b="1"/>
              <a:t>v</a:t>
            </a:r>
            <a:r>
              <a:rPr lang="en-US" sz="2800" baseline="-25000"/>
              <a:t>1</a:t>
            </a:r>
            <a:r>
              <a:rPr lang="en-US" sz="2800"/>
              <a:t>, …, </a:t>
            </a:r>
            <a:r>
              <a:rPr lang="en-US" sz="2800" b="1"/>
              <a:t>v</a:t>
            </a:r>
            <a:r>
              <a:rPr lang="en-US" sz="2800" i="1" baseline="-25000"/>
              <a:t>p</a:t>
            </a:r>
            <a:r>
              <a:rPr lang="en-US" sz="2800"/>
              <a:t> as signals that go into a system and </a:t>
            </a:r>
            <a:r>
              <a:rPr lang="en-US" sz="2800" i="1"/>
              <a:t>T</a:t>
            </a:r>
            <a:r>
              <a:rPr lang="en-US" sz="2800"/>
              <a:t> (</a:t>
            </a:r>
            <a:r>
              <a:rPr lang="en-US" sz="2800" b="1"/>
              <a:t>v</a:t>
            </a:r>
            <a:r>
              <a:rPr lang="en-US" sz="2800" baseline="-25000"/>
              <a:t>1</a:t>
            </a:r>
            <a:r>
              <a:rPr lang="en-US" sz="2800"/>
              <a:t>), …, </a:t>
            </a:r>
            <a:r>
              <a:rPr lang="en-US" sz="2800" i="1"/>
              <a:t>T</a:t>
            </a:r>
            <a:r>
              <a:rPr lang="en-US" sz="2800"/>
              <a:t> (</a:t>
            </a:r>
            <a:r>
              <a:rPr lang="en-US" sz="2800" b="1"/>
              <a:t>v</a:t>
            </a:r>
            <a:r>
              <a:rPr lang="en-US" sz="2800" i="1" baseline="-25000"/>
              <a:t>p</a:t>
            </a:r>
            <a:r>
              <a:rPr lang="en-US" sz="2800"/>
              <a:t>) as the responses of that system to the signals.</a:t>
            </a:r>
          </a:p>
        </p:txBody>
      </p:sp>
      <p:graphicFrame>
        <p:nvGraphicFramePr>
          <p:cNvPr id="667653" name="Object 5"/>
          <p:cNvGraphicFramePr>
            <a:graphicFrameLocks noChangeAspect="1"/>
          </p:cNvGraphicFramePr>
          <p:nvPr/>
        </p:nvGraphicFramePr>
        <p:xfrm>
          <a:off x="838200" y="2349500"/>
          <a:ext cx="6642100" cy="520700"/>
        </p:xfrm>
        <a:graphic>
          <a:graphicData uri="http://schemas.openxmlformats.org/presentationml/2006/ole">
            <p:oleObj spid="_x0000_s667653" name="Equation" r:id="rId3" imgW="6642000" imgH="5205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system satisfies the superposition principle if whenever an input is expressed as a linear combination of such signals, the system’s response is the </a:t>
            </a:r>
            <a:r>
              <a:rPr lang="en-US" sz="2800" i="1"/>
              <a:t>same</a:t>
            </a:r>
            <a:r>
              <a:rPr lang="en-US" sz="2800"/>
              <a:t> linear combination of the responses to the individual signals.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Given a scalar </a:t>
            </a:r>
            <a:r>
              <a:rPr lang="en-US" sz="2800" i="1"/>
              <a:t>r</a:t>
            </a:r>
            <a:r>
              <a:rPr lang="en-US" sz="2800"/>
              <a:t>, define                        by                  .</a:t>
            </a:r>
          </a:p>
          <a:p>
            <a:pPr>
              <a:lnSpc>
                <a:spcPct val="90000"/>
              </a:lnSpc>
            </a:pPr>
            <a:endParaRPr lang="en-US" sz="2800" i="1"/>
          </a:p>
          <a:p>
            <a:pPr>
              <a:lnSpc>
                <a:spcPct val="90000"/>
              </a:lnSpc>
            </a:pPr>
            <a:r>
              <a:rPr lang="en-US" sz="2800" i="1"/>
              <a:t>T</a:t>
            </a:r>
            <a:r>
              <a:rPr lang="en-US" sz="2800"/>
              <a:t> is called a </a:t>
            </a:r>
            <a:r>
              <a:rPr lang="en-US" sz="2800" b="1"/>
              <a:t>contraction</a:t>
            </a:r>
            <a:r>
              <a:rPr lang="en-US" sz="2800"/>
              <a:t> when                 and a </a:t>
            </a:r>
            <a:r>
              <a:rPr lang="en-US" sz="2800" b="1"/>
              <a:t>dilation</a:t>
            </a:r>
            <a:r>
              <a:rPr lang="en-US" sz="2800"/>
              <a:t> when         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graphicFrame>
        <p:nvGraphicFramePr>
          <p:cNvPr id="668676" name="Object 4"/>
          <p:cNvGraphicFramePr>
            <a:graphicFrameLocks noChangeAspect="1"/>
          </p:cNvGraphicFramePr>
          <p:nvPr/>
        </p:nvGraphicFramePr>
        <p:xfrm>
          <a:off x="4318000" y="4064000"/>
          <a:ext cx="1955800" cy="406400"/>
        </p:xfrm>
        <a:graphic>
          <a:graphicData uri="http://schemas.openxmlformats.org/presentationml/2006/ole">
            <p:oleObj spid="_x0000_s668676" name="Equation" r:id="rId3" imgW="1955520" imgH="406080" progId="Equation.DSMT4">
              <p:embed/>
            </p:oleObj>
          </a:graphicData>
        </a:graphic>
      </p:graphicFrame>
      <p:graphicFrame>
        <p:nvGraphicFramePr>
          <p:cNvPr id="668677" name="Object 5"/>
          <p:cNvGraphicFramePr>
            <a:graphicFrameLocks noChangeAspect="1"/>
          </p:cNvGraphicFramePr>
          <p:nvPr/>
        </p:nvGraphicFramePr>
        <p:xfrm>
          <a:off x="6756400" y="4114800"/>
          <a:ext cx="1574800" cy="431800"/>
        </p:xfrm>
        <a:graphic>
          <a:graphicData uri="http://schemas.openxmlformats.org/presentationml/2006/ole">
            <p:oleObj spid="_x0000_s668677" name="Equation" r:id="rId4" imgW="1574640" imgH="431640" progId="Equation.DSMT4">
              <p:embed/>
            </p:oleObj>
          </a:graphicData>
        </a:graphic>
      </p:graphicFrame>
      <p:graphicFrame>
        <p:nvGraphicFramePr>
          <p:cNvPr id="668678" name="Object 6"/>
          <p:cNvGraphicFramePr>
            <a:graphicFrameLocks noChangeAspect="1"/>
          </p:cNvGraphicFramePr>
          <p:nvPr/>
        </p:nvGraphicFramePr>
        <p:xfrm>
          <a:off x="5384800" y="5080000"/>
          <a:ext cx="1295400" cy="336550"/>
        </p:xfrm>
        <a:graphic>
          <a:graphicData uri="http://schemas.openxmlformats.org/presentationml/2006/ole">
            <p:oleObj spid="_x0000_s668678" name="Equation" r:id="rId5" imgW="1320480" imgH="342720" progId="Equation.DSMT4">
              <p:embed/>
            </p:oleObj>
          </a:graphicData>
        </a:graphic>
      </p:graphicFrame>
      <p:graphicFrame>
        <p:nvGraphicFramePr>
          <p:cNvPr id="668679" name="Object 7"/>
          <p:cNvGraphicFramePr>
            <a:graphicFrameLocks noChangeAspect="1"/>
          </p:cNvGraphicFramePr>
          <p:nvPr/>
        </p:nvGraphicFramePr>
        <p:xfrm>
          <a:off x="2997200" y="5473700"/>
          <a:ext cx="685800" cy="307975"/>
        </p:xfrm>
        <a:graphic>
          <a:graphicData uri="http://schemas.openxmlformats.org/presentationml/2006/ole">
            <p:oleObj spid="_x0000_s668679" name="Equation" r:id="rId6" imgW="736560" imgH="3301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41020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transformation</a:t>
            </a:r>
            <a:r>
              <a:rPr lang="en-US" sz="2800" dirty="0"/>
              <a:t> (or </a:t>
            </a:r>
            <a:r>
              <a:rPr lang="en-US" sz="2800" b="1" dirty="0"/>
              <a:t>function</a:t>
            </a:r>
            <a:r>
              <a:rPr lang="en-US" sz="2800" dirty="0"/>
              <a:t> or </a:t>
            </a:r>
            <a:r>
              <a:rPr lang="en-US" sz="2800" b="1" dirty="0"/>
              <a:t>mapping</a:t>
            </a:r>
            <a:r>
              <a:rPr lang="en-US" sz="2800" dirty="0"/>
              <a:t>) </a:t>
            </a:r>
            <a:r>
              <a:rPr lang="en-US" sz="2800" i="1" dirty="0"/>
              <a:t>T</a:t>
            </a:r>
            <a:r>
              <a:rPr lang="en-US" sz="2800" dirty="0"/>
              <a:t> from       to       is a rule that assigns to each vector </a:t>
            </a:r>
            <a:r>
              <a:rPr lang="en-US" sz="2800" b="1" dirty="0"/>
              <a:t>x</a:t>
            </a:r>
            <a:r>
              <a:rPr lang="en-US" sz="2800" dirty="0"/>
              <a:t> in       a vector </a:t>
            </a:r>
            <a:r>
              <a:rPr lang="en-US" sz="2800" i="1" dirty="0"/>
              <a:t>T </a:t>
            </a:r>
            <a:r>
              <a:rPr lang="en-US" sz="2800" dirty="0"/>
              <a:t>(</a:t>
            </a:r>
            <a:r>
              <a:rPr lang="en-US" sz="2800" b="1" dirty="0"/>
              <a:t>x</a:t>
            </a:r>
            <a:r>
              <a:rPr lang="en-US" sz="2800" dirty="0"/>
              <a:t>) in     . </a:t>
            </a:r>
          </a:p>
          <a:p>
            <a:r>
              <a:rPr lang="en-US" sz="2800" dirty="0"/>
              <a:t>The set      is called </a:t>
            </a:r>
            <a:r>
              <a:rPr lang="en-US" sz="2800" b="1" dirty="0"/>
              <a:t>domain</a:t>
            </a:r>
            <a:r>
              <a:rPr lang="en-US" sz="2800" dirty="0"/>
              <a:t> of </a:t>
            </a:r>
            <a:r>
              <a:rPr lang="en-US" sz="2800" i="1" dirty="0"/>
              <a:t>T</a:t>
            </a:r>
            <a:r>
              <a:rPr lang="en-US" sz="2800" dirty="0"/>
              <a:t>, and       is called the </a:t>
            </a:r>
            <a:r>
              <a:rPr lang="en-US" sz="2800" b="1" dirty="0" err="1"/>
              <a:t>codomain</a:t>
            </a:r>
            <a:r>
              <a:rPr lang="en-US" sz="2800" dirty="0"/>
              <a:t> of </a:t>
            </a:r>
            <a:r>
              <a:rPr lang="en-US" sz="2800" i="1" dirty="0"/>
              <a:t>T</a:t>
            </a:r>
            <a:r>
              <a:rPr lang="en-US" sz="2800" dirty="0"/>
              <a:t>.</a:t>
            </a:r>
          </a:p>
          <a:p>
            <a:r>
              <a:rPr lang="en-US" sz="2800" dirty="0"/>
              <a:t>The notation                         indicates that the domain of T is      and the </a:t>
            </a:r>
            <a:r>
              <a:rPr lang="en-US" sz="2800" dirty="0" err="1"/>
              <a:t>codomain</a:t>
            </a:r>
            <a:r>
              <a:rPr lang="en-US" sz="2800" dirty="0"/>
              <a:t> is     . </a:t>
            </a:r>
          </a:p>
          <a:p>
            <a:r>
              <a:rPr lang="en-US" sz="2800" dirty="0"/>
              <a:t>For </a:t>
            </a:r>
            <a:r>
              <a:rPr lang="en-US" sz="2800" b="1" dirty="0"/>
              <a:t>x</a:t>
            </a:r>
            <a:r>
              <a:rPr lang="en-US" sz="2800" dirty="0"/>
              <a:t> in      , the vector </a:t>
            </a:r>
            <a:r>
              <a:rPr lang="en-US" sz="2800" i="1" dirty="0"/>
              <a:t>T </a:t>
            </a:r>
            <a:r>
              <a:rPr lang="en-US" sz="2800" dirty="0"/>
              <a:t>(</a:t>
            </a:r>
            <a:r>
              <a:rPr lang="en-US" sz="2800" b="1" dirty="0"/>
              <a:t>x</a:t>
            </a:r>
            <a:r>
              <a:rPr lang="en-US" sz="2800" dirty="0"/>
              <a:t>) in      is called the </a:t>
            </a:r>
            <a:r>
              <a:rPr lang="en-US" sz="2800" b="1" dirty="0"/>
              <a:t>image</a:t>
            </a:r>
            <a:r>
              <a:rPr lang="en-US" sz="2800" dirty="0"/>
              <a:t> of </a:t>
            </a:r>
            <a:r>
              <a:rPr lang="en-US" sz="2800" b="1" dirty="0"/>
              <a:t>x</a:t>
            </a:r>
            <a:r>
              <a:rPr lang="en-US" sz="2800" dirty="0"/>
              <a:t> (under the action of </a:t>
            </a:r>
            <a:r>
              <a:rPr lang="en-US" sz="2800" i="1" dirty="0"/>
              <a:t>T </a:t>
            </a:r>
            <a:r>
              <a:rPr lang="en-US" sz="2800" dirty="0"/>
              <a:t>).</a:t>
            </a:r>
          </a:p>
          <a:p>
            <a:r>
              <a:rPr lang="en-US" sz="2800" dirty="0"/>
              <a:t>The set of all images </a:t>
            </a:r>
            <a:r>
              <a:rPr lang="en-US" sz="2800" i="1" dirty="0"/>
              <a:t>T </a:t>
            </a:r>
            <a:r>
              <a:rPr lang="en-US" sz="2800" dirty="0"/>
              <a:t>(</a:t>
            </a:r>
            <a:r>
              <a:rPr lang="en-US" sz="2800" b="1" dirty="0"/>
              <a:t>x</a:t>
            </a:r>
            <a:r>
              <a:rPr lang="en-US" sz="2800" dirty="0"/>
              <a:t>) is called the </a:t>
            </a:r>
            <a:r>
              <a:rPr lang="en-US" sz="2800" b="1" dirty="0"/>
              <a:t>range</a:t>
            </a:r>
            <a:r>
              <a:rPr lang="en-US" sz="2800" dirty="0"/>
              <a:t> of </a:t>
            </a:r>
            <a:r>
              <a:rPr lang="en-US" sz="2800" i="1" dirty="0"/>
              <a:t>T</a:t>
            </a:r>
            <a:r>
              <a:rPr lang="en-US" sz="2800" dirty="0"/>
              <a:t>. See the figure on the next slide.</a:t>
            </a:r>
          </a:p>
        </p:txBody>
      </p:sp>
      <p:graphicFrame>
        <p:nvGraphicFramePr>
          <p:cNvPr id="316432" name="Object 16"/>
          <p:cNvGraphicFramePr>
            <a:graphicFrameLocks noChangeAspect="1"/>
          </p:cNvGraphicFramePr>
          <p:nvPr/>
        </p:nvGraphicFramePr>
        <p:xfrm>
          <a:off x="8458200" y="1155700"/>
          <a:ext cx="457200" cy="393700"/>
        </p:xfrm>
        <a:graphic>
          <a:graphicData uri="http://schemas.openxmlformats.org/presentationml/2006/ole">
            <p:oleObj spid="_x0000_s316432" name="Equation" r:id="rId4" imgW="457200" imgH="393480" progId="Equation.DSMT4">
              <p:embed/>
            </p:oleObj>
          </a:graphicData>
        </a:graphic>
      </p:graphicFrame>
      <p:graphicFrame>
        <p:nvGraphicFramePr>
          <p:cNvPr id="316433" name="Object 17"/>
          <p:cNvGraphicFramePr>
            <a:graphicFrameLocks noChangeAspect="1"/>
          </p:cNvGraphicFramePr>
          <p:nvPr/>
        </p:nvGraphicFramePr>
        <p:xfrm>
          <a:off x="1231900" y="1587500"/>
          <a:ext cx="508000" cy="393700"/>
        </p:xfrm>
        <a:graphic>
          <a:graphicData uri="http://schemas.openxmlformats.org/presentationml/2006/ole">
            <p:oleObj spid="_x0000_s316433" name="Equation" r:id="rId5" imgW="507960" imgH="393480" progId="Equation.DSMT4">
              <p:embed/>
            </p:oleObj>
          </a:graphicData>
        </a:graphic>
      </p:graphicFrame>
      <p:graphicFrame>
        <p:nvGraphicFramePr>
          <p:cNvPr id="316434" name="Object 18"/>
          <p:cNvGraphicFramePr>
            <a:graphicFrameLocks noChangeAspect="1"/>
          </p:cNvGraphicFramePr>
          <p:nvPr/>
        </p:nvGraphicFramePr>
        <p:xfrm>
          <a:off x="7467600" y="1587500"/>
          <a:ext cx="457200" cy="393700"/>
        </p:xfrm>
        <a:graphic>
          <a:graphicData uri="http://schemas.openxmlformats.org/presentationml/2006/ole">
            <p:oleObj spid="_x0000_s316434" name="Equation" r:id="rId6" imgW="457200" imgH="393480" progId="Equation.DSMT4">
              <p:embed/>
            </p:oleObj>
          </a:graphicData>
        </a:graphic>
      </p:graphicFrame>
      <p:graphicFrame>
        <p:nvGraphicFramePr>
          <p:cNvPr id="316435" name="Object 19"/>
          <p:cNvGraphicFramePr>
            <a:graphicFrameLocks noChangeAspect="1"/>
          </p:cNvGraphicFramePr>
          <p:nvPr/>
        </p:nvGraphicFramePr>
        <p:xfrm>
          <a:off x="2971800" y="2019300"/>
          <a:ext cx="508000" cy="393700"/>
        </p:xfrm>
        <a:graphic>
          <a:graphicData uri="http://schemas.openxmlformats.org/presentationml/2006/ole">
            <p:oleObj spid="_x0000_s316435" name="Equation" r:id="rId7" imgW="507960" imgH="393480" progId="Equation.DSMT4">
              <p:embed/>
            </p:oleObj>
          </a:graphicData>
        </a:graphic>
      </p:graphicFrame>
      <p:graphicFrame>
        <p:nvGraphicFramePr>
          <p:cNvPr id="316436" name="Object 20"/>
          <p:cNvGraphicFramePr>
            <a:graphicFrameLocks noChangeAspect="1"/>
          </p:cNvGraphicFramePr>
          <p:nvPr/>
        </p:nvGraphicFramePr>
        <p:xfrm>
          <a:off x="1981200" y="2527300"/>
          <a:ext cx="457200" cy="393700"/>
        </p:xfrm>
        <a:graphic>
          <a:graphicData uri="http://schemas.openxmlformats.org/presentationml/2006/ole">
            <p:oleObj spid="_x0000_s316436" name="Equation" r:id="rId8" imgW="457200" imgH="393480" progId="Equation.DSMT4">
              <p:embed/>
            </p:oleObj>
          </a:graphicData>
        </a:graphic>
      </p:graphicFrame>
      <p:graphicFrame>
        <p:nvGraphicFramePr>
          <p:cNvPr id="316437" name="Object 21"/>
          <p:cNvGraphicFramePr>
            <a:graphicFrameLocks noChangeAspect="1"/>
          </p:cNvGraphicFramePr>
          <p:nvPr/>
        </p:nvGraphicFramePr>
        <p:xfrm>
          <a:off x="6324600" y="2527300"/>
          <a:ext cx="508000" cy="393700"/>
        </p:xfrm>
        <a:graphic>
          <a:graphicData uri="http://schemas.openxmlformats.org/presentationml/2006/ole">
            <p:oleObj spid="_x0000_s316437" name="Equation" r:id="rId9" imgW="507960" imgH="393480" progId="Equation.DSMT4">
              <p:embed/>
            </p:oleObj>
          </a:graphicData>
        </a:graphic>
      </p:graphicFrame>
      <p:graphicFrame>
        <p:nvGraphicFramePr>
          <p:cNvPr id="316438" name="Object 22"/>
          <p:cNvGraphicFramePr>
            <a:graphicFrameLocks noChangeAspect="1"/>
          </p:cNvGraphicFramePr>
          <p:nvPr/>
        </p:nvGraphicFramePr>
        <p:xfrm>
          <a:off x="2819400" y="3467100"/>
          <a:ext cx="2006600" cy="406400"/>
        </p:xfrm>
        <a:graphic>
          <a:graphicData uri="http://schemas.openxmlformats.org/presentationml/2006/ole">
            <p:oleObj spid="_x0000_s316438" name="Equation" r:id="rId10" imgW="2006280" imgH="406080" progId="Equation.DSMT4">
              <p:embed/>
            </p:oleObj>
          </a:graphicData>
        </a:graphic>
      </p:graphicFrame>
      <p:graphicFrame>
        <p:nvGraphicFramePr>
          <p:cNvPr id="316439" name="Object 23"/>
          <p:cNvGraphicFramePr>
            <a:graphicFrameLocks noChangeAspect="1"/>
          </p:cNvGraphicFramePr>
          <p:nvPr/>
        </p:nvGraphicFramePr>
        <p:xfrm>
          <a:off x="1524000" y="3898900"/>
          <a:ext cx="457200" cy="393700"/>
        </p:xfrm>
        <a:graphic>
          <a:graphicData uri="http://schemas.openxmlformats.org/presentationml/2006/ole">
            <p:oleObj spid="_x0000_s316439" name="Equation" r:id="rId11" imgW="457200" imgH="393480" progId="Equation.DSMT4">
              <p:embed/>
            </p:oleObj>
          </a:graphicData>
        </a:graphic>
      </p:graphicFrame>
      <p:graphicFrame>
        <p:nvGraphicFramePr>
          <p:cNvPr id="316440" name="Object 24"/>
          <p:cNvGraphicFramePr>
            <a:graphicFrameLocks noChangeAspect="1"/>
          </p:cNvGraphicFramePr>
          <p:nvPr/>
        </p:nvGraphicFramePr>
        <p:xfrm>
          <a:off x="4876800" y="3898900"/>
          <a:ext cx="508000" cy="393700"/>
        </p:xfrm>
        <a:graphic>
          <a:graphicData uri="http://schemas.openxmlformats.org/presentationml/2006/ole">
            <p:oleObj spid="_x0000_s316440" name="Equation" r:id="rId12" imgW="507960" imgH="393480" progId="Equation.DSMT4">
              <p:embed/>
            </p:oleObj>
          </a:graphicData>
        </a:graphic>
      </p:graphicFrame>
      <p:graphicFrame>
        <p:nvGraphicFramePr>
          <p:cNvPr id="316441" name="Object 25"/>
          <p:cNvGraphicFramePr>
            <a:graphicFrameLocks noChangeAspect="1"/>
          </p:cNvGraphicFramePr>
          <p:nvPr/>
        </p:nvGraphicFramePr>
        <p:xfrm>
          <a:off x="2133600" y="4406900"/>
          <a:ext cx="457200" cy="393700"/>
        </p:xfrm>
        <a:graphic>
          <a:graphicData uri="http://schemas.openxmlformats.org/presentationml/2006/ole">
            <p:oleObj spid="_x0000_s316441" name="Equation" r:id="rId13" imgW="457200" imgH="393480" progId="Equation.DSMT4">
              <p:embed/>
            </p:oleObj>
          </a:graphicData>
        </a:graphic>
      </p:graphicFrame>
      <p:graphicFrame>
        <p:nvGraphicFramePr>
          <p:cNvPr id="316442" name="Object 26"/>
          <p:cNvGraphicFramePr>
            <a:graphicFrameLocks noChangeAspect="1"/>
          </p:cNvGraphicFramePr>
          <p:nvPr/>
        </p:nvGraphicFramePr>
        <p:xfrm>
          <a:off x="5334000" y="4406900"/>
          <a:ext cx="508000" cy="393700"/>
        </p:xfrm>
        <a:graphic>
          <a:graphicData uri="http://schemas.openxmlformats.org/presentationml/2006/ole">
            <p:oleObj spid="_x0000_s316442" name="Equation" r:id="rId14" imgW="507960" imgH="3934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331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971800"/>
            <a:ext cx="8534400" cy="3505200"/>
          </a:xfrm>
        </p:spPr>
        <p:txBody>
          <a:bodyPr/>
          <a:lstStyle/>
          <a:p>
            <a:r>
              <a:rPr lang="en-US" sz="2800"/>
              <a:t>For each </a:t>
            </a:r>
            <a:r>
              <a:rPr lang="en-US" sz="2800" b="1"/>
              <a:t>x</a:t>
            </a:r>
            <a:r>
              <a:rPr lang="en-US" sz="2800"/>
              <a:t> in     , </a:t>
            </a:r>
            <a:r>
              <a:rPr lang="en-US" sz="2800" i="1"/>
              <a:t>T </a:t>
            </a:r>
            <a:r>
              <a:rPr lang="en-US" sz="2800"/>
              <a:t>(</a:t>
            </a:r>
            <a:r>
              <a:rPr lang="en-US" sz="2800" b="1"/>
              <a:t>x</a:t>
            </a:r>
            <a:r>
              <a:rPr lang="en-US" sz="2800"/>
              <a:t>) is computed as </a:t>
            </a:r>
            <a:r>
              <a:rPr lang="en-US" sz="2800" i="1"/>
              <a:t>A</a:t>
            </a:r>
            <a:r>
              <a:rPr lang="en-US" sz="2800" b="1"/>
              <a:t>x</a:t>
            </a:r>
            <a:r>
              <a:rPr lang="en-US" sz="2800"/>
              <a:t>, where </a:t>
            </a:r>
            <a:r>
              <a:rPr lang="en-US" sz="2800" i="1"/>
              <a:t>A</a:t>
            </a:r>
            <a:r>
              <a:rPr lang="en-US" sz="2800"/>
              <a:t> is an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matrix.</a:t>
            </a:r>
          </a:p>
          <a:p>
            <a:r>
              <a:rPr lang="en-US" sz="2800"/>
              <a:t>For simplicity, we denote such a </a:t>
            </a:r>
            <a:r>
              <a:rPr lang="en-US" sz="2800" i="1"/>
              <a:t>matrix</a:t>
            </a:r>
            <a:r>
              <a:rPr lang="en-US" sz="2800"/>
              <a:t> </a:t>
            </a:r>
            <a:r>
              <a:rPr lang="en-US" sz="2800" i="1"/>
              <a:t>transformation</a:t>
            </a:r>
            <a:r>
              <a:rPr lang="en-US" sz="2800"/>
              <a:t> by                .</a:t>
            </a:r>
          </a:p>
          <a:p>
            <a:r>
              <a:rPr lang="en-US" sz="2800"/>
              <a:t>The domain of </a:t>
            </a:r>
            <a:r>
              <a:rPr lang="en-US" sz="2800" i="1"/>
              <a:t>T</a:t>
            </a:r>
            <a:r>
              <a:rPr lang="en-US" sz="2800"/>
              <a:t> is      when </a:t>
            </a:r>
            <a:r>
              <a:rPr lang="en-US" sz="2800" i="1"/>
              <a:t>A</a:t>
            </a:r>
            <a:r>
              <a:rPr lang="en-US" sz="2800"/>
              <a:t> has </a:t>
            </a:r>
            <a:r>
              <a:rPr lang="en-US" sz="2800" i="1"/>
              <a:t>n</a:t>
            </a:r>
            <a:r>
              <a:rPr lang="en-US" sz="2800"/>
              <a:t> columns and the codomain of </a:t>
            </a:r>
            <a:r>
              <a:rPr lang="en-US" sz="2800" i="1"/>
              <a:t>T</a:t>
            </a:r>
            <a:r>
              <a:rPr lang="en-US" sz="2800"/>
              <a:t> is        when each column of </a:t>
            </a:r>
            <a:r>
              <a:rPr lang="en-US" sz="2800" i="1"/>
              <a:t>A</a:t>
            </a:r>
            <a:r>
              <a:rPr lang="en-US" sz="2800"/>
              <a:t> has </a:t>
            </a:r>
            <a:r>
              <a:rPr lang="en-US" sz="2800" i="1"/>
              <a:t>m</a:t>
            </a:r>
            <a:r>
              <a:rPr lang="en-US" sz="2800"/>
              <a:t> entries.</a:t>
            </a:r>
          </a:p>
        </p:txBody>
      </p:sp>
      <p:graphicFrame>
        <p:nvGraphicFramePr>
          <p:cNvPr id="653318" name="Object 6"/>
          <p:cNvGraphicFramePr>
            <a:graphicFrameLocks noChangeAspect="1"/>
          </p:cNvGraphicFramePr>
          <p:nvPr/>
        </p:nvGraphicFramePr>
        <p:xfrm>
          <a:off x="2819400" y="2984500"/>
          <a:ext cx="457200" cy="393700"/>
        </p:xfrm>
        <a:graphic>
          <a:graphicData uri="http://schemas.openxmlformats.org/presentationml/2006/ole">
            <p:oleObj spid="_x0000_s653318" name="Equation" r:id="rId3" imgW="457200" imgH="393480" progId="Equation.DSMT4">
              <p:embed/>
            </p:oleObj>
          </a:graphicData>
        </a:graphic>
      </p:graphicFrame>
      <p:graphicFrame>
        <p:nvGraphicFramePr>
          <p:cNvPr id="653319" name="Object 7"/>
          <p:cNvGraphicFramePr>
            <a:graphicFrameLocks noChangeAspect="1"/>
          </p:cNvGraphicFramePr>
          <p:nvPr/>
        </p:nvGraphicFramePr>
        <p:xfrm>
          <a:off x="914400" y="3657600"/>
          <a:ext cx="863600" cy="254000"/>
        </p:xfrm>
        <a:graphic>
          <a:graphicData uri="http://schemas.openxmlformats.org/presentationml/2006/ole">
            <p:oleObj spid="_x0000_s653319" name="Equation" r:id="rId4" imgW="863280" imgH="253800" progId="Equation.DSMT4">
              <p:embed/>
            </p:oleObj>
          </a:graphicData>
        </a:graphic>
      </p:graphicFrame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295400" y="4508500"/>
          <a:ext cx="1346200" cy="330200"/>
        </p:xfrm>
        <a:graphic>
          <a:graphicData uri="http://schemas.openxmlformats.org/presentationml/2006/ole">
            <p:oleObj spid="_x0000_s653320" name="Equation" r:id="rId5" imgW="1346040" imgH="330120" progId="Equation.DSMT4">
              <p:embed/>
            </p:oleObj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/>
        </p:nvGraphicFramePr>
        <p:xfrm>
          <a:off x="3657600" y="4953000"/>
          <a:ext cx="457200" cy="393700"/>
        </p:xfrm>
        <a:graphic>
          <a:graphicData uri="http://schemas.openxmlformats.org/presentationml/2006/ole">
            <p:oleObj spid="_x0000_s653321" name="Equation" r:id="rId6" imgW="457200" imgH="393480" progId="Equation.DSMT4">
              <p:embed/>
            </p:oleObj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/>
        </p:nvGraphicFramePr>
        <p:xfrm>
          <a:off x="3429000" y="5384800"/>
          <a:ext cx="508000" cy="393700"/>
        </p:xfrm>
        <a:graphic>
          <a:graphicData uri="http://schemas.openxmlformats.org/presentationml/2006/ole">
            <p:oleObj spid="_x0000_s653322" name="Equation" r:id="rId7" imgW="507960" imgH="393480" progId="Equation.DSMT4">
              <p:embed/>
            </p:oleObj>
          </a:graphicData>
        </a:graphic>
      </p:graphicFrame>
      <p:pic>
        <p:nvPicPr>
          <p:cNvPr id="653326" name="Picture 14" descr="1"/>
          <p:cNvPicPr>
            <a:picLocks noChangeAspect="1" noChangeArrowheads="1"/>
          </p:cNvPicPr>
          <p:nvPr>
            <p:ph sz="half" idx="1"/>
          </p:nvPr>
        </p:nvPicPr>
        <p:blipFill>
          <a:blip r:embed="rId8"/>
          <a:srcRect/>
          <a:stretch>
            <a:fillRect/>
          </a:stretch>
        </p:blipFill>
        <p:spPr>
          <a:xfrm>
            <a:off x="2590800" y="1143000"/>
            <a:ext cx="3657600" cy="1828800"/>
          </a:xfrm>
          <a:noFill/>
          <a:ln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410200"/>
          </a:xfrm>
        </p:spPr>
        <p:txBody>
          <a:bodyPr/>
          <a:lstStyle/>
          <a:p>
            <a:r>
              <a:rPr lang="en-US" sz="2800"/>
              <a:t>The range of </a:t>
            </a:r>
            <a:r>
              <a:rPr lang="en-US" sz="2800" i="1"/>
              <a:t>T</a:t>
            </a:r>
            <a:r>
              <a:rPr lang="en-US" sz="2800"/>
              <a:t> is the set of all linear combinations of the columns of </a:t>
            </a:r>
            <a:r>
              <a:rPr lang="en-US" sz="2800" i="1"/>
              <a:t>A</a:t>
            </a:r>
            <a:r>
              <a:rPr lang="en-US" sz="2800"/>
              <a:t>, because each image </a:t>
            </a:r>
            <a:r>
              <a:rPr lang="en-US" sz="2800" i="1"/>
              <a:t>T </a:t>
            </a:r>
            <a:r>
              <a:rPr lang="en-US" sz="2800"/>
              <a:t>(</a:t>
            </a:r>
            <a:r>
              <a:rPr lang="en-US" sz="2800" b="1"/>
              <a:t>x</a:t>
            </a:r>
            <a:r>
              <a:rPr lang="en-US" sz="2800"/>
              <a:t>) is of the form </a:t>
            </a:r>
            <a:r>
              <a:rPr lang="en-US" sz="2800" i="1"/>
              <a:t>A</a:t>
            </a:r>
            <a:r>
              <a:rPr lang="en-US" sz="2800" b="1"/>
              <a:t>x</a:t>
            </a:r>
            <a:r>
              <a:rPr lang="en-US" sz="2800"/>
              <a:t>.</a:t>
            </a:r>
          </a:p>
          <a:p>
            <a:endParaRPr lang="en-US" sz="2800"/>
          </a:p>
          <a:p>
            <a:r>
              <a:rPr lang="en-US" sz="2800" b="1"/>
              <a:t>Example 1:</a:t>
            </a:r>
            <a:r>
              <a:rPr lang="en-US" sz="2800"/>
              <a:t> Let                          ,                 ,                .</a:t>
            </a:r>
          </a:p>
          <a:p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and define a transformation                       by                   , so that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                                                                                    .  </a:t>
            </a:r>
          </a:p>
        </p:txBody>
      </p:sp>
      <p:graphicFrame>
        <p:nvGraphicFramePr>
          <p:cNvPr id="655364" name="Object 4"/>
          <p:cNvGraphicFramePr>
            <a:graphicFrameLocks noChangeAspect="1"/>
          </p:cNvGraphicFramePr>
          <p:nvPr/>
        </p:nvGraphicFramePr>
        <p:xfrm>
          <a:off x="3098800" y="1993900"/>
          <a:ext cx="2260600" cy="1778000"/>
        </p:xfrm>
        <a:graphic>
          <a:graphicData uri="http://schemas.openxmlformats.org/presentationml/2006/ole">
            <p:oleObj spid="_x0000_s655364" name="Equation" r:id="rId3" imgW="2260440" imgH="1777680" progId="Equation.DSMT4">
              <p:embed/>
            </p:oleObj>
          </a:graphicData>
        </a:graphic>
      </p:graphicFrame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5537200" y="2311400"/>
          <a:ext cx="1409700" cy="1143000"/>
        </p:xfrm>
        <a:graphic>
          <a:graphicData uri="http://schemas.openxmlformats.org/presentationml/2006/ole">
            <p:oleObj spid="_x0000_s655365" name="Equation" r:id="rId4" imgW="1409400" imgH="1143000" progId="Equation.DSMT4">
              <p:embed/>
            </p:oleObj>
          </a:graphicData>
        </a:graphic>
      </p:graphicFrame>
      <p:graphicFrame>
        <p:nvGraphicFramePr>
          <p:cNvPr id="655366" name="Object 6"/>
          <p:cNvGraphicFramePr>
            <a:graphicFrameLocks noChangeAspect="1"/>
          </p:cNvGraphicFramePr>
          <p:nvPr/>
        </p:nvGraphicFramePr>
        <p:xfrm>
          <a:off x="7099300" y="1993900"/>
          <a:ext cx="1397000" cy="1778000"/>
        </p:xfrm>
        <a:graphic>
          <a:graphicData uri="http://schemas.openxmlformats.org/presentationml/2006/ole">
            <p:oleObj spid="_x0000_s655366" name="Equation" r:id="rId5" imgW="1396800" imgH="1777680" progId="Equation.DSMT4">
              <p:embed/>
            </p:oleObj>
          </a:graphicData>
        </a:graphic>
      </p:graphicFrame>
      <p:graphicFrame>
        <p:nvGraphicFramePr>
          <p:cNvPr id="655367" name="Object 7"/>
          <p:cNvGraphicFramePr>
            <a:graphicFrameLocks noChangeAspect="1"/>
          </p:cNvGraphicFramePr>
          <p:nvPr/>
        </p:nvGraphicFramePr>
        <p:xfrm>
          <a:off x="4699000" y="4152900"/>
          <a:ext cx="1943100" cy="406400"/>
        </p:xfrm>
        <a:graphic>
          <a:graphicData uri="http://schemas.openxmlformats.org/presentationml/2006/ole">
            <p:oleObj spid="_x0000_s655367" name="Equation" r:id="rId6" imgW="1942920" imgH="406080" progId="Equation.DSMT4">
              <p:embed/>
            </p:oleObj>
          </a:graphicData>
        </a:graphic>
      </p:graphicFrame>
      <p:graphicFrame>
        <p:nvGraphicFramePr>
          <p:cNvPr id="655368" name="Object 8"/>
          <p:cNvGraphicFramePr>
            <a:graphicFrameLocks noChangeAspect="1"/>
          </p:cNvGraphicFramePr>
          <p:nvPr/>
        </p:nvGraphicFramePr>
        <p:xfrm>
          <a:off x="7073900" y="4203700"/>
          <a:ext cx="1701800" cy="431800"/>
        </p:xfrm>
        <a:graphic>
          <a:graphicData uri="http://schemas.openxmlformats.org/presentationml/2006/ole">
            <p:oleObj spid="_x0000_s655368" name="Equation" r:id="rId7" imgW="1701720" imgH="431640" progId="Equation.DSMT4">
              <p:embed/>
            </p:oleObj>
          </a:graphicData>
        </a:graphic>
      </p:graphicFrame>
      <p:graphicFrame>
        <p:nvGraphicFramePr>
          <p:cNvPr id="655369" name="Object 9"/>
          <p:cNvGraphicFramePr>
            <a:graphicFrameLocks noChangeAspect="1"/>
          </p:cNvGraphicFramePr>
          <p:nvPr/>
        </p:nvGraphicFramePr>
        <p:xfrm>
          <a:off x="1219200" y="4800600"/>
          <a:ext cx="6616700" cy="1778000"/>
        </p:xfrm>
        <a:graphic>
          <a:graphicData uri="http://schemas.openxmlformats.org/presentationml/2006/ole">
            <p:oleObj spid="_x0000_s655369" name="Equation" r:id="rId8" imgW="6616440" imgH="17776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800"/>
              <a:t>Find </a:t>
            </a:r>
            <a:r>
              <a:rPr lang="en-US" sz="2800" i="1"/>
              <a:t>T</a:t>
            </a:r>
            <a:r>
              <a:rPr lang="en-US" sz="2800"/>
              <a:t> (</a:t>
            </a:r>
            <a:r>
              <a:rPr lang="en-US" sz="2800" b="1"/>
              <a:t>u</a:t>
            </a:r>
            <a:r>
              <a:rPr lang="en-US" sz="2800"/>
              <a:t>), the image of </a:t>
            </a:r>
            <a:r>
              <a:rPr lang="en-US" sz="2800" b="1"/>
              <a:t>u</a:t>
            </a:r>
            <a:r>
              <a:rPr lang="en-US" sz="2800"/>
              <a:t> under the transformation </a:t>
            </a:r>
            <a:r>
              <a:rPr lang="en-US" sz="2800" i="1"/>
              <a:t>T</a:t>
            </a:r>
            <a:r>
              <a:rPr lang="en-US" sz="2800"/>
              <a:t>.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800"/>
              <a:t>Find an </a:t>
            </a:r>
            <a:r>
              <a:rPr lang="en-US" sz="2800" b="1"/>
              <a:t>x</a:t>
            </a:r>
            <a:r>
              <a:rPr lang="en-US" sz="2800"/>
              <a:t> in       whose image under </a:t>
            </a:r>
            <a:r>
              <a:rPr lang="en-US" sz="2800" i="1"/>
              <a:t>T</a:t>
            </a:r>
            <a:r>
              <a:rPr lang="en-US" sz="2800"/>
              <a:t> is </a:t>
            </a:r>
            <a:r>
              <a:rPr lang="en-US" sz="2800" b="1"/>
              <a:t>b</a:t>
            </a:r>
            <a:r>
              <a:rPr lang="en-US" sz="2800"/>
              <a:t>.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800"/>
              <a:t>Is there more than one </a:t>
            </a:r>
            <a:r>
              <a:rPr lang="en-US" sz="2800" b="1"/>
              <a:t>x</a:t>
            </a:r>
            <a:r>
              <a:rPr lang="en-US" sz="2800"/>
              <a:t> whose image under </a:t>
            </a:r>
            <a:r>
              <a:rPr lang="en-US" sz="2800" i="1"/>
              <a:t>T</a:t>
            </a:r>
            <a:r>
              <a:rPr lang="en-US" sz="2800"/>
              <a:t> is </a:t>
            </a:r>
            <a:r>
              <a:rPr lang="en-US" sz="2800" b="1"/>
              <a:t>b</a:t>
            </a:r>
            <a:r>
              <a:rPr lang="en-US" sz="2800"/>
              <a:t>?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800"/>
              <a:t>Determine if </a:t>
            </a:r>
            <a:r>
              <a:rPr lang="en-US" sz="2800" b="1"/>
              <a:t>c</a:t>
            </a:r>
            <a:r>
              <a:rPr lang="en-US" sz="2800"/>
              <a:t> is in the range of the transformation </a:t>
            </a:r>
            <a:r>
              <a:rPr lang="en-US" sz="2800" i="1"/>
              <a:t>T</a:t>
            </a:r>
            <a:r>
              <a:rPr lang="en-US" sz="2800"/>
              <a:t>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360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3600"/>
          </a:p>
        </p:txBody>
      </p:sp>
      <p:graphicFrame>
        <p:nvGraphicFramePr>
          <p:cNvPr id="656388" name="Object 4"/>
          <p:cNvGraphicFramePr>
            <a:graphicFrameLocks noChangeAspect="1"/>
          </p:cNvGraphicFramePr>
          <p:nvPr/>
        </p:nvGraphicFramePr>
        <p:xfrm>
          <a:off x="3733800" y="2832100"/>
          <a:ext cx="457200" cy="393700"/>
        </p:xfrm>
        <a:graphic>
          <a:graphicData uri="http://schemas.openxmlformats.org/presentationml/2006/ole">
            <p:oleObj spid="_x0000_s656388" name="Equation" r:id="rId3" imgW="457200" imgH="3934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/>
            <a:r>
              <a:rPr lang="en-US" sz="2800" b="1"/>
              <a:t>Solution:</a:t>
            </a:r>
          </a:p>
          <a:p>
            <a:pPr marL="1371600" lvl="2" indent="-457200">
              <a:buFont typeface="Wingdings" pitchFamily="2" charset="2"/>
              <a:buAutoNum type="alphaLcPeriod"/>
            </a:pPr>
            <a:r>
              <a:rPr lang="en-US" sz="2800"/>
              <a:t>Compute</a:t>
            </a:r>
          </a:p>
          <a:p>
            <a:pPr marL="1371600" lvl="2" indent="-457200"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buFont typeface="Wingdings" pitchFamily="2" charset="2"/>
              <a:buNone/>
            </a:pPr>
            <a:r>
              <a:rPr lang="en-US" sz="2800"/>
              <a:t>                                                                      .</a:t>
            </a:r>
          </a:p>
          <a:p>
            <a:pPr marL="1371600" lvl="2" indent="-457200"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buFont typeface="Wingdings" pitchFamily="2" charset="2"/>
              <a:buAutoNum type="alphaLcPeriod" startAt="2"/>
            </a:pPr>
            <a:r>
              <a:rPr lang="en-US" sz="2800"/>
              <a:t>Solve                  for </a:t>
            </a:r>
            <a:r>
              <a:rPr lang="en-US" sz="2800" b="1"/>
              <a:t>x</a:t>
            </a:r>
            <a:r>
              <a:rPr lang="en-US" sz="2800"/>
              <a:t>. That is, solve              , or 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sz="2800"/>
              <a:t>                                                          .           ----(1) </a:t>
            </a:r>
          </a:p>
        </p:txBody>
      </p:sp>
      <p:graphicFrame>
        <p:nvGraphicFramePr>
          <p:cNvPr id="657412" name="Object 4"/>
          <p:cNvGraphicFramePr>
            <a:graphicFrameLocks noChangeAspect="1"/>
          </p:cNvGraphicFramePr>
          <p:nvPr/>
        </p:nvGraphicFramePr>
        <p:xfrm>
          <a:off x="2057400" y="2070100"/>
          <a:ext cx="5638800" cy="1778000"/>
        </p:xfrm>
        <a:graphic>
          <a:graphicData uri="http://schemas.openxmlformats.org/presentationml/2006/ole">
            <p:oleObj spid="_x0000_s657412" name="Equation" r:id="rId3" imgW="5638680" imgH="1777680" progId="Equation.DSMT4">
              <p:embed/>
            </p:oleObj>
          </a:graphicData>
        </a:graphic>
      </p:graphicFrame>
      <p:graphicFrame>
        <p:nvGraphicFramePr>
          <p:cNvPr id="657413" name="Object 5"/>
          <p:cNvGraphicFramePr>
            <a:graphicFrameLocks noChangeAspect="1"/>
          </p:cNvGraphicFramePr>
          <p:nvPr/>
        </p:nvGraphicFramePr>
        <p:xfrm>
          <a:off x="2819400" y="4292600"/>
          <a:ext cx="1409700" cy="431800"/>
        </p:xfrm>
        <a:graphic>
          <a:graphicData uri="http://schemas.openxmlformats.org/presentationml/2006/ole">
            <p:oleObj spid="_x0000_s657413" name="Equation" r:id="rId4" imgW="1409400" imgH="431640" progId="Equation.DSMT4">
              <p:embed/>
            </p:oleObj>
          </a:graphicData>
        </a:graphic>
      </p:graphicFrame>
      <p:graphicFrame>
        <p:nvGraphicFramePr>
          <p:cNvPr id="657414" name="Object 6"/>
          <p:cNvGraphicFramePr>
            <a:graphicFrameLocks noChangeAspect="1"/>
          </p:cNvGraphicFramePr>
          <p:nvPr/>
        </p:nvGraphicFramePr>
        <p:xfrm>
          <a:off x="7162800" y="4292600"/>
          <a:ext cx="1143000" cy="355600"/>
        </p:xfrm>
        <a:graphic>
          <a:graphicData uri="http://schemas.openxmlformats.org/presentationml/2006/ole">
            <p:oleObj spid="_x0000_s657414" name="Equation" r:id="rId5" imgW="1143000" imgH="355320" progId="Equation.DSMT4">
              <p:embed/>
            </p:oleObj>
          </a:graphicData>
        </a:graphic>
      </p:graphicFrame>
      <p:graphicFrame>
        <p:nvGraphicFramePr>
          <p:cNvPr id="657415" name="Object 7"/>
          <p:cNvGraphicFramePr>
            <a:graphicFrameLocks noChangeAspect="1"/>
          </p:cNvGraphicFramePr>
          <p:nvPr/>
        </p:nvGraphicFramePr>
        <p:xfrm>
          <a:off x="3124200" y="4800600"/>
          <a:ext cx="3517900" cy="1778000"/>
        </p:xfrm>
        <a:graphic>
          <a:graphicData uri="http://schemas.openxmlformats.org/presentationml/2006/ole">
            <p:oleObj spid="_x0000_s657415" name="Equation" r:id="rId6" imgW="3517560" imgH="17776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lvl="3"/>
            <a:r>
              <a:rPr lang="en-US" sz="2800"/>
              <a:t>Row reduce the augmented matrix: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                                                                               ----(2)</a:t>
            </a:r>
          </a:p>
          <a:p>
            <a:endParaRPr lang="en-US" sz="2800"/>
          </a:p>
          <a:p>
            <a:endParaRPr lang="en-US" sz="2800"/>
          </a:p>
          <a:p>
            <a:pPr lvl="3"/>
            <a:r>
              <a:rPr lang="en-US" sz="2800"/>
              <a:t>Hence              ,               , and                  .</a:t>
            </a:r>
          </a:p>
          <a:p>
            <a:endParaRPr lang="en-US" sz="2800"/>
          </a:p>
          <a:p>
            <a:pPr lvl="3"/>
            <a:r>
              <a:rPr lang="en-US" sz="2800"/>
              <a:t>The image of this </a:t>
            </a:r>
            <a:r>
              <a:rPr lang="en-US" sz="2800" b="1"/>
              <a:t>x</a:t>
            </a:r>
            <a:r>
              <a:rPr lang="en-US" sz="2800"/>
              <a:t> under </a:t>
            </a:r>
            <a:r>
              <a:rPr lang="en-US" sz="2800" i="1"/>
              <a:t>T</a:t>
            </a:r>
            <a:r>
              <a:rPr lang="en-US" sz="2800"/>
              <a:t> is the given vector </a:t>
            </a:r>
            <a:r>
              <a:rPr lang="en-US" sz="2800" b="1"/>
              <a:t>b</a:t>
            </a:r>
            <a:r>
              <a:rPr lang="en-US" sz="2800"/>
              <a:t>.  </a:t>
            </a:r>
          </a:p>
        </p:txBody>
      </p:sp>
      <p:graphicFrame>
        <p:nvGraphicFramePr>
          <p:cNvPr id="658436" name="Object 4"/>
          <p:cNvGraphicFramePr>
            <a:graphicFrameLocks noChangeAspect="1"/>
          </p:cNvGraphicFramePr>
          <p:nvPr/>
        </p:nvGraphicFramePr>
        <p:xfrm>
          <a:off x="304800" y="1676400"/>
          <a:ext cx="8610600" cy="1520825"/>
        </p:xfrm>
        <a:graphic>
          <a:graphicData uri="http://schemas.openxmlformats.org/presentationml/2006/ole">
            <p:oleObj spid="_x0000_s658436" name="Equation" r:id="rId3" imgW="10071000" imgH="1777680" progId="Equation.DSMT4">
              <p:embed/>
            </p:oleObj>
          </a:graphicData>
        </a:graphic>
      </p:graphicFrame>
      <p:graphicFrame>
        <p:nvGraphicFramePr>
          <p:cNvPr id="658437" name="Object 5"/>
          <p:cNvGraphicFramePr>
            <a:graphicFrameLocks noChangeAspect="1"/>
          </p:cNvGraphicFramePr>
          <p:nvPr/>
        </p:nvGraphicFramePr>
        <p:xfrm>
          <a:off x="2895600" y="4775200"/>
          <a:ext cx="1193800" cy="482600"/>
        </p:xfrm>
        <a:graphic>
          <a:graphicData uri="http://schemas.openxmlformats.org/presentationml/2006/ole">
            <p:oleObj spid="_x0000_s658437" name="Equation" r:id="rId4" imgW="1193760" imgH="482400" progId="Equation.DSMT4">
              <p:embed/>
            </p:oleObj>
          </a:graphicData>
        </a:graphic>
      </p:graphicFrame>
      <p:graphicFrame>
        <p:nvGraphicFramePr>
          <p:cNvPr id="658438" name="Object 6"/>
          <p:cNvGraphicFramePr>
            <a:graphicFrameLocks noChangeAspect="1"/>
          </p:cNvGraphicFramePr>
          <p:nvPr/>
        </p:nvGraphicFramePr>
        <p:xfrm>
          <a:off x="4191000" y="4775200"/>
          <a:ext cx="1295400" cy="482600"/>
        </p:xfrm>
        <a:graphic>
          <a:graphicData uri="http://schemas.openxmlformats.org/presentationml/2006/ole">
            <p:oleObj spid="_x0000_s658438" name="Equation" r:id="rId5" imgW="1295280" imgH="482400" progId="Equation.DSMT4">
              <p:embed/>
            </p:oleObj>
          </a:graphicData>
        </a:graphic>
      </p:graphicFrame>
      <p:graphicFrame>
        <p:nvGraphicFramePr>
          <p:cNvPr id="658439" name="Object 7"/>
          <p:cNvGraphicFramePr>
            <a:graphicFrameLocks noChangeAspect="1"/>
          </p:cNvGraphicFramePr>
          <p:nvPr/>
        </p:nvGraphicFramePr>
        <p:xfrm>
          <a:off x="6197600" y="4445000"/>
          <a:ext cx="1549400" cy="1143000"/>
        </p:xfrm>
        <a:graphic>
          <a:graphicData uri="http://schemas.openxmlformats.org/presentationml/2006/ole">
            <p:oleObj spid="_x0000_s658439" name="Equation" r:id="rId6" imgW="1549080" imgH="11430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 startAt="3"/>
            </a:pPr>
            <a:r>
              <a:rPr lang="en-US" sz="2800"/>
              <a:t>Any </a:t>
            </a:r>
            <a:r>
              <a:rPr lang="en-US" sz="2800" b="1"/>
              <a:t>x</a:t>
            </a:r>
            <a:r>
              <a:rPr lang="en-US" sz="2800"/>
              <a:t> whose image under </a:t>
            </a:r>
            <a:r>
              <a:rPr lang="en-US" sz="2800" i="1"/>
              <a:t>T</a:t>
            </a:r>
            <a:r>
              <a:rPr lang="en-US" sz="2800"/>
              <a:t> is </a:t>
            </a:r>
            <a:r>
              <a:rPr lang="en-US" sz="2800" b="1"/>
              <a:t>b</a:t>
            </a:r>
            <a:r>
              <a:rPr lang="en-US" sz="2800"/>
              <a:t> must satisfy equation (1).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2800"/>
              <a:t>From (2), it is clear that equation (1) has a unique solution.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2800"/>
              <a:t>So there is exactly one </a:t>
            </a:r>
            <a:r>
              <a:rPr lang="en-US" sz="2800" b="1"/>
              <a:t>x</a:t>
            </a:r>
            <a:r>
              <a:rPr lang="en-US" sz="2800"/>
              <a:t> whose image is </a:t>
            </a:r>
            <a:r>
              <a:rPr lang="en-US" sz="2800" b="1"/>
              <a:t>b</a:t>
            </a:r>
            <a:r>
              <a:rPr lang="en-US" sz="2800"/>
              <a:t>.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 startAt="4"/>
            </a:pPr>
            <a:endParaRPr lang="en-US" sz="2800"/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 startAt="4"/>
            </a:pPr>
            <a:r>
              <a:rPr lang="en-US" sz="2800"/>
              <a:t>The vector </a:t>
            </a:r>
            <a:r>
              <a:rPr lang="en-US" sz="2800" b="1"/>
              <a:t>c</a:t>
            </a:r>
            <a:r>
              <a:rPr lang="en-US" sz="2800"/>
              <a:t> is in the range of </a:t>
            </a:r>
            <a:r>
              <a:rPr lang="en-US" sz="2800" i="1"/>
              <a:t>T</a:t>
            </a:r>
            <a:r>
              <a:rPr lang="en-US" sz="2800"/>
              <a:t> if </a:t>
            </a:r>
            <a:r>
              <a:rPr lang="en-US" sz="2800" b="1"/>
              <a:t>c</a:t>
            </a:r>
            <a:r>
              <a:rPr lang="en-US" sz="2800"/>
              <a:t> is the image of some </a:t>
            </a:r>
            <a:r>
              <a:rPr lang="en-US" sz="2800" b="1"/>
              <a:t>x</a:t>
            </a:r>
            <a:r>
              <a:rPr lang="en-US" sz="2800"/>
              <a:t> in      , that is, if                 for some </a:t>
            </a:r>
            <a:r>
              <a:rPr lang="en-US" sz="2800" b="1"/>
              <a:t>x</a:t>
            </a:r>
            <a:r>
              <a:rPr lang="en-US" sz="2800"/>
              <a:t>.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2800"/>
              <a:t>This is another way of asking if the system</a:t>
            </a:r>
          </a:p>
          <a:p>
            <a:pPr marL="1752600" lvl="3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            is consistent.     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 startAt="3"/>
            </a:pPr>
            <a:endParaRPr lang="en-US" sz="2800"/>
          </a:p>
        </p:txBody>
      </p:sp>
      <p:graphicFrame>
        <p:nvGraphicFramePr>
          <p:cNvPr id="659460" name="Object 4"/>
          <p:cNvGraphicFramePr>
            <a:graphicFrameLocks noChangeAspect="1"/>
          </p:cNvGraphicFramePr>
          <p:nvPr/>
        </p:nvGraphicFramePr>
        <p:xfrm>
          <a:off x="4724400" y="4318000"/>
          <a:ext cx="457200" cy="393700"/>
        </p:xfrm>
        <a:graphic>
          <a:graphicData uri="http://schemas.openxmlformats.org/presentationml/2006/ole">
            <p:oleObj spid="_x0000_s659460" name="Equation" r:id="rId3" imgW="457200" imgH="393480" progId="Equation.DSMT4">
              <p:embed/>
            </p:oleObj>
          </a:graphicData>
        </a:graphic>
      </p:graphicFrame>
      <p:graphicFrame>
        <p:nvGraphicFramePr>
          <p:cNvPr id="659461" name="Object 5"/>
          <p:cNvGraphicFramePr>
            <a:graphicFrameLocks noChangeAspect="1"/>
          </p:cNvGraphicFramePr>
          <p:nvPr/>
        </p:nvGraphicFramePr>
        <p:xfrm>
          <a:off x="6705600" y="4368800"/>
          <a:ext cx="1358900" cy="431800"/>
        </p:xfrm>
        <a:graphic>
          <a:graphicData uri="http://schemas.openxmlformats.org/presentationml/2006/ole">
            <p:oleObj spid="_x0000_s659461" name="Equation" r:id="rId4" imgW="1358640" imgH="431640" progId="Equation.DSMT4">
              <p:embed/>
            </p:oleObj>
          </a:graphicData>
        </a:graphic>
      </p:graphicFrame>
      <p:graphicFrame>
        <p:nvGraphicFramePr>
          <p:cNvPr id="659462" name="Object 6"/>
          <p:cNvGraphicFramePr>
            <a:graphicFrameLocks noChangeAspect="1"/>
          </p:cNvGraphicFramePr>
          <p:nvPr/>
        </p:nvGraphicFramePr>
        <p:xfrm>
          <a:off x="2209800" y="5702300"/>
          <a:ext cx="1104900" cy="342900"/>
        </p:xfrm>
        <a:graphic>
          <a:graphicData uri="http://schemas.openxmlformats.org/presentationml/2006/ole">
            <p:oleObj spid="_x0000_s659462" name="Equation" r:id="rId5" imgW="1104840" imgH="3427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lvl="3"/>
            <a:r>
              <a:rPr lang="en-US" sz="2800"/>
              <a:t>To find the answer, row reduce the augmented matrix.</a:t>
            </a:r>
          </a:p>
          <a:p>
            <a:pPr lvl="3"/>
            <a:endParaRPr lang="en-US" sz="2800"/>
          </a:p>
          <a:p>
            <a:pPr lvl="3"/>
            <a:endParaRPr lang="en-US" sz="2800"/>
          </a:p>
          <a:p>
            <a:pPr lvl="3"/>
            <a:endParaRPr lang="en-US" sz="2800"/>
          </a:p>
          <a:p>
            <a:pPr lvl="3"/>
            <a:endParaRPr lang="en-US" sz="2800"/>
          </a:p>
          <a:p>
            <a:pPr lvl="3"/>
            <a:r>
              <a:rPr lang="en-US" sz="2800"/>
              <a:t>The third equation,              , shows that the system is inconsistent.</a:t>
            </a:r>
          </a:p>
          <a:p>
            <a:pPr lvl="3"/>
            <a:endParaRPr lang="en-US" sz="2800"/>
          </a:p>
          <a:p>
            <a:pPr lvl="3"/>
            <a:r>
              <a:rPr lang="en-US" sz="2800"/>
              <a:t>So </a:t>
            </a:r>
            <a:r>
              <a:rPr lang="en-US" sz="2800" b="1"/>
              <a:t>c</a:t>
            </a:r>
            <a:r>
              <a:rPr lang="en-US" sz="2800"/>
              <a:t> is </a:t>
            </a:r>
            <a:r>
              <a:rPr lang="en-US" sz="2800" i="1"/>
              <a:t>not</a:t>
            </a:r>
            <a:r>
              <a:rPr lang="en-US" sz="2800"/>
              <a:t> in the range of </a:t>
            </a:r>
            <a:r>
              <a:rPr lang="en-US" sz="2800" i="1"/>
              <a:t>T</a:t>
            </a:r>
            <a:r>
              <a:rPr lang="en-US" sz="2800"/>
              <a:t>.</a:t>
            </a:r>
          </a:p>
          <a:p>
            <a:pPr lvl="3"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660484" name="Object 4"/>
          <p:cNvGraphicFramePr>
            <a:graphicFrameLocks noChangeAspect="1"/>
          </p:cNvGraphicFramePr>
          <p:nvPr/>
        </p:nvGraphicFramePr>
        <p:xfrm>
          <a:off x="228600" y="2209800"/>
          <a:ext cx="8686800" cy="1533525"/>
        </p:xfrm>
        <a:graphic>
          <a:graphicData uri="http://schemas.openxmlformats.org/presentationml/2006/ole">
            <p:oleObj spid="_x0000_s660484" name="Equation" r:id="rId3" imgW="10083600" imgH="1777680" progId="Equation.DSMT4">
              <p:embed/>
            </p:oleObj>
          </a:graphicData>
        </a:graphic>
      </p:graphicFrame>
      <p:graphicFrame>
        <p:nvGraphicFramePr>
          <p:cNvPr id="660485" name="Object 5"/>
          <p:cNvGraphicFramePr>
            <a:graphicFrameLocks noChangeAspect="1"/>
          </p:cNvGraphicFramePr>
          <p:nvPr/>
        </p:nvGraphicFramePr>
        <p:xfrm>
          <a:off x="4572000" y="4241800"/>
          <a:ext cx="1143000" cy="315913"/>
        </p:xfrm>
        <a:graphic>
          <a:graphicData uri="http://schemas.openxmlformats.org/presentationml/2006/ole">
            <p:oleObj spid="_x0000_s660485" name="Equation" r:id="rId4" imgW="1244520" imgH="3427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11924</TotalTime>
  <Words>810</Words>
  <Application>Microsoft Office PowerPoint</Application>
  <PresentationFormat>On-screen Show (4:3)</PresentationFormat>
  <Paragraphs>133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Tahoma</vt:lpstr>
      <vt:lpstr>Times New Roman</vt:lpstr>
      <vt:lpstr>Wingdings</vt:lpstr>
      <vt:lpstr>Symbol</vt:lpstr>
      <vt:lpstr>Bookshelf Symbol 2</vt:lpstr>
      <vt:lpstr>Blends</vt:lpstr>
      <vt:lpstr>MathType 6.0 Equation</vt:lpstr>
      <vt:lpstr>Slide 1</vt:lpstr>
      <vt:lpstr>LINEAR TRANSFORMATIONS</vt:lpstr>
      <vt:lpstr>MATRIX TRANSFORMATIONS</vt:lpstr>
      <vt:lpstr>MATRIX TRANSFORMATIONS</vt:lpstr>
      <vt:lpstr>MATRIX TRANSFORMATIONS</vt:lpstr>
      <vt:lpstr>MATRIX TRANSFORMATIONS</vt:lpstr>
      <vt:lpstr>MATRIX TRANSFORMATIONS</vt:lpstr>
      <vt:lpstr>MATRIX TRANSFORMATIONS</vt:lpstr>
      <vt:lpstr>MATRIX TRANSFORMATIONS</vt:lpstr>
      <vt:lpstr>SHEAR TRANSFORMATION</vt:lpstr>
      <vt:lpstr>SHEAR TRANSFORMATION</vt:lpstr>
      <vt:lpstr>LINEAR TRANSFORMATIONS</vt:lpstr>
      <vt:lpstr>LINEAR TRANSFORMATIONS</vt:lpstr>
      <vt:lpstr>LINEAR TRANSFORMATIONS</vt:lpstr>
      <vt:lpstr>LINEAR TRANSFORMATIONS</vt:lpstr>
      <vt:lpstr>LINEAR TRANSFORMATIONS</vt:lpstr>
    </vt:vector>
  </TitlesOfParts>
  <Company>© 2012 Pearson Education, Inc. All rights reserved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User</cp:lastModifiedBy>
  <cp:revision>773</cp:revision>
  <dcterms:created xsi:type="dcterms:W3CDTF">2005-10-22T18:34:54Z</dcterms:created>
  <dcterms:modified xsi:type="dcterms:W3CDTF">2013-06-03T03:57:59Z</dcterms:modified>
</cp:coreProperties>
</file>