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2" r:id="rId3"/>
    <p:sldId id="263" r:id="rId4"/>
    <p:sldId id="326" r:id="rId5"/>
    <p:sldId id="327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329" r:id="rId16"/>
    <p:sldId id="258" r:id="rId17"/>
    <p:sldId id="272" r:id="rId18"/>
    <p:sldId id="273" r:id="rId19"/>
    <p:sldId id="328" r:id="rId20"/>
    <p:sldId id="274" r:id="rId21"/>
    <p:sldId id="324" r:id="rId22"/>
    <p:sldId id="330" r:id="rId23"/>
    <p:sldId id="320" r:id="rId24"/>
    <p:sldId id="325" r:id="rId25"/>
    <p:sldId id="321" r:id="rId26"/>
    <p:sldId id="323" r:id="rId27"/>
    <p:sldId id="331" r:id="rId28"/>
    <p:sldId id="276" r:id="rId29"/>
    <p:sldId id="277" r:id="rId30"/>
    <p:sldId id="280" r:id="rId31"/>
    <p:sldId id="332" r:id="rId32"/>
    <p:sldId id="291" r:id="rId33"/>
    <p:sldId id="333" r:id="rId34"/>
    <p:sldId id="289" r:id="rId35"/>
    <p:sldId id="317" r:id="rId36"/>
    <p:sldId id="318" r:id="rId37"/>
    <p:sldId id="283" r:id="rId38"/>
    <p:sldId id="284" r:id="rId39"/>
    <p:sldId id="334" r:id="rId40"/>
    <p:sldId id="281" r:id="rId41"/>
    <p:sldId id="336" r:id="rId42"/>
    <p:sldId id="337" r:id="rId43"/>
    <p:sldId id="338" r:id="rId44"/>
    <p:sldId id="335" r:id="rId45"/>
    <p:sldId id="292" r:id="rId46"/>
    <p:sldId id="293" r:id="rId47"/>
    <p:sldId id="294" r:id="rId48"/>
    <p:sldId id="295" r:id="rId49"/>
    <p:sldId id="297" r:id="rId50"/>
    <p:sldId id="298" r:id="rId51"/>
    <p:sldId id="299" r:id="rId52"/>
    <p:sldId id="313" r:id="rId53"/>
  </p:sldIdLst>
  <p:sldSz cx="9144000" cy="6858000" type="screen4x3"/>
  <p:notesSz cx="20929600" cy="298196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68" autoAdjust="0"/>
    <p:restoredTop sz="94434" autoAdjust="0"/>
  </p:normalViewPr>
  <p:slideViewPr>
    <p:cSldViewPr>
      <p:cViewPr varScale="1">
        <p:scale>
          <a:sx n="70" d="100"/>
          <a:sy n="70" d="100"/>
        </p:scale>
        <p:origin x="10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41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/>
          <a:lstStyle>
            <a:lvl1pPr algn="l">
              <a:defRPr sz="38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264" y="0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/>
          <a:lstStyle>
            <a:lvl1pPr algn="r">
              <a:defRPr sz="3800"/>
            </a:lvl1pPr>
          </a:lstStyle>
          <a:p>
            <a:fld id="{A0B8AA54-3092-4665-941F-77B8F211E1F4}" type="datetimeFigureOut">
              <a:rPr lang="id-ID" smtClean="0"/>
              <a:pPr/>
              <a:t>04/03/2015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09900" y="2236788"/>
            <a:ext cx="14909800" cy="1118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9993" tIns="144996" rIns="289993" bIns="144996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960" y="14164310"/>
            <a:ext cx="16743680" cy="13418820"/>
          </a:xfrm>
          <a:prstGeom prst="rect">
            <a:avLst/>
          </a:prstGeom>
        </p:spPr>
        <p:txBody>
          <a:bodyPr vert="horz" lIns="289993" tIns="144996" rIns="289993" bIns="1449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3445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 anchor="b"/>
          <a:lstStyle>
            <a:lvl1pPr algn="l">
              <a:defRPr sz="38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264" y="28323445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 anchor="b"/>
          <a:lstStyle>
            <a:lvl1pPr algn="r">
              <a:defRPr sz="3800"/>
            </a:lvl1pPr>
          </a:lstStyle>
          <a:p>
            <a:fld id="{EE4595CF-F27E-4504-8368-54BB25C0BD2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447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595CF-F27E-4504-8368-54BB25C0BD20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963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BA0C9F-133C-4073-8231-51865921C26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90582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0207-D672-4C82-9FC8-F4FDB382EA0C}" type="datetime1">
              <a:rPr lang="id-ID" smtClean="0"/>
              <a:t>04/03/2015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464D-E90E-45D3-8E35-7E2ECE7080EF}" type="datetime1">
              <a:rPr lang="id-ID" smtClean="0"/>
              <a:t>04/03/2015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90D-D0E4-4992-9508-48ECADC6EB6F}" type="datetime1">
              <a:rPr lang="id-ID" smtClean="0"/>
              <a:t>04/03/2015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C7D0-E863-4C4A-8C74-580F7BB19F77}" type="datetime1">
              <a:rPr lang="id-ID" smtClean="0"/>
              <a:t>04/03/2015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138C-E9EF-4BC8-9CF9-58537E96C2BA}" type="datetime1">
              <a:rPr lang="id-ID" smtClean="0"/>
              <a:t>04/03/2015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7B4C-5F7E-44E3-AB4B-8F50C23AF78E}" type="datetime1">
              <a:rPr lang="id-ID" smtClean="0"/>
              <a:t>04/03/2015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19E9-F3C6-4663-946B-8607323D2CE9}" type="datetime1">
              <a:rPr lang="id-ID" smtClean="0"/>
              <a:t>04/03/2015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3001-A540-42BF-B36C-D8D471D14295}" type="datetime1">
              <a:rPr lang="id-ID" smtClean="0"/>
              <a:t>04/03/2015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408F-650C-4F15-B926-377CB54B47AD}" type="datetime1">
              <a:rPr lang="id-ID" smtClean="0"/>
              <a:t>04/03/2015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9F3-E453-4BE0-BF21-62EBCE19E3C4}" type="datetime1">
              <a:rPr lang="id-ID" smtClean="0"/>
              <a:t>04/03/2015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DC07-D434-449C-A05E-6F4AFAAFAF4D}" type="datetime1">
              <a:rPr lang="id-ID" smtClean="0"/>
              <a:t>04/03/2015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C71C-279D-4796-ACDE-995CAE19F8C8}" type="datetime1">
              <a:rPr lang="id-ID" smtClean="0"/>
              <a:t>04/03/2015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20F9A-D799-4D1C-BA6D-74490D82083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hyperlink" Target="http://kuliah.itb.ac.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cw.mit.edu/courses/electrical-engineering-and-computer-science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Breadth/Depth First Search (BFS/DFS)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z="2800" dirty="0" smtClean="0"/>
              <a:t>Bahan Kuliah IF2211 Strategi Algoritmik</a:t>
            </a:r>
            <a:br>
              <a:rPr lang="id-ID" sz="2800" dirty="0" smtClean="0"/>
            </a:br>
            <a:r>
              <a:rPr lang="id-ID" sz="2800" dirty="0" smtClean="0"/>
              <a:t>Oleh: Rinaldi Munir</a:t>
            </a:r>
          </a:p>
          <a:p>
            <a:r>
              <a:rPr lang="id-ID" sz="2800" dirty="0" smtClean="0"/>
              <a:t>Update: </a:t>
            </a:r>
            <a:r>
              <a:rPr lang="en-US" sz="2800" dirty="0" smtClean="0"/>
              <a:t>Nur Ulfa Maulidevi</a:t>
            </a:r>
            <a:endParaRPr lang="id-ID" sz="2800" dirty="0" smtClean="0"/>
          </a:p>
          <a:p>
            <a:r>
              <a:rPr lang="en-US" sz="2800" dirty="0" smtClean="0"/>
              <a:t>2 </a:t>
            </a:r>
            <a:r>
              <a:rPr lang="en-US" sz="2800" dirty="0" err="1" smtClean="0"/>
              <a:t>Maret</a:t>
            </a:r>
            <a:r>
              <a:rPr lang="en-US" sz="2800" dirty="0" smtClean="0"/>
              <a:t> 2015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NUM-RN-MLK/IF2211/2013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Pencarian Mendalam (DFS)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00618" cy="4525963"/>
          </a:xfrm>
        </p:spPr>
        <p:txBody>
          <a:bodyPr>
            <a:noAutofit/>
          </a:bodyPr>
          <a:lstStyle/>
          <a:p>
            <a:r>
              <a:rPr lang="id-ID" sz="1800" dirty="0" smtClean="0"/>
              <a:t>Traversal dimulai dari simpul v.</a:t>
            </a:r>
          </a:p>
          <a:p>
            <a:r>
              <a:rPr lang="id-ID" sz="1800" dirty="0" smtClean="0"/>
              <a:t>Algoritma:</a:t>
            </a:r>
          </a:p>
          <a:p>
            <a:pPr>
              <a:buFont typeface="+mj-lt"/>
              <a:buAutoNum type="arabicPeriod"/>
            </a:pPr>
            <a:r>
              <a:rPr lang="id-ID" sz="1800" dirty="0" smtClean="0"/>
              <a:t>Kunjungi simpul v </a:t>
            </a:r>
          </a:p>
          <a:p>
            <a:pPr>
              <a:buFont typeface="+mj-lt"/>
              <a:buAutoNum type="arabicPeriod"/>
            </a:pPr>
            <a:r>
              <a:rPr lang="id-ID" sz="1800" dirty="0" smtClean="0"/>
              <a:t>Kunjungi simpul w yang bertetangga dengan  simpul v.</a:t>
            </a:r>
          </a:p>
          <a:p>
            <a:pPr>
              <a:buFont typeface="+mj-lt"/>
              <a:buAutoNum type="arabicPeriod"/>
            </a:pPr>
            <a:r>
              <a:rPr lang="id-ID" sz="1800" dirty="0" smtClean="0"/>
              <a:t>Ulangi DFS mulai dari simpul w.</a:t>
            </a:r>
          </a:p>
          <a:p>
            <a:pPr>
              <a:buFont typeface="+mj-lt"/>
              <a:buAutoNum type="arabicPeriod"/>
            </a:pPr>
            <a:r>
              <a:rPr lang="id-ID" sz="1800" dirty="0" smtClean="0"/>
              <a:t>Ketika mencapai simpul u sedemikian sehingga semua simpul yang bertetangga dengannya telah dikunjungi, pencarian dirunut-balik (backtrack) ke simpul terakhir yang dikunjungi sebelumnya dan mempunyai simpul w yang belum dikunjungi.</a:t>
            </a:r>
          </a:p>
          <a:p>
            <a:pPr>
              <a:buFont typeface="+mj-lt"/>
              <a:buAutoNum type="arabicPeriod"/>
            </a:pPr>
            <a:r>
              <a:rPr lang="id-ID" sz="1800" dirty="0" smtClean="0"/>
              <a:t>Pencarian berakhir bila tidak ada lagi simpul yang belum dikunjungi yang dapat dicapai dari simpul yang telah dikunjungi.</a:t>
            </a:r>
          </a:p>
          <a:p>
            <a:pPr>
              <a:buNone/>
            </a:pPr>
            <a:endParaRPr lang="id-ID" sz="1800" dirty="0"/>
          </a:p>
        </p:txBody>
      </p:sp>
      <p:sp>
        <p:nvSpPr>
          <p:cNvPr id="6" name="Oval 5"/>
          <p:cNvSpPr/>
          <p:nvPr/>
        </p:nvSpPr>
        <p:spPr>
          <a:xfrm>
            <a:off x="6858048" y="157161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5929354" y="264318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7858180" y="264318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286412" y="407194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6429420" y="407194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7429520" y="407194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8572528" y="407194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13" name="Oval 12"/>
          <p:cNvSpPr/>
          <p:nvPr/>
        </p:nvSpPr>
        <p:spPr>
          <a:xfrm>
            <a:off x="6929486" y="5357826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cxnSp>
        <p:nvCxnSpPr>
          <p:cNvPr id="15" name="Straight Connector 14"/>
          <p:cNvCxnSpPr>
            <a:stCxn id="7" idx="4"/>
            <a:endCxn id="9" idx="0"/>
          </p:cNvCxnSpPr>
          <p:nvPr/>
        </p:nvCxnSpPr>
        <p:spPr>
          <a:xfrm rot="5400000">
            <a:off x="5429288" y="3286124"/>
            <a:ext cx="928694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4"/>
            <a:endCxn id="10" idx="0"/>
          </p:cNvCxnSpPr>
          <p:nvPr/>
        </p:nvCxnSpPr>
        <p:spPr>
          <a:xfrm rot="16200000" flipH="1">
            <a:off x="6000792" y="3357562"/>
            <a:ext cx="928694" cy="50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11" idx="0"/>
          </p:cNvCxnSpPr>
          <p:nvPr/>
        </p:nvCxnSpPr>
        <p:spPr>
          <a:xfrm rot="5400000">
            <a:off x="7465255" y="3393265"/>
            <a:ext cx="928694" cy="42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12" idx="0"/>
          </p:cNvCxnSpPr>
          <p:nvPr/>
        </p:nvCxnSpPr>
        <p:spPr>
          <a:xfrm rot="16200000" flipH="1">
            <a:off x="8036759" y="3250421"/>
            <a:ext cx="928694" cy="714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4"/>
            <a:endCxn id="7" idx="0"/>
          </p:cNvCxnSpPr>
          <p:nvPr/>
        </p:nvCxnSpPr>
        <p:spPr>
          <a:xfrm rot="5400000">
            <a:off x="6393701" y="1893083"/>
            <a:ext cx="571504" cy="928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4"/>
            <a:endCxn id="8" idx="0"/>
          </p:cNvCxnSpPr>
          <p:nvPr/>
        </p:nvCxnSpPr>
        <p:spPr>
          <a:xfrm rot="16200000" flipH="1">
            <a:off x="7358114" y="1857364"/>
            <a:ext cx="571504" cy="10001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0"/>
            <a:endCxn id="11" idx="4"/>
          </p:cNvCxnSpPr>
          <p:nvPr/>
        </p:nvCxnSpPr>
        <p:spPr>
          <a:xfrm rot="5400000" flipH="1" flipV="1">
            <a:off x="7072346" y="4714900"/>
            <a:ext cx="785818" cy="500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4"/>
            <a:endCxn id="13" idx="0"/>
          </p:cNvCxnSpPr>
          <p:nvPr/>
        </p:nvCxnSpPr>
        <p:spPr>
          <a:xfrm rot="5400000">
            <a:off x="7643850" y="4143396"/>
            <a:ext cx="785818" cy="16430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4"/>
            <a:endCxn id="13" idx="0"/>
          </p:cNvCxnSpPr>
          <p:nvPr/>
        </p:nvCxnSpPr>
        <p:spPr>
          <a:xfrm rot="16200000" flipH="1">
            <a:off x="6000792" y="4143380"/>
            <a:ext cx="785818" cy="164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0" idx="4"/>
            <a:endCxn id="13" idx="0"/>
          </p:cNvCxnSpPr>
          <p:nvPr/>
        </p:nvCxnSpPr>
        <p:spPr>
          <a:xfrm rot="16200000" flipH="1">
            <a:off x="6572296" y="4714884"/>
            <a:ext cx="785818" cy="50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DFS</a:t>
            </a:r>
            <a:endParaRPr lang="id-ID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32715"/>
            <a:ext cx="7402504" cy="420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DFS: Ilustrasi 1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3174" y="1571612"/>
            <a:ext cx="6500826" cy="4525963"/>
          </a:xfrm>
        </p:spPr>
        <p:txBody>
          <a:bodyPr>
            <a:normAutofit/>
          </a:bodyPr>
          <a:lstStyle/>
          <a:p>
            <a:r>
              <a:rPr lang="id-ID" dirty="0" smtClean="0"/>
              <a:t>DFS(1): v=1; dikunjungi[1]=true; DFS(2)</a:t>
            </a:r>
          </a:p>
          <a:p>
            <a:pPr lvl="1"/>
            <a:r>
              <a:rPr lang="id-ID" dirty="0" smtClean="0"/>
              <a:t>DFS(2): v=2; dikunjungi[2]=true; DFS(4)</a:t>
            </a:r>
          </a:p>
          <a:p>
            <a:pPr lvl="2"/>
            <a:r>
              <a:rPr lang="id-ID" dirty="0" smtClean="0"/>
              <a:t>DFS(4): v=4; dikunjungi[4]=true; DFS(8)</a:t>
            </a:r>
          </a:p>
          <a:p>
            <a:pPr lvl="3"/>
            <a:r>
              <a:rPr lang="id-ID" dirty="0" smtClean="0"/>
              <a:t>DFS(8): v=8; dikunjungi[8]=true; DFS(5)</a:t>
            </a:r>
          </a:p>
          <a:p>
            <a:pPr lvl="4"/>
            <a:r>
              <a:rPr lang="id-ID" dirty="0" smtClean="0"/>
              <a:t>DFS(5): v=5; dikunjungi[5]=true</a:t>
            </a:r>
          </a:p>
          <a:p>
            <a:pPr lvl="4"/>
            <a:r>
              <a:rPr lang="id-ID" dirty="0" smtClean="0"/>
              <a:t>DFS(6): v=6; dikunjungi[6]=true; DFS(3)</a:t>
            </a:r>
          </a:p>
          <a:p>
            <a:pPr lvl="5"/>
            <a:r>
              <a:rPr lang="id-ID" dirty="0" smtClean="0"/>
              <a:t>DFS(3): v=3; dikunjungi[3]=true; DFS(7)</a:t>
            </a:r>
          </a:p>
          <a:p>
            <a:pPr lvl="6"/>
            <a:r>
              <a:rPr lang="id-ID" dirty="0" smtClean="0"/>
              <a:t>DFS(7): v=7; dikunjungi[7]=true</a:t>
            </a:r>
          </a:p>
        </p:txBody>
      </p:sp>
      <p:sp>
        <p:nvSpPr>
          <p:cNvPr id="5" name="Oval 4"/>
          <p:cNvSpPr/>
          <p:nvPr/>
        </p:nvSpPr>
        <p:spPr>
          <a:xfrm>
            <a:off x="1714480" y="164305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785786" y="271462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2714612" y="271462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42844" y="414338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1285852" y="414338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2285952" y="414338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3428960" y="414338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1785918" y="542926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cxnSp>
        <p:nvCxnSpPr>
          <p:cNvPr id="13" name="Straight Connector 12"/>
          <p:cNvCxnSpPr>
            <a:stCxn id="6" idx="4"/>
            <a:endCxn id="8" idx="0"/>
          </p:cNvCxnSpPr>
          <p:nvPr/>
        </p:nvCxnSpPr>
        <p:spPr>
          <a:xfrm rot="5400000">
            <a:off x="285720" y="3357562"/>
            <a:ext cx="928694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9" idx="0"/>
          </p:cNvCxnSpPr>
          <p:nvPr/>
        </p:nvCxnSpPr>
        <p:spPr>
          <a:xfrm rot="16200000" flipH="1">
            <a:off x="857224" y="3429000"/>
            <a:ext cx="928694" cy="50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0" idx="0"/>
          </p:cNvCxnSpPr>
          <p:nvPr/>
        </p:nvCxnSpPr>
        <p:spPr>
          <a:xfrm rot="5400000">
            <a:off x="2321687" y="3464703"/>
            <a:ext cx="928694" cy="42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1" idx="0"/>
          </p:cNvCxnSpPr>
          <p:nvPr/>
        </p:nvCxnSpPr>
        <p:spPr>
          <a:xfrm rot="16200000" flipH="1">
            <a:off x="2893191" y="3321859"/>
            <a:ext cx="928694" cy="714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6" idx="0"/>
          </p:cNvCxnSpPr>
          <p:nvPr/>
        </p:nvCxnSpPr>
        <p:spPr>
          <a:xfrm rot="5400000">
            <a:off x="1250133" y="1964521"/>
            <a:ext cx="571504" cy="928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7" idx="0"/>
          </p:cNvCxnSpPr>
          <p:nvPr/>
        </p:nvCxnSpPr>
        <p:spPr>
          <a:xfrm rot="16200000" flipH="1">
            <a:off x="2214546" y="1928802"/>
            <a:ext cx="571504" cy="10001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  <a:endCxn id="10" idx="4"/>
          </p:cNvCxnSpPr>
          <p:nvPr/>
        </p:nvCxnSpPr>
        <p:spPr>
          <a:xfrm rot="5400000" flipH="1" flipV="1">
            <a:off x="1928778" y="4786338"/>
            <a:ext cx="785818" cy="500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12" idx="0"/>
          </p:cNvCxnSpPr>
          <p:nvPr/>
        </p:nvCxnSpPr>
        <p:spPr>
          <a:xfrm rot="5400000">
            <a:off x="2500282" y="4214834"/>
            <a:ext cx="785818" cy="16430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4"/>
            <a:endCxn id="12" idx="0"/>
          </p:cNvCxnSpPr>
          <p:nvPr/>
        </p:nvCxnSpPr>
        <p:spPr>
          <a:xfrm rot="16200000" flipH="1">
            <a:off x="857224" y="4214818"/>
            <a:ext cx="785818" cy="164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2" idx="0"/>
          </p:cNvCxnSpPr>
          <p:nvPr/>
        </p:nvCxnSpPr>
        <p:spPr>
          <a:xfrm rot="16200000" flipH="1">
            <a:off x="1428728" y="4786322"/>
            <a:ext cx="785818" cy="50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DFS: Ilustrasi 2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4612" y="1600200"/>
            <a:ext cx="6858048" cy="4525963"/>
          </a:xfrm>
        </p:spPr>
        <p:txBody>
          <a:bodyPr>
            <a:normAutofit/>
          </a:bodyPr>
          <a:lstStyle/>
          <a:p>
            <a:r>
              <a:rPr lang="id-ID" dirty="0" smtClean="0"/>
              <a:t>DFS(1): v=1; dikunjungi[1]=true; DFS(2)</a:t>
            </a:r>
          </a:p>
          <a:p>
            <a:pPr lvl="1"/>
            <a:r>
              <a:rPr lang="id-ID" dirty="0" smtClean="0"/>
              <a:t>DFS(2): v=2; dikunjungi[2]=true; DFS(3)</a:t>
            </a:r>
          </a:p>
          <a:p>
            <a:pPr lvl="2"/>
            <a:r>
              <a:rPr lang="id-ID" dirty="0" smtClean="0"/>
              <a:t>DFS(3): v=3; dikunjungi[3]=true; DFS(6)</a:t>
            </a:r>
          </a:p>
          <a:p>
            <a:pPr lvl="3"/>
            <a:r>
              <a:rPr lang="id-ID" dirty="0" smtClean="0"/>
              <a:t>DFS(6): v=6; dikunjungi[6]=true; DFS(8)</a:t>
            </a:r>
          </a:p>
          <a:p>
            <a:pPr lvl="4"/>
            <a:r>
              <a:rPr lang="id-ID" dirty="0" smtClean="0"/>
              <a:t>DFS(8): v=8; dikunjungi[8]=true; DFS(4)</a:t>
            </a:r>
          </a:p>
          <a:p>
            <a:pPr lvl="5"/>
            <a:r>
              <a:rPr lang="id-ID" dirty="0" smtClean="0"/>
              <a:t>DFS(4): v=4; dikunjungi[4]=true; </a:t>
            </a:r>
          </a:p>
          <a:p>
            <a:pPr lvl="4">
              <a:buNone/>
            </a:pPr>
            <a:r>
              <a:rPr lang="id-ID" dirty="0" smtClean="0"/>
              <a:t>	 DFS(8): DFS(5)</a:t>
            </a:r>
          </a:p>
          <a:p>
            <a:pPr lvl="5"/>
            <a:r>
              <a:rPr lang="id-ID" dirty="0" smtClean="0"/>
              <a:t>DFS(5): v=5; dikunjungi[5]=true</a:t>
            </a:r>
          </a:p>
          <a:p>
            <a:pPr lvl="4">
              <a:buNone/>
            </a:pPr>
            <a:r>
              <a:rPr lang="id-ID" dirty="0" smtClean="0"/>
              <a:t>	 DFS(8): DFS(7)</a:t>
            </a:r>
          </a:p>
          <a:p>
            <a:pPr lvl="5"/>
            <a:r>
              <a:rPr lang="id-ID" dirty="0" smtClean="0"/>
              <a:t>DFS(7): v=7; dikunjungi[7]=true</a:t>
            </a:r>
          </a:p>
        </p:txBody>
      </p:sp>
      <p:sp>
        <p:nvSpPr>
          <p:cNvPr id="5" name="Oval 4"/>
          <p:cNvSpPr/>
          <p:nvPr/>
        </p:nvSpPr>
        <p:spPr>
          <a:xfrm>
            <a:off x="1714480" y="164305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785786" y="271462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2714612" y="271462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42844" y="414338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1285852" y="414338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2285952" y="414338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3428960" y="414338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1785918" y="542926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cxnSp>
        <p:nvCxnSpPr>
          <p:cNvPr id="13" name="Straight Connector 12"/>
          <p:cNvCxnSpPr>
            <a:stCxn id="6" idx="4"/>
            <a:endCxn id="8" idx="0"/>
          </p:cNvCxnSpPr>
          <p:nvPr/>
        </p:nvCxnSpPr>
        <p:spPr>
          <a:xfrm rot="5400000">
            <a:off x="285720" y="3357562"/>
            <a:ext cx="928694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9" idx="0"/>
          </p:cNvCxnSpPr>
          <p:nvPr/>
        </p:nvCxnSpPr>
        <p:spPr>
          <a:xfrm rot="16200000" flipH="1">
            <a:off x="857224" y="3429000"/>
            <a:ext cx="928694" cy="50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0" idx="0"/>
          </p:cNvCxnSpPr>
          <p:nvPr/>
        </p:nvCxnSpPr>
        <p:spPr>
          <a:xfrm rot="5400000">
            <a:off x="2321687" y="3464703"/>
            <a:ext cx="928694" cy="42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1" idx="0"/>
          </p:cNvCxnSpPr>
          <p:nvPr/>
        </p:nvCxnSpPr>
        <p:spPr>
          <a:xfrm rot="16200000" flipH="1">
            <a:off x="2893191" y="3321859"/>
            <a:ext cx="928694" cy="714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6" idx="0"/>
          </p:cNvCxnSpPr>
          <p:nvPr/>
        </p:nvCxnSpPr>
        <p:spPr>
          <a:xfrm rot="5400000">
            <a:off x="1250133" y="1964521"/>
            <a:ext cx="571504" cy="928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7" idx="0"/>
          </p:cNvCxnSpPr>
          <p:nvPr/>
        </p:nvCxnSpPr>
        <p:spPr>
          <a:xfrm rot="16200000" flipH="1">
            <a:off x="2214546" y="1928802"/>
            <a:ext cx="571504" cy="10001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  <a:endCxn id="10" idx="4"/>
          </p:cNvCxnSpPr>
          <p:nvPr/>
        </p:nvCxnSpPr>
        <p:spPr>
          <a:xfrm rot="5400000" flipH="1" flipV="1">
            <a:off x="1928778" y="4786338"/>
            <a:ext cx="785818" cy="500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12" idx="0"/>
          </p:cNvCxnSpPr>
          <p:nvPr/>
        </p:nvCxnSpPr>
        <p:spPr>
          <a:xfrm rot="5400000">
            <a:off x="2500282" y="4214834"/>
            <a:ext cx="785818" cy="16430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4"/>
            <a:endCxn id="12" idx="0"/>
          </p:cNvCxnSpPr>
          <p:nvPr/>
        </p:nvCxnSpPr>
        <p:spPr>
          <a:xfrm rot="16200000" flipH="1">
            <a:off x="857224" y="4214818"/>
            <a:ext cx="785818" cy="164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2" idx="0"/>
          </p:cNvCxnSpPr>
          <p:nvPr/>
        </p:nvCxnSpPr>
        <p:spPr>
          <a:xfrm rot="16200000" flipH="1">
            <a:off x="1428728" y="4786322"/>
            <a:ext cx="785818" cy="50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6" idx="6"/>
          </p:cNvCxnSpPr>
          <p:nvPr/>
        </p:nvCxnSpPr>
        <p:spPr>
          <a:xfrm rot="10800000">
            <a:off x="1357290" y="2964653"/>
            <a:ext cx="135732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(hal 113)</a:t>
            </a:r>
            <a:endParaRPr lang="id-ID" dirty="0"/>
          </a:p>
        </p:txBody>
      </p:sp>
      <p:sp>
        <p:nvSpPr>
          <p:cNvPr id="66" name="Content Placeholder 6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Khusus untuk graf berarah, beberapa simpul mungkin tidak dapat dicapai dari simpul awal. Coba dengan simpul yang belum dikunjungi sebagai simpul awal. (hal 113)</a:t>
            </a:r>
          </a:p>
          <a:p>
            <a:endParaRPr lang="id-ID" dirty="0"/>
          </a:p>
          <a:p>
            <a:r>
              <a:rPr lang="id-ID" dirty="0" smtClean="0"/>
              <a:t>DFS (1): 1-2-4-3-5-6-7</a:t>
            </a:r>
          </a:p>
          <a:p>
            <a:r>
              <a:rPr lang="id-ID" dirty="0" smtClean="0"/>
              <a:t>BFS (1): 1-2-4-3-5-7-6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1071538" y="164305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/>
        </p:nvCxnSpPr>
        <p:spPr>
          <a:xfrm flipV="1">
            <a:off x="1643042" y="1889885"/>
            <a:ext cx="1357322" cy="319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000364" y="163985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214282" y="292893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3</a:t>
            </a:r>
            <a:endParaRPr lang="id-ID" dirty="0"/>
          </a:p>
        </p:txBody>
      </p:sp>
      <p:cxnSp>
        <p:nvCxnSpPr>
          <p:cNvPr id="13" name="Straight Connector 12"/>
          <p:cNvCxnSpPr>
            <a:stCxn id="12" idx="0"/>
            <a:endCxn id="6" idx="3"/>
          </p:cNvCxnSpPr>
          <p:nvPr/>
        </p:nvCxnSpPr>
        <p:spPr>
          <a:xfrm rot="5400000" flipH="1" flipV="1">
            <a:off x="398108" y="2171810"/>
            <a:ext cx="859051" cy="65519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86182" y="2925736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</a:t>
            </a:r>
            <a:endParaRPr lang="id-ID" dirty="0"/>
          </a:p>
        </p:txBody>
      </p:sp>
      <p:cxnSp>
        <p:nvCxnSpPr>
          <p:cNvPr id="18" name="Straight Connector 17"/>
          <p:cNvCxnSpPr>
            <a:stCxn id="12" idx="6"/>
            <a:endCxn id="17" idx="2"/>
          </p:cNvCxnSpPr>
          <p:nvPr/>
        </p:nvCxnSpPr>
        <p:spPr>
          <a:xfrm flipV="1">
            <a:off x="785786" y="3175769"/>
            <a:ext cx="3000396" cy="319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7" idx="1"/>
          </p:cNvCxnSpPr>
          <p:nvPr/>
        </p:nvCxnSpPr>
        <p:spPr>
          <a:xfrm rot="16200000" flipH="1">
            <a:off x="2185657" y="1314748"/>
            <a:ext cx="855853" cy="2512587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0"/>
            <a:endCxn id="8" idx="5"/>
          </p:cNvCxnSpPr>
          <p:nvPr/>
        </p:nvCxnSpPr>
        <p:spPr>
          <a:xfrm rot="16200000" flipV="1">
            <a:off x="3350529" y="2204330"/>
            <a:ext cx="859051" cy="58376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1472" y="450057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cxnSp>
        <p:nvCxnSpPr>
          <p:cNvPr id="30" name="Straight Connector 29"/>
          <p:cNvCxnSpPr>
            <a:stCxn id="12" idx="4"/>
            <a:endCxn id="29" idx="0"/>
          </p:cNvCxnSpPr>
          <p:nvPr/>
        </p:nvCxnSpPr>
        <p:spPr>
          <a:xfrm rot="16200000" flipH="1">
            <a:off x="142844" y="3786190"/>
            <a:ext cx="1071570" cy="35719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0166" y="3857628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cxnSp>
        <p:nvCxnSpPr>
          <p:cNvPr id="36" name="Straight Connector 35"/>
          <p:cNvCxnSpPr>
            <a:stCxn id="29" idx="7"/>
            <a:endCxn id="35" idx="3"/>
          </p:cNvCxnSpPr>
          <p:nvPr/>
        </p:nvCxnSpPr>
        <p:spPr>
          <a:xfrm rot="5400000" flipH="1" flipV="1">
            <a:off x="1176900" y="4166842"/>
            <a:ext cx="289342" cy="52458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2"/>
            <a:endCxn id="12" idx="5"/>
          </p:cNvCxnSpPr>
          <p:nvPr/>
        </p:nvCxnSpPr>
        <p:spPr>
          <a:xfrm rot="10800000">
            <a:off x="702092" y="3355767"/>
            <a:ext cx="798075" cy="75189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286116" y="450057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cxnSp>
        <p:nvCxnSpPr>
          <p:cNvPr id="45" name="Straight Connector 44"/>
          <p:cNvCxnSpPr>
            <a:stCxn id="29" idx="6"/>
            <a:endCxn id="44" idx="2"/>
          </p:cNvCxnSpPr>
          <p:nvPr/>
        </p:nvCxnSpPr>
        <p:spPr>
          <a:xfrm>
            <a:off x="1142976" y="4750603"/>
            <a:ext cx="2143140" cy="158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6"/>
            <a:endCxn id="44" idx="1"/>
          </p:cNvCxnSpPr>
          <p:nvPr/>
        </p:nvCxnSpPr>
        <p:spPr>
          <a:xfrm>
            <a:off x="785786" y="3178967"/>
            <a:ext cx="2584025" cy="139483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0"/>
            <a:endCxn id="17" idx="4"/>
          </p:cNvCxnSpPr>
          <p:nvPr/>
        </p:nvCxnSpPr>
        <p:spPr>
          <a:xfrm rot="5400000" flipH="1" flipV="1">
            <a:off x="3284517" y="3713153"/>
            <a:ext cx="1074768" cy="50006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BFS?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DFS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15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1696" t="19885" r="17276" b="18847"/>
          <a:stretch/>
        </p:blipFill>
        <p:spPr>
          <a:xfrm>
            <a:off x="457201" y="1600200"/>
            <a:ext cx="4191000" cy="26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Penerapan BFS dan DFS: Citation Map</a:t>
            </a:r>
            <a:endParaRPr lang="id-ID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1357298"/>
            <a:ext cx="88106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6488668"/>
            <a:ext cx="443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Sumber: Teufel (1999), Argumentative Zoning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Penerapan BFS dan DFS: Web Spider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00628" y="1600200"/>
            <a:ext cx="3929090" cy="4525963"/>
          </a:xfrm>
        </p:spPr>
        <p:txBody>
          <a:bodyPr>
            <a:normAutofit/>
          </a:bodyPr>
          <a:lstStyle/>
          <a:p>
            <a:r>
              <a:rPr lang="id-ID" dirty="0" smtClean="0"/>
              <a:t>Secara periodik, web spider menjejalahi internet untuk mengunjungi halaman-halaman web</a:t>
            </a:r>
          </a:p>
          <a:p>
            <a:endParaRPr lang="id-ID" dirty="0"/>
          </a:p>
        </p:txBody>
      </p:sp>
      <p:pic>
        <p:nvPicPr>
          <p:cNvPr id="8" name="Picture 2" descr="http://www.ibm.com/developerworks/web/library/wa-lucene2/figur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4276725" cy="36195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28596" y="571501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200" dirty="0" smtClean="0"/>
              <a:t>http://www.ibm.com/developerworks/web/library/wa-lucene2/</a:t>
            </a:r>
            <a:endParaRPr lang="id-ID" sz="1200" dirty="0"/>
          </a:p>
        </p:txBody>
      </p:sp>
      <p:sp>
        <p:nvSpPr>
          <p:cNvPr id="10" name="Rectangle 9"/>
          <p:cNvSpPr/>
          <p:nvPr/>
        </p:nvSpPr>
        <p:spPr>
          <a:xfrm>
            <a:off x="285720" y="150017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2400" dirty="0" smtClean="0"/>
              <a:t>Arsitektur umum mesin pencari</a:t>
            </a:r>
            <a:endParaRPr lang="id-ID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Web Spider: Penjelajahan Web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Halaman web dimodelkan sebagai graf berarah</a:t>
            </a:r>
          </a:p>
          <a:p>
            <a:pPr lvl="1"/>
            <a:r>
              <a:rPr lang="id-ID" dirty="0" smtClean="0"/>
              <a:t>Simpul menyatakan halaman web (web page)</a:t>
            </a:r>
          </a:p>
          <a:p>
            <a:pPr lvl="1"/>
            <a:r>
              <a:rPr lang="id-ID" dirty="0" smtClean="0"/>
              <a:t>Sisi menyatakan link ke halaman web</a:t>
            </a:r>
          </a:p>
          <a:p>
            <a:r>
              <a:rPr lang="id-ID" dirty="0" smtClean="0"/>
              <a:t>Bagaimana teknik menjelajahi web? Secara DFS atau BFS</a:t>
            </a:r>
          </a:p>
          <a:p>
            <a:r>
              <a:rPr lang="id-ID" dirty="0" smtClean="0"/>
              <a:t>Dimulai dari web page awal, lalu setiap link ditelusuri secara DFS sampai setiap web page tidak mengandung link.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5715017"/>
            <a:ext cx="3929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/>
              <a:t>http://introcs.cs.princeton.edu/java/16pagerank/</a:t>
            </a:r>
            <a:endParaRPr lang="id-ID" sz="1400" dirty="0"/>
          </a:p>
        </p:txBody>
      </p:sp>
      <p:pic>
        <p:nvPicPr>
          <p:cNvPr id="7" name="Picture 2" descr="http://introcs.cs.princeton.edu/java/16pagerank/images/web-graph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3657143" cy="4038096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Graf </a:t>
            </a:r>
            <a:r>
              <a:rPr lang="en-US" dirty="0" err="1" smtClean="0"/>
              <a:t>Dinamis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11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Traversal Graf</a:t>
            </a:r>
            <a:endParaRPr lang="id-ID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600200"/>
            <a:ext cx="4257676" cy="4525963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Algoritma traversal graf: mengunjungi simpul dengan cara yang sistematik</a:t>
            </a:r>
          </a:p>
          <a:p>
            <a:pPr lvl="1"/>
            <a:r>
              <a:rPr lang="id-ID" dirty="0" smtClean="0"/>
              <a:t>Pencarian melebar (breadth first search/BFS)</a:t>
            </a:r>
          </a:p>
          <a:p>
            <a:pPr lvl="1"/>
            <a:r>
              <a:rPr lang="id-ID" dirty="0" smtClean="0"/>
              <a:t>Pencarian mendalam (depth first search/DFS)</a:t>
            </a:r>
          </a:p>
          <a:p>
            <a:pPr lvl="1"/>
            <a:r>
              <a:rPr lang="id-ID" dirty="0" smtClean="0"/>
              <a:t>Asumsi: graf terhubung</a:t>
            </a:r>
          </a:p>
          <a:p>
            <a:r>
              <a:rPr lang="id-ID" dirty="0" smtClean="0"/>
              <a:t>Graf: representasi persoalan </a:t>
            </a:r>
            <a:r>
              <a:rPr lang="id-ID" dirty="0" smtClean="0">
                <a:sym typeface="Wingdings" pitchFamily="2" charset="2"/>
              </a:rPr>
              <a:t> </a:t>
            </a:r>
            <a:br>
              <a:rPr lang="id-ID" dirty="0" smtClean="0">
                <a:sym typeface="Wingdings" pitchFamily="2" charset="2"/>
              </a:rPr>
            </a:br>
            <a:r>
              <a:rPr lang="id-ID" dirty="0" smtClean="0">
                <a:sym typeface="Wingdings" pitchFamily="2" charset="2"/>
              </a:rPr>
              <a:t>Traversal graf: pencarian solusi</a:t>
            </a:r>
            <a:endParaRPr lang="id-ID" dirty="0" smtClean="0"/>
          </a:p>
        </p:txBody>
      </p:sp>
      <p:pic>
        <p:nvPicPr>
          <p:cNvPr id="2050" name="Picture 2" descr="https://encrypted-tbn0.gstatic.com/images?q=tbn:ANd9GcQbZ-0tbTmTvNV02aQ6XwJkbXF2ynLNXczajR1hwB_8XXVJHuns5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428736"/>
            <a:ext cx="2500330" cy="229731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929190" y="3571876"/>
            <a:ext cx="131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social graph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4929190" y="3929066"/>
            <a:ext cx="3714776" cy="285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/>
              <a:t>http://www.oreilly.de/catalog/9780596518172/toc.html</a:t>
            </a:r>
            <a:endParaRPr lang="id-ID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5000636"/>
            <a:ext cx="394188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72066" y="4500570"/>
            <a:ext cx="19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Web page network</a:t>
            </a:r>
            <a:endParaRPr lang="id-ID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Pencarian Solusi dengan BFS/DFS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endParaRPr lang="id-ID" dirty="0" smtClean="0"/>
          </a:p>
          <a:p>
            <a:r>
              <a:rPr lang="id-ID" dirty="0" smtClean="0"/>
              <a:t>Pencarian solusi </a:t>
            </a:r>
            <a:r>
              <a:rPr lang="id-ID" dirty="0" smtClean="0">
                <a:sym typeface="Symbol"/>
              </a:rPr>
              <a:t> </a:t>
            </a:r>
            <a:r>
              <a:rPr lang="id-ID" dirty="0" smtClean="0"/>
              <a:t>pembentukan pohon dinamis</a:t>
            </a:r>
            <a:endParaRPr lang="en-US" dirty="0" smtClean="0"/>
          </a:p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diperiksa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,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(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lain (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).</a:t>
            </a:r>
            <a:endParaRPr lang="id-ID" dirty="0" smtClean="0"/>
          </a:p>
          <a:p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:</a:t>
            </a:r>
          </a:p>
          <a:p>
            <a:pPr lvl="1"/>
            <a:r>
              <a:rPr lang="id-ID" dirty="0" smtClean="0"/>
              <a:t>Pohon ruang status (</a:t>
            </a:r>
            <a:r>
              <a:rPr lang="id-ID" i="1" dirty="0" smtClean="0"/>
              <a:t>state space tree</a:t>
            </a:r>
            <a:r>
              <a:rPr lang="id-ID" dirty="0" smtClean="0"/>
              <a:t>)</a:t>
            </a:r>
          </a:p>
          <a:p>
            <a:pPr lvl="1"/>
            <a:r>
              <a:rPr lang="id-ID" dirty="0" smtClean="0"/>
              <a:t>Simpul: </a:t>
            </a:r>
            <a:r>
              <a:rPr lang="id-ID" i="1" dirty="0" smtClean="0"/>
              <a:t>problem state</a:t>
            </a:r>
            <a:r>
              <a:rPr lang="id-ID" dirty="0" smtClean="0"/>
              <a:t> (layak membentuk solusi)</a:t>
            </a:r>
          </a:p>
          <a:p>
            <a:pPr lvl="2"/>
            <a:r>
              <a:rPr lang="id-ID" dirty="0" smtClean="0"/>
              <a:t>Akar: </a:t>
            </a:r>
            <a:r>
              <a:rPr lang="id-ID" i="1" dirty="0" smtClean="0"/>
              <a:t>initial state</a:t>
            </a:r>
          </a:p>
          <a:p>
            <a:pPr lvl="2"/>
            <a:r>
              <a:rPr lang="id-ID" dirty="0" smtClean="0"/>
              <a:t>Daun: </a:t>
            </a:r>
            <a:r>
              <a:rPr lang="id-ID" i="1" dirty="0" smtClean="0"/>
              <a:t>solution/goal state</a:t>
            </a:r>
          </a:p>
          <a:p>
            <a:pPr lvl="1"/>
            <a:r>
              <a:rPr lang="id-ID" dirty="0" smtClean="0"/>
              <a:t>Cabang: operator/langkah dalam persoalan</a:t>
            </a:r>
          </a:p>
          <a:p>
            <a:pPr lvl="1"/>
            <a:r>
              <a:rPr lang="id-ID" dirty="0" smtClean="0"/>
              <a:t>Ruang status (</a:t>
            </a:r>
            <a:r>
              <a:rPr lang="id-ID" i="1" dirty="0" smtClean="0"/>
              <a:t>state space</a:t>
            </a:r>
            <a:r>
              <a:rPr lang="id-ID" dirty="0" smtClean="0"/>
              <a:t>): himpunan semua simpul</a:t>
            </a:r>
          </a:p>
          <a:p>
            <a:pPr lvl="1"/>
            <a:r>
              <a:rPr lang="id-ID" dirty="0" smtClean="0"/>
              <a:t>Ruang solusi: himpunan status solusi</a:t>
            </a:r>
          </a:p>
          <a:p>
            <a:r>
              <a:rPr lang="id-ID" dirty="0" smtClean="0"/>
              <a:t>Solusi: path ke status solusi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Pohon Dinamis: Permutasi A,B,C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00634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id-ID" sz="2900" dirty="0" smtClean="0"/>
              <a:t>Operator: add X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id-ID" sz="2900" dirty="0" smtClean="0"/>
              <a:t>Akar : status awal (status “kosong”) </a:t>
            </a:r>
          </a:p>
          <a:p>
            <a:r>
              <a:rPr lang="id-ID" dirty="0" smtClean="0"/>
              <a:t>Simpul: problem state </a:t>
            </a:r>
          </a:p>
          <a:p>
            <a:pPr lvl="1"/>
            <a:r>
              <a:rPr lang="id-ID" dirty="0" smtClean="0"/>
              <a:t>Status persoalan (</a:t>
            </a:r>
            <a:r>
              <a:rPr lang="id-ID" i="1" dirty="0" smtClean="0"/>
              <a:t>problem state</a:t>
            </a:r>
            <a:r>
              <a:rPr lang="id-ID" dirty="0" smtClean="0"/>
              <a:t>): simpul-simpul di dalam pohon dinamis yang  memenuhi kendala (constraints). </a:t>
            </a:r>
          </a:p>
          <a:p>
            <a:r>
              <a:rPr lang="id-ID" dirty="0" smtClean="0"/>
              <a:t>Daun: status solusi</a:t>
            </a:r>
          </a:p>
          <a:p>
            <a:pPr lvl="1"/>
            <a:r>
              <a:rPr lang="id-ID" dirty="0" smtClean="0"/>
              <a:t>Status solusi (</a:t>
            </a:r>
            <a:r>
              <a:rPr lang="id-ID" i="1" dirty="0" smtClean="0"/>
              <a:t>solution state</a:t>
            </a:r>
            <a:r>
              <a:rPr lang="id-ID" dirty="0" smtClean="0"/>
              <a:t>): satu atau lebih status yang menyatakan solusi persoalan.</a:t>
            </a:r>
            <a:endParaRPr lang="id-ID" dirty="0"/>
          </a:p>
          <a:p>
            <a:r>
              <a:rPr lang="id-ID" dirty="0" smtClean="0"/>
              <a:t>Ruang solusi:</a:t>
            </a:r>
          </a:p>
          <a:p>
            <a:pPr lvl="1"/>
            <a:r>
              <a:rPr lang="id-ID" dirty="0" smtClean="0"/>
              <a:t>Ruang solusi (</a:t>
            </a:r>
            <a:r>
              <a:rPr lang="id-ID" i="1" dirty="0" smtClean="0"/>
              <a:t>solution space</a:t>
            </a:r>
            <a:r>
              <a:rPr lang="id-ID" dirty="0" smtClean="0"/>
              <a:t>): himpunan semua status solusi.</a:t>
            </a:r>
          </a:p>
          <a:p>
            <a:r>
              <a:rPr lang="id-ID" dirty="0" smtClean="0"/>
              <a:t>Ruang status (</a:t>
            </a:r>
            <a:r>
              <a:rPr lang="id-ID" i="1" dirty="0" smtClean="0"/>
              <a:t>state space</a:t>
            </a:r>
            <a:r>
              <a:rPr lang="id-ID" dirty="0" smtClean="0"/>
              <a:t>): Seluruh simpul di dalam pohon dinamis dan pohonnya dinamakan juga pohon ruang status (</a:t>
            </a:r>
            <a:r>
              <a:rPr lang="id-ID" i="1" dirty="0" smtClean="0"/>
              <a:t>state space tree</a:t>
            </a:r>
            <a:r>
              <a:rPr lang="id-ID" dirty="0" smtClean="0"/>
              <a:t>). 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4338609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5357826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Pohon ruang status</a:t>
            </a:r>
            <a:endParaRPr lang="id-ID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Pembangkitan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Pembangkita</a:t>
            </a:r>
            <a:r>
              <a:rPr lang="en-US" dirty="0" smtClean="0"/>
              <a:t> status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mengaplikasikan</a:t>
            </a:r>
            <a:r>
              <a:rPr lang="en-US" dirty="0" smtClean="0"/>
              <a:t> operator (</a:t>
            </a:r>
            <a:r>
              <a:rPr lang="en-US" dirty="0" err="1" smtClean="0"/>
              <a:t>langkah</a:t>
            </a:r>
            <a:r>
              <a:rPr lang="en-US" dirty="0" smtClean="0"/>
              <a:t> legal) </a:t>
            </a:r>
            <a:r>
              <a:rPr lang="en-US" dirty="0" err="1" smtClean="0"/>
              <a:t>kepada</a:t>
            </a:r>
            <a:r>
              <a:rPr lang="en-US" dirty="0" smtClean="0"/>
              <a:t> status (</a:t>
            </a:r>
            <a:r>
              <a:rPr lang="en-US" dirty="0" err="1" smtClean="0"/>
              <a:t>simpul</a:t>
            </a:r>
            <a:r>
              <a:rPr lang="en-US" dirty="0" smtClean="0"/>
              <a:t>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endParaRPr lang="en-US" dirty="0" smtClean="0"/>
          </a:p>
          <a:p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(</a:t>
            </a:r>
            <a:r>
              <a:rPr lang="en-US" dirty="0" err="1" smtClean="0"/>
              <a:t>daun</a:t>
            </a:r>
            <a:r>
              <a:rPr lang="en-US" dirty="0" smtClean="0"/>
              <a:t>)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operator yang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4952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BFS untuk Pembentukan Pohon Ruang Status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714884"/>
            <a:ext cx="8229600" cy="1411279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Inisialisasi dengan status awal sebagai akar, lalu tambahkan simpul anaknya, dst.</a:t>
            </a:r>
          </a:p>
          <a:p>
            <a:r>
              <a:rPr lang="id-ID" dirty="0" smtClean="0"/>
              <a:t>Semua simpul pada level d dibangkitkan terlebih dahulu sebelum simpul-simpul pada level d+1</a:t>
            </a:r>
            <a:endParaRPr lang="id-ID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85926"/>
            <a:ext cx="658769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BFS untuk Permutasi</a:t>
            </a:r>
            <a:endParaRPr lang="id-ID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 l="38958" r="45695" b="91935"/>
          <a:stretch>
            <a:fillRect/>
          </a:stretch>
        </p:blipFill>
        <p:spPr bwMode="auto">
          <a:xfrm>
            <a:off x="4000496" y="1357298"/>
            <a:ext cx="92869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8064" b="62904"/>
          <a:stretch>
            <a:fillRect/>
          </a:stretch>
        </p:blipFill>
        <p:spPr bwMode="auto">
          <a:xfrm>
            <a:off x="1643042" y="1928802"/>
            <a:ext cx="605129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67742"/>
          <a:stretch>
            <a:fillRect/>
          </a:stretch>
        </p:blipFill>
        <p:spPr bwMode="auto">
          <a:xfrm>
            <a:off x="1643042" y="4643446"/>
            <a:ext cx="605129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t="37097" b="32258"/>
          <a:stretch>
            <a:fillRect/>
          </a:stretch>
        </p:blipFill>
        <p:spPr bwMode="auto">
          <a:xfrm>
            <a:off x="1643042" y="3286124"/>
            <a:ext cx="605129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000364" y="214311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Add(A)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7686" y="221455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Add(B)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8" y="214311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Add(C)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28794" y="357187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Add(B)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3240" y="357187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Add(C)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71934" y="357187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Add(A)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29190" y="357187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Add(C)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00760" y="357187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Add(A)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16" y="357187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Add(B)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00232" y="492919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Add(C)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71802" y="485776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Add(B)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71934" y="492919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Add(C)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29190" y="492919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Add(A)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86446" y="492919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Add(B)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86578" y="492919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DFS untuk Pembentukan Pohon Ruang Status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807330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214818"/>
            <a:ext cx="5658998" cy="233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1571612"/>
            <a:ext cx="6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DFS:</a:t>
            </a:r>
            <a:endParaRPr lang="id-ID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4000504"/>
            <a:ext cx="6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BFS:</a:t>
            </a:r>
            <a:endParaRPr lang="id-ID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 t="67742" r="77543"/>
          <a:stretch>
            <a:fillRect/>
          </a:stretch>
        </p:blipFill>
        <p:spPr bwMode="auto">
          <a:xfrm>
            <a:off x="1785918" y="4429132"/>
            <a:ext cx="135732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 t="37097" r="77543" b="32258"/>
          <a:stretch>
            <a:fillRect/>
          </a:stretch>
        </p:blipFill>
        <p:spPr bwMode="auto">
          <a:xfrm>
            <a:off x="1714480" y="3000372"/>
            <a:ext cx="1357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 t="8065" r="55086" b="62903"/>
          <a:stretch>
            <a:fillRect/>
          </a:stretch>
        </p:blipFill>
        <p:spPr bwMode="auto">
          <a:xfrm>
            <a:off x="1643042" y="1643050"/>
            <a:ext cx="271464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</a:t>
            </a:r>
            <a:r>
              <a:rPr lang="id-ID" dirty="0" smtClean="0"/>
              <a:t>Permutasi A,B,C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2571736" y="198809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00232" y="321468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Add(B)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457200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Add(C)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38958" r="45695" b="91935"/>
          <a:stretch>
            <a:fillRect/>
          </a:stretch>
        </p:blipFill>
        <p:spPr bwMode="auto">
          <a:xfrm>
            <a:off x="4000496" y="1357298"/>
            <a:ext cx="92869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604407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‘</a:t>
            </a:r>
            <a:r>
              <a:rPr lang="en-US" dirty="0" err="1" smtClean="0"/>
              <a:t>baik</a:t>
            </a:r>
            <a:r>
              <a:rPr lang="en-US" dirty="0" smtClean="0"/>
              <a:t>’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endParaRPr lang="en-US" dirty="0" smtClean="0"/>
          </a:p>
          <a:p>
            <a:pPr lvl="1"/>
            <a:r>
              <a:rPr lang="en-US" i="1" dirty="0" smtClean="0"/>
              <a:t>Completeness: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ditemukannya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lvl="1"/>
            <a:r>
              <a:rPr lang="en-US" i="1" dirty="0" smtClean="0"/>
              <a:t>Optimality: </a:t>
            </a:r>
            <a:r>
              <a:rPr lang="en-US" dirty="0" err="1"/>
              <a:t>a</a:t>
            </a:r>
            <a:r>
              <a:rPr lang="en-US" dirty="0" err="1" smtClean="0"/>
              <a:t>pakah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yang optimal </a:t>
            </a:r>
            <a:r>
              <a:rPr lang="en-US" i="1" dirty="0" smtClean="0"/>
              <a:t>(</a:t>
            </a:r>
            <a:r>
              <a:rPr lang="en-US" i="1" dirty="0" err="1" smtClean="0"/>
              <a:t>e.g</a:t>
            </a:r>
            <a:r>
              <a:rPr lang="en-US" i="1" dirty="0" smtClean="0"/>
              <a:t>: lowest path cost)?</a:t>
            </a:r>
          </a:p>
          <a:p>
            <a:pPr lvl="1"/>
            <a:r>
              <a:rPr lang="en-US" i="1" dirty="0" smtClean="0"/>
              <a:t>Time Complexity: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endParaRPr lang="en-US" dirty="0" smtClean="0"/>
          </a:p>
          <a:p>
            <a:pPr lvl="1"/>
            <a:r>
              <a:rPr lang="en-US" i="1" dirty="0" smtClean="0"/>
              <a:t>Space Complexity: </a:t>
            </a:r>
            <a:r>
              <a:rPr lang="en-US" dirty="0" smtClean="0"/>
              <a:t>memory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i="1" dirty="0" smtClean="0"/>
              <a:t> </a:t>
            </a:r>
          </a:p>
          <a:p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b: (</a:t>
            </a:r>
            <a:r>
              <a:rPr lang="en-US" i="1" dirty="0" smtClean="0"/>
              <a:t>branching factor</a:t>
            </a:r>
            <a:r>
              <a:rPr lang="en-US" dirty="0" smtClean="0"/>
              <a:t>)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pencabangan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endParaRPr lang="en-US" dirty="0" smtClean="0"/>
          </a:p>
          <a:p>
            <a:pPr lvl="1"/>
            <a:r>
              <a:rPr lang="en-US" dirty="0" smtClean="0"/>
              <a:t>d: (</a:t>
            </a:r>
            <a:r>
              <a:rPr lang="en-US" i="1" dirty="0" smtClean="0"/>
              <a:t>depth</a:t>
            </a:r>
            <a:r>
              <a:rPr lang="en-US" dirty="0" smtClean="0"/>
              <a:t>) </a:t>
            </a:r>
            <a:r>
              <a:rPr lang="en-US" dirty="0" err="1" smtClean="0"/>
              <a:t>kedalaman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(</a:t>
            </a:r>
            <a:r>
              <a:rPr lang="en-US" i="1" dirty="0" smtClean="0"/>
              <a:t>cost </a:t>
            </a:r>
            <a:r>
              <a:rPr lang="en-US" dirty="0" err="1" smtClean="0"/>
              <a:t>terendah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m: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kedalaman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status (</a:t>
            </a:r>
            <a:r>
              <a:rPr lang="en-US" dirty="0" err="1" smtClean="0"/>
              <a:t>bisa</a:t>
            </a:r>
            <a:r>
              <a:rPr lang="en-US" dirty="0" smtClean="0"/>
              <a:t> ∞)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9065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Permainan 8-Puzzle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786322"/>
            <a:ext cx="8229600" cy="1339841"/>
          </a:xfrm>
        </p:spPr>
        <p:txBody>
          <a:bodyPr/>
          <a:lstStyle/>
          <a:p>
            <a:r>
              <a:rPr lang="id-ID" dirty="0" smtClean="0"/>
              <a:t>State berdasarkan ubin kosong (</a:t>
            </a:r>
            <a:r>
              <a:rPr lang="id-ID" i="1" dirty="0" smtClean="0"/>
              <a:t>blank</a:t>
            </a:r>
            <a:r>
              <a:rPr lang="id-ID" dirty="0" smtClean="0"/>
              <a:t>)</a:t>
            </a:r>
            <a:endParaRPr lang="en-US" dirty="0" smtClean="0"/>
          </a:p>
          <a:p>
            <a:r>
              <a:rPr lang="en-US" dirty="0" smtClean="0"/>
              <a:t>Operator: up, down, left, right</a:t>
            </a:r>
            <a:endParaRPr lang="id-ID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7215238" cy="359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28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8-Puzzle: Pohon Ruang Status</a:t>
            </a:r>
            <a:endParaRPr lang="id-ID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755876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29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NUM-RN-MLK/IF2211/2013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85B31-7681-4357-90CA-7D9193B52D4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76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Algoritma Pencarian</a:t>
            </a:r>
            <a:endParaRPr lang="en-US" dirty="0" smtClean="0"/>
          </a:p>
        </p:txBody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>
          <a:xfrm>
            <a:off x="428625" y="1143000"/>
            <a:ext cx="8229600" cy="5214938"/>
          </a:xfrm>
        </p:spPr>
        <p:txBody>
          <a:bodyPr>
            <a:normAutofit/>
          </a:bodyPr>
          <a:lstStyle/>
          <a:p>
            <a:pPr eaLnBrk="1" hangingPunct="1"/>
            <a:r>
              <a:rPr lang="id-ID" sz="2800" dirty="0" smtClean="0">
                <a:solidFill>
                  <a:schemeClr val="tx2"/>
                </a:solidFill>
              </a:rPr>
              <a:t>Tanpa informasi (u</a:t>
            </a:r>
            <a:r>
              <a:rPr lang="en-US" sz="2800" dirty="0" smtClean="0">
                <a:solidFill>
                  <a:schemeClr val="tx2"/>
                </a:solidFill>
              </a:rPr>
              <a:t>n</a:t>
            </a:r>
            <a:r>
              <a:rPr lang="id-ID" sz="2800" dirty="0" smtClean="0">
                <a:solidFill>
                  <a:schemeClr val="tx2"/>
                </a:solidFill>
              </a:rPr>
              <a:t>i</a:t>
            </a:r>
            <a:r>
              <a:rPr lang="en-US" sz="2800" dirty="0" err="1" smtClean="0">
                <a:solidFill>
                  <a:schemeClr val="tx2"/>
                </a:solidFill>
              </a:rPr>
              <a:t>nformed</a:t>
            </a:r>
            <a:r>
              <a:rPr lang="en-US" sz="2800" dirty="0" smtClean="0">
                <a:solidFill>
                  <a:schemeClr val="tx2"/>
                </a:solidFill>
              </a:rPr>
              <a:t>/</a:t>
            </a:r>
            <a:r>
              <a:rPr lang="id-ID" sz="2800" dirty="0" smtClean="0">
                <a:solidFill>
                  <a:schemeClr val="tx2"/>
                </a:solidFill>
              </a:rPr>
              <a:t>b</a:t>
            </a:r>
            <a:r>
              <a:rPr lang="en-US" sz="2800" dirty="0" err="1" smtClean="0">
                <a:solidFill>
                  <a:schemeClr val="tx2"/>
                </a:solidFill>
              </a:rPr>
              <a:t>lind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id-ID" sz="2800" dirty="0" smtClean="0">
                <a:solidFill>
                  <a:schemeClr val="tx2"/>
                </a:solidFill>
              </a:rPr>
              <a:t>s</a:t>
            </a:r>
            <a:r>
              <a:rPr lang="en-US" sz="2800" dirty="0" err="1" smtClean="0">
                <a:solidFill>
                  <a:schemeClr val="tx2"/>
                </a:solidFill>
              </a:rPr>
              <a:t>earch</a:t>
            </a:r>
            <a:r>
              <a:rPr lang="id-ID" sz="2800" dirty="0" smtClean="0">
                <a:solidFill>
                  <a:schemeClr val="tx2"/>
                </a:solidFill>
              </a:rPr>
              <a:t>)</a:t>
            </a:r>
            <a:endParaRPr lang="en-US" sz="2800" dirty="0" smtClean="0">
              <a:solidFill>
                <a:schemeClr val="tx2"/>
              </a:solidFill>
            </a:endParaRPr>
          </a:p>
          <a:p>
            <a:pPr lvl="1" eaLnBrk="1" hangingPunct="1"/>
            <a:r>
              <a:rPr lang="id-ID" sz="2400" dirty="0" smtClean="0"/>
              <a:t>Tidak ada informasi tambahan</a:t>
            </a:r>
          </a:p>
          <a:p>
            <a:pPr lvl="1" eaLnBrk="1" hangingPunct="1"/>
            <a:r>
              <a:rPr lang="id-ID" sz="2400" dirty="0" smtClean="0"/>
              <a:t>Contoh: </a:t>
            </a:r>
            <a:r>
              <a:rPr lang="en-US" sz="2400" b="1" dirty="0" smtClean="0">
                <a:solidFill>
                  <a:schemeClr val="tx2"/>
                </a:solidFill>
              </a:rPr>
              <a:t>DFS, BFS</a:t>
            </a:r>
            <a:r>
              <a:rPr lang="en-US" sz="2400" dirty="0" smtClean="0"/>
              <a:t>, </a:t>
            </a:r>
            <a:r>
              <a:rPr lang="id-ID" sz="2400" dirty="0" smtClean="0"/>
              <a:t>Depth Limited Search, </a:t>
            </a:r>
            <a:r>
              <a:rPr lang="en-US" sz="2400" dirty="0" smtClean="0"/>
              <a:t>I</a:t>
            </a:r>
            <a:r>
              <a:rPr lang="id-ID" sz="2400" dirty="0" smtClean="0"/>
              <a:t>terative </a:t>
            </a:r>
            <a:r>
              <a:rPr lang="en-US" sz="2400" dirty="0" smtClean="0"/>
              <a:t>D</a:t>
            </a:r>
            <a:r>
              <a:rPr lang="id-ID" sz="2400" dirty="0" smtClean="0"/>
              <a:t>eepening </a:t>
            </a:r>
            <a:r>
              <a:rPr lang="en-US" sz="2400" dirty="0" smtClean="0"/>
              <a:t>S</a:t>
            </a:r>
            <a:r>
              <a:rPr lang="id-ID" sz="2400" dirty="0" smtClean="0"/>
              <a:t>earch</a:t>
            </a:r>
            <a:r>
              <a:rPr lang="en-US" sz="2400" dirty="0" smtClean="0"/>
              <a:t>, U</a:t>
            </a:r>
            <a:r>
              <a:rPr lang="id-ID" sz="2400" dirty="0" smtClean="0"/>
              <a:t>niform </a:t>
            </a:r>
            <a:r>
              <a:rPr lang="en-US" sz="2400" dirty="0" smtClean="0"/>
              <a:t>C</a:t>
            </a:r>
            <a:r>
              <a:rPr lang="id-ID" sz="2400" dirty="0" smtClean="0"/>
              <a:t>ost </a:t>
            </a:r>
            <a:r>
              <a:rPr lang="en-US" sz="2400" dirty="0" smtClean="0"/>
              <a:t>S</a:t>
            </a:r>
            <a:r>
              <a:rPr lang="id-ID" sz="2400" dirty="0" smtClean="0"/>
              <a:t>earch</a:t>
            </a:r>
            <a:endParaRPr lang="en-US" sz="2400" dirty="0" smtClean="0"/>
          </a:p>
          <a:p>
            <a:pPr eaLnBrk="1" hangingPunct="1"/>
            <a:r>
              <a:rPr lang="id-ID" sz="2800" dirty="0" smtClean="0"/>
              <a:t>Dengan informasi (i</a:t>
            </a:r>
            <a:r>
              <a:rPr lang="en-US" sz="2800" dirty="0" err="1" smtClean="0"/>
              <a:t>nformed</a:t>
            </a:r>
            <a:r>
              <a:rPr lang="en-US" sz="2800" dirty="0" smtClean="0"/>
              <a:t> Search</a:t>
            </a:r>
            <a:r>
              <a:rPr lang="id-ID" sz="2800" dirty="0" smtClean="0"/>
              <a:t>)</a:t>
            </a:r>
            <a:endParaRPr lang="en-US" sz="2800" dirty="0" smtClean="0"/>
          </a:p>
          <a:p>
            <a:pPr lvl="1" eaLnBrk="1" hangingPunct="1"/>
            <a:r>
              <a:rPr lang="id-ID" sz="2400" dirty="0" smtClean="0"/>
              <a:t>Pencarian berbasis heuristik</a:t>
            </a:r>
          </a:p>
          <a:p>
            <a:pPr lvl="1" eaLnBrk="1" hangingPunct="1"/>
            <a:r>
              <a:rPr lang="id-ID" sz="2400" dirty="0" smtClean="0"/>
              <a:t>Mengetahui non-goal state “lebih menjanjikan” daripada yang lain</a:t>
            </a:r>
            <a:endParaRPr lang="en-US" sz="2400" dirty="0" smtClean="0"/>
          </a:p>
          <a:p>
            <a:pPr lvl="1"/>
            <a:r>
              <a:rPr lang="id-ID" sz="2400" dirty="0" smtClean="0"/>
              <a:t>Contoh</a:t>
            </a:r>
            <a:r>
              <a:rPr lang="en-US" sz="2400" dirty="0" smtClean="0"/>
              <a:t>: Best F</a:t>
            </a:r>
            <a:r>
              <a:rPr lang="id-ID" sz="2400" dirty="0" smtClean="0"/>
              <a:t>irst </a:t>
            </a:r>
            <a:r>
              <a:rPr lang="en-US" sz="2400" dirty="0" smtClean="0"/>
              <a:t>S</a:t>
            </a:r>
            <a:r>
              <a:rPr lang="id-ID" sz="2400" dirty="0" smtClean="0"/>
              <a:t>earch</a:t>
            </a:r>
            <a:r>
              <a:rPr lang="en-US" sz="2400" dirty="0" smtClean="0"/>
              <a:t>, A*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/>
      <p:bldP spid="1761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4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BFS untuk 8-Puzzle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30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267" t="17808" r="17276" b="3270"/>
          <a:stretch/>
        </p:blipFill>
        <p:spPr>
          <a:xfrm>
            <a:off x="647563" y="827342"/>
            <a:ext cx="7848873" cy="5472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759424"/>
            <a:ext cx="2944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Catatan:</a:t>
            </a:r>
          </a:p>
          <a:p>
            <a:r>
              <a:rPr lang="id-ID" b="1" dirty="0" smtClean="0"/>
              <a:t>Urutan operator yang digunakan harus konsisten.</a:t>
            </a:r>
            <a:endParaRPr lang="id-ID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property </a:t>
            </a:r>
            <a:r>
              <a:rPr lang="en-US" dirty="0" err="1" smtClean="0"/>
              <a:t>dari</a:t>
            </a:r>
            <a:r>
              <a:rPr lang="en-US" dirty="0" smtClean="0"/>
              <a:t> BFS?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Completeness?</a:t>
            </a:r>
          </a:p>
          <a:p>
            <a:pPr lvl="1"/>
            <a:r>
              <a:rPr lang="en-US" dirty="0" err="1" smtClean="0"/>
              <a:t>Ya</a:t>
            </a:r>
            <a:r>
              <a:rPr lang="en-US" dirty="0" smtClean="0"/>
              <a:t> (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b </a:t>
            </a:r>
            <a:r>
              <a:rPr lang="en-US" dirty="0" err="1" smtClean="0"/>
              <a:t>terbatas</a:t>
            </a:r>
            <a:r>
              <a:rPr lang="en-US" dirty="0" smtClean="0"/>
              <a:t> )</a:t>
            </a:r>
          </a:p>
          <a:p>
            <a:r>
              <a:rPr lang="en-US" dirty="0" smtClean="0"/>
              <a:t>Optimality?</a:t>
            </a:r>
          </a:p>
          <a:p>
            <a:pPr lvl="1"/>
            <a:r>
              <a:rPr lang="en-US" dirty="0" err="1" smtClean="0"/>
              <a:t>Ya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= </a:t>
            </a:r>
            <a:r>
              <a:rPr lang="en-US" dirty="0" err="1" smtClean="0"/>
              <a:t>biaya</a:t>
            </a:r>
            <a:endParaRPr lang="en-US" dirty="0" smtClean="0"/>
          </a:p>
          <a:p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1+b+b</a:t>
            </a:r>
            <a:r>
              <a:rPr lang="en-US" baseline="30000" dirty="0" smtClean="0"/>
              <a:t>2</a:t>
            </a:r>
            <a:r>
              <a:rPr lang="en-US" dirty="0" smtClean="0"/>
              <a:t>+b</a:t>
            </a:r>
            <a:r>
              <a:rPr lang="en-US" baseline="30000" dirty="0"/>
              <a:t>3</a:t>
            </a:r>
            <a:r>
              <a:rPr lang="en-US" dirty="0" smtClean="0"/>
              <a:t>+…+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 =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1339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678198" cy="982462"/>
          </a:xfrm>
        </p:spPr>
        <p:txBody>
          <a:bodyPr>
            <a:normAutofit/>
          </a:bodyPr>
          <a:lstStyle/>
          <a:p>
            <a:r>
              <a:rPr lang="id-ID" dirty="0" smtClean="0"/>
              <a:t>DFS untuk 8-Puzzle</a:t>
            </a:r>
            <a:endParaRPr lang="id-ID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32</a:t>
            </a:fld>
            <a:endParaRPr lang="id-ID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267" t="17808" r="21078" b="2232"/>
          <a:stretch/>
        </p:blipFill>
        <p:spPr>
          <a:xfrm>
            <a:off x="894308" y="1106770"/>
            <a:ext cx="7355384" cy="5544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property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FS?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Completeness?</a:t>
            </a:r>
          </a:p>
          <a:p>
            <a:pPr lvl="1"/>
            <a:r>
              <a:rPr lang="en-US" dirty="0" err="1" smtClean="0"/>
              <a:t>Ya</a:t>
            </a:r>
            <a:r>
              <a:rPr lang="en-US" dirty="0" smtClean="0"/>
              <a:t> (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b </a:t>
            </a:r>
            <a:r>
              <a:rPr lang="en-US" dirty="0" err="1" smtClean="0"/>
              <a:t>terbatas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‘redundant paths’ </a:t>
            </a:r>
            <a:r>
              <a:rPr lang="en-US" dirty="0" err="1" smtClean="0"/>
              <a:t>dan</a:t>
            </a:r>
            <a:r>
              <a:rPr lang="en-US" dirty="0" smtClean="0"/>
              <a:t> ‘</a:t>
            </a:r>
            <a:r>
              <a:rPr lang="en-US" dirty="0" err="1" smtClean="0"/>
              <a:t>repreated</a:t>
            </a:r>
            <a:r>
              <a:rPr lang="en-US" dirty="0" smtClean="0"/>
              <a:t> states’ )</a:t>
            </a:r>
          </a:p>
          <a:p>
            <a:r>
              <a:rPr lang="en-US" dirty="0" smtClean="0"/>
              <a:t>Optimality?</a:t>
            </a:r>
          </a:p>
          <a:p>
            <a:pPr lvl="1"/>
            <a:r>
              <a:rPr lang="en-US" dirty="0" err="1" smtClean="0"/>
              <a:t>Tidak</a:t>
            </a:r>
            <a:endParaRPr lang="en-US" dirty="0" smtClean="0"/>
          </a:p>
          <a:p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b</a:t>
            </a:r>
            <a:r>
              <a:rPr lang="en-US" baseline="30000" dirty="0" err="1"/>
              <a:t>m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bm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302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DFS: Contoh Lain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582655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9350" y="1428736"/>
            <a:ext cx="29146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5143512"/>
            <a:ext cx="45053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6072206"/>
            <a:ext cx="46101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34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Pohon Ruang Status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35</a:t>
            </a:fld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56792"/>
            <a:ext cx="4286280" cy="503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9350" y="1428736"/>
            <a:ext cx="29146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500298" y="2000240"/>
            <a:ext cx="642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 (1,1)</a:t>
            </a:r>
            <a:endParaRPr lang="id-ID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286116" y="2143116"/>
            <a:ext cx="642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 (1,2)</a:t>
            </a:r>
            <a:endParaRPr lang="id-ID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000496" y="2214554"/>
            <a:ext cx="642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 (1,3)</a:t>
            </a:r>
            <a:endParaRPr lang="id-ID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3438" y="2000240"/>
            <a:ext cx="642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 (1,4)</a:t>
            </a:r>
            <a:endParaRPr lang="id-ID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143240" y="3143248"/>
            <a:ext cx="642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down</a:t>
            </a:r>
            <a:endParaRPr lang="id-ID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357422" y="4000504"/>
            <a:ext cx="642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left</a:t>
            </a:r>
            <a:endParaRPr lang="id-ID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143248"/>
            <a:ext cx="642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left</a:t>
            </a:r>
            <a:endParaRPr lang="id-ID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29256" y="3143248"/>
            <a:ext cx="642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down</a:t>
            </a:r>
            <a:endParaRPr lang="id-ID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4678" y="4000504"/>
            <a:ext cx="642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right</a:t>
            </a:r>
            <a:endParaRPr lang="id-ID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643174" y="4929198"/>
            <a:ext cx="642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down</a:t>
            </a:r>
            <a:endParaRPr lang="id-ID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214546" y="5786454"/>
            <a:ext cx="642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right</a:t>
            </a:r>
            <a:endParaRPr lang="id-ID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000364" y="5786454"/>
            <a:ext cx="642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down</a:t>
            </a:r>
            <a:endParaRPr lang="id-ID" sz="1000" dirty="0"/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2786050" y="564357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Pencarian Lainnya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Depth-limited search</a:t>
            </a:r>
          </a:p>
          <a:p>
            <a:r>
              <a:rPr lang="id-ID" dirty="0" smtClean="0"/>
              <a:t>Iterative deepening search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36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NUM-RN-MLK/IF2211/2013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BEE8E-6748-4D4F-837E-1722C1908733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Depth-Limited Search</a:t>
            </a:r>
          </a:p>
        </p:txBody>
      </p:sp>
      <p:sp>
        <p:nvSpPr>
          <p:cNvPr id="3072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BFS</a:t>
            </a:r>
            <a:r>
              <a:rPr lang="id-ID" sz="2800" dirty="0" smtClean="0"/>
              <a:t>: dijamin menemukan path dgn langkah </a:t>
            </a:r>
            <a:r>
              <a:rPr lang="en-US" sz="2800" dirty="0" smtClean="0"/>
              <a:t>min</a:t>
            </a:r>
            <a:r>
              <a:rPr lang="id-ID" sz="2800" dirty="0" smtClean="0"/>
              <a:t>imum tapi</a:t>
            </a:r>
            <a:r>
              <a:rPr lang="en-US" sz="2800" dirty="0" smtClean="0"/>
              <a:t> </a:t>
            </a:r>
            <a:r>
              <a:rPr lang="id-ID" sz="2800" dirty="0" smtClean="0"/>
              <a:t>membutuhkan ruang status yang besar</a:t>
            </a:r>
            <a:endParaRPr lang="en-US" sz="2800" dirty="0" smtClean="0"/>
          </a:p>
          <a:p>
            <a:pPr eaLnBrk="1" hangingPunct="1"/>
            <a:r>
              <a:rPr lang="id-ID" sz="2800" dirty="0" smtClean="0"/>
              <a:t>DFS: efisien, tetapi tidak ada jaminan solusi dgn langkah minimum</a:t>
            </a:r>
          </a:p>
          <a:p>
            <a:pPr lvl="1"/>
            <a:r>
              <a:rPr lang="id-ID" sz="2400" dirty="0" smtClean="0"/>
              <a:t>DFS dapat memilih langkah yang salah, sehingga path panjang bahkan infinite. Pemilihan langkah sangat penting</a:t>
            </a:r>
            <a:endParaRPr lang="en-US" sz="2400" dirty="0" smtClean="0"/>
          </a:p>
          <a:p>
            <a:pPr eaLnBrk="1" hangingPunct="1"/>
            <a:r>
              <a:rPr lang="id-ID" sz="2800" dirty="0" smtClean="0"/>
              <a:t>Salah satu solusi</a:t>
            </a:r>
            <a:r>
              <a:rPr lang="en-US" sz="2800" dirty="0" smtClean="0"/>
              <a:t>: DFS-limited search</a:t>
            </a:r>
          </a:p>
          <a:p>
            <a:pPr lvl="1"/>
            <a:r>
              <a:rPr lang="id-ID" sz="2400" dirty="0" smtClean="0"/>
              <a:t>DFS dengan pembatasan kedalaman sampai l</a:t>
            </a:r>
          </a:p>
          <a:p>
            <a:pPr lvl="1"/>
            <a:r>
              <a:rPr lang="id-ID" sz="2400" dirty="0" smtClean="0"/>
              <a:t>Simpul pada level l dianggap tidak memiliki successor</a:t>
            </a:r>
          </a:p>
          <a:p>
            <a:pPr lvl="1"/>
            <a:r>
              <a:rPr lang="id-ID" sz="2400" dirty="0" smtClean="0"/>
              <a:t>Masalah: penentuan batas level (</a:t>
            </a:r>
            <a:r>
              <a:rPr lang="id-ID" sz="2400" dirty="0" smtClean="0">
                <a:sym typeface="Symbol"/>
              </a:rPr>
              <a:t></a:t>
            </a:r>
            <a:r>
              <a:rPr lang="en-US" sz="2400" dirty="0" smtClean="0"/>
              <a:t> shallowest goal</a:t>
            </a:r>
            <a:r>
              <a:rPr lang="id-ID" sz="2400" dirty="0" smtClean="0"/>
              <a:t>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NUM-RN-MLK/IF2211/2013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5EC7A-1A2D-41A3-B7FE-DDFA0F4381B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DLS Algorithm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341438"/>
            <a:ext cx="8229600" cy="4910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Function DLS (problem, limit)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à"/>
            </a:pPr>
            <a:r>
              <a:rPr lang="en-US" sz="2000" dirty="0" err="1" smtClean="0">
                <a:latin typeface="Courier New" pitchFamily="49" charset="0"/>
                <a:sym typeface="Wingdings" pitchFamily="2" charset="2"/>
              </a:rPr>
              <a:t>rec_DLS</a:t>
            </a: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(</a:t>
            </a:r>
            <a:r>
              <a:rPr lang="en-US" sz="2000" dirty="0" err="1" smtClean="0">
                <a:latin typeface="Courier New" pitchFamily="49" charset="0"/>
                <a:sym typeface="Wingdings" pitchFamily="2" charset="2"/>
              </a:rPr>
              <a:t>make_node</a:t>
            </a: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(</a:t>
            </a:r>
            <a:r>
              <a:rPr lang="en-US" sz="2000" dirty="0" err="1" smtClean="0">
                <a:latin typeface="Courier New" pitchFamily="49" charset="0"/>
                <a:sym typeface="Wingdings" pitchFamily="2" charset="2"/>
              </a:rPr>
              <a:t>init_state</a:t>
            </a: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),</a:t>
            </a:r>
            <a:r>
              <a:rPr lang="en-US" sz="2000" dirty="0" err="1" smtClean="0">
                <a:latin typeface="Courier New" pitchFamily="49" charset="0"/>
                <a:sym typeface="Wingdings" pitchFamily="2" charset="2"/>
              </a:rPr>
              <a:t>problem,limit</a:t>
            </a: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Function </a:t>
            </a:r>
            <a:r>
              <a:rPr lang="en-US" sz="2000" dirty="0" err="1" smtClean="0">
                <a:latin typeface="Courier New" pitchFamily="49" charset="0"/>
              </a:rPr>
              <a:t>Rec_DLS</a:t>
            </a:r>
            <a:r>
              <a:rPr lang="en-US" sz="2000" dirty="0" smtClean="0">
                <a:latin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</a:rPr>
              <a:t>node,problem</a:t>
            </a:r>
            <a:r>
              <a:rPr lang="en-US" sz="2000" dirty="0" smtClean="0">
                <a:latin typeface="Courier New" pitchFamily="49" charset="0"/>
              </a:rPr>
              <a:t>, limit)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	if </a:t>
            </a:r>
            <a:r>
              <a:rPr lang="en-US" sz="2000" dirty="0" err="1" smtClean="0">
                <a:latin typeface="Courier New" pitchFamily="49" charset="0"/>
              </a:rPr>
              <a:t>isGoal</a:t>
            </a:r>
            <a:r>
              <a:rPr lang="en-US" sz="2000" dirty="0" smtClean="0">
                <a:latin typeface="Courier New" pitchFamily="49" charset="0"/>
              </a:rPr>
              <a:t>(node) then </a:t>
            </a: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 solution(node)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	else if depth(node)=limit then  cutoff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		for each successor in Expand(</a:t>
            </a:r>
            <a:r>
              <a:rPr lang="en-US" sz="2000" dirty="0" err="1" smtClean="0">
                <a:latin typeface="Courier New" pitchFamily="49" charset="0"/>
                <a:sym typeface="Wingdings" pitchFamily="2" charset="2"/>
              </a:rPr>
              <a:t>node,problem</a:t>
            </a: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) do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		  result </a:t>
            </a:r>
            <a:r>
              <a:rPr lang="en-US" sz="2000" dirty="0" err="1" smtClean="0">
                <a:latin typeface="Courier New" pitchFamily="49" charset="0"/>
                <a:sym typeface="Wingdings" pitchFamily="2" charset="2"/>
              </a:rPr>
              <a:t>rec_DLS</a:t>
            </a: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(</a:t>
            </a:r>
            <a:r>
              <a:rPr lang="en-US" sz="2000" dirty="0" err="1" smtClean="0">
                <a:latin typeface="Courier New" pitchFamily="49" charset="0"/>
                <a:sym typeface="Wingdings" pitchFamily="2" charset="2"/>
              </a:rPr>
              <a:t>successor,problem,limit</a:t>
            </a: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		  if result=cutoff then </a:t>
            </a:r>
            <a:r>
              <a:rPr lang="en-US" sz="2000" dirty="0" err="1" smtClean="0">
                <a:latin typeface="Courier New" pitchFamily="49" charset="0"/>
                <a:sym typeface="Wingdings" pitchFamily="2" charset="2"/>
              </a:rPr>
              <a:t>cutoff_occured</a:t>
            </a: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 true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		  else if </a:t>
            </a:r>
            <a:r>
              <a:rPr lang="en-US" sz="2000" dirty="0" err="1" smtClean="0">
                <a:latin typeface="Courier New" pitchFamily="49" charset="0"/>
                <a:sym typeface="Wingdings" pitchFamily="2" charset="2"/>
              </a:rPr>
              <a:t>result≠failure</a:t>
            </a: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 then  result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	if </a:t>
            </a:r>
            <a:r>
              <a:rPr lang="en-US" sz="2000" dirty="0" err="1" smtClean="0">
                <a:latin typeface="Courier New" pitchFamily="49" charset="0"/>
              </a:rPr>
              <a:t>cutoff_occured</a:t>
            </a:r>
            <a:r>
              <a:rPr lang="en-US" sz="2000" dirty="0" smtClean="0">
                <a:latin typeface="Courier New" pitchFamily="49" charset="0"/>
              </a:rPr>
              <a:t> then </a:t>
            </a: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 cutoff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	else </a:t>
            </a:r>
            <a:r>
              <a:rPr lang="en-US" sz="2000" dirty="0" smtClean="0">
                <a:latin typeface="Courier New" pitchFamily="49" charset="0"/>
                <a:sym typeface="Wingdings" pitchFamily="2" charset="2"/>
              </a:rPr>
              <a:t> failure</a:t>
            </a:r>
            <a:endParaRPr lang="en-US" sz="20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property </a:t>
            </a:r>
            <a:r>
              <a:rPr lang="en-US" dirty="0" err="1" smtClean="0"/>
              <a:t>dari</a:t>
            </a:r>
            <a:r>
              <a:rPr lang="en-US" dirty="0" smtClean="0"/>
              <a:t> D</a:t>
            </a:r>
            <a:r>
              <a:rPr lang="en-US" dirty="0"/>
              <a:t>L</a:t>
            </a:r>
            <a:r>
              <a:rPr lang="en-US" dirty="0" smtClean="0"/>
              <a:t>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Completeness?</a:t>
            </a:r>
          </a:p>
          <a:p>
            <a:pPr lvl="1"/>
            <a:r>
              <a:rPr lang="en-US" dirty="0" err="1" smtClean="0"/>
              <a:t>Tidak</a:t>
            </a:r>
            <a:endParaRPr lang="en-US" dirty="0" smtClean="0"/>
          </a:p>
          <a:p>
            <a:r>
              <a:rPr lang="en-US" dirty="0" smtClean="0"/>
              <a:t>Optimality?</a:t>
            </a:r>
          </a:p>
          <a:p>
            <a:pPr lvl="1"/>
            <a:r>
              <a:rPr lang="en-US" dirty="0" err="1" smtClean="0"/>
              <a:t>Tidak</a:t>
            </a:r>
            <a:endParaRPr lang="en-US" dirty="0" smtClean="0"/>
          </a:p>
          <a:p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l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bl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174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Graf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Proses </a:t>
            </a:r>
            <a:r>
              <a:rPr lang="en-US" dirty="0" err="1" smtClean="0"/>
              <a:t>Pencarian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proses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Graf </a:t>
            </a:r>
            <a:r>
              <a:rPr lang="en-US" dirty="0" err="1" smtClean="0"/>
              <a:t>statis</a:t>
            </a:r>
            <a:r>
              <a:rPr lang="en-US" dirty="0" smtClean="0"/>
              <a:t>: </a:t>
            </a:r>
            <a:r>
              <a:rPr lang="en-US" dirty="0" err="1" smtClean="0"/>
              <a:t>graf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proses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 smtClean="0"/>
          </a:p>
          <a:p>
            <a:r>
              <a:rPr lang="en-US" dirty="0" smtClean="0"/>
              <a:t>Graf </a:t>
            </a:r>
            <a:r>
              <a:rPr lang="en-US" dirty="0" err="1" smtClean="0"/>
              <a:t>dinamis</a:t>
            </a:r>
            <a:r>
              <a:rPr lang="en-US" dirty="0" smtClean="0"/>
              <a:t>: </a:t>
            </a:r>
            <a:r>
              <a:rPr lang="en-US" dirty="0" err="1" smtClean="0"/>
              <a:t>graf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proses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3909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NUM-RN-MLK/IF2211/2013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83727-ECD2-4CCE-8823-2EE1099E2379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Deepening Search (IDS)</a:t>
            </a:r>
          </a:p>
        </p:txBody>
      </p:sp>
      <p:sp>
        <p:nvSpPr>
          <p:cNvPr id="33797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341438"/>
            <a:ext cx="8229600" cy="49101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IDS: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serangkaian</a:t>
            </a:r>
            <a:r>
              <a:rPr lang="en-US" sz="2400" dirty="0" smtClean="0"/>
              <a:t> DFS,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kedalaman</a:t>
            </a:r>
            <a:r>
              <a:rPr lang="en-US" sz="2400" dirty="0" smtClean="0"/>
              <a:t>-cutoff,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ditemukan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Asumsi</a:t>
            </a:r>
            <a:r>
              <a:rPr lang="en-US" sz="2400" dirty="0" smtClean="0"/>
              <a:t>: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sebagian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di </a:t>
            </a:r>
            <a:r>
              <a:rPr lang="en-US" sz="2400" dirty="0" smtClean="0"/>
              <a:t>level </a:t>
            </a:r>
            <a:r>
              <a:rPr lang="en-US" sz="2400" dirty="0" err="1" smtClean="0"/>
              <a:t>bawah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persoalan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level-level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dibangkitkan</a:t>
            </a:r>
            <a:r>
              <a:rPr lang="en-US" sz="2400" dirty="0" smtClean="0"/>
              <a:t> </a:t>
            </a:r>
            <a:r>
              <a:rPr lang="en-US" sz="2400" dirty="0" err="1" smtClean="0"/>
              <a:t>berulang</a:t>
            </a:r>
            <a:r>
              <a:rPr lang="en-US" sz="2400" dirty="0" smtClean="0"/>
              <a:t> kali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dirty="0" smtClean="0">
                <a:latin typeface="Courier New" pitchFamily="49" charset="0"/>
              </a:rPr>
              <a:t>Depth 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 0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dirty="0" smtClean="0">
                <a:latin typeface="Courier New" pitchFamily="49" charset="0"/>
                <a:sym typeface="Wingdings" pitchFamily="2" charset="2"/>
              </a:rPr>
              <a:t>Iterate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dirty="0" smtClean="0">
                <a:latin typeface="Courier New" pitchFamily="49" charset="0"/>
                <a:sym typeface="Wingdings" pitchFamily="2" charset="2"/>
              </a:rPr>
              <a:t>	result DLS(</a:t>
            </a:r>
            <a:r>
              <a:rPr lang="en-US" dirty="0" err="1" smtClean="0">
                <a:latin typeface="Courier New" pitchFamily="49" charset="0"/>
                <a:sym typeface="Wingdings" pitchFamily="2" charset="2"/>
              </a:rPr>
              <a:t>problem,depth</a:t>
            </a:r>
            <a:r>
              <a:rPr lang="en-US" dirty="0" smtClean="0">
                <a:latin typeface="Courier New" pitchFamily="49" charset="0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dirty="0" smtClean="0">
                <a:latin typeface="Courier New" pitchFamily="49" charset="0"/>
                <a:sym typeface="Wingdings" pitchFamily="2" charset="2"/>
              </a:rPr>
              <a:t>stop: result ≠ cutoff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dirty="0" smtClean="0">
                <a:latin typeface="Courier New" pitchFamily="49" charset="0"/>
                <a:sym typeface="Wingdings" pitchFamily="2" charset="2"/>
              </a:rPr>
              <a:t>	depth depth+1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dirty="0" smtClean="0">
                <a:latin typeface="Courier New" pitchFamily="49" charset="0"/>
                <a:sym typeface="Wingdings" pitchFamily="2" charset="2"/>
              </a:rPr>
              <a:t>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</a:t>
            </a:r>
            <a:r>
              <a:rPr lang="en-US" dirty="0" err="1" smtClean="0"/>
              <a:t>dengan</a:t>
            </a:r>
            <a:r>
              <a:rPr lang="en-US" dirty="0" smtClean="0"/>
              <a:t> d=1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41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203" t="49846" r="5155" b="29385"/>
          <a:stretch/>
        </p:blipFill>
        <p:spPr>
          <a:xfrm>
            <a:off x="251520" y="1417638"/>
            <a:ext cx="843528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0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</a:t>
            </a:r>
            <a:r>
              <a:rPr lang="en-US" dirty="0" err="1" smtClean="0"/>
              <a:t>dengan</a:t>
            </a:r>
            <a:r>
              <a:rPr lang="en-US" dirty="0" smtClean="0"/>
              <a:t> d=2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42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284" t="51038" r="3964" b="7423"/>
          <a:stretch/>
        </p:blipFill>
        <p:spPr>
          <a:xfrm>
            <a:off x="179513" y="1196752"/>
            <a:ext cx="878497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05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</a:t>
            </a:r>
            <a:r>
              <a:rPr lang="en-US" dirty="0" err="1" smtClean="0"/>
              <a:t>dengan</a:t>
            </a:r>
            <a:r>
              <a:rPr lang="en-US" dirty="0" smtClean="0"/>
              <a:t> d=3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43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202" t="19118" r="3491" b="6530"/>
          <a:stretch/>
        </p:blipFill>
        <p:spPr>
          <a:xfrm>
            <a:off x="251521" y="1268760"/>
            <a:ext cx="889248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83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property </a:t>
            </a:r>
            <a:r>
              <a:rPr lang="en-US" dirty="0" err="1" smtClean="0"/>
              <a:t>dari</a:t>
            </a:r>
            <a:r>
              <a:rPr lang="en-US" dirty="0" smtClean="0"/>
              <a:t> IDS?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Completeness?</a:t>
            </a:r>
          </a:p>
          <a:p>
            <a:pPr lvl="1"/>
            <a:r>
              <a:rPr lang="en-US" dirty="0" err="1" smtClean="0"/>
              <a:t>Ya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b </a:t>
            </a:r>
            <a:r>
              <a:rPr lang="en-US" dirty="0" err="1" smtClean="0"/>
              <a:t>terbatas</a:t>
            </a:r>
            <a:endParaRPr lang="en-US" dirty="0" smtClean="0"/>
          </a:p>
          <a:p>
            <a:r>
              <a:rPr lang="en-US" dirty="0" smtClean="0"/>
              <a:t>Optimality?</a:t>
            </a:r>
          </a:p>
          <a:p>
            <a:pPr lvl="1"/>
            <a:r>
              <a:rPr lang="en-US" dirty="0" err="1" smtClean="0"/>
              <a:t>Ya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= </a:t>
            </a:r>
            <a:r>
              <a:rPr lang="en-US" dirty="0" err="1" smtClean="0"/>
              <a:t>biaya</a:t>
            </a:r>
            <a:endParaRPr lang="en-US" dirty="0" smtClean="0"/>
          </a:p>
          <a:p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b</a:t>
            </a:r>
            <a:r>
              <a:rPr lang="en-US" baseline="30000" dirty="0" err="1"/>
              <a:t>d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bd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44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5074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263" y="2286000"/>
            <a:ext cx="7740650" cy="1143000"/>
          </a:xfrm>
        </p:spPr>
        <p:txBody>
          <a:bodyPr/>
          <a:lstStyle/>
          <a:p>
            <a:pPr algn="ctr" eaLnBrk="1" hangingPunct="1"/>
            <a:r>
              <a:rPr lang="id-ID" smtClean="0"/>
              <a:t>Route/Path Planning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44900"/>
            <a:ext cx="7072313" cy="19939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id-ID" sz="2400" dirty="0" smtClean="0"/>
              <a:t>Materi Kuliah IF2211 – Strategi Algoritma</a:t>
            </a:r>
          </a:p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id-ID" sz="2400" dirty="0" smtClean="0"/>
              <a:t>Teknik Informatika - ITB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45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Referensi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d-ID" sz="2800" dirty="0" smtClean="0"/>
              <a:t>Materi kuliah IF3</a:t>
            </a:r>
            <a:r>
              <a:rPr lang="en-US" sz="2800" dirty="0" smtClean="0"/>
              <a:t>170</a:t>
            </a:r>
            <a:r>
              <a:rPr lang="id-ID" sz="2800" dirty="0" smtClean="0"/>
              <a:t> Inteligensi Buatan Teknik Informatika ITB, </a:t>
            </a:r>
            <a:r>
              <a:rPr lang="en-US" sz="2400" dirty="0" smtClean="0"/>
              <a:t>Course Website: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hlinkClick r:id="rId2"/>
              </a:rPr>
              <a:t>http://kuliah.itb.ac.id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ym typeface="Wingdings" pitchFamily="2" charset="2"/>
              </a:rPr>
              <a:t> STEI  </a:t>
            </a:r>
            <a:r>
              <a:rPr lang="en-US" sz="2400" dirty="0" err="1" smtClean="0">
                <a:sym typeface="Wingdings" pitchFamily="2" charset="2"/>
              </a:rPr>
              <a:t>Teknik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Informatika</a:t>
            </a:r>
            <a:r>
              <a:rPr lang="en-US" sz="2400" dirty="0" smtClean="0">
                <a:sym typeface="Wingdings" pitchFamily="2" charset="2"/>
              </a:rPr>
              <a:t>  IF3170</a:t>
            </a:r>
            <a:endParaRPr lang="id-ID" sz="2800" dirty="0" smtClean="0"/>
          </a:p>
          <a:p>
            <a:pPr eaLnBrk="1" hangingPunct="1">
              <a:lnSpc>
                <a:spcPct val="80000"/>
              </a:lnSpc>
            </a:pPr>
            <a:r>
              <a:rPr lang="id-ID" sz="2800" dirty="0" smtClean="0"/>
              <a:t>Stuart J Russell &amp; Peter Norvig, Artificial Intelligence: A Modern Approach, 3rd Edition, Prentice-Hall International, Inc, 2010, Textbook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sz="2800" dirty="0" smtClean="0"/>
              <a:t>	Site: </a:t>
            </a:r>
            <a:r>
              <a:rPr lang="en-US" sz="2800" dirty="0" smtClean="0">
                <a:hlinkClick r:id="rId3"/>
              </a:rPr>
              <a:t>http://aima.cs.berkeley.edu/</a:t>
            </a:r>
            <a:r>
              <a:rPr lang="id-ID" sz="2800" dirty="0" smtClean="0"/>
              <a:t> (2nd edition)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id-ID" sz="2800" dirty="0" smtClean="0"/>
              <a:t>Free online course materials | MIT OpenCourseWare Website:</a:t>
            </a:r>
            <a:br>
              <a:rPr lang="id-ID" sz="2800" dirty="0" smtClean="0"/>
            </a:br>
            <a:r>
              <a:rPr lang="id-ID" sz="2800" dirty="0" smtClean="0"/>
              <a:t>Site: </a:t>
            </a:r>
            <a:r>
              <a:rPr lang="id-ID" sz="2800" dirty="0" smtClean="0">
                <a:hlinkClick r:id="rId4"/>
              </a:rPr>
              <a:t>http://ocw.mit.edu/courses/electrical-engineering-and-computer-science/</a:t>
            </a:r>
            <a:r>
              <a:rPr lang="id-ID" sz="2800" dirty="0" smtClean="0"/>
              <a:t> </a:t>
            </a:r>
          </a:p>
          <a:p>
            <a:endParaRPr lang="id-ID" dirty="0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NUM-RN-MLK/IF2211/2013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71E53-CE63-4530-B256-18D28F91DC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2043113" cy="914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Route Planning</a:t>
            </a:r>
            <a:endParaRPr lang="id-ID" smtClean="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NUM-RN-MLK/IF2211/2013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61343-E178-4095-9CB2-3BA8C011ACE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571500"/>
            <a:ext cx="621030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NUM-RN-MLK/IF2211/2013</a:t>
            </a:r>
            <a:endParaRPr lang="en-US"/>
          </a:p>
        </p:txBody>
      </p:sp>
      <p:sp>
        <p:nvSpPr>
          <p:cNvPr id="6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87FAF-7A8B-4608-AA74-1B8758491AF4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198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932363" y="260350"/>
            <a:ext cx="37242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2800">
                <a:latin typeface="Tahoma" pitchFamily="34" charset="0"/>
              </a:rPr>
              <a:t>Source: Russell’s book</a:t>
            </a:r>
          </a:p>
        </p:txBody>
      </p:sp>
      <p:sp>
        <p:nvSpPr>
          <p:cNvPr id="12294" name="Text Box 62"/>
          <p:cNvSpPr txBox="1">
            <a:spLocks noChangeArrowheads="1"/>
          </p:cNvSpPr>
          <p:nvPr/>
        </p:nvSpPr>
        <p:spPr bwMode="auto">
          <a:xfrm>
            <a:off x="5795963" y="4797425"/>
            <a:ext cx="3008312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S: set of cities</a:t>
            </a:r>
          </a:p>
          <a:p>
            <a:r>
              <a:rPr lang="en-US" b="1" dirty="0" err="1"/>
              <a:t>i.s</a:t>
            </a:r>
            <a:r>
              <a:rPr lang="en-US" b="1" dirty="0"/>
              <a:t>: A (Arad)</a:t>
            </a:r>
          </a:p>
          <a:p>
            <a:r>
              <a:rPr lang="en-US" b="1" dirty="0" err="1"/>
              <a:t>g.s</a:t>
            </a:r>
            <a:r>
              <a:rPr lang="en-US" b="1" dirty="0"/>
              <a:t>: B (Bucharest)</a:t>
            </a:r>
          </a:p>
          <a:p>
            <a:r>
              <a:rPr lang="en-US" dirty="0"/>
              <a:t>Goal test: s = B ?</a:t>
            </a:r>
          </a:p>
          <a:p>
            <a:r>
              <a:rPr lang="en-US" dirty="0"/>
              <a:t>Path cost: time ~ distance 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11188" y="1125538"/>
            <a:ext cx="7272337" cy="3463925"/>
            <a:chOff x="204" y="1389"/>
            <a:chExt cx="4581" cy="218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04" y="1389"/>
              <a:ext cx="4581" cy="2182"/>
              <a:chOff x="670" y="799"/>
              <a:chExt cx="4626" cy="2232"/>
            </a:xfrm>
          </p:grpSpPr>
          <p:sp>
            <p:nvSpPr>
              <p:cNvPr id="12298" name="Oval 5"/>
              <p:cNvSpPr>
                <a:spLocks noChangeArrowheads="1"/>
              </p:cNvSpPr>
              <p:nvPr/>
            </p:nvSpPr>
            <p:spPr bwMode="auto">
              <a:xfrm>
                <a:off x="851" y="1842"/>
                <a:ext cx="91" cy="91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299" name="Oval 6"/>
              <p:cNvSpPr>
                <a:spLocks noChangeArrowheads="1"/>
              </p:cNvSpPr>
              <p:nvPr/>
            </p:nvSpPr>
            <p:spPr bwMode="auto">
              <a:xfrm>
                <a:off x="1395" y="2523"/>
                <a:ext cx="91" cy="91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00" name="Oval 7"/>
              <p:cNvSpPr>
                <a:spLocks noChangeArrowheads="1"/>
              </p:cNvSpPr>
              <p:nvPr/>
            </p:nvSpPr>
            <p:spPr bwMode="auto">
              <a:xfrm>
                <a:off x="3437" y="1933"/>
                <a:ext cx="91" cy="91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01" name="Oval 8"/>
              <p:cNvSpPr>
                <a:spLocks noChangeArrowheads="1"/>
              </p:cNvSpPr>
              <p:nvPr/>
            </p:nvSpPr>
            <p:spPr bwMode="auto">
              <a:xfrm>
                <a:off x="3890" y="2795"/>
                <a:ext cx="91" cy="91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02" name="Oval 9"/>
              <p:cNvSpPr>
                <a:spLocks noChangeArrowheads="1"/>
              </p:cNvSpPr>
              <p:nvPr/>
            </p:nvSpPr>
            <p:spPr bwMode="auto">
              <a:xfrm>
                <a:off x="4344" y="2069"/>
                <a:ext cx="91" cy="91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03" name="Oval 10"/>
              <p:cNvSpPr>
                <a:spLocks noChangeArrowheads="1"/>
              </p:cNvSpPr>
              <p:nvPr/>
            </p:nvSpPr>
            <p:spPr bwMode="auto">
              <a:xfrm>
                <a:off x="4979" y="1979"/>
                <a:ext cx="91" cy="91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04" name="Oval 11"/>
              <p:cNvSpPr>
                <a:spLocks noChangeArrowheads="1"/>
              </p:cNvSpPr>
              <p:nvPr/>
            </p:nvSpPr>
            <p:spPr bwMode="auto">
              <a:xfrm>
                <a:off x="3890" y="1162"/>
                <a:ext cx="91" cy="91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05" name="Oval 12"/>
              <p:cNvSpPr>
                <a:spLocks noChangeArrowheads="1"/>
              </p:cNvSpPr>
              <p:nvPr/>
            </p:nvSpPr>
            <p:spPr bwMode="auto">
              <a:xfrm>
                <a:off x="3028" y="1253"/>
                <a:ext cx="91" cy="91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06" name="Oval 13"/>
              <p:cNvSpPr>
                <a:spLocks noChangeArrowheads="1"/>
              </p:cNvSpPr>
              <p:nvPr/>
            </p:nvSpPr>
            <p:spPr bwMode="auto">
              <a:xfrm>
                <a:off x="2303" y="981"/>
                <a:ext cx="91" cy="91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07" name="Oval 14"/>
              <p:cNvSpPr>
                <a:spLocks noChangeArrowheads="1"/>
              </p:cNvSpPr>
              <p:nvPr/>
            </p:nvSpPr>
            <p:spPr bwMode="auto">
              <a:xfrm>
                <a:off x="1441" y="1253"/>
                <a:ext cx="91" cy="91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08" name="Oval 15"/>
              <p:cNvSpPr>
                <a:spLocks noChangeArrowheads="1"/>
              </p:cNvSpPr>
              <p:nvPr/>
            </p:nvSpPr>
            <p:spPr bwMode="auto">
              <a:xfrm>
                <a:off x="3074" y="2251"/>
                <a:ext cx="91" cy="91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09" name="Oval 16"/>
              <p:cNvSpPr>
                <a:spLocks noChangeArrowheads="1"/>
              </p:cNvSpPr>
              <p:nvPr/>
            </p:nvSpPr>
            <p:spPr bwMode="auto">
              <a:xfrm>
                <a:off x="2620" y="2478"/>
                <a:ext cx="91" cy="91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10" name="Oval 17"/>
              <p:cNvSpPr>
                <a:spLocks noChangeArrowheads="1"/>
              </p:cNvSpPr>
              <p:nvPr/>
            </p:nvSpPr>
            <p:spPr bwMode="auto">
              <a:xfrm>
                <a:off x="2121" y="2614"/>
                <a:ext cx="91" cy="91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2311" name="Line 18"/>
              <p:cNvSpPr>
                <a:spLocks noChangeShapeType="1"/>
              </p:cNvSpPr>
              <p:nvPr/>
            </p:nvSpPr>
            <p:spPr bwMode="auto">
              <a:xfrm flipV="1">
                <a:off x="942" y="1253"/>
                <a:ext cx="544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12" name="Line 19"/>
              <p:cNvSpPr>
                <a:spLocks noChangeShapeType="1"/>
              </p:cNvSpPr>
              <p:nvPr/>
            </p:nvSpPr>
            <p:spPr bwMode="auto">
              <a:xfrm flipV="1">
                <a:off x="1486" y="981"/>
                <a:ext cx="86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13" name="Line 20"/>
              <p:cNvSpPr>
                <a:spLocks noChangeShapeType="1"/>
              </p:cNvSpPr>
              <p:nvPr/>
            </p:nvSpPr>
            <p:spPr bwMode="auto">
              <a:xfrm>
                <a:off x="2348" y="981"/>
                <a:ext cx="726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14" name="Line 21"/>
              <p:cNvSpPr>
                <a:spLocks noChangeShapeType="1"/>
              </p:cNvSpPr>
              <p:nvPr/>
            </p:nvSpPr>
            <p:spPr bwMode="auto">
              <a:xfrm flipV="1">
                <a:off x="896" y="1344"/>
                <a:ext cx="2178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15" name="Line 22"/>
              <p:cNvSpPr>
                <a:spLocks noChangeShapeType="1"/>
              </p:cNvSpPr>
              <p:nvPr/>
            </p:nvSpPr>
            <p:spPr bwMode="auto">
              <a:xfrm flipV="1">
                <a:off x="4389" y="2069"/>
                <a:ext cx="635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16" name="Line 23"/>
              <p:cNvSpPr>
                <a:spLocks noChangeShapeType="1"/>
              </p:cNvSpPr>
              <p:nvPr/>
            </p:nvSpPr>
            <p:spPr bwMode="auto">
              <a:xfrm>
                <a:off x="3527" y="1979"/>
                <a:ext cx="862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17" name="Line 24"/>
              <p:cNvSpPr>
                <a:spLocks noChangeShapeType="1"/>
              </p:cNvSpPr>
              <p:nvPr/>
            </p:nvSpPr>
            <p:spPr bwMode="auto">
              <a:xfrm flipV="1">
                <a:off x="3981" y="2115"/>
                <a:ext cx="453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18" name="Line 25"/>
              <p:cNvSpPr>
                <a:spLocks noChangeShapeType="1"/>
              </p:cNvSpPr>
              <p:nvPr/>
            </p:nvSpPr>
            <p:spPr bwMode="auto">
              <a:xfrm flipH="1" flipV="1">
                <a:off x="3527" y="1979"/>
                <a:ext cx="363" cy="8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19" name="Line 26"/>
              <p:cNvSpPr>
                <a:spLocks noChangeShapeType="1"/>
              </p:cNvSpPr>
              <p:nvPr/>
            </p:nvSpPr>
            <p:spPr bwMode="auto">
              <a:xfrm flipV="1">
                <a:off x="3119" y="2024"/>
                <a:ext cx="363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20" name="Line 27"/>
              <p:cNvSpPr>
                <a:spLocks noChangeShapeType="1"/>
              </p:cNvSpPr>
              <p:nvPr/>
            </p:nvSpPr>
            <p:spPr bwMode="auto">
              <a:xfrm flipV="1">
                <a:off x="2665" y="2341"/>
                <a:ext cx="454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21" name="Line 28"/>
              <p:cNvSpPr>
                <a:spLocks noChangeShapeType="1"/>
              </p:cNvSpPr>
              <p:nvPr/>
            </p:nvSpPr>
            <p:spPr bwMode="auto">
              <a:xfrm flipV="1">
                <a:off x="2166" y="2568"/>
                <a:ext cx="499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22" name="Line 29"/>
              <p:cNvSpPr>
                <a:spLocks noChangeShapeType="1"/>
              </p:cNvSpPr>
              <p:nvPr/>
            </p:nvSpPr>
            <p:spPr bwMode="auto">
              <a:xfrm flipH="1" flipV="1">
                <a:off x="942" y="1888"/>
                <a:ext cx="453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23" name="Line 30"/>
              <p:cNvSpPr>
                <a:spLocks noChangeShapeType="1"/>
              </p:cNvSpPr>
              <p:nvPr/>
            </p:nvSpPr>
            <p:spPr bwMode="auto">
              <a:xfrm>
                <a:off x="1441" y="2614"/>
                <a:ext cx="72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24" name="Line 31"/>
              <p:cNvSpPr>
                <a:spLocks noChangeShapeType="1"/>
              </p:cNvSpPr>
              <p:nvPr/>
            </p:nvSpPr>
            <p:spPr bwMode="auto">
              <a:xfrm flipH="1" flipV="1">
                <a:off x="3028" y="1298"/>
                <a:ext cx="454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25" name="Line 32"/>
              <p:cNvSpPr>
                <a:spLocks noChangeShapeType="1"/>
              </p:cNvSpPr>
              <p:nvPr/>
            </p:nvSpPr>
            <p:spPr bwMode="auto">
              <a:xfrm flipV="1">
                <a:off x="3074" y="1162"/>
                <a:ext cx="86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26" name="Line 33"/>
              <p:cNvSpPr>
                <a:spLocks noChangeShapeType="1"/>
              </p:cNvSpPr>
              <p:nvPr/>
            </p:nvSpPr>
            <p:spPr bwMode="auto">
              <a:xfrm>
                <a:off x="3935" y="1162"/>
                <a:ext cx="1089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27" name="Text Box 34"/>
              <p:cNvSpPr txBox="1">
                <a:spLocks noChangeArrowheads="1"/>
              </p:cNvSpPr>
              <p:nvPr/>
            </p:nvSpPr>
            <p:spPr bwMode="auto">
              <a:xfrm>
                <a:off x="670" y="1616"/>
                <a:ext cx="272" cy="2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2328" name="Text Box 35"/>
              <p:cNvSpPr txBox="1">
                <a:spLocks noChangeArrowheads="1"/>
              </p:cNvSpPr>
              <p:nvPr/>
            </p:nvSpPr>
            <p:spPr bwMode="auto">
              <a:xfrm>
                <a:off x="851" y="2206"/>
                <a:ext cx="363" cy="2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118</a:t>
                </a:r>
              </a:p>
            </p:txBody>
          </p:sp>
          <p:sp>
            <p:nvSpPr>
              <p:cNvPr id="12329" name="Text Box 36"/>
              <p:cNvSpPr txBox="1">
                <a:spLocks noChangeArrowheads="1"/>
              </p:cNvSpPr>
              <p:nvPr/>
            </p:nvSpPr>
            <p:spPr bwMode="auto">
              <a:xfrm>
                <a:off x="1214" y="2568"/>
                <a:ext cx="272" cy="2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T</a:t>
                </a:r>
              </a:p>
            </p:txBody>
          </p:sp>
          <p:sp>
            <p:nvSpPr>
              <p:cNvPr id="12330" name="Text Box 37"/>
              <p:cNvSpPr txBox="1">
                <a:spLocks noChangeArrowheads="1"/>
              </p:cNvSpPr>
              <p:nvPr/>
            </p:nvSpPr>
            <p:spPr bwMode="auto">
              <a:xfrm>
                <a:off x="3028" y="1026"/>
                <a:ext cx="272" cy="2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2331" name="Text Box 38"/>
              <p:cNvSpPr txBox="1">
                <a:spLocks noChangeArrowheads="1"/>
              </p:cNvSpPr>
              <p:nvPr/>
            </p:nvSpPr>
            <p:spPr bwMode="auto">
              <a:xfrm>
                <a:off x="2393" y="799"/>
                <a:ext cx="273" cy="2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O</a:t>
                </a:r>
              </a:p>
            </p:txBody>
          </p:sp>
          <p:sp>
            <p:nvSpPr>
              <p:cNvPr id="12332" name="Text Box 39"/>
              <p:cNvSpPr txBox="1">
                <a:spLocks noChangeArrowheads="1"/>
              </p:cNvSpPr>
              <p:nvPr/>
            </p:nvSpPr>
            <p:spPr bwMode="auto">
              <a:xfrm>
                <a:off x="1259" y="1117"/>
                <a:ext cx="273" cy="2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12333" name="Text Box 40"/>
              <p:cNvSpPr txBox="1">
                <a:spLocks noChangeArrowheads="1"/>
              </p:cNvSpPr>
              <p:nvPr/>
            </p:nvSpPr>
            <p:spPr bwMode="auto">
              <a:xfrm>
                <a:off x="3482" y="1752"/>
                <a:ext cx="272" cy="2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R</a:t>
                </a:r>
              </a:p>
            </p:txBody>
          </p:sp>
          <p:sp>
            <p:nvSpPr>
              <p:cNvPr id="12334" name="Text Box 41"/>
              <p:cNvSpPr txBox="1">
                <a:spLocks noChangeArrowheads="1"/>
              </p:cNvSpPr>
              <p:nvPr/>
            </p:nvSpPr>
            <p:spPr bwMode="auto">
              <a:xfrm>
                <a:off x="4298" y="1842"/>
                <a:ext cx="272" cy="2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12335" name="Text Box 42"/>
              <p:cNvSpPr txBox="1">
                <a:spLocks noChangeArrowheads="1"/>
              </p:cNvSpPr>
              <p:nvPr/>
            </p:nvSpPr>
            <p:spPr bwMode="auto">
              <a:xfrm>
                <a:off x="3845" y="935"/>
                <a:ext cx="271" cy="2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F</a:t>
                </a:r>
              </a:p>
            </p:txBody>
          </p:sp>
          <p:sp>
            <p:nvSpPr>
              <p:cNvPr id="12336" name="Text Box 43"/>
              <p:cNvSpPr txBox="1">
                <a:spLocks noChangeArrowheads="1"/>
              </p:cNvSpPr>
              <p:nvPr/>
            </p:nvSpPr>
            <p:spPr bwMode="auto">
              <a:xfrm>
                <a:off x="5024" y="1797"/>
                <a:ext cx="272" cy="2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2337" name="Text Box 44"/>
              <p:cNvSpPr txBox="1">
                <a:spLocks noChangeArrowheads="1"/>
              </p:cNvSpPr>
              <p:nvPr/>
            </p:nvSpPr>
            <p:spPr bwMode="auto">
              <a:xfrm>
                <a:off x="3935" y="2795"/>
                <a:ext cx="273" cy="2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2338" name="Text Box 45"/>
              <p:cNvSpPr txBox="1">
                <a:spLocks noChangeArrowheads="1"/>
              </p:cNvSpPr>
              <p:nvPr/>
            </p:nvSpPr>
            <p:spPr bwMode="auto">
              <a:xfrm>
                <a:off x="2166" y="2659"/>
                <a:ext cx="271" cy="2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L</a:t>
                </a:r>
              </a:p>
            </p:txBody>
          </p:sp>
          <p:sp>
            <p:nvSpPr>
              <p:cNvPr id="12339" name="Text Box 46"/>
              <p:cNvSpPr txBox="1">
                <a:spLocks noChangeArrowheads="1"/>
              </p:cNvSpPr>
              <p:nvPr/>
            </p:nvSpPr>
            <p:spPr bwMode="auto">
              <a:xfrm>
                <a:off x="2666" y="2523"/>
                <a:ext cx="271" cy="2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M</a:t>
                </a:r>
              </a:p>
            </p:txBody>
          </p:sp>
          <p:sp>
            <p:nvSpPr>
              <p:cNvPr id="12340" name="Text Box 47"/>
              <p:cNvSpPr txBox="1">
                <a:spLocks noChangeArrowheads="1"/>
              </p:cNvSpPr>
              <p:nvPr/>
            </p:nvSpPr>
            <p:spPr bwMode="auto">
              <a:xfrm>
                <a:off x="3119" y="2295"/>
                <a:ext cx="273" cy="2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2341" name="Text Box 48"/>
              <p:cNvSpPr txBox="1">
                <a:spLocks noChangeArrowheads="1"/>
              </p:cNvSpPr>
              <p:nvPr/>
            </p:nvSpPr>
            <p:spPr bwMode="auto">
              <a:xfrm>
                <a:off x="1577" y="2659"/>
                <a:ext cx="363" cy="2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  <p:sp>
            <p:nvSpPr>
              <p:cNvPr id="12342" name="Text Box 49"/>
              <p:cNvSpPr txBox="1">
                <a:spLocks noChangeArrowheads="1"/>
              </p:cNvSpPr>
              <p:nvPr/>
            </p:nvSpPr>
            <p:spPr bwMode="auto">
              <a:xfrm>
                <a:off x="942" y="1389"/>
                <a:ext cx="363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75</a:t>
                </a:r>
              </a:p>
            </p:txBody>
          </p:sp>
          <p:sp>
            <p:nvSpPr>
              <p:cNvPr id="12343" name="Text Box 50"/>
              <p:cNvSpPr txBox="1">
                <a:spLocks noChangeArrowheads="1"/>
              </p:cNvSpPr>
              <p:nvPr/>
            </p:nvSpPr>
            <p:spPr bwMode="auto">
              <a:xfrm>
                <a:off x="1668" y="935"/>
                <a:ext cx="363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71</a:t>
                </a:r>
              </a:p>
            </p:txBody>
          </p:sp>
          <p:sp>
            <p:nvSpPr>
              <p:cNvPr id="12344" name="Text Box 51"/>
              <p:cNvSpPr txBox="1">
                <a:spLocks noChangeArrowheads="1"/>
              </p:cNvSpPr>
              <p:nvPr/>
            </p:nvSpPr>
            <p:spPr bwMode="auto">
              <a:xfrm>
                <a:off x="2620" y="981"/>
                <a:ext cx="364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151</a:t>
                </a:r>
              </a:p>
            </p:txBody>
          </p:sp>
          <p:sp>
            <p:nvSpPr>
              <p:cNvPr id="12345" name="Text Box 52"/>
              <p:cNvSpPr txBox="1">
                <a:spLocks noChangeArrowheads="1"/>
              </p:cNvSpPr>
              <p:nvPr/>
            </p:nvSpPr>
            <p:spPr bwMode="auto">
              <a:xfrm>
                <a:off x="3346" y="1026"/>
                <a:ext cx="362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99</a:t>
                </a:r>
              </a:p>
            </p:txBody>
          </p:sp>
          <p:sp>
            <p:nvSpPr>
              <p:cNvPr id="12346" name="Text Box 53"/>
              <p:cNvSpPr txBox="1">
                <a:spLocks noChangeArrowheads="1"/>
              </p:cNvSpPr>
              <p:nvPr/>
            </p:nvSpPr>
            <p:spPr bwMode="auto">
              <a:xfrm>
                <a:off x="3845" y="1842"/>
                <a:ext cx="363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97</a:t>
                </a:r>
              </a:p>
            </p:txBody>
          </p:sp>
          <p:sp>
            <p:nvSpPr>
              <p:cNvPr id="12347" name="Text Box 54"/>
              <p:cNvSpPr txBox="1">
                <a:spLocks noChangeArrowheads="1"/>
              </p:cNvSpPr>
              <p:nvPr/>
            </p:nvSpPr>
            <p:spPr bwMode="auto">
              <a:xfrm>
                <a:off x="3028" y="1980"/>
                <a:ext cx="364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120</a:t>
                </a:r>
              </a:p>
            </p:txBody>
          </p:sp>
          <p:sp>
            <p:nvSpPr>
              <p:cNvPr id="12348" name="Text Box 55"/>
              <p:cNvSpPr txBox="1">
                <a:spLocks noChangeArrowheads="1"/>
              </p:cNvSpPr>
              <p:nvPr/>
            </p:nvSpPr>
            <p:spPr bwMode="auto">
              <a:xfrm>
                <a:off x="3437" y="2523"/>
                <a:ext cx="363" cy="2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146</a:t>
                </a:r>
              </a:p>
            </p:txBody>
          </p:sp>
          <p:sp>
            <p:nvSpPr>
              <p:cNvPr id="12349" name="Text Box 56"/>
              <p:cNvSpPr txBox="1">
                <a:spLocks noChangeArrowheads="1"/>
              </p:cNvSpPr>
              <p:nvPr/>
            </p:nvSpPr>
            <p:spPr bwMode="auto">
              <a:xfrm>
                <a:off x="4208" y="2523"/>
                <a:ext cx="363" cy="2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138</a:t>
                </a:r>
              </a:p>
            </p:txBody>
          </p:sp>
          <p:sp>
            <p:nvSpPr>
              <p:cNvPr id="12350" name="Text Box 57"/>
              <p:cNvSpPr txBox="1">
                <a:spLocks noChangeArrowheads="1"/>
              </p:cNvSpPr>
              <p:nvPr/>
            </p:nvSpPr>
            <p:spPr bwMode="auto">
              <a:xfrm>
                <a:off x="4616" y="2160"/>
                <a:ext cx="363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  <p:sp>
            <p:nvSpPr>
              <p:cNvPr id="12351" name="Text Box 58"/>
              <p:cNvSpPr txBox="1">
                <a:spLocks noChangeArrowheads="1"/>
              </p:cNvSpPr>
              <p:nvPr/>
            </p:nvSpPr>
            <p:spPr bwMode="auto">
              <a:xfrm>
                <a:off x="4480" y="1344"/>
                <a:ext cx="362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211</a:t>
                </a:r>
              </a:p>
            </p:txBody>
          </p:sp>
          <p:sp>
            <p:nvSpPr>
              <p:cNvPr id="12352" name="Text Box 59"/>
              <p:cNvSpPr txBox="1">
                <a:spLocks noChangeArrowheads="1"/>
              </p:cNvSpPr>
              <p:nvPr/>
            </p:nvSpPr>
            <p:spPr bwMode="auto">
              <a:xfrm>
                <a:off x="2847" y="2432"/>
                <a:ext cx="363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75</a:t>
                </a:r>
              </a:p>
            </p:txBody>
          </p:sp>
          <p:sp>
            <p:nvSpPr>
              <p:cNvPr id="12353" name="Text Box 60"/>
              <p:cNvSpPr txBox="1">
                <a:spLocks noChangeArrowheads="1"/>
              </p:cNvSpPr>
              <p:nvPr/>
            </p:nvSpPr>
            <p:spPr bwMode="auto">
              <a:xfrm>
                <a:off x="2393" y="2614"/>
                <a:ext cx="363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70</a:t>
                </a:r>
              </a:p>
            </p:txBody>
          </p:sp>
          <p:sp>
            <p:nvSpPr>
              <p:cNvPr id="12354" name="Text Box 61"/>
              <p:cNvSpPr txBox="1">
                <a:spLocks noChangeArrowheads="1"/>
              </p:cNvSpPr>
              <p:nvPr/>
            </p:nvSpPr>
            <p:spPr bwMode="auto">
              <a:xfrm>
                <a:off x="2029" y="1661"/>
                <a:ext cx="364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140</a:t>
                </a:r>
              </a:p>
            </p:txBody>
          </p:sp>
        </p:grpSp>
        <p:sp>
          <p:nvSpPr>
            <p:cNvPr id="12297" name="Text Box 63"/>
            <p:cNvSpPr txBox="1">
              <a:spLocks noChangeArrowheads="1"/>
            </p:cNvSpPr>
            <p:nvPr/>
          </p:nvSpPr>
          <p:spPr bwMode="auto">
            <a:xfrm>
              <a:off x="2608" y="2205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d-ID" sz="1400"/>
                <a:t>8</a:t>
              </a:r>
              <a:r>
                <a:rPr lang="en-US" sz="140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mtClean="0"/>
              <a:t>NUM-RN-MLK/IF2211/2013</a:t>
            </a:r>
            <a:endParaRPr lang="en-US"/>
          </a:p>
        </p:txBody>
      </p:sp>
      <p:sp>
        <p:nvSpPr>
          <p:cNvPr id="6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4D432-45AF-43B6-85B9-DFED44FA4BD9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341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 smtClean="0"/>
              <a:t>Breadth-First Search (BFS)</a:t>
            </a:r>
          </a:p>
        </p:txBody>
      </p:sp>
      <p:sp>
        <p:nvSpPr>
          <p:cNvPr id="14341" name="Text Box 62"/>
          <p:cNvSpPr txBox="1">
            <a:spLocks noChangeArrowheads="1"/>
          </p:cNvSpPr>
          <p:nvPr/>
        </p:nvSpPr>
        <p:spPr bwMode="auto">
          <a:xfrm>
            <a:off x="500063" y="4786313"/>
            <a:ext cx="2874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>
                <a:sym typeface="Symbol" pitchFamily="18" charset="2"/>
              </a:rPr>
              <a:t>P</a:t>
            </a:r>
            <a:r>
              <a:rPr lang="en-US" sz="2000" b="1">
                <a:sym typeface="Symbol" pitchFamily="18" charset="2"/>
              </a:rPr>
              <a:t>ath: A</a:t>
            </a:r>
            <a:r>
              <a:rPr lang="en-US" sz="2000" b="1">
                <a:sym typeface="Wingdings" pitchFamily="2" charset="2"/>
              </a:rPr>
              <a:t> S  F  B, </a:t>
            </a:r>
            <a:r>
              <a:rPr lang="id-ID" sz="2000" b="1">
                <a:sym typeface="Wingdings" pitchFamily="2" charset="2"/>
              </a:rPr>
              <a:t>P</a:t>
            </a:r>
            <a:r>
              <a:rPr lang="en-US" sz="2000" b="1">
                <a:sym typeface="Wingdings" pitchFamily="2" charset="2"/>
              </a:rPr>
              <a:t>ath-cost = 450</a:t>
            </a:r>
          </a:p>
        </p:txBody>
      </p:sp>
      <p:sp>
        <p:nvSpPr>
          <p:cNvPr id="19466" name="Oval 5"/>
          <p:cNvSpPr>
            <a:spLocks noChangeArrowheads="1"/>
          </p:cNvSpPr>
          <p:nvPr/>
        </p:nvSpPr>
        <p:spPr bwMode="auto">
          <a:xfrm>
            <a:off x="369888" y="2655888"/>
            <a:ext cx="142875" cy="141287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67" name="Oval 6"/>
          <p:cNvSpPr>
            <a:spLocks noChangeArrowheads="1"/>
          </p:cNvSpPr>
          <p:nvPr/>
        </p:nvSpPr>
        <p:spPr bwMode="auto">
          <a:xfrm>
            <a:off x="1225550" y="3711575"/>
            <a:ext cx="142875" cy="14128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68" name="Oval 7"/>
          <p:cNvSpPr>
            <a:spLocks noChangeArrowheads="1"/>
          </p:cNvSpPr>
          <p:nvPr/>
        </p:nvSpPr>
        <p:spPr bwMode="auto">
          <a:xfrm>
            <a:off x="4435475" y="2797175"/>
            <a:ext cx="142875" cy="14128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5148263" y="4133850"/>
            <a:ext cx="142875" cy="14128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5861050" y="3008313"/>
            <a:ext cx="142875" cy="141287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1" name="Oval 10"/>
          <p:cNvSpPr>
            <a:spLocks noChangeArrowheads="1"/>
          </p:cNvSpPr>
          <p:nvPr/>
        </p:nvSpPr>
        <p:spPr bwMode="auto">
          <a:xfrm>
            <a:off x="6859588" y="2868613"/>
            <a:ext cx="142875" cy="141287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2" name="Oval 11"/>
          <p:cNvSpPr>
            <a:spLocks noChangeArrowheads="1"/>
          </p:cNvSpPr>
          <p:nvPr/>
        </p:nvSpPr>
        <p:spPr bwMode="auto">
          <a:xfrm>
            <a:off x="5148263" y="1600200"/>
            <a:ext cx="142875" cy="14128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3" name="Oval 12"/>
          <p:cNvSpPr>
            <a:spLocks noChangeArrowheads="1"/>
          </p:cNvSpPr>
          <p:nvPr/>
        </p:nvSpPr>
        <p:spPr bwMode="auto">
          <a:xfrm>
            <a:off x="3792538" y="1741488"/>
            <a:ext cx="142875" cy="141287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4" name="Oval 13"/>
          <p:cNvSpPr>
            <a:spLocks noChangeArrowheads="1"/>
          </p:cNvSpPr>
          <p:nvPr/>
        </p:nvSpPr>
        <p:spPr bwMode="auto">
          <a:xfrm>
            <a:off x="2652713" y="1319213"/>
            <a:ext cx="142875" cy="141287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5" name="Oval 14"/>
          <p:cNvSpPr>
            <a:spLocks noChangeArrowheads="1"/>
          </p:cNvSpPr>
          <p:nvPr/>
        </p:nvSpPr>
        <p:spPr bwMode="auto">
          <a:xfrm>
            <a:off x="1298575" y="1741488"/>
            <a:ext cx="142875" cy="141287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52" name="Oval 15"/>
          <p:cNvSpPr>
            <a:spLocks noChangeArrowheads="1"/>
          </p:cNvSpPr>
          <p:nvPr/>
        </p:nvSpPr>
        <p:spPr bwMode="auto">
          <a:xfrm>
            <a:off x="3865563" y="3289300"/>
            <a:ext cx="142875" cy="14128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53" name="Oval 16"/>
          <p:cNvSpPr>
            <a:spLocks noChangeArrowheads="1"/>
          </p:cNvSpPr>
          <p:nvPr/>
        </p:nvSpPr>
        <p:spPr bwMode="auto">
          <a:xfrm>
            <a:off x="3151188" y="3641725"/>
            <a:ext cx="142875" cy="14128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8" name="Oval 17"/>
          <p:cNvSpPr>
            <a:spLocks noChangeArrowheads="1"/>
          </p:cNvSpPr>
          <p:nvPr/>
        </p:nvSpPr>
        <p:spPr bwMode="auto">
          <a:xfrm>
            <a:off x="2366963" y="3852863"/>
            <a:ext cx="142875" cy="141287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 flipV="1">
            <a:off x="512763" y="1741488"/>
            <a:ext cx="855662" cy="985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56" name="Line 19"/>
          <p:cNvSpPr>
            <a:spLocks noChangeShapeType="1"/>
          </p:cNvSpPr>
          <p:nvPr/>
        </p:nvSpPr>
        <p:spPr bwMode="auto">
          <a:xfrm flipV="1">
            <a:off x="1368425" y="1319213"/>
            <a:ext cx="13557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57" name="Line 20"/>
          <p:cNvSpPr>
            <a:spLocks noChangeShapeType="1"/>
          </p:cNvSpPr>
          <p:nvPr/>
        </p:nvSpPr>
        <p:spPr bwMode="auto">
          <a:xfrm>
            <a:off x="2724150" y="1319213"/>
            <a:ext cx="1141413" cy="56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 flipV="1">
            <a:off x="441325" y="1839913"/>
            <a:ext cx="3424238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 flipV="1">
            <a:off x="5932488" y="3008313"/>
            <a:ext cx="998537" cy="14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60" name="Line 23"/>
          <p:cNvSpPr>
            <a:spLocks noChangeShapeType="1"/>
          </p:cNvSpPr>
          <p:nvPr/>
        </p:nvSpPr>
        <p:spPr bwMode="auto">
          <a:xfrm>
            <a:off x="4576763" y="2868613"/>
            <a:ext cx="1355725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61" name="Line 24"/>
          <p:cNvSpPr>
            <a:spLocks noChangeShapeType="1"/>
          </p:cNvSpPr>
          <p:nvPr/>
        </p:nvSpPr>
        <p:spPr bwMode="auto">
          <a:xfrm flipV="1">
            <a:off x="5291138" y="3079750"/>
            <a:ext cx="711200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62" name="Line 25"/>
          <p:cNvSpPr>
            <a:spLocks noChangeShapeType="1"/>
          </p:cNvSpPr>
          <p:nvPr/>
        </p:nvSpPr>
        <p:spPr bwMode="auto">
          <a:xfrm flipH="1" flipV="1">
            <a:off x="4576763" y="2868613"/>
            <a:ext cx="571500" cy="133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63" name="Line 26"/>
          <p:cNvSpPr>
            <a:spLocks noChangeShapeType="1"/>
          </p:cNvSpPr>
          <p:nvPr/>
        </p:nvSpPr>
        <p:spPr bwMode="auto">
          <a:xfrm flipV="1">
            <a:off x="3935413" y="2938463"/>
            <a:ext cx="57150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64" name="Line 27"/>
          <p:cNvSpPr>
            <a:spLocks noChangeShapeType="1"/>
          </p:cNvSpPr>
          <p:nvPr/>
        </p:nvSpPr>
        <p:spPr bwMode="auto">
          <a:xfrm flipV="1">
            <a:off x="3222625" y="3429000"/>
            <a:ext cx="712788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 flipV="1">
            <a:off x="2436813" y="3781425"/>
            <a:ext cx="785812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 flipH="1" flipV="1">
            <a:off x="512763" y="2727325"/>
            <a:ext cx="712787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67" name="Line 30"/>
          <p:cNvSpPr>
            <a:spLocks noChangeShapeType="1"/>
          </p:cNvSpPr>
          <p:nvPr/>
        </p:nvSpPr>
        <p:spPr bwMode="auto">
          <a:xfrm>
            <a:off x="1298575" y="3852863"/>
            <a:ext cx="1138238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68" name="Line 31"/>
          <p:cNvSpPr>
            <a:spLocks noChangeShapeType="1"/>
          </p:cNvSpPr>
          <p:nvPr/>
        </p:nvSpPr>
        <p:spPr bwMode="auto">
          <a:xfrm flipH="1" flipV="1">
            <a:off x="3792538" y="1811338"/>
            <a:ext cx="714375" cy="985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69" name="Line 32"/>
          <p:cNvSpPr>
            <a:spLocks noChangeShapeType="1"/>
          </p:cNvSpPr>
          <p:nvPr/>
        </p:nvSpPr>
        <p:spPr bwMode="auto">
          <a:xfrm flipV="1">
            <a:off x="3906838" y="1600200"/>
            <a:ext cx="1354137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70" name="Line 33"/>
          <p:cNvSpPr>
            <a:spLocks noChangeShapeType="1"/>
          </p:cNvSpPr>
          <p:nvPr/>
        </p:nvSpPr>
        <p:spPr bwMode="auto">
          <a:xfrm>
            <a:off x="5218113" y="1600200"/>
            <a:ext cx="1712912" cy="1268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71" name="Text Box 34"/>
          <p:cNvSpPr txBox="1">
            <a:spLocks noChangeArrowheads="1"/>
          </p:cNvSpPr>
          <p:nvPr/>
        </p:nvSpPr>
        <p:spPr bwMode="auto">
          <a:xfrm>
            <a:off x="46038" y="2197100"/>
            <a:ext cx="427037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4372" name="Text Box 35"/>
          <p:cNvSpPr txBox="1">
            <a:spLocks noChangeArrowheads="1"/>
          </p:cNvSpPr>
          <p:nvPr/>
        </p:nvSpPr>
        <p:spPr bwMode="auto">
          <a:xfrm>
            <a:off x="369888" y="3219450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118</a:t>
            </a:r>
          </a:p>
        </p:txBody>
      </p:sp>
      <p:sp>
        <p:nvSpPr>
          <p:cNvPr id="14373" name="Text Box 36"/>
          <p:cNvSpPr txBox="1">
            <a:spLocks noChangeArrowheads="1"/>
          </p:cNvSpPr>
          <p:nvPr/>
        </p:nvSpPr>
        <p:spPr bwMode="auto">
          <a:xfrm>
            <a:off x="903288" y="3830638"/>
            <a:ext cx="4270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T</a:t>
            </a:r>
          </a:p>
        </p:txBody>
      </p:sp>
      <p:sp>
        <p:nvSpPr>
          <p:cNvPr id="14374" name="Text Box 37"/>
          <p:cNvSpPr txBox="1">
            <a:spLocks noChangeArrowheads="1"/>
          </p:cNvSpPr>
          <p:nvPr/>
        </p:nvSpPr>
        <p:spPr bwMode="auto">
          <a:xfrm>
            <a:off x="3760788" y="1268413"/>
            <a:ext cx="4270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S</a:t>
            </a:r>
          </a:p>
        </p:txBody>
      </p:sp>
      <p:sp>
        <p:nvSpPr>
          <p:cNvPr id="14375" name="Text Box 38"/>
          <p:cNvSpPr txBox="1">
            <a:spLocks noChangeArrowheads="1"/>
          </p:cNvSpPr>
          <p:nvPr/>
        </p:nvSpPr>
        <p:spPr bwMode="auto">
          <a:xfrm>
            <a:off x="2794000" y="1036638"/>
            <a:ext cx="4302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</a:t>
            </a:r>
          </a:p>
        </p:txBody>
      </p:sp>
      <p:sp>
        <p:nvSpPr>
          <p:cNvPr id="14376" name="Text Box 39"/>
          <p:cNvSpPr txBox="1">
            <a:spLocks noChangeArrowheads="1"/>
          </p:cNvSpPr>
          <p:nvPr/>
        </p:nvSpPr>
        <p:spPr bwMode="auto">
          <a:xfrm>
            <a:off x="974725" y="1339850"/>
            <a:ext cx="428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Z</a:t>
            </a:r>
          </a:p>
        </p:txBody>
      </p:sp>
      <p:sp>
        <p:nvSpPr>
          <p:cNvPr id="14377" name="Text Box 40"/>
          <p:cNvSpPr txBox="1">
            <a:spLocks noChangeArrowheads="1"/>
          </p:cNvSpPr>
          <p:nvPr/>
        </p:nvSpPr>
        <p:spPr bwMode="auto">
          <a:xfrm>
            <a:off x="4619625" y="2482850"/>
            <a:ext cx="427038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</a:t>
            </a:r>
          </a:p>
        </p:txBody>
      </p:sp>
      <p:sp>
        <p:nvSpPr>
          <p:cNvPr id="14378" name="Text Box 41"/>
          <p:cNvSpPr txBox="1">
            <a:spLocks noChangeArrowheads="1"/>
          </p:cNvSpPr>
          <p:nvPr/>
        </p:nvSpPr>
        <p:spPr bwMode="auto">
          <a:xfrm>
            <a:off x="5789613" y="2655888"/>
            <a:ext cx="4270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</a:t>
            </a:r>
          </a:p>
        </p:txBody>
      </p:sp>
      <p:sp>
        <p:nvSpPr>
          <p:cNvPr id="14379" name="Text Box 42"/>
          <p:cNvSpPr txBox="1">
            <a:spLocks noChangeArrowheads="1"/>
          </p:cNvSpPr>
          <p:nvPr/>
        </p:nvSpPr>
        <p:spPr bwMode="auto">
          <a:xfrm>
            <a:off x="5076825" y="1247775"/>
            <a:ext cx="425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F</a:t>
            </a:r>
          </a:p>
        </p:txBody>
      </p:sp>
      <p:sp>
        <p:nvSpPr>
          <p:cNvPr id="14380" name="Text Box 43"/>
          <p:cNvSpPr txBox="1">
            <a:spLocks noChangeArrowheads="1"/>
          </p:cNvSpPr>
          <p:nvPr/>
        </p:nvSpPr>
        <p:spPr bwMode="auto">
          <a:xfrm>
            <a:off x="6931025" y="2586038"/>
            <a:ext cx="4270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4381" name="Text Box 44"/>
          <p:cNvSpPr txBox="1">
            <a:spLocks noChangeArrowheads="1"/>
          </p:cNvSpPr>
          <p:nvPr/>
        </p:nvSpPr>
        <p:spPr bwMode="auto">
          <a:xfrm>
            <a:off x="5218113" y="4133850"/>
            <a:ext cx="4302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4382" name="Text Box 45"/>
          <p:cNvSpPr txBox="1">
            <a:spLocks noChangeArrowheads="1"/>
          </p:cNvSpPr>
          <p:nvPr/>
        </p:nvSpPr>
        <p:spPr bwMode="auto">
          <a:xfrm>
            <a:off x="2436813" y="3922713"/>
            <a:ext cx="4270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L</a:t>
            </a:r>
          </a:p>
        </p:txBody>
      </p:sp>
      <p:sp>
        <p:nvSpPr>
          <p:cNvPr id="14383" name="Text Box 46"/>
          <p:cNvSpPr txBox="1">
            <a:spLocks noChangeArrowheads="1"/>
          </p:cNvSpPr>
          <p:nvPr/>
        </p:nvSpPr>
        <p:spPr bwMode="auto">
          <a:xfrm>
            <a:off x="3224213" y="3711575"/>
            <a:ext cx="425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M</a:t>
            </a:r>
          </a:p>
        </p:txBody>
      </p:sp>
      <p:sp>
        <p:nvSpPr>
          <p:cNvPr id="14384" name="Text Box 47"/>
          <p:cNvSpPr txBox="1">
            <a:spLocks noChangeArrowheads="1"/>
          </p:cNvSpPr>
          <p:nvPr/>
        </p:nvSpPr>
        <p:spPr bwMode="auto">
          <a:xfrm>
            <a:off x="3935413" y="3357563"/>
            <a:ext cx="430212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D</a:t>
            </a:r>
          </a:p>
        </p:txBody>
      </p:sp>
      <p:sp>
        <p:nvSpPr>
          <p:cNvPr id="14385" name="Text Box 48"/>
          <p:cNvSpPr txBox="1">
            <a:spLocks noChangeArrowheads="1"/>
          </p:cNvSpPr>
          <p:nvPr/>
        </p:nvSpPr>
        <p:spPr bwMode="auto">
          <a:xfrm>
            <a:off x="1511300" y="3922713"/>
            <a:ext cx="571500" cy="334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111</a:t>
            </a:r>
          </a:p>
        </p:txBody>
      </p:sp>
      <p:sp>
        <p:nvSpPr>
          <p:cNvPr id="14386" name="Text Box 49"/>
          <p:cNvSpPr txBox="1">
            <a:spLocks noChangeArrowheads="1"/>
          </p:cNvSpPr>
          <p:nvPr/>
        </p:nvSpPr>
        <p:spPr bwMode="auto">
          <a:xfrm>
            <a:off x="512763" y="1952625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75</a:t>
            </a:r>
          </a:p>
        </p:txBody>
      </p:sp>
      <p:sp>
        <p:nvSpPr>
          <p:cNvPr id="14387" name="Text Box 50"/>
          <p:cNvSpPr txBox="1">
            <a:spLocks noChangeArrowheads="1"/>
          </p:cNvSpPr>
          <p:nvPr/>
        </p:nvSpPr>
        <p:spPr bwMode="auto">
          <a:xfrm>
            <a:off x="1654175" y="1247775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71</a:t>
            </a:r>
          </a:p>
        </p:txBody>
      </p:sp>
      <p:sp>
        <p:nvSpPr>
          <p:cNvPr id="14388" name="Text Box 51"/>
          <p:cNvSpPr txBox="1">
            <a:spLocks noChangeArrowheads="1"/>
          </p:cNvSpPr>
          <p:nvPr/>
        </p:nvSpPr>
        <p:spPr bwMode="auto">
          <a:xfrm>
            <a:off x="3151188" y="1319213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151</a:t>
            </a:r>
          </a:p>
        </p:txBody>
      </p:sp>
      <p:sp>
        <p:nvSpPr>
          <p:cNvPr id="14389" name="Text Box 52"/>
          <p:cNvSpPr txBox="1">
            <a:spLocks noChangeArrowheads="1"/>
          </p:cNvSpPr>
          <p:nvPr/>
        </p:nvSpPr>
        <p:spPr bwMode="auto">
          <a:xfrm>
            <a:off x="4292600" y="1389063"/>
            <a:ext cx="5683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99</a:t>
            </a:r>
          </a:p>
        </p:txBody>
      </p:sp>
      <p:sp>
        <p:nvSpPr>
          <p:cNvPr id="14390" name="Text Box 53"/>
          <p:cNvSpPr txBox="1">
            <a:spLocks noChangeArrowheads="1"/>
          </p:cNvSpPr>
          <p:nvPr/>
        </p:nvSpPr>
        <p:spPr bwMode="auto">
          <a:xfrm>
            <a:off x="5076825" y="2655888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97</a:t>
            </a:r>
          </a:p>
        </p:txBody>
      </p:sp>
      <p:sp>
        <p:nvSpPr>
          <p:cNvPr id="14391" name="Text Box 54"/>
          <p:cNvSpPr txBox="1">
            <a:spLocks noChangeArrowheads="1"/>
          </p:cNvSpPr>
          <p:nvPr/>
        </p:nvSpPr>
        <p:spPr bwMode="auto">
          <a:xfrm>
            <a:off x="3792538" y="2870200"/>
            <a:ext cx="5730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120</a:t>
            </a:r>
          </a:p>
        </p:txBody>
      </p:sp>
      <p:sp>
        <p:nvSpPr>
          <p:cNvPr id="14392" name="Text Box 55"/>
          <p:cNvSpPr txBox="1">
            <a:spLocks noChangeArrowheads="1"/>
          </p:cNvSpPr>
          <p:nvPr/>
        </p:nvSpPr>
        <p:spPr bwMode="auto">
          <a:xfrm>
            <a:off x="4435475" y="3711575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146</a:t>
            </a:r>
          </a:p>
        </p:txBody>
      </p:sp>
      <p:sp>
        <p:nvSpPr>
          <p:cNvPr id="14393" name="Text Box 56"/>
          <p:cNvSpPr txBox="1">
            <a:spLocks noChangeArrowheads="1"/>
          </p:cNvSpPr>
          <p:nvPr/>
        </p:nvSpPr>
        <p:spPr bwMode="auto">
          <a:xfrm>
            <a:off x="5357813" y="3571875"/>
            <a:ext cx="5699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138</a:t>
            </a:r>
          </a:p>
        </p:txBody>
      </p:sp>
      <p:sp>
        <p:nvSpPr>
          <p:cNvPr id="14394" name="Text Box 57"/>
          <p:cNvSpPr txBox="1">
            <a:spLocks noChangeArrowheads="1"/>
          </p:cNvSpPr>
          <p:nvPr/>
        </p:nvSpPr>
        <p:spPr bwMode="auto">
          <a:xfrm>
            <a:off x="6143625" y="2857500"/>
            <a:ext cx="5699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101</a:t>
            </a:r>
          </a:p>
        </p:txBody>
      </p:sp>
      <p:sp>
        <p:nvSpPr>
          <p:cNvPr id="14395" name="Text Box 58"/>
          <p:cNvSpPr txBox="1">
            <a:spLocks noChangeArrowheads="1"/>
          </p:cNvSpPr>
          <p:nvPr/>
        </p:nvSpPr>
        <p:spPr bwMode="auto">
          <a:xfrm>
            <a:off x="6075363" y="1882775"/>
            <a:ext cx="5683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211</a:t>
            </a:r>
          </a:p>
        </p:txBody>
      </p:sp>
      <p:sp>
        <p:nvSpPr>
          <p:cNvPr id="14396" name="Text Box 59"/>
          <p:cNvSpPr txBox="1">
            <a:spLocks noChangeArrowheads="1"/>
          </p:cNvSpPr>
          <p:nvPr/>
        </p:nvSpPr>
        <p:spPr bwMode="auto">
          <a:xfrm>
            <a:off x="3508375" y="3570288"/>
            <a:ext cx="569913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75</a:t>
            </a:r>
          </a:p>
        </p:txBody>
      </p:sp>
      <p:sp>
        <p:nvSpPr>
          <p:cNvPr id="14397" name="Text Box 60"/>
          <p:cNvSpPr txBox="1">
            <a:spLocks noChangeArrowheads="1"/>
          </p:cNvSpPr>
          <p:nvPr/>
        </p:nvSpPr>
        <p:spPr bwMode="auto">
          <a:xfrm>
            <a:off x="2689225" y="3840163"/>
            <a:ext cx="676275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70</a:t>
            </a:r>
          </a:p>
        </p:txBody>
      </p:sp>
      <p:sp>
        <p:nvSpPr>
          <p:cNvPr id="14398" name="Text Box 61"/>
          <p:cNvSpPr txBox="1">
            <a:spLocks noChangeArrowheads="1"/>
          </p:cNvSpPr>
          <p:nvPr/>
        </p:nvSpPr>
        <p:spPr bwMode="auto">
          <a:xfrm>
            <a:off x="2222500" y="2374900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140</a:t>
            </a:r>
          </a:p>
        </p:txBody>
      </p: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3902075" y="233203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400"/>
              <a:t>8</a:t>
            </a:r>
            <a:r>
              <a:rPr lang="en-US" sz="1400"/>
              <a:t>0</a:t>
            </a:r>
          </a:p>
        </p:txBody>
      </p:sp>
      <p:sp>
        <p:nvSpPr>
          <p:cNvPr id="14400" name="Rectangle 66"/>
          <p:cNvSpPr>
            <a:spLocks noChangeArrowheads="1"/>
          </p:cNvSpPr>
          <p:nvPr/>
        </p:nvSpPr>
        <p:spPr bwMode="auto">
          <a:xfrm>
            <a:off x="500063" y="714375"/>
            <a:ext cx="3497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Treat agenda as a queue (FIFO)</a:t>
            </a:r>
          </a:p>
        </p:txBody>
      </p:sp>
      <p:pic>
        <p:nvPicPr>
          <p:cNvPr id="14401" name="Picture 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0" y="0"/>
            <a:ext cx="231775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7" name="Content Placeholder 9"/>
          <p:cNvGraphicFramePr>
            <a:graphicFrameLocks noGrp="1"/>
          </p:cNvGraphicFramePr>
          <p:nvPr>
            <p:ph sz="half" idx="4294967295"/>
          </p:nvPr>
        </p:nvGraphicFramePr>
        <p:xfrm>
          <a:off x="6000750" y="3214688"/>
          <a:ext cx="3286148" cy="345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937"/>
                <a:gridCol w="1898211"/>
              </a:tblGrid>
              <a:tr h="404608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Simpul-E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Simpul Hidup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A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Z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,S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,T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Z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ym typeface="Symbol" pitchFamily="18" charset="2"/>
                        </a:rPr>
                        <a:t>S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,T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O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AZ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itchFamily="18" charset="2"/>
                        </a:rPr>
                        <a:t>S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ym typeface="Symbol" pitchFamily="18" charset="2"/>
                        </a:rPr>
                        <a:t>T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,O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AZ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O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AS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,F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AS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,R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AS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 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itchFamily="18" charset="2"/>
                        </a:rPr>
                        <a:t>T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ym typeface="Symbol" pitchFamily="18" charset="2"/>
                        </a:rPr>
                        <a:t>O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AZ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,O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,F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,R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L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AT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 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itchFamily="18" charset="2"/>
                        </a:rPr>
                        <a:t>O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AZ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ym typeface="Symbol" pitchFamily="18" charset="2"/>
                        </a:rPr>
                        <a:t>O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,F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,R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,L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AT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itchFamily="18" charset="2"/>
                        </a:rPr>
                        <a:t>O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ym typeface="Symbol" pitchFamily="18" charset="2"/>
                        </a:rPr>
                        <a:t>F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,R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,L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AT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itchFamily="18" charset="2"/>
                        </a:rPr>
                        <a:t>F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ym typeface="Symbol" pitchFamily="18" charset="2"/>
                        </a:rPr>
                        <a:t>R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,L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AT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B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ASF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itchFamily="18" charset="2"/>
                        </a:rPr>
                        <a:t>R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ym typeface="Symbol" pitchFamily="18" charset="2"/>
                        </a:rPr>
                        <a:t>L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AT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,B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ASF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D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ASR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,C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ASR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,P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ASR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itchFamily="18" charset="2"/>
                        </a:rPr>
                        <a:t>L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AT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ym typeface="Symbol" pitchFamily="18" charset="2"/>
                        </a:rPr>
                        <a:t>B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ASF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,D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ASR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,C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ASR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,P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ASR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M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ATL 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itchFamily="18" charset="2"/>
                        </a:rPr>
                        <a:t>B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ASF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Solusi ketemu</a:t>
                      </a:r>
                      <a:endParaRPr lang="id-ID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Graf </a:t>
            </a:r>
            <a:r>
              <a:rPr lang="en-US" dirty="0" err="1" smtClean="0"/>
              <a:t>Statis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2203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NUM-RN-MLK/IF2211/2013</a:t>
            </a:r>
            <a:endParaRPr lang="en-US"/>
          </a:p>
        </p:txBody>
      </p:sp>
      <p:sp>
        <p:nvSpPr>
          <p:cNvPr id="6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410AC-5B70-45FC-B0B0-5564E277A7FD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341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 smtClean="0"/>
              <a:t>Depth-First Search (DFS)</a:t>
            </a:r>
          </a:p>
        </p:txBody>
      </p:sp>
      <p:sp>
        <p:nvSpPr>
          <p:cNvPr id="15365" name="Text Box 62"/>
          <p:cNvSpPr txBox="1">
            <a:spLocks noChangeArrowheads="1"/>
          </p:cNvSpPr>
          <p:nvPr/>
        </p:nvSpPr>
        <p:spPr bwMode="auto">
          <a:xfrm>
            <a:off x="785813" y="4797425"/>
            <a:ext cx="4357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>
                <a:sym typeface="Symbol" pitchFamily="18" charset="2"/>
              </a:rPr>
              <a:t>P</a:t>
            </a:r>
            <a:r>
              <a:rPr lang="en-US" sz="2000" b="1">
                <a:sym typeface="Symbol" pitchFamily="18" charset="2"/>
              </a:rPr>
              <a:t>ath: A</a:t>
            </a:r>
            <a:r>
              <a:rPr lang="en-US" sz="2000" b="1">
                <a:sym typeface="Wingdings" pitchFamily="2" charset="2"/>
              </a:rPr>
              <a:t> Z  O  S  F  B </a:t>
            </a:r>
            <a:endParaRPr lang="id-ID" sz="2000" b="1">
              <a:sym typeface="Wingdings" pitchFamily="2" charset="2"/>
            </a:endParaRPr>
          </a:p>
          <a:p>
            <a:r>
              <a:rPr lang="id-ID" sz="2000" b="1">
                <a:sym typeface="Wingdings" pitchFamily="2" charset="2"/>
              </a:rPr>
              <a:t>P</a:t>
            </a:r>
            <a:r>
              <a:rPr lang="en-US" sz="2000" b="1">
                <a:sym typeface="Wingdings" pitchFamily="2" charset="2"/>
              </a:rPr>
              <a:t>ath-cost = 607</a:t>
            </a:r>
          </a:p>
        </p:txBody>
      </p:sp>
      <p:sp>
        <p:nvSpPr>
          <p:cNvPr id="19466" name="Oval 5"/>
          <p:cNvSpPr>
            <a:spLocks noChangeArrowheads="1"/>
          </p:cNvSpPr>
          <p:nvPr/>
        </p:nvSpPr>
        <p:spPr bwMode="auto">
          <a:xfrm>
            <a:off x="323850" y="2655888"/>
            <a:ext cx="142875" cy="141287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1179513" y="3711575"/>
            <a:ext cx="142875" cy="14128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4389438" y="2797175"/>
            <a:ext cx="142875" cy="14128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5102225" y="4133850"/>
            <a:ext cx="142875" cy="14128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5815013" y="3008313"/>
            <a:ext cx="142875" cy="141287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1" name="Oval 10"/>
          <p:cNvSpPr>
            <a:spLocks noChangeArrowheads="1"/>
          </p:cNvSpPr>
          <p:nvPr/>
        </p:nvSpPr>
        <p:spPr bwMode="auto">
          <a:xfrm>
            <a:off x="6813550" y="2868613"/>
            <a:ext cx="142875" cy="141287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2" name="Oval 11"/>
          <p:cNvSpPr>
            <a:spLocks noChangeArrowheads="1"/>
          </p:cNvSpPr>
          <p:nvPr/>
        </p:nvSpPr>
        <p:spPr bwMode="auto">
          <a:xfrm>
            <a:off x="5102225" y="1600200"/>
            <a:ext cx="142875" cy="14128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3" name="Oval 12"/>
          <p:cNvSpPr>
            <a:spLocks noChangeArrowheads="1"/>
          </p:cNvSpPr>
          <p:nvPr/>
        </p:nvSpPr>
        <p:spPr bwMode="auto">
          <a:xfrm>
            <a:off x="3746500" y="1741488"/>
            <a:ext cx="142875" cy="141287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4" name="Oval 13"/>
          <p:cNvSpPr>
            <a:spLocks noChangeArrowheads="1"/>
          </p:cNvSpPr>
          <p:nvPr/>
        </p:nvSpPr>
        <p:spPr bwMode="auto">
          <a:xfrm>
            <a:off x="2606675" y="1319213"/>
            <a:ext cx="142875" cy="141287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5" name="Oval 14"/>
          <p:cNvSpPr>
            <a:spLocks noChangeArrowheads="1"/>
          </p:cNvSpPr>
          <p:nvPr/>
        </p:nvSpPr>
        <p:spPr bwMode="auto">
          <a:xfrm>
            <a:off x="1252538" y="1741488"/>
            <a:ext cx="142875" cy="141287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76" name="Oval 15"/>
          <p:cNvSpPr>
            <a:spLocks noChangeArrowheads="1"/>
          </p:cNvSpPr>
          <p:nvPr/>
        </p:nvSpPr>
        <p:spPr bwMode="auto">
          <a:xfrm>
            <a:off x="3819525" y="3289300"/>
            <a:ext cx="142875" cy="14128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77" name="Oval 16"/>
          <p:cNvSpPr>
            <a:spLocks noChangeArrowheads="1"/>
          </p:cNvSpPr>
          <p:nvPr/>
        </p:nvSpPr>
        <p:spPr bwMode="auto">
          <a:xfrm>
            <a:off x="3105150" y="3641725"/>
            <a:ext cx="142875" cy="14128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78" name="Oval 17"/>
          <p:cNvSpPr>
            <a:spLocks noChangeArrowheads="1"/>
          </p:cNvSpPr>
          <p:nvPr/>
        </p:nvSpPr>
        <p:spPr bwMode="auto">
          <a:xfrm>
            <a:off x="2320925" y="3852863"/>
            <a:ext cx="142875" cy="141287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 flipV="1">
            <a:off x="466725" y="1741488"/>
            <a:ext cx="855663" cy="985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 flipV="1">
            <a:off x="1322388" y="1319213"/>
            <a:ext cx="13557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81" name="Line 20"/>
          <p:cNvSpPr>
            <a:spLocks noChangeShapeType="1"/>
          </p:cNvSpPr>
          <p:nvPr/>
        </p:nvSpPr>
        <p:spPr bwMode="auto">
          <a:xfrm>
            <a:off x="2678113" y="1319213"/>
            <a:ext cx="1141412" cy="56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82" name="Line 21"/>
          <p:cNvSpPr>
            <a:spLocks noChangeShapeType="1"/>
          </p:cNvSpPr>
          <p:nvPr/>
        </p:nvSpPr>
        <p:spPr bwMode="auto">
          <a:xfrm flipV="1">
            <a:off x="395288" y="1839913"/>
            <a:ext cx="342423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83" name="Line 22"/>
          <p:cNvSpPr>
            <a:spLocks noChangeShapeType="1"/>
          </p:cNvSpPr>
          <p:nvPr/>
        </p:nvSpPr>
        <p:spPr bwMode="auto">
          <a:xfrm flipV="1">
            <a:off x="5886450" y="3008313"/>
            <a:ext cx="998538" cy="14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84" name="Line 23"/>
          <p:cNvSpPr>
            <a:spLocks noChangeShapeType="1"/>
          </p:cNvSpPr>
          <p:nvPr/>
        </p:nvSpPr>
        <p:spPr bwMode="auto">
          <a:xfrm>
            <a:off x="4530725" y="2868613"/>
            <a:ext cx="1355725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85" name="Line 24"/>
          <p:cNvSpPr>
            <a:spLocks noChangeShapeType="1"/>
          </p:cNvSpPr>
          <p:nvPr/>
        </p:nvSpPr>
        <p:spPr bwMode="auto">
          <a:xfrm flipV="1">
            <a:off x="5245100" y="3079750"/>
            <a:ext cx="711200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86" name="Line 25"/>
          <p:cNvSpPr>
            <a:spLocks noChangeShapeType="1"/>
          </p:cNvSpPr>
          <p:nvPr/>
        </p:nvSpPr>
        <p:spPr bwMode="auto">
          <a:xfrm flipH="1" flipV="1">
            <a:off x="4530725" y="2868613"/>
            <a:ext cx="571500" cy="133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87" name="Line 26"/>
          <p:cNvSpPr>
            <a:spLocks noChangeShapeType="1"/>
          </p:cNvSpPr>
          <p:nvPr/>
        </p:nvSpPr>
        <p:spPr bwMode="auto">
          <a:xfrm flipV="1">
            <a:off x="3889375" y="2938463"/>
            <a:ext cx="57150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88" name="Line 27"/>
          <p:cNvSpPr>
            <a:spLocks noChangeShapeType="1"/>
          </p:cNvSpPr>
          <p:nvPr/>
        </p:nvSpPr>
        <p:spPr bwMode="auto">
          <a:xfrm flipV="1">
            <a:off x="3176588" y="3429000"/>
            <a:ext cx="712787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 flipV="1">
            <a:off x="2390775" y="3781425"/>
            <a:ext cx="785813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90" name="Line 29"/>
          <p:cNvSpPr>
            <a:spLocks noChangeShapeType="1"/>
          </p:cNvSpPr>
          <p:nvPr/>
        </p:nvSpPr>
        <p:spPr bwMode="auto">
          <a:xfrm flipH="1" flipV="1">
            <a:off x="466725" y="2727325"/>
            <a:ext cx="712788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91" name="Line 30"/>
          <p:cNvSpPr>
            <a:spLocks noChangeShapeType="1"/>
          </p:cNvSpPr>
          <p:nvPr/>
        </p:nvSpPr>
        <p:spPr bwMode="auto">
          <a:xfrm>
            <a:off x="1252538" y="3852863"/>
            <a:ext cx="1138237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92" name="Line 31"/>
          <p:cNvSpPr>
            <a:spLocks noChangeShapeType="1"/>
          </p:cNvSpPr>
          <p:nvPr/>
        </p:nvSpPr>
        <p:spPr bwMode="auto">
          <a:xfrm flipH="1" flipV="1">
            <a:off x="3746500" y="1811338"/>
            <a:ext cx="714375" cy="985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93" name="Line 32"/>
          <p:cNvSpPr>
            <a:spLocks noChangeShapeType="1"/>
          </p:cNvSpPr>
          <p:nvPr/>
        </p:nvSpPr>
        <p:spPr bwMode="auto">
          <a:xfrm flipV="1">
            <a:off x="3860800" y="1600200"/>
            <a:ext cx="1354138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94" name="Line 33"/>
          <p:cNvSpPr>
            <a:spLocks noChangeShapeType="1"/>
          </p:cNvSpPr>
          <p:nvPr/>
        </p:nvSpPr>
        <p:spPr bwMode="auto">
          <a:xfrm>
            <a:off x="5172075" y="1600200"/>
            <a:ext cx="1712913" cy="1268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95" name="Text Box 34"/>
          <p:cNvSpPr txBox="1">
            <a:spLocks noChangeArrowheads="1"/>
          </p:cNvSpPr>
          <p:nvPr/>
        </p:nvSpPr>
        <p:spPr bwMode="auto">
          <a:xfrm>
            <a:off x="0" y="2197100"/>
            <a:ext cx="427038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5396" name="Text Box 35"/>
          <p:cNvSpPr txBox="1">
            <a:spLocks noChangeArrowheads="1"/>
          </p:cNvSpPr>
          <p:nvPr/>
        </p:nvSpPr>
        <p:spPr bwMode="auto">
          <a:xfrm>
            <a:off x="323850" y="3219450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118</a:t>
            </a:r>
          </a:p>
        </p:txBody>
      </p:sp>
      <p:sp>
        <p:nvSpPr>
          <p:cNvPr id="15397" name="Text Box 36"/>
          <p:cNvSpPr txBox="1">
            <a:spLocks noChangeArrowheads="1"/>
          </p:cNvSpPr>
          <p:nvPr/>
        </p:nvSpPr>
        <p:spPr bwMode="auto">
          <a:xfrm>
            <a:off x="857250" y="3830638"/>
            <a:ext cx="4270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T</a:t>
            </a:r>
          </a:p>
        </p:txBody>
      </p:sp>
      <p:sp>
        <p:nvSpPr>
          <p:cNvPr id="15398" name="Text Box 37"/>
          <p:cNvSpPr txBox="1">
            <a:spLocks noChangeArrowheads="1"/>
          </p:cNvSpPr>
          <p:nvPr/>
        </p:nvSpPr>
        <p:spPr bwMode="auto">
          <a:xfrm>
            <a:off x="3714750" y="1268413"/>
            <a:ext cx="4270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S</a:t>
            </a:r>
          </a:p>
        </p:txBody>
      </p:sp>
      <p:sp>
        <p:nvSpPr>
          <p:cNvPr id="15399" name="Text Box 38"/>
          <p:cNvSpPr txBox="1">
            <a:spLocks noChangeArrowheads="1"/>
          </p:cNvSpPr>
          <p:nvPr/>
        </p:nvSpPr>
        <p:spPr bwMode="auto">
          <a:xfrm>
            <a:off x="2747963" y="1036638"/>
            <a:ext cx="4302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O</a:t>
            </a:r>
          </a:p>
        </p:txBody>
      </p:sp>
      <p:sp>
        <p:nvSpPr>
          <p:cNvPr id="15400" name="Text Box 39"/>
          <p:cNvSpPr txBox="1">
            <a:spLocks noChangeArrowheads="1"/>
          </p:cNvSpPr>
          <p:nvPr/>
        </p:nvSpPr>
        <p:spPr bwMode="auto">
          <a:xfrm>
            <a:off x="928688" y="1339850"/>
            <a:ext cx="428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Z</a:t>
            </a:r>
          </a:p>
        </p:txBody>
      </p:sp>
      <p:sp>
        <p:nvSpPr>
          <p:cNvPr id="15401" name="Text Box 40"/>
          <p:cNvSpPr txBox="1">
            <a:spLocks noChangeArrowheads="1"/>
          </p:cNvSpPr>
          <p:nvPr/>
        </p:nvSpPr>
        <p:spPr bwMode="auto">
          <a:xfrm>
            <a:off x="4573588" y="2482850"/>
            <a:ext cx="427037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R</a:t>
            </a:r>
          </a:p>
        </p:txBody>
      </p:sp>
      <p:sp>
        <p:nvSpPr>
          <p:cNvPr id="15402" name="Text Box 41"/>
          <p:cNvSpPr txBox="1">
            <a:spLocks noChangeArrowheads="1"/>
          </p:cNvSpPr>
          <p:nvPr/>
        </p:nvSpPr>
        <p:spPr bwMode="auto">
          <a:xfrm>
            <a:off x="5743575" y="2655888"/>
            <a:ext cx="4270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</a:t>
            </a:r>
          </a:p>
        </p:txBody>
      </p:sp>
      <p:sp>
        <p:nvSpPr>
          <p:cNvPr id="15403" name="Text Box 42"/>
          <p:cNvSpPr txBox="1">
            <a:spLocks noChangeArrowheads="1"/>
          </p:cNvSpPr>
          <p:nvPr/>
        </p:nvSpPr>
        <p:spPr bwMode="auto">
          <a:xfrm>
            <a:off x="5030788" y="1247775"/>
            <a:ext cx="425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F</a:t>
            </a:r>
          </a:p>
        </p:txBody>
      </p:sp>
      <p:sp>
        <p:nvSpPr>
          <p:cNvPr id="15404" name="Text Box 43"/>
          <p:cNvSpPr txBox="1">
            <a:spLocks noChangeArrowheads="1"/>
          </p:cNvSpPr>
          <p:nvPr/>
        </p:nvSpPr>
        <p:spPr bwMode="auto">
          <a:xfrm>
            <a:off x="6884988" y="2586038"/>
            <a:ext cx="4270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5405" name="Text Box 44"/>
          <p:cNvSpPr txBox="1">
            <a:spLocks noChangeArrowheads="1"/>
          </p:cNvSpPr>
          <p:nvPr/>
        </p:nvSpPr>
        <p:spPr bwMode="auto">
          <a:xfrm>
            <a:off x="5172075" y="4133850"/>
            <a:ext cx="4302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5406" name="Text Box 45"/>
          <p:cNvSpPr txBox="1">
            <a:spLocks noChangeArrowheads="1"/>
          </p:cNvSpPr>
          <p:nvPr/>
        </p:nvSpPr>
        <p:spPr bwMode="auto">
          <a:xfrm>
            <a:off x="2390775" y="3922713"/>
            <a:ext cx="4270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L</a:t>
            </a:r>
          </a:p>
        </p:txBody>
      </p:sp>
      <p:sp>
        <p:nvSpPr>
          <p:cNvPr id="15407" name="Text Box 46"/>
          <p:cNvSpPr txBox="1">
            <a:spLocks noChangeArrowheads="1"/>
          </p:cNvSpPr>
          <p:nvPr/>
        </p:nvSpPr>
        <p:spPr bwMode="auto">
          <a:xfrm>
            <a:off x="3178175" y="3711575"/>
            <a:ext cx="425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M</a:t>
            </a:r>
          </a:p>
        </p:txBody>
      </p:sp>
      <p:sp>
        <p:nvSpPr>
          <p:cNvPr id="15408" name="Text Box 47"/>
          <p:cNvSpPr txBox="1">
            <a:spLocks noChangeArrowheads="1"/>
          </p:cNvSpPr>
          <p:nvPr/>
        </p:nvSpPr>
        <p:spPr bwMode="auto">
          <a:xfrm>
            <a:off x="3889375" y="3357563"/>
            <a:ext cx="430213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D</a:t>
            </a:r>
          </a:p>
        </p:txBody>
      </p:sp>
      <p:sp>
        <p:nvSpPr>
          <p:cNvPr id="15409" name="Text Box 48"/>
          <p:cNvSpPr txBox="1">
            <a:spLocks noChangeArrowheads="1"/>
          </p:cNvSpPr>
          <p:nvPr/>
        </p:nvSpPr>
        <p:spPr bwMode="auto">
          <a:xfrm>
            <a:off x="1465263" y="3922713"/>
            <a:ext cx="571500" cy="334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111</a:t>
            </a:r>
          </a:p>
        </p:txBody>
      </p:sp>
      <p:sp>
        <p:nvSpPr>
          <p:cNvPr id="15410" name="Text Box 49"/>
          <p:cNvSpPr txBox="1">
            <a:spLocks noChangeArrowheads="1"/>
          </p:cNvSpPr>
          <p:nvPr/>
        </p:nvSpPr>
        <p:spPr bwMode="auto">
          <a:xfrm>
            <a:off x="466725" y="1952625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75</a:t>
            </a:r>
          </a:p>
        </p:txBody>
      </p:sp>
      <p:sp>
        <p:nvSpPr>
          <p:cNvPr id="15411" name="Text Box 50"/>
          <p:cNvSpPr txBox="1">
            <a:spLocks noChangeArrowheads="1"/>
          </p:cNvSpPr>
          <p:nvPr/>
        </p:nvSpPr>
        <p:spPr bwMode="auto">
          <a:xfrm>
            <a:off x="1608138" y="1247775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71</a:t>
            </a:r>
          </a:p>
        </p:txBody>
      </p:sp>
      <p:sp>
        <p:nvSpPr>
          <p:cNvPr id="15412" name="Text Box 51"/>
          <p:cNvSpPr txBox="1">
            <a:spLocks noChangeArrowheads="1"/>
          </p:cNvSpPr>
          <p:nvPr/>
        </p:nvSpPr>
        <p:spPr bwMode="auto">
          <a:xfrm>
            <a:off x="3105150" y="1319213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151</a:t>
            </a:r>
          </a:p>
        </p:txBody>
      </p:sp>
      <p:sp>
        <p:nvSpPr>
          <p:cNvPr id="15413" name="Text Box 52"/>
          <p:cNvSpPr txBox="1">
            <a:spLocks noChangeArrowheads="1"/>
          </p:cNvSpPr>
          <p:nvPr/>
        </p:nvSpPr>
        <p:spPr bwMode="auto">
          <a:xfrm>
            <a:off x="4246563" y="1389063"/>
            <a:ext cx="5683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99</a:t>
            </a:r>
          </a:p>
        </p:txBody>
      </p:sp>
      <p:sp>
        <p:nvSpPr>
          <p:cNvPr id="15414" name="Text Box 53"/>
          <p:cNvSpPr txBox="1">
            <a:spLocks noChangeArrowheads="1"/>
          </p:cNvSpPr>
          <p:nvPr/>
        </p:nvSpPr>
        <p:spPr bwMode="auto">
          <a:xfrm>
            <a:off x="5030788" y="2655888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97</a:t>
            </a:r>
          </a:p>
        </p:txBody>
      </p:sp>
      <p:sp>
        <p:nvSpPr>
          <p:cNvPr id="15415" name="Text Box 54"/>
          <p:cNvSpPr txBox="1">
            <a:spLocks noChangeArrowheads="1"/>
          </p:cNvSpPr>
          <p:nvPr/>
        </p:nvSpPr>
        <p:spPr bwMode="auto">
          <a:xfrm>
            <a:off x="3746500" y="2870200"/>
            <a:ext cx="5730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120</a:t>
            </a:r>
          </a:p>
        </p:txBody>
      </p:sp>
      <p:sp>
        <p:nvSpPr>
          <p:cNvPr id="15416" name="Text Box 55"/>
          <p:cNvSpPr txBox="1">
            <a:spLocks noChangeArrowheads="1"/>
          </p:cNvSpPr>
          <p:nvPr/>
        </p:nvSpPr>
        <p:spPr bwMode="auto">
          <a:xfrm>
            <a:off x="4389438" y="3711575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146</a:t>
            </a:r>
          </a:p>
        </p:txBody>
      </p:sp>
      <p:sp>
        <p:nvSpPr>
          <p:cNvPr id="15417" name="Text Box 56"/>
          <p:cNvSpPr txBox="1">
            <a:spLocks noChangeArrowheads="1"/>
          </p:cNvSpPr>
          <p:nvPr/>
        </p:nvSpPr>
        <p:spPr bwMode="auto">
          <a:xfrm>
            <a:off x="5602288" y="3711575"/>
            <a:ext cx="5699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138</a:t>
            </a:r>
          </a:p>
        </p:txBody>
      </p:sp>
      <p:sp>
        <p:nvSpPr>
          <p:cNvPr id="15418" name="Text Box 57"/>
          <p:cNvSpPr txBox="1">
            <a:spLocks noChangeArrowheads="1"/>
          </p:cNvSpPr>
          <p:nvPr/>
        </p:nvSpPr>
        <p:spPr bwMode="auto">
          <a:xfrm>
            <a:off x="6243638" y="3149600"/>
            <a:ext cx="5699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101</a:t>
            </a:r>
          </a:p>
        </p:txBody>
      </p:sp>
      <p:sp>
        <p:nvSpPr>
          <p:cNvPr id="15419" name="Text Box 58"/>
          <p:cNvSpPr txBox="1">
            <a:spLocks noChangeArrowheads="1"/>
          </p:cNvSpPr>
          <p:nvPr/>
        </p:nvSpPr>
        <p:spPr bwMode="auto">
          <a:xfrm>
            <a:off x="6029325" y="1882775"/>
            <a:ext cx="5683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211</a:t>
            </a:r>
          </a:p>
        </p:txBody>
      </p:sp>
      <p:sp>
        <p:nvSpPr>
          <p:cNvPr id="15420" name="Text Box 59"/>
          <p:cNvSpPr txBox="1">
            <a:spLocks noChangeArrowheads="1"/>
          </p:cNvSpPr>
          <p:nvPr/>
        </p:nvSpPr>
        <p:spPr bwMode="auto">
          <a:xfrm>
            <a:off x="3462338" y="3570288"/>
            <a:ext cx="569912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75</a:t>
            </a:r>
          </a:p>
        </p:txBody>
      </p:sp>
      <p:sp>
        <p:nvSpPr>
          <p:cNvPr id="15421" name="Text Box 60"/>
          <p:cNvSpPr txBox="1">
            <a:spLocks noChangeArrowheads="1"/>
          </p:cNvSpPr>
          <p:nvPr/>
        </p:nvSpPr>
        <p:spPr bwMode="auto">
          <a:xfrm>
            <a:off x="2643188" y="3840163"/>
            <a:ext cx="676275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70</a:t>
            </a:r>
          </a:p>
        </p:txBody>
      </p:sp>
      <p:sp>
        <p:nvSpPr>
          <p:cNvPr id="15422" name="Text Box 61"/>
          <p:cNvSpPr txBox="1">
            <a:spLocks noChangeArrowheads="1"/>
          </p:cNvSpPr>
          <p:nvPr/>
        </p:nvSpPr>
        <p:spPr bwMode="auto">
          <a:xfrm>
            <a:off x="2176463" y="2374900"/>
            <a:ext cx="571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140</a:t>
            </a:r>
          </a:p>
        </p:txBody>
      </p:sp>
      <p:sp>
        <p:nvSpPr>
          <p:cNvPr id="15423" name="Text Box 63"/>
          <p:cNvSpPr txBox="1">
            <a:spLocks noChangeArrowheads="1"/>
          </p:cNvSpPr>
          <p:nvPr/>
        </p:nvSpPr>
        <p:spPr bwMode="auto">
          <a:xfrm>
            <a:off x="3856038" y="233203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400"/>
              <a:t>8</a:t>
            </a:r>
            <a:r>
              <a:rPr lang="en-US" sz="1400"/>
              <a:t>0</a:t>
            </a:r>
          </a:p>
        </p:txBody>
      </p:sp>
      <p:sp>
        <p:nvSpPr>
          <p:cNvPr id="15424" name="Rectangle 66"/>
          <p:cNvSpPr>
            <a:spLocks noChangeArrowheads="1"/>
          </p:cNvSpPr>
          <p:nvPr/>
        </p:nvSpPr>
        <p:spPr bwMode="auto">
          <a:xfrm>
            <a:off x="500063" y="714375"/>
            <a:ext cx="3395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Treat agenda as a stack (LIFO)</a:t>
            </a:r>
          </a:p>
        </p:txBody>
      </p:sp>
      <p:pic>
        <p:nvPicPr>
          <p:cNvPr id="15425" name="Picture 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9713" y="0"/>
            <a:ext cx="2554287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8" name="Content Placeholder 9"/>
          <p:cNvGraphicFramePr>
            <a:graphicFrameLocks noGrp="1"/>
          </p:cNvGraphicFramePr>
          <p:nvPr>
            <p:ph sz="half" idx="4294967295"/>
          </p:nvPr>
        </p:nvGraphicFramePr>
        <p:xfrm>
          <a:off x="6072188" y="4071938"/>
          <a:ext cx="3000428" cy="2233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937"/>
                <a:gridCol w="1612491"/>
              </a:tblGrid>
              <a:tr h="404608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Simpul-E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Simpul Hidup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Z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,S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,T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Z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O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AZ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 S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,T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 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O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AZ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S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AZO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,S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,T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AZO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F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AZOS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, R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AZOS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,S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,T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AZOS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B</a:t>
                      </a:r>
                      <a:r>
                        <a:rPr lang="en-US" sz="1400" baseline="-25000" dirty="0" smtClean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AZOSF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 R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AZOS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,S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</a:t>
                      </a:r>
                      <a:r>
                        <a:rPr lang="en-US" sz="1400" dirty="0" smtClean="0">
                          <a:sym typeface="Symbol" pitchFamily="18" charset="2"/>
                        </a:rPr>
                        <a:t>,T</a:t>
                      </a:r>
                      <a:r>
                        <a:rPr lang="en-US" sz="1400" baseline="-25000" dirty="0" smtClean="0">
                          <a:sym typeface="Symbol" pitchFamily="18" charset="2"/>
                        </a:rPr>
                        <a:t>A</a:t>
                      </a:r>
                      <a:endParaRPr lang="id-ID" sz="1400" dirty="0"/>
                    </a:p>
                  </a:txBody>
                  <a:tcPr/>
                </a:tc>
              </a:tr>
              <a:tr h="25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AZOSF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Solusi ketemu</a:t>
                      </a:r>
                      <a:endParaRPr lang="id-ID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NUM-RN-MLK/IF2211/2013</a:t>
            </a:r>
            <a:endParaRPr lang="en-US"/>
          </a:p>
        </p:txBody>
      </p:sp>
      <p:sp>
        <p:nvSpPr>
          <p:cNvPr id="6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8E7FC-1543-416A-8C9C-B23D6C6524F3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63"/>
          </a:xfrm>
        </p:spPr>
        <p:txBody>
          <a:bodyPr/>
          <a:lstStyle/>
          <a:p>
            <a:pPr eaLnBrk="1" hangingPunct="1"/>
            <a:r>
              <a:rPr lang="en-US" smtClean="0"/>
              <a:t>IDS</a:t>
            </a:r>
          </a:p>
        </p:txBody>
      </p:sp>
      <p:sp>
        <p:nvSpPr>
          <p:cNvPr id="16389" name="Text Box 62"/>
          <p:cNvSpPr txBox="1">
            <a:spLocks noChangeArrowheads="1"/>
          </p:cNvSpPr>
          <p:nvPr/>
        </p:nvSpPr>
        <p:spPr bwMode="auto">
          <a:xfrm>
            <a:off x="500063" y="4071938"/>
            <a:ext cx="801846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Depth=0: A: cutoff</a:t>
            </a:r>
          </a:p>
          <a:p>
            <a:r>
              <a:rPr lang="en-US" sz="2000"/>
              <a:t>Depth=1: A 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,S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,T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 </a:t>
            </a:r>
            <a:r>
              <a:rPr lang="en-US" sz="2000">
                <a:sym typeface="Wingdings" pitchFamily="2" charset="2"/>
              </a:rPr>
              <a:t> Z</a:t>
            </a:r>
            <a:r>
              <a:rPr lang="en-US" sz="2000" baseline="-25000">
                <a:sym typeface="Symbol" pitchFamily="18" charset="2"/>
              </a:rPr>
              <a:t>A</a:t>
            </a:r>
            <a:r>
              <a:rPr lang="en-US" sz="2000"/>
              <a:t>: cutoff, </a:t>
            </a:r>
            <a:r>
              <a:rPr lang="en-US" sz="2000">
                <a:sym typeface="Wingdings" pitchFamily="2" charset="2"/>
              </a:rPr>
              <a:t>S</a:t>
            </a:r>
            <a:r>
              <a:rPr lang="en-US" sz="2000" baseline="-25000">
                <a:sym typeface="Symbol" pitchFamily="18" charset="2"/>
              </a:rPr>
              <a:t>A</a:t>
            </a:r>
            <a:r>
              <a:rPr lang="en-US" sz="2000"/>
              <a:t>: cutoff, </a:t>
            </a:r>
            <a:r>
              <a:rPr lang="en-US" sz="2000">
                <a:sym typeface="Wingdings" pitchFamily="2" charset="2"/>
              </a:rPr>
              <a:t>T</a:t>
            </a:r>
            <a:r>
              <a:rPr lang="en-US" sz="2000" baseline="-25000">
                <a:sym typeface="Symbol" pitchFamily="18" charset="2"/>
              </a:rPr>
              <a:t>A</a:t>
            </a:r>
            <a:r>
              <a:rPr lang="en-US" sz="2000"/>
              <a:t>: cutoff</a:t>
            </a:r>
          </a:p>
          <a:p>
            <a:r>
              <a:rPr lang="en-US" sz="2000"/>
              <a:t>Depth=2: A 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,S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,T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000" baseline="-25000">
                <a:sym typeface="Symbol" pitchFamily="18" charset="2"/>
              </a:rPr>
              <a:t>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O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AZ</a:t>
            </a:r>
            <a:r>
              <a:rPr lang="en-US" sz="2000">
                <a:sym typeface="Symbol" pitchFamily="18" charset="2"/>
              </a:rPr>
              <a:t>, S</a:t>
            </a:r>
            <a:r>
              <a:rPr lang="en-US" sz="2000" baseline="-25000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,T</a:t>
            </a:r>
            <a:r>
              <a:rPr lang="en-US" sz="2000" baseline="-25000">
                <a:sym typeface="Symbol" pitchFamily="18" charset="2"/>
              </a:rPr>
              <a:t>A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ym typeface="Symbol" pitchFamily="18" charset="2"/>
              </a:rPr>
              <a:t>O</a:t>
            </a:r>
            <a:r>
              <a:rPr lang="en-US" sz="2000" baseline="-25000">
                <a:sym typeface="Symbol" pitchFamily="18" charset="2"/>
              </a:rPr>
              <a:t>AZ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000"/>
              <a:t>: cutoff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AS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, R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AS</a:t>
            </a:r>
            <a:r>
              <a:rPr lang="en-US" sz="2000">
                <a:sym typeface="Symbol" pitchFamily="18" charset="2"/>
              </a:rPr>
              <a:t>,T</a:t>
            </a:r>
            <a:r>
              <a:rPr lang="en-US" sz="2000" baseline="-25000">
                <a:sym typeface="Symbol" pitchFamily="18" charset="2"/>
              </a:rPr>
              <a:t>A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ym typeface="Symbol" pitchFamily="18" charset="2"/>
              </a:rPr>
              <a:t>F</a:t>
            </a:r>
            <a:r>
              <a:rPr lang="en-US" sz="2000" baseline="-25000">
                <a:sym typeface="Symbol" pitchFamily="18" charset="2"/>
              </a:rPr>
              <a:t>AS</a:t>
            </a:r>
            <a:r>
              <a:rPr lang="en-US" sz="2000"/>
              <a:t> : cutoff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ym typeface="Symbol" pitchFamily="18" charset="2"/>
              </a:rPr>
              <a:t>R</a:t>
            </a:r>
            <a:r>
              <a:rPr lang="en-US" sz="2000" baseline="-25000">
                <a:sym typeface="Symbol" pitchFamily="18" charset="2"/>
              </a:rPr>
              <a:t>AS</a:t>
            </a:r>
            <a:r>
              <a:rPr lang="en-US" sz="2000"/>
              <a:t> : cutoff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AT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ym typeface="Symbol" pitchFamily="18" charset="2"/>
              </a:rPr>
              <a:t>L</a:t>
            </a:r>
            <a:r>
              <a:rPr lang="en-US" sz="2000" baseline="-25000">
                <a:sym typeface="Symbol" pitchFamily="18" charset="2"/>
              </a:rPr>
              <a:t>AT</a:t>
            </a:r>
            <a:r>
              <a:rPr lang="en-US" sz="2000"/>
              <a:t> : cutoff </a:t>
            </a:r>
          </a:p>
          <a:p>
            <a:r>
              <a:rPr lang="en-US" sz="2000"/>
              <a:t>Depth=3: A 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,S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,T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000" baseline="-25000">
                <a:sym typeface="Symbol" pitchFamily="18" charset="2"/>
              </a:rPr>
              <a:t>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O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AZ</a:t>
            </a:r>
            <a:r>
              <a:rPr lang="en-US" sz="2000">
                <a:sym typeface="Symbol" pitchFamily="18" charset="2"/>
              </a:rPr>
              <a:t>, S</a:t>
            </a:r>
            <a:r>
              <a:rPr lang="en-US" sz="2000" baseline="-25000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,T</a:t>
            </a:r>
            <a:r>
              <a:rPr lang="en-US" sz="2000" baseline="-25000">
                <a:sym typeface="Symbol" pitchFamily="18" charset="2"/>
              </a:rPr>
              <a:t>A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AZO</a:t>
            </a:r>
            <a:r>
              <a:rPr lang="en-US" sz="2000">
                <a:sym typeface="Symbol" pitchFamily="18" charset="2"/>
              </a:rPr>
              <a:t>,S</a:t>
            </a:r>
            <a:r>
              <a:rPr lang="en-US" sz="2000" baseline="-25000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,T</a:t>
            </a:r>
            <a:r>
              <a:rPr lang="en-US" sz="2000" baseline="-25000">
                <a:sym typeface="Symbol" pitchFamily="18" charset="2"/>
              </a:rPr>
              <a:t>A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ym typeface="Symbol" pitchFamily="18" charset="2"/>
              </a:rPr>
              <a:t>S</a:t>
            </a:r>
            <a:r>
              <a:rPr lang="en-US" sz="2000" baseline="-25000">
                <a:sym typeface="Symbol" pitchFamily="18" charset="2"/>
              </a:rPr>
              <a:t>AZO</a:t>
            </a:r>
            <a:r>
              <a:rPr lang="en-US" sz="2000"/>
              <a:t>: cutoff </a:t>
            </a:r>
            <a:r>
              <a:rPr lang="en-US" sz="2000">
                <a:sym typeface="Wingdings" pitchFamily="2" charset="2"/>
              </a:rPr>
              <a:t> 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AS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, R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AS</a:t>
            </a:r>
            <a:r>
              <a:rPr lang="en-US" sz="2000">
                <a:sym typeface="Symbol" pitchFamily="18" charset="2"/>
              </a:rPr>
              <a:t>,T</a:t>
            </a:r>
            <a:r>
              <a:rPr lang="en-US" sz="2000" baseline="-25000">
                <a:sym typeface="Symbol" pitchFamily="18" charset="2"/>
              </a:rPr>
              <a:t>A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ASF</a:t>
            </a:r>
            <a:r>
              <a:rPr lang="en-US" sz="2000">
                <a:sym typeface="Symbol" pitchFamily="18" charset="2"/>
              </a:rPr>
              <a:t>, R</a:t>
            </a:r>
            <a:r>
              <a:rPr lang="en-US" sz="2000" baseline="-25000">
                <a:sym typeface="Symbol" pitchFamily="18" charset="2"/>
              </a:rPr>
              <a:t>AS</a:t>
            </a:r>
            <a:r>
              <a:rPr lang="en-US" sz="2000">
                <a:sym typeface="Symbol" pitchFamily="18" charset="2"/>
              </a:rPr>
              <a:t>,T</a:t>
            </a:r>
            <a:r>
              <a:rPr lang="en-US" sz="2000" baseline="-25000">
                <a:sym typeface="Symbol" pitchFamily="18" charset="2"/>
              </a:rPr>
              <a:t>A</a:t>
            </a:r>
            <a:r>
              <a:rPr lang="en-US" sz="2000">
                <a:sym typeface="Wingdings" pitchFamily="2" charset="2"/>
              </a:rPr>
              <a:t>  </a:t>
            </a:r>
            <a:r>
              <a:rPr lang="en-US" sz="2000">
                <a:sym typeface="Symbol" pitchFamily="18" charset="2"/>
              </a:rPr>
              <a:t>B</a:t>
            </a:r>
            <a:r>
              <a:rPr lang="en-US" sz="2000" baseline="-25000">
                <a:sym typeface="Symbol" pitchFamily="18" charset="2"/>
              </a:rPr>
              <a:t>ASF</a:t>
            </a:r>
            <a:endParaRPr lang="en-US" sz="2000"/>
          </a:p>
          <a:p>
            <a:r>
              <a:rPr lang="en-US" sz="2000" b="1">
                <a:sym typeface="Symbol" pitchFamily="18" charset="2"/>
              </a:rPr>
              <a:t>Stop: B=goal, path: A</a:t>
            </a:r>
            <a:r>
              <a:rPr lang="en-US" sz="2000" b="1">
                <a:sym typeface="Wingdings" pitchFamily="2" charset="2"/>
              </a:rPr>
              <a:t> S  F  B, path-cost = 450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71500" y="1125538"/>
            <a:ext cx="7312025" cy="3270250"/>
            <a:chOff x="571500" y="1125538"/>
            <a:chExt cx="7312025" cy="3270250"/>
          </a:xfrm>
        </p:grpSpPr>
        <p:sp>
          <p:nvSpPr>
            <p:cNvPr id="16391" name="Text Box 38"/>
            <p:cNvSpPr txBox="1">
              <a:spLocks noChangeArrowheads="1"/>
            </p:cNvSpPr>
            <p:nvPr/>
          </p:nvSpPr>
          <p:spPr bwMode="auto">
            <a:xfrm>
              <a:off x="3319463" y="1125538"/>
              <a:ext cx="430212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eaLnBrk="0" hangingPunct="0">
                <a:spcBef>
                  <a:spcPct val="50000"/>
                </a:spcBef>
              </a:pPr>
              <a:r>
                <a:rPr lang="en-US">
                  <a:latin typeface="Tahoma" pitchFamily="34" charset="0"/>
                </a:rPr>
                <a:t>O</a:t>
              </a:r>
            </a:p>
          </p:txBody>
        </p:sp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571500" y="1143000"/>
              <a:ext cx="7312025" cy="3252788"/>
              <a:chOff x="571500" y="1336675"/>
              <a:chExt cx="7312025" cy="3252788"/>
            </a:xfrm>
          </p:grpSpPr>
          <p:sp>
            <p:nvSpPr>
              <p:cNvPr id="16393" name="Oval 5"/>
              <p:cNvSpPr>
                <a:spLocks noChangeArrowheads="1"/>
              </p:cNvSpPr>
              <p:nvPr/>
            </p:nvSpPr>
            <p:spPr bwMode="auto">
              <a:xfrm>
                <a:off x="895350" y="2744788"/>
                <a:ext cx="142875" cy="141287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394" name="Oval 6"/>
              <p:cNvSpPr>
                <a:spLocks noChangeArrowheads="1"/>
              </p:cNvSpPr>
              <p:nvPr/>
            </p:nvSpPr>
            <p:spPr bwMode="auto">
              <a:xfrm>
                <a:off x="1751013" y="3800475"/>
                <a:ext cx="142875" cy="141288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395" name="Oval 7"/>
              <p:cNvSpPr>
                <a:spLocks noChangeArrowheads="1"/>
              </p:cNvSpPr>
              <p:nvPr/>
            </p:nvSpPr>
            <p:spPr bwMode="auto">
              <a:xfrm>
                <a:off x="4960938" y="2886075"/>
                <a:ext cx="142875" cy="141288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396" name="Oval 8"/>
              <p:cNvSpPr>
                <a:spLocks noChangeArrowheads="1"/>
              </p:cNvSpPr>
              <p:nvPr/>
            </p:nvSpPr>
            <p:spPr bwMode="auto">
              <a:xfrm>
                <a:off x="5673725" y="4222750"/>
                <a:ext cx="142875" cy="141288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397" name="Oval 9"/>
              <p:cNvSpPr>
                <a:spLocks noChangeArrowheads="1"/>
              </p:cNvSpPr>
              <p:nvPr/>
            </p:nvSpPr>
            <p:spPr bwMode="auto">
              <a:xfrm>
                <a:off x="6386513" y="3097213"/>
                <a:ext cx="142875" cy="141287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398" name="Oval 10"/>
              <p:cNvSpPr>
                <a:spLocks noChangeArrowheads="1"/>
              </p:cNvSpPr>
              <p:nvPr/>
            </p:nvSpPr>
            <p:spPr bwMode="auto">
              <a:xfrm>
                <a:off x="7385050" y="2957513"/>
                <a:ext cx="142875" cy="141287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399" name="Oval 11"/>
              <p:cNvSpPr>
                <a:spLocks noChangeArrowheads="1"/>
              </p:cNvSpPr>
              <p:nvPr/>
            </p:nvSpPr>
            <p:spPr bwMode="auto">
              <a:xfrm>
                <a:off x="5673725" y="1689100"/>
                <a:ext cx="142875" cy="141288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00" name="Oval 12"/>
              <p:cNvSpPr>
                <a:spLocks noChangeArrowheads="1"/>
              </p:cNvSpPr>
              <p:nvPr/>
            </p:nvSpPr>
            <p:spPr bwMode="auto">
              <a:xfrm>
                <a:off x="4318000" y="1830388"/>
                <a:ext cx="142875" cy="141287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01" name="Oval 13"/>
              <p:cNvSpPr>
                <a:spLocks noChangeArrowheads="1"/>
              </p:cNvSpPr>
              <p:nvPr/>
            </p:nvSpPr>
            <p:spPr bwMode="auto">
              <a:xfrm>
                <a:off x="3178175" y="1408113"/>
                <a:ext cx="142875" cy="141287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02" name="Oval 14"/>
              <p:cNvSpPr>
                <a:spLocks noChangeArrowheads="1"/>
              </p:cNvSpPr>
              <p:nvPr/>
            </p:nvSpPr>
            <p:spPr bwMode="auto">
              <a:xfrm>
                <a:off x="1824038" y="1830388"/>
                <a:ext cx="142875" cy="141287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03" name="Oval 15"/>
              <p:cNvSpPr>
                <a:spLocks noChangeArrowheads="1"/>
              </p:cNvSpPr>
              <p:nvPr/>
            </p:nvSpPr>
            <p:spPr bwMode="auto">
              <a:xfrm>
                <a:off x="4391025" y="3378200"/>
                <a:ext cx="142875" cy="141288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04" name="Oval 16"/>
              <p:cNvSpPr>
                <a:spLocks noChangeArrowheads="1"/>
              </p:cNvSpPr>
              <p:nvPr/>
            </p:nvSpPr>
            <p:spPr bwMode="auto">
              <a:xfrm>
                <a:off x="3676650" y="3730625"/>
                <a:ext cx="142875" cy="141288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05" name="Oval 17"/>
              <p:cNvSpPr>
                <a:spLocks noChangeArrowheads="1"/>
              </p:cNvSpPr>
              <p:nvPr/>
            </p:nvSpPr>
            <p:spPr bwMode="auto">
              <a:xfrm>
                <a:off x="2892425" y="3941763"/>
                <a:ext cx="142875" cy="141287"/>
              </a:xfrm>
              <a:prstGeom prst="ellips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06" name="Line 18"/>
              <p:cNvSpPr>
                <a:spLocks noChangeShapeType="1"/>
              </p:cNvSpPr>
              <p:nvPr/>
            </p:nvSpPr>
            <p:spPr bwMode="auto">
              <a:xfrm flipV="1">
                <a:off x="1038225" y="1830388"/>
                <a:ext cx="855663" cy="9858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07" name="Line 19"/>
              <p:cNvSpPr>
                <a:spLocks noChangeShapeType="1"/>
              </p:cNvSpPr>
              <p:nvPr/>
            </p:nvSpPr>
            <p:spPr bwMode="auto">
              <a:xfrm flipV="1">
                <a:off x="1893888" y="1408113"/>
                <a:ext cx="1355725" cy="422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08" name="Line 20"/>
              <p:cNvSpPr>
                <a:spLocks noChangeShapeType="1"/>
              </p:cNvSpPr>
              <p:nvPr/>
            </p:nvSpPr>
            <p:spPr bwMode="auto">
              <a:xfrm>
                <a:off x="3249613" y="1408113"/>
                <a:ext cx="1141412" cy="563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09" name="Line 21"/>
              <p:cNvSpPr>
                <a:spLocks noChangeShapeType="1"/>
              </p:cNvSpPr>
              <p:nvPr/>
            </p:nvSpPr>
            <p:spPr bwMode="auto">
              <a:xfrm flipV="1">
                <a:off x="966788" y="1928813"/>
                <a:ext cx="3424237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10" name="Line 22"/>
              <p:cNvSpPr>
                <a:spLocks noChangeShapeType="1"/>
              </p:cNvSpPr>
              <p:nvPr/>
            </p:nvSpPr>
            <p:spPr bwMode="auto">
              <a:xfrm flipV="1">
                <a:off x="6457950" y="3097213"/>
                <a:ext cx="998538" cy="1412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11" name="Line 23"/>
              <p:cNvSpPr>
                <a:spLocks noChangeShapeType="1"/>
              </p:cNvSpPr>
              <p:nvPr/>
            </p:nvSpPr>
            <p:spPr bwMode="auto">
              <a:xfrm>
                <a:off x="5102225" y="2957513"/>
                <a:ext cx="1355725" cy="2809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12" name="Line 24"/>
              <p:cNvSpPr>
                <a:spLocks noChangeShapeType="1"/>
              </p:cNvSpPr>
              <p:nvPr/>
            </p:nvSpPr>
            <p:spPr bwMode="auto">
              <a:xfrm flipV="1">
                <a:off x="5816600" y="3168650"/>
                <a:ext cx="711200" cy="1125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13" name="Line 25"/>
              <p:cNvSpPr>
                <a:spLocks noChangeShapeType="1"/>
              </p:cNvSpPr>
              <p:nvPr/>
            </p:nvSpPr>
            <p:spPr bwMode="auto">
              <a:xfrm flipH="1" flipV="1">
                <a:off x="5102225" y="2957513"/>
                <a:ext cx="571500" cy="1335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14" name="Line 26"/>
              <p:cNvSpPr>
                <a:spLocks noChangeShapeType="1"/>
              </p:cNvSpPr>
              <p:nvPr/>
            </p:nvSpPr>
            <p:spPr bwMode="auto">
              <a:xfrm flipV="1">
                <a:off x="4460875" y="3027363"/>
                <a:ext cx="571500" cy="490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15" name="Line 27"/>
              <p:cNvSpPr>
                <a:spLocks noChangeShapeType="1"/>
              </p:cNvSpPr>
              <p:nvPr/>
            </p:nvSpPr>
            <p:spPr bwMode="auto">
              <a:xfrm flipV="1">
                <a:off x="3748088" y="3517900"/>
                <a:ext cx="712787" cy="352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16" name="Line 28"/>
              <p:cNvSpPr>
                <a:spLocks noChangeShapeType="1"/>
              </p:cNvSpPr>
              <p:nvPr/>
            </p:nvSpPr>
            <p:spPr bwMode="auto">
              <a:xfrm flipV="1">
                <a:off x="2962275" y="3870325"/>
                <a:ext cx="785813" cy="211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17" name="Line 29"/>
              <p:cNvSpPr>
                <a:spLocks noChangeShapeType="1"/>
              </p:cNvSpPr>
              <p:nvPr/>
            </p:nvSpPr>
            <p:spPr bwMode="auto">
              <a:xfrm flipH="1" flipV="1">
                <a:off x="1038225" y="2816225"/>
                <a:ext cx="712788" cy="1054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18" name="Line 30"/>
              <p:cNvSpPr>
                <a:spLocks noChangeShapeType="1"/>
              </p:cNvSpPr>
              <p:nvPr/>
            </p:nvSpPr>
            <p:spPr bwMode="auto">
              <a:xfrm>
                <a:off x="1824038" y="3941763"/>
                <a:ext cx="1138237" cy="139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19" name="Line 31"/>
              <p:cNvSpPr>
                <a:spLocks noChangeShapeType="1"/>
              </p:cNvSpPr>
              <p:nvPr/>
            </p:nvSpPr>
            <p:spPr bwMode="auto">
              <a:xfrm flipH="1" flipV="1">
                <a:off x="4318000" y="1900238"/>
                <a:ext cx="714375" cy="9858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0" name="Line 32"/>
              <p:cNvSpPr>
                <a:spLocks noChangeShapeType="1"/>
              </p:cNvSpPr>
              <p:nvPr/>
            </p:nvSpPr>
            <p:spPr bwMode="auto">
              <a:xfrm flipV="1">
                <a:off x="4432300" y="1689100"/>
                <a:ext cx="1354138" cy="282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1" name="Line 33"/>
              <p:cNvSpPr>
                <a:spLocks noChangeShapeType="1"/>
              </p:cNvSpPr>
              <p:nvPr/>
            </p:nvSpPr>
            <p:spPr bwMode="auto">
              <a:xfrm>
                <a:off x="5743575" y="1689100"/>
                <a:ext cx="1712913" cy="12684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2" name="Text Box 34"/>
              <p:cNvSpPr txBox="1">
                <a:spLocks noChangeArrowheads="1"/>
              </p:cNvSpPr>
              <p:nvPr/>
            </p:nvSpPr>
            <p:spPr bwMode="auto">
              <a:xfrm>
                <a:off x="571500" y="2286000"/>
                <a:ext cx="427038" cy="368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6423" name="Text Box 35"/>
              <p:cNvSpPr txBox="1">
                <a:spLocks noChangeArrowheads="1"/>
              </p:cNvSpPr>
              <p:nvPr/>
            </p:nvSpPr>
            <p:spPr bwMode="auto">
              <a:xfrm>
                <a:off x="895350" y="3308350"/>
                <a:ext cx="5715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118</a:t>
                </a:r>
              </a:p>
            </p:txBody>
          </p:sp>
          <p:sp>
            <p:nvSpPr>
              <p:cNvPr id="16424" name="Text Box 36"/>
              <p:cNvSpPr txBox="1">
                <a:spLocks noChangeArrowheads="1"/>
              </p:cNvSpPr>
              <p:nvPr/>
            </p:nvSpPr>
            <p:spPr bwMode="auto">
              <a:xfrm>
                <a:off x="1428750" y="3919538"/>
                <a:ext cx="427038" cy="3667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T</a:t>
                </a:r>
              </a:p>
            </p:txBody>
          </p:sp>
          <p:sp>
            <p:nvSpPr>
              <p:cNvPr id="16425" name="Text Box 37"/>
              <p:cNvSpPr txBox="1">
                <a:spLocks noChangeArrowheads="1"/>
              </p:cNvSpPr>
              <p:nvPr/>
            </p:nvSpPr>
            <p:spPr bwMode="auto">
              <a:xfrm>
                <a:off x="4286250" y="1357313"/>
                <a:ext cx="427038" cy="3667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6426" name="Text Box 39"/>
              <p:cNvSpPr txBox="1">
                <a:spLocks noChangeArrowheads="1"/>
              </p:cNvSpPr>
              <p:nvPr/>
            </p:nvSpPr>
            <p:spPr bwMode="auto">
              <a:xfrm>
                <a:off x="1500188" y="1428750"/>
                <a:ext cx="428625" cy="3667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16427" name="Text Box 40"/>
              <p:cNvSpPr txBox="1">
                <a:spLocks noChangeArrowheads="1"/>
              </p:cNvSpPr>
              <p:nvPr/>
            </p:nvSpPr>
            <p:spPr bwMode="auto">
              <a:xfrm>
                <a:off x="5145088" y="2571750"/>
                <a:ext cx="427037" cy="368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R</a:t>
                </a:r>
              </a:p>
            </p:txBody>
          </p:sp>
          <p:sp>
            <p:nvSpPr>
              <p:cNvPr id="16428" name="Text Box 41"/>
              <p:cNvSpPr txBox="1">
                <a:spLocks noChangeArrowheads="1"/>
              </p:cNvSpPr>
              <p:nvPr/>
            </p:nvSpPr>
            <p:spPr bwMode="auto">
              <a:xfrm>
                <a:off x="6315075" y="2744788"/>
                <a:ext cx="427038" cy="3667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16429" name="Text Box 42"/>
              <p:cNvSpPr txBox="1">
                <a:spLocks noChangeArrowheads="1"/>
              </p:cNvSpPr>
              <p:nvPr/>
            </p:nvSpPr>
            <p:spPr bwMode="auto">
              <a:xfrm>
                <a:off x="5602288" y="1336675"/>
                <a:ext cx="425450" cy="3667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F</a:t>
                </a:r>
              </a:p>
            </p:txBody>
          </p:sp>
          <p:sp>
            <p:nvSpPr>
              <p:cNvPr id="16430" name="Text Box 43"/>
              <p:cNvSpPr txBox="1">
                <a:spLocks noChangeArrowheads="1"/>
              </p:cNvSpPr>
              <p:nvPr/>
            </p:nvSpPr>
            <p:spPr bwMode="auto">
              <a:xfrm>
                <a:off x="7456488" y="2674938"/>
                <a:ext cx="427037" cy="3667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6431" name="Text Box 44"/>
              <p:cNvSpPr txBox="1">
                <a:spLocks noChangeArrowheads="1"/>
              </p:cNvSpPr>
              <p:nvPr/>
            </p:nvSpPr>
            <p:spPr bwMode="auto">
              <a:xfrm>
                <a:off x="5743575" y="4222750"/>
                <a:ext cx="430213" cy="3667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6432" name="Text Box 45"/>
              <p:cNvSpPr txBox="1">
                <a:spLocks noChangeArrowheads="1"/>
              </p:cNvSpPr>
              <p:nvPr/>
            </p:nvSpPr>
            <p:spPr bwMode="auto">
              <a:xfrm>
                <a:off x="2962275" y="4011613"/>
                <a:ext cx="427038" cy="3667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L</a:t>
                </a:r>
              </a:p>
            </p:txBody>
          </p:sp>
          <p:sp>
            <p:nvSpPr>
              <p:cNvPr id="16433" name="Text Box 46"/>
              <p:cNvSpPr txBox="1">
                <a:spLocks noChangeArrowheads="1"/>
              </p:cNvSpPr>
              <p:nvPr/>
            </p:nvSpPr>
            <p:spPr bwMode="auto">
              <a:xfrm>
                <a:off x="3749675" y="3800475"/>
                <a:ext cx="425450" cy="3667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M</a:t>
                </a:r>
              </a:p>
            </p:txBody>
          </p:sp>
          <p:sp>
            <p:nvSpPr>
              <p:cNvPr id="16434" name="Text Box 47"/>
              <p:cNvSpPr txBox="1">
                <a:spLocks noChangeArrowheads="1"/>
              </p:cNvSpPr>
              <p:nvPr/>
            </p:nvSpPr>
            <p:spPr bwMode="auto">
              <a:xfrm>
                <a:off x="4460875" y="3446463"/>
                <a:ext cx="430213" cy="368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6435" name="Text Box 48"/>
              <p:cNvSpPr txBox="1">
                <a:spLocks noChangeArrowheads="1"/>
              </p:cNvSpPr>
              <p:nvPr/>
            </p:nvSpPr>
            <p:spPr bwMode="auto">
              <a:xfrm>
                <a:off x="2036763" y="4011613"/>
                <a:ext cx="571500" cy="33496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111</a:t>
                </a:r>
              </a:p>
            </p:txBody>
          </p:sp>
          <p:sp>
            <p:nvSpPr>
              <p:cNvPr id="16436" name="Text Box 49"/>
              <p:cNvSpPr txBox="1">
                <a:spLocks noChangeArrowheads="1"/>
              </p:cNvSpPr>
              <p:nvPr/>
            </p:nvSpPr>
            <p:spPr bwMode="auto">
              <a:xfrm>
                <a:off x="1038225" y="2041525"/>
                <a:ext cx="5715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75</a:t>
                </a:r>
              </a:p>
            </p:txBody>
          </p:sp>
          <p:sp>
            <p:nvSpPr>
              <p:cNvPr id="16437" name="Text Box 50"/>
              <p:cNvSpPr txBox="1">
                <a:spLocks noChangeArrowheads="1"/>
              </p:cNvSpPr>
              <p:nvPr/>
            </p:nvSpPr>
            <p:spPr bwMode="auto">
              <a:xfrm>
                <a:off x="2179638" y="1336675"/>
                <a:ext cx="5715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71</a:t>
                </a:r>
              </a:p>
            </p:txBody>
          </p:sp>
          <p:sp>
            <p:nvSpPr>
              <p:cNvPr id="16438" name="Text Box 51"/>
              <p:cNvSpPr txBox="1">
                <a:spLocks noChangeArrowheads="1"/>
              </p:cNvSpPr>
              <p:nvPr/>
            </p:nvSpPr>
            <p:spPr bwMode="auto">
              <a:xfrm>
                <a:off x="3676650" y="1408113"/>
                <a:ext cx="5715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151</a:t>
                </a:r>
              </a:p>
            </p:txBody>
          </p:sp>
          <p:sp>
            <p:nvSpPr>
              <p:cNvPr id="16439" name="Text Box 52"/>
              <p:cNvSpPr txBox="1">
                <a:spLocks noChangeArrowheads="1"/>
              </p:cNvSpPr>
              <p:nvPr/>
            </p:nvSpPr>
            <p:spPr bwMode="auto">
              <a:xfrm>
                <a:off x="4818063" y="1477963"/>
                <a:ext cx="5683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99</a:t>
                </a:r>
              </a:p>
            </p:txBody>
          </p:sp>
          <p:sp>
            <p:nvSpPr>
              <p:cNvPr id="16440" name="Text Box 53"/>
              <p:cNvSpPr txBox="1">
                <a:spLocks noChangeArrowheads="1"/>
              </p:cNvSpPr>
              <p:nvPr/>
            </p:nvSpPr>
            <p:spPr bwMode="auto">
              <a:xfrm>
                <a:off x="5602288" y="2744788"/>
                <a:ext cx="5715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97</a:t>
                </a:r>
              </a:p>
            </p:txBody>
          </p:sp>
          <p:sp>
            <p:nvSpPr>
              <p:cNvPr id="16441" name="Text Box 54"/>
              <p:cNvSpPr txBox="1">
                <a:spLocks noChangeArrowheads="1"/>
              </p:cNvSpPr>
              <p:nvPr/>
            </p:nvSpPr>
            <p:spPr bwMode="auto">
              <a:xfrm>
                <a:off x="4318000" y="2959100"/>
                <a:ext cx="573088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120</a:t>
                </a:r>
              </a:p>
            </p:txBody>
          </p:sp>
          <p:sp>
            <p:nvSpPr>
              <p:cNvPr id="16442" name="Text Box 55"/>
              <p:cNvSpPr txBox="1">
                <a:spLocks noChangeArrowheads="1"/>
              </p:cNvSpPr>
              <p:nvPr/>
            </p:nvSpPr>
            <p:spPr bwMode="auto">
              <a:xfrm>
                <a:off x="4960938" y="3800475"/>
                <a:ext cx="5715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146</a:t>
                </a:r>
              </a:p>
            </p:txBody>
          </p:sp>
          <p:sp>
            <p:nvSpPr>
              <p:cNvPr id="16443" name="Text Box 56"/>
              <p:cNvSpPr txBox="1">
                <a:spLocks noChangeArrowheads="1"/>
              </p:cNvSpPr>
              <p:nvPr/>
            </p:nvSpPr>
            <p:spPr bwMode="auto">
              <a:xfrm>
                <a:off x="6173788" y="3800475"/>
                <a:ext cx="569912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138</a:t>
                </a:r>
              </a:p>
            </p:txBody>
          </p:sp>
          <p:sp>
            <p:nvSpPr>
              <p:cNvPr id="16444" name="Text Box 57"/>
              <p:cNvSpPr txBox="1">
                <a:spLocks noChangeArrowheads="1"/>
              </p:cNvSpPr>
              <p:nvPr/>
            </p:nvSpPr>
            <p:spPr bwMode="auto">
              <a:xfrm>
                <a:off x="6815138" y="3238500"/>
                <a:ext cx="569912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101</a:t>
                </a:r>
              </a:p>
            </p:txBody>
          </p:sp>
          <p:sp>
            <p:nvSpPr>
              <p:cNvPr id="16445" name="Text Box 58"/>
              <p:cNvSpPr txBox="1">
                <a:spLocks noChangeArrowheads="1"/>
              </p:cNvSpPr>
              <p:nvPr/>
            </p:nvSpPr>
            <p:spPr bwMode="auto">
              <a:xfrm>
                <a:off x="6600825" y="1971675"/>
                <a:ext cx="568325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211</a:t>
                </a:r>
              </a:p>
            </p:txBody>
          </p:sp>
          <p:sp>
            <p:nvSpPr>
              <p:cNvPr id="16446" name="Text Box 59"/>
              <p:cNvSpPr txBox="1">
                <a:spLocks noChangeArrowheads="1"/>
              </p:cNvSpPr>
              <p:nvPr/>
            </p:nvSpPr>
            <p:spPr bwMode="auto">
              <a:xfrm>
                <a:off x="4033838" y="3659188"/>
                <a:ext cx="569912" cy="3381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75</a:t>
                </a:r>
              </a:p>
            </p:txBody>
          </p:sp>
          <p:sp>
            <p:nvSpPr>
              <p:cNvPr id="16447" name="Text Box 60"/>
              <p:cNvSpPr txBox="1">
                <a:spLocks noChangeArrowheads="1"/>
              </p:cNvSpPr>
              <p:nvPr/>
            </p:nvSpPr>
            <p:spPr bwMode="auto">
              <a:xfrm>
                <a:off x="3214688" y="3929063"/>
                <a:ext cx="676275" cy="349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70</a:t>
                </a:r>
              </a:p>
            </p:txBody>
          </p:sp>
          <p:sp>
            <p:nvSpPr>
              <p:cNvPr id="16448" name="Text Box 61"/>
              <p:cNvSpPr txBox="1">
                <a:spLocks noChangeArrowheads="1"/>
              </p:cNvSpPr>
              <p:nvPr/>
            </p:nvSpPr>
            <p:spPr bwMode="auto">
              <a:xfrm>
                <a:off x="2747963" y="2463800"/>
                <a:ext cx="5715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</a:pPr>
                <a:r>
                  <a:rPr lang="en-US" sz="1600">
                    <a:latin typeface="Tahoma" pitchFamily="34" charset="0"/>
                  </a:rPr>
                  <a:t>140</a:t>
                </a:r>
              </a:p>
            </p:txBody>
          </p:sp>
          <p:sp>
            <p:nvSpPr>
              <p:cNvPr id="16449" name="Text Box 63"/>
              <p:cNvSpPr txBox="1">
                <a:spLocks noChangeArrowheads="1"/>
              </p:cNvSpPr>
              <p:nvPr/>
            </p:nvSpPr>
            <p:spPr bwMode="auto">
              <a:xfrm>
                <a:off x="4427538" y="2420938"/>
                <a:ext cx="3810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d-ID" sz="1400"/>
                  <a:t>8</a:t>
                </a:r>
                <a:r>
                  <a:rPr lang="en-US" sz="1400"/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/>
          <a:p>
            <a:pPr algn="r" eaLnBrk="1" hangingPunct="1"/>
            <a:r>
              <a:rPr lang="en-US" dirty="0" smtClean="0">
                <a:solidFill>
                  <a:schemeClr val="tx1"/>
                </a:solidFill>
              </a:rPr>
              <a:t>SELAMAT BELAJAR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/>
          <a:p>
            <a:pPr marL="0" indent="0" algn="r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sz="20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52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Pencarian Melebar (BFS)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86304" cy="4525963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Traversal dimulai dari simpul v.</a:t>
            </a:r>
          </a:p>
          <a:p>
            <a:r>
              <a:rPr lang="id-ID" dirty="0" smtClean="0"/>
              <a:t>Algoritma:</a:t>
            </a:r>
          </a:p>
          <a:p>
            <a:pPr>
              <a:buNone/>
            </a:pPr>
            <a:r>
              <a:rPr lang="id-ID" dirty="0" smtClean="0"/>
              <a:t>1. Kunjungi simpul v </a:t>
            </a:r>
          </a:p>
          <a:p>
            <a:pPr>
              <a:buNone/>
            </a:pPr>
            <a:r>
              <a:rPr lang="id-ID" dirty="0" smtClean="0"/>
              <a:t>2. Kunjungi semua simpul yang bertetangga dengan simpul v terlebih dahulu. </a:t>
            </a:r>
          </a:p>
          <a:p>
            <a:pPr>
              <a:buNone/>
            </a:pPr>
            <a:r>
              <a:rPr lang="id-ID" dirty="0" smtClean="0"/>
              <a:t>3. Kunjungi simpul yang belum dikunjungi dan bertetangga dengan simpul-simpul yang tadi dikunjungi, demikian seterusnya.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6643702" y="157161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5715008" y="264318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7643834" y="264318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072066" y="407194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6215074" y="407194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7215174" y="407194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8358182" y="4071942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13" name="Oval 12"/>
          <p:cNvSpPr/>
          <p:nvPr/>
        </p:nvSpPr>
        <p:spPr>
          <a:xfrm>
            <a:off x="6715140" y="5357826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cxnSp>
        <p:nvCxnSpPr>
          <p:cNvPr id="15" name="Straight Connector 14"/>
          <p:cNvCxnSpPr>
            <a:stCxn id="7" idx="4"/>
            <a:endCxn id="9" idx="0"/>
          </p:cNvCxnSpPr>
          <p:nvPr/>
        </p:nvCxnSpPr>
        <p:spPr>
          <a:xfrm rot="5400000">
            <a:off x="5214942" y="3286124"/>
            <a:ext cx="928694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4"/>
            <a:endCxn id="10" idx="0"/>
          </p:cNvCxnSpPr>
          <p:nvPr/>
        </p:nvCxnSpPr>
        <p:spPr>
          <a:xfrm rot="16200000" flipH="1">
            <a:off x="5786446" y="3357562"/>
            <a:ext cx="928694" cy="50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11" idx="0"/>
          </p:cNvCxnSpPr>
          <p:nvPr/>
        </p:nvCxnSpPr>
        <p:spPr>
          <a:xfrm rot="5400000">
            <a:off x="7250909" y="3393265"/>
            <a:ext cx="928694" cy="42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12" idx="0"/>
          </p:cNvCxnSpPr>
          <p:nvPr/>
        </p:nvCxnSpPr>
        <p:spPr>
          <a:xfrm rot="16200000" flipH="1">
            <a:off x="7822413" y="3250421"/>
            <a:ext cx="928694" cy="714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4"/>
            <a:endCxn id="7" idx="0"/>
          </p:cNvCxnSpPr>
          <p:nvPr/>
        </p:nvCxnSpPr>
        <p:spPr>
          <a:xfrm rot="5400000">
            <a:off x="6179355" y="1893083"/>
            <a:ext cx="571504" cy="928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4"/>
            <a:endCxn id="8" idx="0"/>
          </p:cNvCxnSpPr>
          <p:nvPr/>
        </p:nvCxnSpPr>
        <p:spPr>
          <a:xfrm rot="16200000" flipH="1">
            <a:off x="7143768" y="1857364"/>
            <a:ext cx="571504" cy="10001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0"/>
            <a:endCxn id="11" idx="4"/>
          </p:cNvCxnSpPr>
          <p:nvPr/>
        </p:nvCxnSpPr>
        <p:spPr>
          <a:xfrm rot="5400000" flipH="1" flipV="1">
            <a:off x="6858000" y="4714900"/>
            <a:ext cx="785818" cy="500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4"/>
            <a:endCxn id="13" idx="0"/>
          </p:cNvCxnSpPr>
          <p:nvPr/>
        </p:nvCxnSpPr>
        <p:spPr>
          <a:xfrm rot="5400000">
            <a:off x="7429504" y="4143396"/>
            <a:ext cx="785818" cy="16430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4"/>
            <a:endCxn id="13" idx="0"/>
          </p:cNvCxnSpPr>
          <p:nvPr/>
        </p:nvCxnSpPr>
        <p:spPr>
          <a:xfrm rot="16200000" flipH="1">
            <a:off x="5786446" y="4143380"/>
            <a:ext cx="785818" cy="164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0" idx="4"/>
            <a:endCxn id="13" idx="0"/>
          </p:cNvCxnSpPr>
          <p:nvPr/>
        </p:nvCxnSpPr>
        <p:spPr>
          <a:xfrm rot="16200000" flipH="1">
            <a:off x="6357950" y="4714884"/>
            <a:ext cx="785818" cy="50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2"/>
            <a:endCxn id="7" idx="6"/>
          </p:cNvCxnSpPr>
          <p:nvPr/>
        </p:nvCxnSpPr>
        <p:spPr>
          <a:xfrm rot="10800000">
            <a:off x="6286512" y="2893215"/>
            <a:ext cx="135732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BFS: Struktur Data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id-ID" sz="2800" dirty="0" smtClean="0"/>
              <a:t>Matriks ketetanggaan A = [aij] yang berukuran nxn, </a:t>
            </a:r>
            <a:br>
              <a:rPr lang="id-ID" sz="2800" dirty="0" smtClean="0"/>
            </a:br>
            <a:r>
              <a:rPr lang="id-ID" sz="2800" dirty="0" smtClean="0"/>
              <a:t>a</a:t>
            </a:r>
            <a:r>
              <a:rPr lang="id-ID" sz="2800" baseline="-25000" dirty="0" smtClean="0"/>
              <a:t>ij</a:t>
            </a:r>
            <a:r>
              <a:rPr lang="id-ID" sz="2800" dirty="0" smtClean="0"/>
              <a:t>= 1, jika simpul i dan simpul j bertetangga,</a:t>
            </a:r>
          </a:p>
          <a:p>
            <a:pPr marL="514350" indent="-514350">
              <a:buNone/>
            </a:pPr>
            <a:r>
              <a:rPr lang="id-ID" sz="2800" dirty="0"/>
              <a:t>	</a:t>
            </a:r>
            <a:r>
              <a:rPr lang="id-ID" sz="2800" dirty="0" smtClean="0"/>
              <a:t>a</a:t>
            </a:r>
            <a:r>
              <a:rPr lang="id-ID" sz="2800" baseline="-25000" dirty="0" smtClean="0"/>
              <a:t>ij</a:t>
            </a:r>
            <a:r>
              <a:rPr lang="id-ID" sz="2800" dirty="0" smtClean="0"/>
              <a:t>= 0, jika simpul i dan simpul j tidak bertetangga.</a:t>
            </a:r>
          </a:p>
          <a:p>
            <a:pPr>
              <a:buNone/>
            </a:pPr>
            <a:r>
              <a:rPr lang="id-ID" sz="2800" dirty="0" smtClean="0"/>
              <a:t>2. Antrian q untuk menyimpan simpul yang telah dikunjungi. </a:t>
            </a:r>
          </a:p>
          <a:p>
            <a:pPr>
              <a:buNone/>
            </a:pPr>
            <a:r>
              <a:rPr lang="id-ID" sz="2800" dirty="0" smtClean="0"/>
              <a:t>3. Tabel Boolean</a:t>
            </a:r>
            <a:r>
              <a:rPr lang="en-US" sz="2800" dirty="0" smtClean="0"/>
              <a:t>,</a:t>
            </a:r>
            <a:r>
              <a:rPr lang="id-ID" sz="2800" dirty="0" smtClean="0"/>
              <a:t> </a:t>
            </a:r>
            <a:r>
              <a:rPr lang="en-US" sz="2800" dirty="0" err="1" smtClean="0"/>
              <a:t>diberi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“</a:t>
            </a:r>
            <a:r>
              <a:rPr lang="id-ID" sz="2800" dirty="0" smtClean="0"/>
              <a:t>dikunjungi</a:t>
            </a:r>
            <a:r>
              <a:rPr lang="en-US" sz="2800" dirty="0" smtClean="0"/>
              <a:t>”</a:t>
            </a:r>
            <a:endParaRPr lang="id-ID" sz="2800" dirty="0" smtClean="0"/>
          </a:p>
          <a:p>
            <a:pPr lvl="1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dikunjungi : array[l..n] of boolean</a:t>
            </a:r>
          </a:p>
          <a:p>
            <a:pPr lvl="1">
              <a:buNone/>
            </a:pPr>
            <a:r>
              <a:rPr lang="id-ID" sz="2400" dirty="0" smtClean="0"/>
              <a:t>dikunjungi[i] = true jika simpul i sudah dikunjungi</a:t>
            </a:r>
          </a:p>
          <a:p>
            <a:pPr lvl="1">
              <a:buNone/>
            </a:pPr>
            <a:r>
              <a:rPr lang="id-ID" sz="2400" dirty="0" smtClean="0"/>
              <a:t>dikunjungi[i] = false jika simpul i belum dikunjungi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 b="2023"/>
          <a:stretch>
            <a:fillRect/>
          </a:stretch>
        </p:blipFill>
        <p:spPr bwMode="auto">
          <a:xfrm>
            <a:off x="928662" y="214290"/>
            <a:ext cx="6718357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BFS: Ilustrasi</a:t>
            </a:r>
            <a:endParaRPr lang="id-ID" dirty="0"/>
          </a:p>
        </p:txBody>
      </p:sp>
      <p:sp>
        <p:nvSpPr>
          <p:cNvPr id="42" name="Oval 41"/>
          <p:cNvSpPr/>
          <p:nvPr/>
        </p:nvSpPr>
        <p:spPr>
          <a:xfrm>
            <a:off x="1714480" y="164305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43" name="Oval 42"/>
          <p:cNvSpPr/>
          <p:nvPr/>
        </p:nvSpPr>
        <p:spPr>
          <a:xfrm>
            <a:off x="785786" y="271462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44" name="Oval 43"/>
          <p:cNvSpPr/>
          <p:nvPr/>
        </p:nvSpPr>
        <p:spPr>
          <a:xfrm>
            <a:off x="2714612" y="271462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</a:p>
        </p:txBody>
      </p:sp>
      <p:sp>
        <p:nvSpPr>
          <p:cNvPr id="45" name="Oval 44"/>
          <p:cNvSpPr/>
          <p:nvPr/>
        </p:nvSpPr>
        <p:spPr>
          <a:xfrm>
            <a:off x="142844" y="414338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46" name="Oval 45"/>
          <p:cNvSpPr/>
          <p:nvPr/>
        </p:nvSpPr>
        <p:spPr>
          <a:xfrm>
            <a:off x="1285852" y="414338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47" name="Oval 46"/>
          <p:cNvSpPr/>
          <p:nvPr/>
        </p:nvSpPr>
        <p:spPr>
          <a:xfrm>
            <a:off x="2285952" y="414338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48" name="Oval 47"/>
          <p:cNvSpPr/>
          <p:nvPr/>
        </p:nvSpPr>
        <p:spPr>
          <a:xfrm>
            <a:off x="3428960" y="414338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49" name="Oval 48"/>
          <p:cNvSpPr/>
          <p:nvPr/>
        </p:nvSpPr>
        <p:spPr>
          <a:xfrm>
            <a:off x="1785918" y="542926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</a:t>
            </a:r>
            <a:endParaRPr lang="id-ID" dirty="0"/>
          </a:p>
        </p:txBody>
      </p:sp>
      <p:cxnSp>
        <p:nvCxnSpPr>
          <p:cNvPr id="50" name="Straight Connector 49"/>
          <p:cNvCxnSpPr>
            <a:stCxn id="43" idx="4"/>
            <a:endCxn id="45" idx="0"/>
          </p:cNvCxnSpPr>
          <p:nvPr/>
        </p:nvCxnSpPr>
        <p:spPr>
          <a:xfrm rot="5400000">
            <a:off x="285720" y="3357562"/>
            <a:ext cx="928694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4"/>
            <a:endCxn id="46" idx="0"/>
          </p:cNvCxnSpPr>
          <p:nvPr/>
        </p:nvCxnSpPr>
        <p:spPr>
          <a:xfrm rot="16200000" flipH="1">
            <a:off x="857224" y="3429000"/>
            <a:ext cx="928694" cy="50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4"/>
            <a:endCxn id="47" idx="0"/>
          </p:cNvCxnSpPr>
          <p:nvPr/>
        </p:nvCxnSpPr>
        <p:spPr>
          <a:xfrm rot="5400000">
            <a:off x="2321687" y="3464703"/>
            <a:ext cx="928694" cy="42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4" idx="4"/>
            <a:endCxn id="48" idx="0"/>
          </p:cNvCxnSpPr>
          <p:nvPr/>
        </p:nvCxnSpPr>
        <p:spPr>
          <a:xfrm rot="16200000" flipH="1">
            <a:off x="2893191" y="3321859"/>
            <a:ext cx="928694" cy="714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4"/>
            <a:endCxn id="43" idx="0"/>
          </p:cNvCxnSpPr>
          <p:nvPr/>
        </p:nvCxnSpPr>
        <p:spPr>
          <a:xfrm rot="5400000">
            <a:off x="1250133" y="1964521"/>
            <a:ext cx="571504" cy="928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2" idx="4"/>
            <a:endCxn id="44" idx="0"/>
          </p:cNvCxnSpPr>
          <p:nvPr/>
        </p:nvCxnSpPr>
        <p:spPr>
          <a:xfrm rot="16200000" flipH="1">
            <a:off x="2214546" y="1928802"/>
            <a:ext cx="571504" cy="10001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0"/>
            <a:endCxn id="47" idx="4"/>
          </p:cNvCxnSpPr>
          <p:nvPr/>
        </p:nvCxnSpPr>
        <p:spPr>
          <a:xfrm rot="5400000" flipH="1" flipV="1">
            <a:off x="1928778" y="4786338"/>
            <a:ext cx="785818" cy="500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4"/>
            <a:endCxn id="49" idx="0"/>
          </p:cNvCxnSpPr>
          <p:nvPr/>
        </p:nvCxnSpPr>
        <p:spPr>
          <a:xfrm rot="5400000">
            <a:off x="2500282" y="4214834"/>
            <a:ext cx="785818" cy="16430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5" idx="4"/>
            <a:endCxn id="49" idx="0"/>
          </p:cNvCxnSpPr>
          <p:nvPr/>
        </p:nvCxnSpPr>
        <p:spPr>
          <a:xfrm rot="16200000" flipH="1">
            <a:off x="857224" y="4214818"/>
            <a:ext cx="785818" cy="164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4"/>
            <a:endCxn id="49" idx="0"/>
          </p:cNvCxnSpPr>
          <p:nvPr/>
        </p:nvCxnSpPr>
        <p:spPr>
          <a:xfrm rot="16200000" flipH="1">
            <a:off x="1428728" y="4786322"/>
            <a:ext cx="785818" cy="50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143373" y="1778652"/>
          <a:ext cx="500062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357190"/>
                <a:gridCol w="842955"/>
                <a:gridCol w="333375"/>
                <a:gridCol w="333375"/>
                <a:gridCol w="333375"/>
                <a:gridCol w="333375"/>
                <a:gridCol w="400050"/>
                <a:gridCol w="400050"/>
                <a:gridCol w="333375"/>
                <a:gridCol w="333375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id-ID" sz="1400" dirty="0" smtClean="0"/>
                        <a:t>Iterasi</a:t>
                      </a:r>
                      <a:endParaRPr lang="id-ID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d-ID" sz="1400" dirty="0" smtClean="0"/>
                        <a:t>V</a:t>
                      </a:r>
                      <a:endParaRPr lang="id-ID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d-ID" sz="1400" dirty="0" smtClean="0"/>
                        <a:t>Q</a:t>
                      </a:r>
                      <a:endParaRPr lang="id-ID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dikunjungi</a:t>
                      </a:r>
                      <a:endParaRPr lang="id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1</a:t>
                      </a:r>
                      <a:endParaRPr lang="id-ID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2</a:t>
                      </a:r>
                      <a:endParaRPr lang="id-ID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3</a:t>
                      </a:r>
                      <a:endParaRPr lang="id-ID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4</a:t>
                      </a:r>
                      <a:endParaRPr lang="id-ID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5</a:t>
                      </a:r>
                      <a:endParaRPr lang="id-ID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6</a:t>
                      </a:r>
                      <a:endParaRPr lang="id-ID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7</a:t>
                      </a:r>
                      <a:endParaRPr lang="id-ID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8</a:t>
                      </a:r>
                      <a:endParaRPr lang="id-ID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Inisialisasi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{1}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Iterasi 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{2,3}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Iterasi 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{3,4,5}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Iterasi 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{4,5,6,7}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</a:t>
                      </a:r>
                      <a:endParaRPr lang="id-ID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Iterasi 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{5,6,7,8}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Iterasi 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{6,7,8}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Iterasi 6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6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{7,8}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Iterasi 7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7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{8}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Iterasi 8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8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{}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0F9A-D799-4D1C-BA6D-74490D820837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NUM-RN-MLK/IF2211/2013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6296</TotalTime>
  <Words>2118</Words>
  <Application>Microsoft Office PowerPoint</Application>
  <PresentationFormat>On-screen Show (4:3)</PresentationFormat>
  <Paragraphs>700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Courier New</vt:lpstr>
      <vt:lpstr>Symbol</vt:lpstr>
      <vt:lpstr>Tahoma</vt:lpstr>
      <vt:lpstr>Wingdings</vt:lpstr>
      <vt:lpstr>Wingdings 3</vt:lpstr>
      <vt:lpstr>Office Theme</vt:lpstr>
      <vt:lpstr>Breadth/Depth First Search (BFS/DFS)</vt:lpstr>
      <vt:lpstr>Traversal Graf</vt:lpstr>
      <vt:lpstr>Algoritma Pencarian</vt:lpstr>
      <vt:lpstr>Representasi Graf dalam  Proses Pencarian</vt:lpstr>
      <vt:lpstr>Graf Statis</vt:lpstr>
      <vt:lpstr>Pencarian Melebar (BFS)</vt:lpstr>
      <vt:lpstr>BFS: Struktur Data</vt:lpstr>
      <vt:lpstr>PowerPoint Presentation</vt:lpstr>
      <vt:lpstr>BFS: Ilustrasi</vt:lpstr>
      <vt:lpstr>Pencarian Mendalam (DFS)</vt:lpstr>
      <vt:lpstr>DFS</vt:lpstr>
      <vt:lpstr>DFS: Ilustrasi 1</vt:lpstr>
      <vt:lpstr>DFS: Ilustrasi 2</vt:lpstr>
      <vt:lpstr>Contoh (hal 113)</vt:lpstr>
      <vt:lpstr>Contoh Lain </vt:lpstr>
      <vt:lpstr>Penerapan BFS dan DFS: Citation Map</vt:lpstr>
      <vt:lpstr>Penerapan BFS dan DFS: Web Spider</vt:lpstr>
      <vt:lpstr>Web Spider: Penjelajahan Web</vt:lpstr>
      <vt:lpstr>Graf Dinamis</vt:lpstr>
      <vt:lpstr>Pencarian Solusi dengan BFS/DFS</vt:lpstr>
      <vt:lpstr>Pohon Dinamis: Permutasi A,B,C</vt:lpstr>
      <vt:lpstr>Pembangkitan Status</vt:lpstr>
      <vt:lpstr>BFS untuk Pembentukan Pohon Ruang Status</vt:lpstr>
      <vt:lpstr>BFS untuk Permutasi</vt:lpstr>
      <vt:lpstr>DFS untuk Pembentukan Pohon Ruang Status</vt:lpstr>
      <vt:lpstr>DFS Permutasi A,B,C</vt:lpstr>
      <vt:lpstr>Evaluasi dari Teknik Pencarian</vt:lpstr>
      <vt:lpstr>Permainan 8-Puzzle</vt:lpstr>
      <vt:lpstr>8-Puzzle: Pohon Ruang Status</vt:lpstr>
      <vt:lpstr>BFS untuk 8-Puzzle</vt:lpstr>
      <vt:lpstr>Bagaimana property dari BFS?</vt:lpstr>
      <vt:lpstr>DFS untuk 8-Puzzle</vt:lpstr>
      <vt:lpstr>Bagaimana property dari DFS?</vt:lpstr>
      <vt:lpstr>DFS: Contoh Lain</vt:lpstr>
      <vt:lpstr>Pohon Ruang Status</vt:lpstr>
      <vt:lpstr>Algoritma Pencarian Lainnya</vt:lpstr>
      <vt:lpstr>Depth-Limited Search</vt:lpstr>
      <vt:lpstr>DLS Algorithm</vt:lpstr>
      <vt:lpstr>Bagaimana property dari DLS?</vt:lpstr>
      <vt:lpstr>Iterative Deepening Search (IDS)</vt:lpstr>
      <vt:lpstr>IDS dengan d=1</vt:lpstr>
      <vt:lpstr>IDS dengan d=2</vt:lpstr>
      <vt:lpstr>IDS dengan d=3</vt:lpstr>
      <vt:lpstr>Bagaimana property dari IDS?</vt:lpstr>
      <vt:lpstr>Route/Path Planning</vt:lpstr>
      <vt:lpstr>Referensi</vt:lpstr>
      <vt:lpstr>Route Planning</vt:lpstr>
      <vt:lpstr>Search</vt:lpstr>
      <vt:lpstr>Breadth-First Search (BFS)</vt:lpstr>
      <vt:lpstr>Depth-First Search (DFS)</vt:lpstr>
      <vt:lpstr>IDS</vt:lpstr>
      <vt:lpstr>SELAMAT BELAJAR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Breadth/Depth First Search (BFS/DFS)</dc:title>
  <dc:creator>Masayu Leylia Khodra</dc:creator>
  <cp:lastModifiedBy>Nur Ulfa Maulidevi</cp:lastModifiedBy>
  <cp:revision>38</cp:revision>
  <dcterms:created xsi:type="dcterms:W3CDTF">2012-09-30T14:40:35Z</dcterms:created>
  <dcterms:modified xsi:type="dcterms:W3CDTF">2015-03-04T03:47:09Z</dcterms:modified>
</cp:coreProperties>
</file>