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05" r:id="rId4"/>
    <p:sldId id="258" r:id="rId5"/>
    <p:sldId id="308" r:id="rId6"/>
    <p:sldId id="275" r:id="rId7"/>
    <p:sldId id="309" r:id="rId8"/>
    <p:sldId id="263" r:id="rId9"/>
    <p:sldId id="262" r:id="rId10"/>
    <p:sldId id="307" r:id="rId11"/>
    <p:sldId id="261" r:id="rId12"/>
    <p:sldId id="264" r:id="rId13"/>
    <p:sldId id="260" r:id="rId14"/>
    <p:sldId id="266" r:id="rId15"/>
    <p:sldId id="265" r:id="rId16"/>
    <p:sldId id="268" r:id="rId17"/>
    <p:sldId id="271" r:id="rId18"/>
    <p:sldId id="272" r:id="rId19"/>
    <p:sldId id="273" r:id="rId20"/>
    <p:sldId id="269" r:id="rId21"/>
    <p:sldId id="277" r:id="rId22"/>
    <p:sldId id="270" r:id="rId23"/>
    <p:sldId id="274" r:id="rId24"/>
    <p:sldId id="267" r:id="rId25"/>
    <p:sldId id="278" r:id="rId26"/>
    <p:sldId id="280" r:id="rId27"/>
    <p:sldId id="281" r:id="rId28"/>
    <p:sldId id="282" r:id="rId29"/>
    <p:sldId id="283" r:id="rId30"/>
    <p:sldId id="284" r:id="rId31"/>
    <p:sldId id="292" r:id="rId32"/>
    <p:sldId id="285" r:id="rId33"/>
    <p:sldId id="303" r:id="rId34"/>
    <p:sldId id="293" r:id="rId35"/>
    <p:sldId id="286" r:id="rId36"/>
    <p:sldId id="294" r:id="rId37"/>
    <p:sldId id="287" r:id="rId38"/>
    <p:sldId id="288" r:id="rId39"/>
    <p:sldId id="295" r:id="rId40"/>
    <p:sldId id="297" r:id="rId41"/>
    <p:sldId id="296" r:id="rId42"/>
    <p:sldId id="290" r:id="rId43"/>
    <p:sldId id="298" r:id="rId44"/>
    <p:sldId id="299" r:id="rId45"/>
    <p:sldId id="300" r:id="rId46"/>
    <p:sldId id="301" r:id="rId47"/>
    <p:sldId id="302" r:id="rId48"/>
    <p:sldId id="311" r:id="rId49"/>
    <p:sldId id="310" r:id="rId50"/>
  </p:sldIdLst>
  <p:sldSz cx="9144000" cy="6858000" type="screen4x3"/>
  <p:notesSz cx="20929600" cy="298196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1855450" y="0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B7637-5609-4AB3-8314-99CAA927219A}" type="datetimeFigureOut">
              <a:rPr lang="id-ID" smtClean="0"/>
              <a:pPr/>
              <a:t>29/03/2015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8324175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1855450" y="28324175"/>
            <a:ext cx="9069388" cy="1490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D441B-D9C8-4FDA-80BE-D42DDBA95374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152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855264" y="0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/>
          <a:lstStyle>
            <a:lvl1pPr algn="r">
              <a:defRPr sz="3800"/>
            </a:lvl1pPr>
          </a:lstStyle>
          <a:p>
            <a:fld id="{9D3FBC9D-8F23-4AF7-84DD-4EB4716ED015}" type="datetimeFigureOut">
              <a:rPr lang="id-ID" smtClean="0"/>
              <a:pPr/>
              <a:t>29/03/2015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09900" y="2236788"/>
            <a:ext cx="14909800" cy="1118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9993" tIns="144996" rIns="289993" bIns="144996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92960" y="14164310"/>
            <a:ext cx="16743680" cy="13418820"/>
          </a:xfrm>
          <a:prstGeom prst="rect">
            <a:avLst/>
          </a:prstGeom>
        </p:spPr>
        <p:txBody>
          <a:bodyPr vert="horz" lIns="289993" tIns="144996" rIns="289993" bIns="14499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l">
              <a:defRPr sz="38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855264" y="28323445"/>
            <a:ext cx="9069493" cy="1490980"/>
          </a:xfrm>
          <a:prstGeom prst="rect">
            <a:avLst/>
          </a:prstGeom>
        </p:spPr>
        <p:txBody>
          <a:bodyPr vert="horz" lIns="289993" tIns="144996" rIns="289993" bIns="144996" rtlCol="0" anchor="b"/>
          <a:lstStyle>
            <a:lvl1pPr algn="r">
              <a:defRPr sz="3800"/>
            </a:lvl1pPr>
          </a:lstStyle>
          <a:p>
            <a:fld id="{613BE426-C366-4696-96DD-C92A557A6C02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471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BE426-C366-4696-96DD-C92A557A6C02}" type="slidenum">
              <a:rPr lang="id-ID" smtClean="0"/>
              <a:pPr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49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3EF1-F8A4-470A-B3DF-7BB226C74C79}" type="datetime1">
              <a:rPr lang="id-ID" smtClean="0"/>
              <a:t>29/03/2015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AE43-B24A-41E2-98FE-AB57BC6BAC6B}" type="datetime1">
              <a:rPr lang="id-ID" smtClean="0"/>
              <a:t>29/03/2015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1ED5-C240-4C97-83E4-5AC054E7B925}" type="datetime1">
              <a:rPr lang="id-ID" smtClean="0"/>
              <a:t>29/03/2015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5419-2CF8-46D9-A3D7-979633A4BAE3}" type="datetime1">
              <a:rPr lang="id-ID" smtClean="0"/>
              <a:t>29/03/2015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745C-A962-4C71-B726-EEE6E9054B07}" type="datetime1">
              <a:rPr lang="id-ID" smtClean="0"/>
              <a:t>29/03/2015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7D23-6F09-4D5B-81F2-C4935D87DF76}" type="datetime1">
              <a:rPr lang="id-ID" smtClean="0"/>
              <a:t>29/03/2015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EAE6-9E01-4AE0-83E9-995DF79E026E}" type="datetime1">
              <a:rPr lang="id-ID" smtClean="0"/>
              <a:t>29/03/2015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DA8F-A00C-43AA-84FB-5299FBE88A00}" type="datetime1">
              <a:rPr lang="id-ID" smtClean="0"/>
              <a:t>29/03/2015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BE1B-9ED8-41F0-BF8B-89F97946802A}" type="datetime1">
              <a:rPr lang="id-ID" smtClean="0"/>
              <a:t>29/03/2015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6F530-5FF4-47D2-AB25-516EBF6C67FA}" type="datetime1">
              <a:rPr lang="id-ID" smtClean="0"/>
              <a:t>29/03/2015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3925-0065-41C6-8E67-1842EB0DD5F6}" type="datetime1">
              <a:rPr lang="id-ID" smtClean="0"/>
              <a:t>29/03/2015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9D24-4E0D-43DB-9ACE-A54843CB8FB7}" type="datetime1">
              <a:rPr lang="id-ID" smtClean="0"/>
              <a:t>29/03/2015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848E6-D71A-473D-AAC8-8FB6DC0E7D7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12" Type="http://schemas.openxmlformats.org/officeDocument/2006/relationships/image" Target="../media/image4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www.cis.ohio-state.edu/~gurari/course/cis680/cis680334x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Branch &amp; Bound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00862" cy="1752600"/>
          </a:xfrm>
        </p:spPr>
        <p:txBody>
          <a:bodyPr/>
          <a:lstStyle/>
          <a:p>
            <a:r>
              <a:rPr lang="id-ID" dirty="0" smtClean="0"/>
              <a:t>Bahan Kuliah IF2211 Strategi Algoritma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50000"/>
              </a:lnSpc>
            </a:pPr>
            <a:r>
              <a:rPr lang="en-US" sz="3400" dirty="0" err="1" smtClean="0"/>
              <a:t>Pohon</a:t>
            </a:r>
            <a:r>
              <a:rPr lang="en-US" sz="3400" dirty="0" smtClean="0"/>
              <a:t> </a:t>
            </a:r>
            <a:r>
              <a:rPr lang="en-US" sz="3400" dirty="0" err="1" smtClean="0"/>
              <a:t>ruang</a:t>
            </a:r>
            <a:r>
              <a:rPr lang="en-US" sz="3400" dirty="0" smtClean="0"/>
              <a:t> status </a:t>
            </a:r>
            <a:r>
              <a:rPr lang="en-US" sz="3400" dirty="0" err="1" smtClean="0"/>
              <a:t>persoalan</a:t>
            </a:r>
            <a:r>
              <a:rPr lang="en-US" sz="3400" dirty="0" smtClean="0"/>
              <a:t> 4-Ratu: </a:t>
            </a:r>
            <a:r>
              <a:rPr lang="id-ID" sz="3400" dirty="0" smtClean="0"/>
              <a:t>Backtracking</a:t>
            </a:r>
            <a:endParaRPr lang="en-US" sz="3400" dirty="0" smtClean="0"/>
          </a:p>
        </p:txBody>
      </p:sp>
      <p:graphicFrame>
        <p:nvGraphicFramePr>
          <p:cNvPr id="1331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03350" y="1052887"/>
          <a:ext cx="6740550" cy="580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VISIO" r:id="rId3" imgW="4553802" imgH="3921999" progId="Visio.Drawing.11">
                  <p:embed/>
                </p:oleObj>
              </mc:Choice>
              <mc:Fallback>
                <p:oleObj name="VISIO" r:id="rId3" imgW="4553802" imgH="392199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2887"/>
                        <a:ext cx="6740550" cy="5805113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643438" y="1357298"/>
            <a:ext cx="2071702" cy="12144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6200000" flipH="1">
            <a:off x="6679421" y="2893215"/>
            <a:ext cx="928694" cy="857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7179487" y="4536289"/>
            <a:ext cx="92869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7216000" y="5714222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Solusi 4-Ratu dengan BFS-backtracking</a:t>
            </a:r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285720" y="1142984"/>
            <a:ext cx="8363464" cy="5072098"/>
            <a:chOff x="571472" y="1428736"/>
            <a:chExt cx="8077712" cy="478634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472" y="1428736"/>
              <a:ext cx="8077712" cy="478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5786454"/>
              <a:ext cx="857256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9" name="Straight Connector 8"/>
          <p:cNvCxnSpPr/>
          <p:nvPr/>
        </p:nvCxnSpPr>
        <p:spPr>
          <a:xfrm rot="5400000">
            <a:off x="3250397" y="1535893"/>
            <a:ext cx="1071570" cy="1000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143241" y="2928934"/>
            <a:ext cx="857255" cy="714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3442640" y="4272608"/>
            <a:ext cx="829960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393273" y="5464983"/>
            <a:ext cx="78581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00496" y="5643578"/>
            <a:ext cx="3624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smtClean="0"/>
              <a:t>Solusi pertama: X=(2,4,1,3)</a:t>
            </a:r>
            <a:endParaRPr lang="id-ID" sz="2400" b="1" dirty="0"/>
          </a:p>
        </p:txBody>
      </p:sp>
      <p:sp>
        <p:nvSpPr>
          <p:cNvPr id="26" name="Oval 25"/>
          <p:cNvSpPr/>
          <p:nvPr/>
        </p:nvSpPr>
        <p:spPr>
          <a:xfrm>
            <a:off x="4799962" y="4759026"/>
            <a:ext cx="214314" cy="28575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/>
          <p:nvPr/>
        </p:nvSpPr>
        <p:spPr>
          <a:xfrm>
            <a:off x="7102824" y="4759026"/>
            <a:ext cx="214314" cy="285752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Pencarian B &amp; B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Simpul hidup yang menjadi simpul-E ialah simpul yang mempunyai nilai </a:t>
            </a:r>
            <a:r>
              <a:rPr lang="id-ID" i="1" dirty="0" smtClean="0"/>
              <a:t>cost</a:t>
            </a:r>
            <a:r>
              <a:rPr lang="id-ID" dirty="0" smtClean="0"/>
              <a:t> terkecil (</a:t>
            </a:r>
            <a:r>
              <a:rPr lang="id-ID" i="1" dirty="0" smtClean="0"/>
              <a:t>least cost search</a:t>
            </a:r>
            <a:r>
              <a:rPr lang="id-ID" dirty="0" smtClean="0"/>
              <a:t>).</a:t>
            </a:r>
          </a:p>
          <a:p>
            <a:r>
              <a:rPr lang="id-ID" dirty="0" smtClean="0"/>
              <a:t>Untuk setiap simpul X, nilai batas ini dapat berupa [HOR78]:</a:t>
            </a:r>
          </a:p>
          <a:p>
            <a:pPr marL="971550" lvl="1" indent="-514350">
              <a:buAutoNum type="arabicPeriod"/>
            </a:pPr>
            <a:r>
              <a:rPr lang="id-ID" dirty="0" smtClean="0"/>
              <a:t>jumlah simpul dalam upapohon X yang perlu  dibangkitkan sebelum simpul solusi ditemukan</a:t>
            </a:r>
          </a:p>
          <a:p>
            <a:pPr marL="971550" lvl="1" indent="-514350">
              <a:buAutoNum type="arabicPeriod"/>
            </a:pPr>
            <a:r>
              <a:rPr lang="id-ID" dirty="0" smtClean="0"/>
              <a:t>panjang lintasan dari simpul X ke simpul solusi terdekat (dalam upapohon X ybs)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Solusi 4-Ratu dengan Branch &amp; Bound</a:t>
            </a:r>
            <a:endParaRPr lang="id-ID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69386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57686" y="3643314"/>
            <a:ext cx="4614866" cy="2625725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Asumsi: letak simpul solusi diketahui </a:t>
            </a:r>
            <a:br>
              <a:rPr lang="id-ID" dirty="0" smtClean="0"/>
            </a:br>
            <a:r>
              <a:rPr lang="id-ID" dirty="0" smtClean="0"/>
              <a:t>(panjang lintasan solusi = 4)</a:t>
            </a:r>
          </a:p>
          <a:p>
            <a:r>
              <a:rPr lang="id-ID" dirty="0" smtClean="0"/>
              <a:t>Cost simpul hidup X: panjang lintasan dari simpul X ke simpul solusi terdekat (subpohon X). </a:t>
            </a:r>
          </a:p>
          <a:p>
            <a:r>
              <a:rPr lang="id-ID" dirty="0" smtClean="0"/>
              <a:t>Cost = </a:t>
            </a:r>
            <a:r>
              <a:rPr lang="id-ID" dirty="0" smtClean="0">
                <a:sym typeface="Symbol"/>
              </a:rPr>
              <a:t> jika tidak ada simpul solusi di subpohon tersebut.</a:t>
            </a:r>
            <a:endParaRPr lang="id-ID" dirty="0" smtClean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607455" y="1678769"/>
            <a:ext cx="1071570" cy="1000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607455" y="3036091"/>
            <a:ext cx="714380" cy="642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57488" y="4286256"/>
            <a:ext cx="714380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750331" y="5393545"/>
            <a:ext cx="78581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Pembentukan Pohon Ruang Status </a:t>
            </a:r>
            <a:br>
              <a:rPr lang="id-ID" dirty="0" smtClean="0"/>
            </a:br>
            <a:r>
              <a:rPr lang="id-ID" dirty="0" smtClean="0"/>
              <a:t>4-Ratu dengan Branch &amp; Bound</a:t>
            </a:r>
            <a:endParaRPr lang="id-ID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69386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4857752" y="3786190"/>
          <a:ext cx="39290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0"/>
                <a:gridCol w="2214578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Simpul-Expand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Simpul Hidup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3,4,2,5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11,4,2,5,9,10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22,4,2,5,9,10,23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30,22,4,2,5,9,10,23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30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Solusi ketemu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>
            <a:off x="2607455" y="1678769"/>
            <a:ext cx="1071570" cy="1000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2607455" y="3036091"/>
            <a:ext cx="714380" cy="642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857488" y="4286256"/>
            <a:ext cx="714380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750331" y="5393545"/>
            <a:ext cx="78581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Cost dari Simpul Hidup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Pada umumnya, untuk kebanyakan persoalan, letak simpul solusi tidak diketahui.</a:t>
            </a:r>
          </a:p>
          <a:p>
            <a:pPr lvl="1"/>
            <a:r>
              <a:rPr lang="id-ID" dirty="0" smtClean="0"/>
              <a:t>Persoalan N-Ratu: persoalan yg ideal (letak simpul solusi diketahui)</a:t>
            </a:r>
          </a:p>
          <a:p>
            <a:r>
              <a:rPr lang="id-ID" dirty="0" smtClean="0"/>
              <a:t>Letak simpul solusi diketahui ?</a:t>
            </a:r>
          </a:p>
          <a:p>
            <a:pPr lvl="1"/>
            <a:r>
              <a:rPr lang="id-ID" dirty="0" smtClean="0"/>
              <a:t>knapsack problem, </a:t>
            </a:r>
          </a:p>
          <a:p>
            <a:pPr lvl="1"/>
            <a:r>
              <a:rPr lang="id-ID" dirty="0" smtClean="0"/>
              <a:t>graph colouring</a:t>
            </a:r>
          </a:p>
          <a:p>
            <a:pPr lvl="1"/>
            <a:r>
              <a:rPr lang="id-ID" dirty="0" smtClean="0"/>
              <a:t>permainan 8-puzzle, </a:t>
            </a:r>
          </a:p>
          <a:p>
            <a:pPr lvl="1"/>
            <a:r>
              <a:rPr lang="id-ID" dirty="0" smtClean="0"/>
              <a:t>TSP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Permainan 15-Puzzle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1554155"/>
          </a:xfrm>
        </p:spPr>
        <p:txBody>
          <a:bodyPr>
            <a:normAutofit/>
          </a:bodyPr>
          <a:lstStyle/>
          <a:p>
            <a:r>
              <a:rPr lang="id-ID" dirty="0" smtClean="0"/>
              <a:t>State berdasarkan ubin kosong (</a:t>
            </a:r>
            <a:r>
              <a:rPr lang="id-ID" i="1" dirty="0" smtClean="0"/>
              <a:t>blank</a:t>
            </a:r>
            <a:r>
              <a:rPr lang="id-ID" dirty="0" smtClean="0"/>
              <a:t>)</a:t>
            </a:r>
          </a:p>
          <a:p>
            <a:r>
              <a:rPr lang="id-ID" dirty="0" smtClean="0"/>
              <a:t>Aksi: up, down, left, right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6667"/>
          <a:stretch>
            <a:fillRect/>
          </a:stretch>
        </p:blipFill>
        <p:spPr bwMode="auto">
          <a:xfrm>
            <a:off x="1285852" y="1500174"/>
            <a:ext cx="6471679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Terdapat 16! </a:t>
            </a:r>
            <a:r>
              <a:rPr lang="id-ID" dirty="0" smtClean="0">
                <a:sym typeface="Symbol"/>
              </a:rPr>
              <a:t></a:t>
            </a:r>
            <a:r>
              <a:rPr lang="id-ID" dirty="0" smtClean="0"/>
              <a:t> 20,9 x 10</a:t>
            </a:r>
            <a:r>
              <a:rPr lang="id-ID" baseline="30000" dirty="0" smtClean="0"/>
              <a:t>12</a:t>
            </a:r>
            <a:r>
              <a:rPr lang="id-ID" dirty="0" smtClean="0"/>
              <a:t> susunan ubin yang  berbeda, dan hanya setengah yang dapat dicapai dari state awal sembarang.</a:t>
            </a:r>
          </a:p>
          <a:p>
            <a:r>
              <a:rPr lang="id-ID" dirty="0" smtClean="0"/>
              <a:t>Teorema 8.1. Status tujuan hanya dapat dicapai dari status awal jika </a:t>
            </a:r>
            <a:br>
              <a:rPr lang="id-ID" dirty="0" smtClean="0"/>
            </a:br>
            <a:r>
              <a:rPr lang="id-ID" dirty="0" smtClean="0"/>
              <a:t>bernilai genap. X=1 jika pada sel yg diarsir.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1" y="3643314"/>
            <a:ext cx="228601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Reachable Goal ?</a:t>
            </a:r>
            <a:endParaRPr lang="id-ID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786322"/>
            <a:ext cx="57245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85786" y="6143644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http://www.cs.umsl.edu/~sanjiv/classes/cs5130/lectures/bb.pdf</a:t>
            </a:r>
            <a:endParaRPr lang="id-ID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Reachable Goal : Kurang (i)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1900222" cy="48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76"/>
                <a:gridCol w="1214446"/>
              </a:tblGrid>
              <a:tr h="28407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Kurang (i)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2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3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5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6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7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8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9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3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12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6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13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14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15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16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228735" marR="228735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71736" y="3500438"/>
            <a:ext cx="6115064" cy="2625725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KURANG(i) = </a:t>
            </a:r>
            <a:r>
              <a:rPr lang="en-US" dirty="0" err="1" smtClean="0"/>
              <a:t>banyaknya</a:t>
            </a:r>
            <a:r>
              <a:rPr lang="id-ID" dirty="0" smtClean="0"/>
              <a:t> ubin </a:t>
            </a:r>
            <a:r>
              <a:rPr lang="en-US" dirty="0" err="1" smtClean="0"/>
              <a:t>bernomor</a:t>
            </a:r>
            <a:r>
              <a:rPr lang="en-US" dirty="0" smtClean="0"/>
              <a:t> </a:t>
            </a:r>
            <a:r>
              <a:rPr lang="id-ID" dirty="0" smtClean="0"/>
              <a:t>j sedemikian sehingga j &lt; i dan POSISI(j) &gt; POSISI(i). POSISI(i) = posisi ubin bernomor i pada susunan</a:t>
            </a:r>
            <a:r>
              <a:rPr lang="en-US" dirty="0" smtClean="0"/>
              <a:t> yang </a:t>
            </a:r>
            <a:r>
              <a:rPr lang="en-US" dirty="0" err="1" smtClean="0"/>
              <a:t>diperiksa</a:t>
            </a:r>
            <a:r>
              <a:rPr lang="id-ID" dirty="0" smtClean="0"/>
              <a:t>. </a:t>
            </a:r>
          </a:p>
          <a:p>
            <a:r>
              <a:rPr lang="id-ID" dirty="0" smtClean="0"/>
              <a:t>KURANG (4) = 1 : terdapat 1 ubin (2)</a:t>
            </a:r>
          </a:p>
          <a:p>
            <a:r>
              <a:rPr lang="id-ID" dirty="0" smtClean="0"/>
              <a:t>Kesimpulan: status tujuan tidak dapat dicapai.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500174"/>
            <a:ext cx="2000264" cy="195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143503" y="1643050"/>
          <a:ext cx="3536181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1942920" imgH="431640" progId="Equation.3">
                  <p:embed/>
                </p:oleObj>
              </mc:Choice>
              <mc:Fallback>
                <p:oleObj name="Equation" r:id="rId4" imgW="19429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3" y="1643050"/>
                        <a:ext cx="3536181" cy="7858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Reachable Goal ?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4294967295"/>
          </p:nvPr>
        </p:nvGraphicFramePr>
        <p:xfrm>
          <a:off x="6643702" y="1643050"/>
          <a:ext cx="1900222" cy="482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76"/>
                <a:gridCol w="1214446"/>
              </a:tblGrid>
              <a:tr h="284070"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i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r>
                        <a:rPr lang="id-ID" sz="1200" dirty="0" smtClean="0"/>
                        <a:t>Kurang (i)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2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3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4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5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6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7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8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9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10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11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12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0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13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14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15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</a:t>
                      </a:r>
                      <a:endParaRPr lang="id-ID" sz="1200" dirty="0"/>
                    </a:p>
                  </a:txBody>
                  <a:tcPr marL="228735" marR="228735"/>
                </a:tc>
              </a:tr>
              <a:tr h="284070"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16</a:t>
                      </a:r>
                      <a:endParaRPr lang="id-ID" sz="1200" dirty="0"/>
                    </a:p>
                  </a:txBody>
                  <a:tcPr marL="228735" marR="2287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200" dirty="0" smtClean="0"/>
                        <a:t>9</a:t>
                      </a:r>
                      <a:endParaRPr lang="id-ID" sz="1200" dirty="0"/>
                    </a:p>
                  </a:txBody>
                  <a:tcPr marL="228735" marR="228735"/>
                </a:tc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14488"/>
            <a:ext cx="1647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714488"/>
            <a:ext cx="1771392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2428860" y="2214554"/>
            <a:ext cx="128588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?</a:t>
            </a:r>
            <a:endParaRPr lang="id-ID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3643314"/>
            <a:ext cx="1643074" cy="173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760663" y="3786188"/>
          <a:ext cx="34448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6" imgW="1892160" imgH="431640" progId="Equation.3">
                  <p:embed/>
                </p:oleObj>
              </mc:Choice>
              <mc:Fallback>
                <p:oleObj name="Equation" r:id="rId6" imgW="1892160" imgH="431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3786188"/>
                        <a:ext cx="344487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Pembentukan pohon ruang status (state space tree) dinamis untuk mencari solusi persoalan </a:t>
            </a:r>
          </a:p>
          <a:p>
            <a:pPr lvl="1"/>
            <a:r>
              <a:rPr lang="id-ID" dirty="0" smtClean="0"/>
              <a:t>BFS</a:t>
            </a:r>
          </a:p>
          <a:p>
            <a:pPr lvl="1"/>
            <a:r>
              <a:rPr lang="id-ID" dirty="0" smtClean="0"/>
              <a:t>DFS </a:t>
            </a:r>
          </a:p>
          <a:p>
            <a:pPr lvl="1"/>
            <a:r>
              <a:rPr lang="id-ID" dirty="0" smtClean="0"/>
              <a:t>DLS </a:t>
            </a:r>
          </a:p>
          <a:p>
            <a:pPr lvl="1"/>
            <a:r>
              <a:rPr lang="id-ID" dirty="0" smtClean="0"/>
              <a:t>IDS </a:t>
            </a:r>
          </a:p>
          <a:p>
            <a:pPr lvl="1"/>
            <a:r>
              <a:rPr lang="id-ID" dirty="0" smtClean="0"/>
              <a:t>Backtracking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Pohon Ruang Status untuk 15-Puzzle</a:t>
            </a:r>
            <a:endParaRPr lang="id-ID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60333"/>
            <a:ext cx="7358114" cy="55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Pohon Ruang Status untuk DFS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68" y="1500174"/>
            <a:ext cx="9005232" cy="325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00100" y="5143512"/>
            <a:ext cx="6715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 smtClean="0"/>
              <a:t>http://chern.ie.nthu.edu.tw/alg2003/alg-2009-chap-7.pdf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Cost dari Simpul Hidup (2)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1939"/>
          </a:xfrm>
        </p:spPr>
        <p:txBody>
          <a:bodyPr>
            <a:normAutofit lnSpcReduction="10000"/>
          </a:bodyPr>
          <a:lstStyle/>
          <a:p>
            <a:r>
              <a:rPr lang="id-ID" dirty="0" smtClean="0"/>
              <a:t>Pada umumnya, untuk kebanyakan persoalan, letak simpul solusi tidak diketahui.</a:t>
            </a:r>
          </a:p>
          <a:p>
            <a:r>
              <a:rPr lang="id-ID" i="1" dirty="0" smtClean="0"/>
              <a:t>Cost</a:t>
            </a:r>
            <a:r>
              <a:rPr lang="id-ID" dirty="0" smtClean="0"/>
              <a:t> setiap simpul umumnya berupa taksiran.</a:t>
            </a:r>
          </a:p>
          <a:p>
            <a:endParaRPr lang="id-ID" dirty="0"/>
          </a:p>
          <a:p>
            <a:endParaRPr lang="id-ID" dirty="0" smtClean="0"/>
          </a:p>
          <a:p>
            <a:endParaRPr lang="id-ID" dirty="0"/>
          </a:p>
          <a:p>
            <a:r>
              <a:rPr lang="id-ID" dirty="0" smtClean="0"/>
              <a:t>Cost simpul P pada 15-puzzle: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3071810"/>
            <a:ext cx="5143535" cy="161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6800" y="5143512"/>
            <a:ext cx="53911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Cost dari Simpul Hidup 15-Puzzle</a:t>
            </a:r>
            <a:endParaRPr lang="id-ID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44098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 t="2627"/>
          <a:stretch>
            <a:fillRect/>
          </a:stretch>
        </p:blipFill>
        <p:spPr bwMode="auto">
          <a:xfrm>
            <a:off x="642910" y="2643182"/>
            <a:ext cx="7869326" cy="264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542926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C(2)=1+4=5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2571736" y="542926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C(3)=1+4=5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4929190" y="53578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C(4)=1+2=3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7429520" y="535782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C(5)=1+4=5</a:t>
            </a:r>
            <a:endParaRPr lang="id-ID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618" y="2285992"/>
            <a:ext cx="1071538" cy="103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880513" y="328612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Target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Pembentukan Pohon Ruang Status </a:t>
            </a:r>
            <a:br>
              <a:rPr lang="id-ID" dirty="0" smtClean="0"/>
            </a:br>
            <a:r>
              <a:rPr lang="id-ID" dirty="0" smtClean="0"/>
              <a:t>15-Puzzle dengan Branch &amp; Bound</a:t>
            </a:r>
            <a:endParaRPr lang="id-ID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45086"/>
            <a:ext cx="7000924" cy="561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Content Placeholder 9"/>
          <p:cNvGraphicFramePr>
            <a:graphicFrameLocks/>
          </p:cNvGraphicFramePr>
          <p:nvPr/>
        </p:nvGraphicFramePr>
        <p:xfrm>
          <a:off x="6000760" y="4789510"/>
          <a:ext cx="30718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928826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Simpul-E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Simpul Hidup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4,2,3,5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10,2,3,5,11,12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23,2,3,5,11,12,22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23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Solusi ketemu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rot="16200000" flipH="1">
            <a:off x="3755688" y="2214554"/>
            <a:ext cx="714380" cy="714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3643306" y="3714752"/>
            <a:ext cx="857256" cy="7143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643306" y="5214950"/>
            <a:ext cx="571504" cy="5715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Verdana" pitchFamily="34" charset="0"/>
              </a:rPr>
              <a:t>Travelling Salesperson Problem</a:t>
            </a:r>
            <a:endParaRPr lang="en-US" sz="4000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171952" cy="439580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err="1" smtClean="0">
                <a:latin typeface="Verdana" pitchFamily="34" charset="0"/>
              </a:rPr>
              <a:t>Persoalan</a:t>
            </a:r>
            <a:r>
              <a:rPr lang="en-US" sz="2400" dirty="0" smtClean="0">
                <a:latin typeface="Verdana" pitchFamily="34" charset="0"/>
              </a:rPr>
              <a:t>: </a:t>
            </a:r>
            <a:r>
              <a:rPr lang="en-US" sz="2400" dirty="0" err="1" smtClean="0">
                <a:latin typeface="Verdana" pitchFamily="34" charset="0"/>
              </a:rPr>
              <a:t>Diberikan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</a:rPr>
              <a:t>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buah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serta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diketahui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jarak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antara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satu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sama</a:t>
            </a:r>
            <a:r>
              <a:rPr lang="en-US" sz="2400" dirty="0" smtClean="0">
                <a:latin typeface="Verdana" pitchFamily="34" charset="0"/>
              </a:rPr>
              <a:t> lain. </a:t>
            </a:r>
            <a:r>
              <a:rPr lang="en-US" sz="2400" dirty="0" err="1" smtClean="0">
                <a:latin typeface="Verdana" pitchFamily="34" charset="0"/>
              </a:rPr>
              <a:t>Temukan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perjalanan</a:t>
            </a:r>
            <a:r>
              <a:rPr lang="en-US" sz="2400" dirty="0" smtClean="0">
                <a:latin typeface="Verdana" pitchFamily="34" charset="0"/>
              </a:rPr>
              <a:t> (</a:t>
            </a:r>
            <a:r>
              <a:rPr lang="en-US" sz="2400" i="1" dirty="0" smtClean="0">
                <a:latin typeface="Verdana" pitchFamily="34" charset="0"/>
              </a:rPr>
              <a:t>tour</a:t>
            </a:r>
            <a:r>
              <a:rPr lang="en-US" sz="2400" dirty="0" smtClean="0">
                <a:latin typeface="Verdana" pitchFamily="34" charset="0"/>
              </a:rPr>
              <a:t>) </a:t>
            </a:r>
            <a:r>
              <a:rPr lang="en-US" sz="2400" u="sng" dirty="0" err="1" smtClean="0">
                <a:latin typeface="Verdana" pitchFamily="34" charset="0"/>
              </a:rPr>
              <a:t>terpendek</a:t>
            </a:r>
            <a:r>
              <a:rPr lang="en-US" sz="2400" dirty="0" smtClean="0">
                <a:latin typeface="Verdana" pitchFamily="34" charset="0"/>
              </a:rPr>
              <a:t> yang </a:t>
            </a:r>
            <a:r>
              <a:rPr lang="en-US" sz="2400" dirty="0" err="1" smtClean="0">
                <a:latin typeface="Verdana" pitchFamily="34" charset="0"/>
              </a:rPr>
              <a:t>melalui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setiap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lainnya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hanya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sekali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dan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kembali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lagi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kota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asal</a:t>
            </a:r>
            <a:r>
              <a:rPr lang="en-US" sz="2400" dirty="0" smtClean="0">
                <a:latin typeface="Verdana" pitchFamily="34" charset="0"/>
              </a:rPr>
              <a:t> </a:t>
            </a:r>
            <a:r>
              <a:rPr lang="en-US" sz="2400" dirty="0" err="1" smtClean="0">
                <a:latin typeface="Verdana" pitchFamily="34" charset="0"/>
              </a:rPr>
              <a:t>keberangkatan</a:t>
            </a:r>
            <a:r>
              <a:rPr lang="en-US" sz="2400" dirty="0" smtClean="0">
                <a:latin typeface="Verdana" pitchFamily="34" charset="0"/>
              </a:rPr>
              <a:t>.</a:t>
            </a:r>
            <a:endParaRPr lang="id-ID" sz="2400" dirty="0" smtClean="0">
              <a:latin typeface="Verdana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id-ID" sz="2400" dirty="0">
              <a:latin typeface="Verdana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id-ID" sz="2400" dirty="0" smtClean="0">
                <a:latin typeface="Verdana" pitchFamily="34" charset="0"/>
              </a:rPr>
              <a:t>(n-1)! sirkuit hamilton</a:t>
            </a:r>
            <a:r>
              <a:rPr lang="en-US" sz="2400" dirty="0" smtClean="0">
                <a:latin typeface="Verdana" pitchFamily="34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2400" dirty="0" smtClean="0">
              <a:latin typeface="Verdana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Verdana" pitchFamily="34" charset="0"/>
            </a:endParaRPr>
          </a:p>
        </p:txBody>
      </p:sp>
      <p:pic>
        <p:nvPicPr>
          <p:cNvPr id="49157" name="Picture 4" descr="C:\Documents and Settings\Rinaldi_M\My Documents\My Pictures\Salesma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857364"/>
            <a:ext cx="3101975" cy="270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Pohon Ruang Status TSP 4 Simpul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6742"/>
          <a:stretch>
            <a:fillRect/>
          </a:stretch>
        </p:blipFill>
        <p:spPr bwMode="auto">
          <a:xfrm>
            <a:off x="4214810" y="1571612"/>
            <a:ext cx="4305289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6000760" y="2428868"/>
            <a:ext cx="85725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929322" y="3214686"/>
            <a:ext cx="571504" cy="428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642776" y="4357694"/>
            <a:ext cx="715174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429388" y="2000240"/>
            <a:ext cx="1428760" cy="857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7358082" y="3214686"/>
            <a:ext cx="571504" cy="428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072330" y="4357694"/>
            <a:ext cx="715174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2910" y="4572008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A=1; B=2; C=3; D=4</a:t>
            </a:r>
          </a:p>
          <a:p>
            <a:r>
              <a:rPr lang="id-ID" dirty="0" smtClean="0"/>
              <a:t>Simpul awal=1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4500562" y="5214950"/>
            <a:ext cx="3657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Solusi: 1-3-2-4-1 atau 1-4-2-3-1</a:t>
            </a:r>
          </a:p>
          <a:p>
            <a:r>
              <a:rPr lang="id-ID" dirty="0" smtClean="0"/>
              <a:t>Bobot=5+8+9+10=32 </a:t>
            </a:r>
            <a:br>
              <a:rPr lang="id-ID" dirty="0" smtClean="0"/>
            </a:br>
            <a:r>
              <a:rPr lang="id-ID" dirty="0" smtClean="0"/>
              <a:t>(lihat diktat: TSP-Brute Force hal 20)</a:t>
            </a:r>
            <a:endParaRPr lang="id-ID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785926"/>
            <a:ext cx="2714644" cy="19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TSP dengan B &amp; B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314038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4500570"/>
            <a:ext cx="3398687" cy="18374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4!=24 sirkuit hamilton</a:t>
            </a:r>
          </a:p>
          <a:p>
            <a:pPr>
              <a:lnSpc>
                <a:spcPct val="90000"/>
              </a:lnSpc>
            </a:pPr>
            <a:endParaRPr lang="id-ID" dirty="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Solusi: 1-4-2-5-3-1</a:t>
            </a:r>
          </a:p>
          <a:p>
            <a:pPr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Bobot: 10+6+2+7+3=28</a:t>
            </a:r>
          </a:p>
          <a:p>
            <a:pPr>
              <a:lnSpc>
                <a:spcPct val="90000"/>
              </a:lnSpc>
            </a:pPr>
            <a:endParaRPr lang="id-ID" dirty="0" smtClean="0">
              <a:latin typeface="Verdana" pitchFamily="34" charset="0"/>
            </a:endParaRPr>
          </a:p>
          <a:p>
            <a:pPr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Greedy: 1-4-5-2-3-1</a:t>
            </a:r>
          </a:p>
          <a:p>
            <a:pPr>
              <a:lnSpc>
                <a:spcPct val="90000"/>
              </a:lnSpc>
            </a:pPr>
            <a:r>
              <a:rPr lang="id-ID" dirty="0" smtClean="0">
                <a:latin typeface="Verdana" pitchFamily="34" charset="0"/>
              </a:rPr>
              <a:t>Bobot: 10+3+4+</a:t>
            </a:r>
            <a:r>
              <a:rPr lang="id-ID" dirty="0" smtClean="0">
                <a:solidFill>
                  <a:srgbClr val="FF0000"/>
                </a:solidFill>
                <a:latin typeface="Verdana" pitchFamily="34" charset="0"/>
              </a:rPr>
              <a:t>16</a:t>
            </a:r>
            <a:r>
              <a:rPr lang="id-ID" dirty="0" smtClean="0">
                <a:latin typeface="Verdana" pitchFamily="34" charset="0"/>
              </a:rPr>
              <a:t>+3=36</a:t>
            </a:r>
            <a:r>
              <a:rPr lang="en-US" dirty="0" smtClean="0">
                <a:latin typeface="Verdana" pitchFamily="34" charset="0"/>
              </a:rPr>
              <a:t> </a:t>
            </a:r>
            <a:endParaRPr lang="id-ID" dirty="0" smtClean="0">
              <a:latin typeface="Verdan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0496" y="1643050"/>
            <a:ext cx="4929193" cy="4249304"/>
            <a:chOff x="4000496" y="1643050"/>
            <a:chExt cx="4929193" cy="4249304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00496" y="1643050"/>
              <a:ext cx="4929193" cy="424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6322231" y="1964521"/>
              <a:ext cx="785818" cy="7143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500826" y="3000372"/>
              <a:ext cx="571504" cy="571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251587" y="4037017"/>
              <a:ext cx="642148" cy="2849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6393669" y="5107793"/>
              <a:ext cx="64294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286380" y="5857892"/>
            <a:ext cx="3401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B&amp;B-TSP dgn Reduced Cost Matrix</a:t>
            </a:r>
          </a:p>
          <a:p>
            <a:r>
              <a:rPr lang="id-ID" dirty="0" smtClean="0"/>
              <a:t>X</a:t>
            </a:r>
            <a:r>
              <a:rPr lang="id-ID" baseline="-25000" dirty="0" smtClean="0"/>
              <a:t>0</a:t>
            </a:r>
            <a:r>
              <a:rPr lang="id-ID" dirty="0" smtClean="0"/>
              <a:t>=X</a:t>
            </a:r>
            <a:r>
              <a:rPr lang="id-ID" baseline="-25000" dirty="0" smtClean="0"/>
              <a:t>5</a:t>
            </a:r>
            <a:r>
              <a:rPr lang="id-ID" dirty="0" smtClean="0"/>
              <a:t>=1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5720" y="1285860"/>
            <a:ext cx="518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 lain TSP 5 simpul (matriks bobot/cost matrix):</a:t>
            </a:r>
            <a:endParaRPr lang="id-ID" dirty="0"/>
          </a:p>
        </p:txBody>
      </p:sp>
      <p:sp>
        <p:nvSpPr>
          <p:cNvPr id="15" name="Oval 14"/>
          <p:cNvSpPr/>
          <p:nvPr/>
        </p:nvSpPr>
        <p:spPr>
          <a:xfrm>
            <a:off x="2643174" y="1714488"/>
            <a:ext cx="571504" cy="571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3208408" y="3145528"/>
            <a:ext cx="571504" cy="571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3214678" y="2214554"/>
            <a:ext cx="571504" cy="571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/>
          <p:nvPr/>
        </p:nvSpPr>
        <p:spPr>
          <a:xfrm>
            <a:off x="1408208" y="3649584"/>
            <a:ext cx="571504" cy="571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/>
          <p:nvPr/>
        </p:nvSpPr>
        <p:spPr>
          <a:xfrm>
            <a:off x="2632344" y="2643182"/>
            <a:ext cx="571504" cy="571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Cost dari Simpul Hidup TSP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Matriks ongkos-tereduksi (reduced cost matrix) dari graf</a:t>
            </a:r>
          </a:p>
          <a:p>
            <a:pPr marL="914400" lvl="1" indent="-382588"/>
            <a:r>
              <a:rPr lang="id-ID" dirty="0" smtClean="0"/>
              <a:t>Sebuah matriks dikatakan tereduksi jika setiap kolom dan barisnya mengandung paling sedikit satu buah nol dan semua elemen lainnya non-negatif.</a:t>
            </a:r>
          </a:p>
          <a:p>
            <a:pPr marL="914400" lvl="1" indent="-382588"/>
            <a:r>
              <a:rPr lang="en-US" u="sng" dirty="0" smtClean="0">
                <a:solidFill>
                  <a:schemeClr val="tx2"/>
                </a:solidFill>
              </a:rPr>
              <a:t>Batas (</a:t>
            </a:r>
            <a:r>
              <a:rPr lang="en-US" i="1" u="sng" dirty="0" smtClean="0">
                <a:solidFill>
                  <a:schemeClr val="tx2"/>
                </a:solidFill>
              </a:rPr>
              <a:t>bound</a:t>
            </a:r>
            <a:r>
              <a:rPr lang="en-US" u="sng" dirty="0" smtClean="0">
                <a:solidFill>
                  <a:schemeClr val="tx2"/>
                </a:solidFill>
              </a:rPr>
              <a:t>)</a:t>
            </a:r>
            <a:r>
              <a:rPr lang="id-ID" u="sng" dirty="0" smtClean="0">
                <a:solidFill>
                  <a:schemeClr val="tx2"/>
                </a:solidFill>
              </a:rPr>
              <a:t>: </a:t>
            </a:r>
            <a:r>
              <a:rPr lang="id-ID" dirty="0" smtClean="0">
                <a:solidFill>
                  <a:schemeClr val="tx2"/>
                </a:solidFill>
              </a:rPr>
              <a:t>Jumlah total elemen pengurang dari semua baris dan kolom merupakan batas bawah dari total bobot minimum tur. </a:t>
            </a:r>
            <a:r>
              <a:rPr lang="id-ID" dirty="0" smtClean="0"/>
              <a:t>(hal 159)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Bobot minimum tur lengkap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Reduced Cost Matrix: Contoh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23812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2143116"/>
            <a:ext cx="2389803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3571868" y="2500306"/>
            <a:ext cx="1785950" cy="1285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Reduksi baris dan kolom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643570" y="4214818"/>
            <a:ext cx="3071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 smtClean="0"/>
              <a:t>Setiap kolom dan barisnya mengandung paling sedikit satu buah nol dan semua elemen lainnya non-negatif</a:t>
            </a:r>
            <a:endParaRPr lang="id-ID" sz="2000" dirty="0"/>
          </a:p>
        </p:txBody>
      </p:sp>
      <p:sp>
        <p:nvSpPr>
          <p:cNvPr id="10" name="Rectangle 9"/>
          <p:cNvSpPr/>
          <p:nvPr/>
        </p:nvSpPr>
        <p:spPr>
          <a:xfrm>
            <a:off x="1714480" y="142873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 smtClean="0"/>
              <a:t>R</a:t>
            </a:r>
            <a:endParaRPr lang="id-ID" sz="3200" dirty="0"/>
          </a:p>
        </p:txBody>
      </p:sp>
      <p:sp>
        <p:nvSpPr>
          <p:cNvPr id="11" name="Rectangle 10"/>
          <p:cNvSpPr/>
          <p:nvPr/>
        </p:nvSpPr>
        <p:spPr>
          <a:xfrm>
            <a:off x="6715140" y="1357298"/>
            <a:ext cx="421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3200" dirty="0" smtClean="0"/>
              <a:t>A</a:t>
            </a:r>
            <a:endParaRPr lang="id-ID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Overview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BFS: solusi dgn minimum step, exponential space</a:t>
            </a:r>
          </a:p>
          <a:p>
            <a:r>
              <a:rPr lang="id-ID" dirty="0" smtClean="0"/>
              <a:t>DFS:  lebih efisien (1 solusi) , lintasannya dapat terlalu panjang (pohon ruang status tidak berhingga kedalamannya)</a:t>
            </a:r>
          </a:p>
          <a:p>
            <a:r>
              <a:rPr lang="id-ID" dirty="0" smtClean="0"/>
              <a:t>DLS: variasi DFS, solusi bisa tidak ketemu (depth-limited)</a:t>
            </a:r>
          </a:p>
          <a:p>
            <a:r>
              <a:rPr lang="id-ID" dirty="0" smtClean="0"/>
              <a:t>IDS: sekuens DLS (depth ++)</a:t>
            </a:r>
          </a:p>
          <a:p>
            <a:r>
              <a:rPr lang="id-ID" dirty="0" smtClean="0"/>
              <a:t>Backtracking: basis DFS, expand simpul jika arahnya benar, fungsi pembatas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Reduced Cost Matrix (3)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298"/>
            <a:ext cx="6233627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57628"/>
            <a:ext cx="6693783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B&amp;B-TSP dgn Reduced Cost Matrix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70000" lnSpcReduction="20000"/>
          </a:bodyPr>
          <a:lstStyle/>
          <a:p>
            <a:r>
              <a:rPr lang="id-ID" dirty="0" smtClean="0"/>
              <a:t>Misalkan:  </a:t>
            </a:r>
          </a:p>
          <a:p>
            <a:pPr lvl="1"/>
            <a:r>
              <a:rPr lang="id-ID" dirty="0" smtClean="0"/>
              <a:t>A: matriks tereduksi untuk simpul R. </a:t>
            </a:r>
          </a:p>
          <a:p>
            <a:pPr lvl="1"/>
            <a:r>
              <a:rPr lang="id-ID" dirty="0" smtClean="0"/>
              <a:t>S: anak dari simpul R sehingga sisi (R, S) pada pohon ruang status berkoresponden dengan sisi (i, j) pada perjalanan.  </a:t>
            </a:r>
          </a:p>
          <a:p>
            <a:r>
              <a:rPr lang="id-ID" dirty="0" smtClean="0"/>
              <a:t>Jika  S bukan simpul daun, maka matriks bobot tereduksi untuk simpul S dapat dihitung sebagai berikut: </a:t>
            </a:r>
          </a:p>
          <a:p>
            <a:pPr lvl="1"/>
            <a:r>
              <a:rPr lang="id-ID" dirty="0" smtClean="0"/>
              <a:t>(a)  ubah semua nilai pada baris  i dan kolom  j menjadi </a:t>
            </a:r>
            <a:r>
              <a:rPr lang="id-ID" dirty="0" smtClean="0">
                <a:sym typeface="Symbol"/>
              </a:rPr>
              <a:t></a:t>
            </a:r>
            <a:r>
              <a:rPr lang="id-ID" dirty="0" smtClean="0"/>
              <a:t>. Ini untuk mencegah agar tidak ada lintasan yang keluar dari simpul i atau masuk pada simpul j;  </a:t>
            </a:r>
          </a:p>
          <a:p>
            <a:pPr lvl="1"/>
            <a:r>
              <a:rPr lang="id-ID" dirty="0" smtClean="0"/>
              <a:t>(b)  ubah  A(j, 1) menjadi </a:t>
            </a:r>
            <a:r>
              <a:rPr lang="id-ID" dirty="0" smtClean="0">
                <a:sym typeface="Symbol"/>
              </a:rPr>
              <a:t></a:t>
            </a:r>
            <a:r>
              <a:rPr lang="id-ID" dirty="0" smtClean="0"/>
              <a:t>. Ini untuk mencegah penggunaan sisi (j, 1); </a:t>
            </a:r>
          </a:p>
          <a:p>
            <a:pPr lvl="1"/>
            <a:r>
              <a:rPr lang="id-ID" dirty="0" smtClean="0"/>
              <a:t>(c)  reduksi kembali semua baris dan kolom pada matriks A kecuali untuk elemen </a:t>
            </a:r>
            <a:r>
              <a:rPr lang="id-ID" dirty="0" smtClean="0">
                <a:sym typeface="Symbol"/>
              </a:rPr>
              <a:t></a:t>
            </a:r>
            <a:r>
              <a:rPr lang="id-ID" dirty="0" smtClean="0"/>
              <a:t>. </a:t>
            </a:r>
          </a:p>
          <a:p>
            <a:pPr lvl="1"/>
            <a:r>
              <a:rPr lang="id-ID" dirty="0" smtClean="0"/>
              <a:t>Jika  r adalah total semua pengurang, maka nilai batas untuk simpul S adalah:  </a:t>
            </a:r>
          </a:p>
          <a:p>
            <a:pPr lvl="1"/>
            <a:endParaRPr lang="id-ID" dirty="0" smtClean="0"/>
          </a:p>
          <a:p>
            <a:pPr lvl="1"/>
            <a:r>
              <a:rPr lang="id-ID" dirty="0" smtClean="0"/>
              <a:t>Hasil reduksi ini menghasilkan matriks B.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5357826"/>
            <a:ext cx="221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B&amp;B-TSP dgn Reduced Cost Matrix (1)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1"/>
          </a:xfrm>
        </p:spPr>
        <p:txBody>
          <a:bodyPr>
            <a:normAutofit fontScale="92500" lnSpcReduction="10000"/>
          </a:bodyPr>
          <a:lstStyle/>
          <a:p>
            <a:r>
              <a:rPr lang="id-ID" dirty="0" smtClean="0"/>
              <a:t>Misalkan:  </a:t>
            </a:r>
          </a:p>
          <a:p>
            <a:pPr lvl="1">
              <a:buNone/>
            </a:pPr>
            <a:r>
              <a:rPr lang="id-ID" dirty="0" smtClean="0"/>
              <a:t>A: matriks tereduksi untuk simpul R. </a:t>
            </a:r>
          </a:p>
          <a:p>
            <a:pPr lvl="1">
              <a:buNone/>
            </a:pPr>
            <a:r>
              <a:rPr lang="id-ID" dirty="0" smtClean="0">
                <a:solidFill>
                  <a:schemeClr val="tx2"/>
                </a:solidFill>
              </a:rPr>
              <a:t>Simpul awal (R) =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7782" y="3357563"/>
            <a:ext cx="2109964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3960" y="3357562"/>
            <a:ext cx="20357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821862" y="2928934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R</a:t>
            </a:r>
            <a:endParaRPr lang="id-ID" sz="2000" dirty="0"/>
          </a:p>
        </p:txBody>
      </p:sp>
      <p:sp>
        <p:nvSpPr>
          <p:cNvPr id="13" name="Rectangle 12"/>
          <p:cNvSpPr/>
          <p:nvPr/>
        </p:nvSpPr>
        <p:spPr>
          <a:xfrm>
            <a:off x="7536902" y="285749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A</a:t>
            </a:r>
            <a:endParaRPr lang="id-ID" sz="2000" dirty="0"/>
          </a:p>
        </p:txBody>
      </p:sp>
      <p:sp>
        <p:nvSpPr>
          <p:cNvPr id="14" name="Right Arrow 13"/>
          <p:cNvSpPr/>
          <p:nvPr/>
        </p:nvSpPr>
        <p:spPr>
          <a:xfrm>
            <a:off x="3250622" y="3500438"/>
            <a:ext cx="3500462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R1-10; R2-2; R3-2; R4-3; R5-4; </a:t>
            </a:r>
            <a:br>
              <a:rPr lang="id-ID" dirty="0" smtClean="0"/>
            </a:br>
            <a:r>
              <a:rPr lang="id-ID" dirty="0" smtClean="0"/>
              <a:t>C1-1; C3-3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500034" y="5123125"/>
            <a:ext cx="8429684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1" indent="14288">
              <a:lnSpc>
                <a:spcPct val="90000"/>
              </a:lnSpc>
              <a:spcBef>
                <a:spcPct val="20000"/>
              </a:spcBef>
            </a:pPr>
            <a:r>
              <a:rPr lang="id-ID" sz="2400" dirty="0" smtClean="0"/>
              <a:t>S: anak dari simpul R sehingga sisi (R, S) pada pohon ruang status berkoresponden dengan sisi (i, j) pada perjalanan.  </a:t>
            </a:r>
          </a:p>
          <a:p>
            <a:pPr marL="442913" lvl="1" indent="14288">
              <a:lnSpc>
                <a:spcPct val="90000"/>
              </a:lnSpc>
              <a:spcBef>
                <a:spcPct val="20000"/>
              </a:spcBef>
            </a:pPr>
            <a:r>
              <a:rPr lang="id-ID" sz="2400" dirty="0" smtClean="0">
                <a:solidFill>
                  <a:schemeClr val="tx2"/>
                </a:solidFill>
              </a:rPr>
              <a:t>S </a:t>
            </a:r>
            <a:r>
              <a:rPr lang="id-ID" sz="2400" dirty="0" smtClean="0">
                <a:solidFill>
                  <a:schemeClr val="tx2"/>
                </a:solidFill>
                <a:sym typeface="Symbol"/>
              </a:rPr>
              <a:t></a:t>
            </a:r>
            <a:r>
              <a:rPr lang="id-ID" sz="2400" dirty="0" smtClean="0">
                <a:solidFill>
                  <a:schemeClr val="tx2"/>
                </a:solidFill>
              </a:rPr>
              <a:t> {2,3,4,5}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2109964" cy="1643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57166"/>
            <a:ext cx="20357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500042"/>
            <a:ext cx="15430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42976" y="2000240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R</a:t>
            </a:r>
            <a:endParaRPr lang="id-ID" sz="2000" dirty="0"/>
          </a:p>
        </p:txBody>
      </p:sp>
      <p:sp>
        <p:nvSpPr>
          <p:cNvPr id="10" name="Rectangle 9"/>
          <p:cNvSpPr/>
          <p:nvPr/>
        </p:nvSpPr>
        <p:spPr>
          <a:xfrm>
            <a:off x="4071934" y="2000240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A</a:t>
            </a:r>
            <a:endParaRPr lang="id-ID" sz="2000" dirty="0"/>
          </a:p>
        </p:txBody>
      </p:sp>
      <p:sp>
        <p:nvSpPr>
          <p:cNvPr id="11" name="Rectangle 10"/>
          <p:cNvSpPr/>
          <p:nvPr/>
        </p:nvSpPr>
        <p:spPr>
          <a:xfrm>
            <a:off x="6929454" y="1928802"/>
            <a:ext cx="582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R=4</a:t>
            </a:r>
            <a:endParaRPr lang="id-ID" sz="2000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643182"/>
            <a:ext cx="2000264" cy="166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2643182"/>
            <a:ext cx="2071702" cy="1762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4500570"/>
            <a:ext cx="2571768" cy="22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B&amp;B-TSP dgn Reduced Cost Matrix (2)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57428"/>
          </a:xfrm>
        </p:spPr>
        <p:txBody>
          <a:bodyPr>
            <a:normAutofit fontScale="62500" lnSpcReduction="20000"/>
          </a:bodyPr>
          <a:lstStyle/>
          <a:p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A: matriks tereduksi R; S: anak dari simpul R</a:t>
            </a:r>
          </a:p>
          <a:p>
            <a:r>
              <a:rPr lang="id-ID" dirty="0" smtClean="0"/>
              <a:t>Jika  S bukan simpul daun, maka matriks bobot tereduksi untuk simpul S dapat dihitung sebagai berikut: </a:t>
            </a:r>
          </a:p>
          <a:p>
            <a:pPr lvl="1"/>
            <a:r>
              <a:rPr lang="id-ID" dirty="0" smtClean="0"/>
              <a:t>(a)  ubah semua nilai pada baris  i dan kolom  j menjadi </a:t>
            </a:r>
            <a:r>
              <a:rPr lang="id-ID" dirty="0" smtClean="0">
                <a:sym typeface="Symbol"/>
              </a:rPr>
              <a:t></a:t>
            </a:r>
            <a:r>
              <a:rPr lang="id-ID" dirty="0" smtClean="0"/>
              <a:t>. Ini untuk mencegah agar tidak ada lintasan yang keluar dari simpul i atau masuk pada simpul j;  </a:t>
            </a:r>
          </a:p>
          <a:p>
            <a:pPr lvl="1"/>
            <a:r>
              <a:rPr lang="id-ID" dirty="0" smtClean="0"/>
              <a:t>(b)  ubah  A(j, 1) menjadi </a:t>
            </a:r>
            <a:r>
              <a:rPr lang="id-ID" dirty="0" smtClean="0">
                <a:sym typeface="Symbol"/>
              </a:rPr>
              <a:t></a:t>
            </a:r>
            <a:r>
              <a:rPr lang="id-ID" dirty="0" smtClean="0"/>
              <a:t>. Ini untuk mencegah penggunaan sisi (j, 1)</a:t>
            </a:r>
          </a:p>
          <a:p>
            <a:pPr lvl="1"/>
            <a:r>
              <a:rPr lang="id-ID" dirty="0" smtClean="0"/>
              <a:t>(c)  reduksi kembali semua baris dan kolom pada matriks A kecuali untuk elemen </a:t>
            </a:r>
            <a:r>
              <a:rPr lang="id-ID" dirty="0" smtClean="0">
                <a:sym typeface="Symbol"/>
              </a:rPr>
              <a:t></a:t>
            </a:r>
            <a:r>
              <a:rPr lang="id-ID" dirty="0" smtClean="0"/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857224" y="3714752"/>
            <a:ext cx="309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Contoh: R=1; S=2 (bukan daun)</a:t>
            </a:r>
            <a:endParaRPr lang="id-ID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572008"/>
            <a:ext cx="20357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214414" y="4071942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A</a:t>
            </a:r>
            <a:endParaRPr lang="id-ID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4500570"/>
            <a:ext cx="207248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2500298" y="4929198"/>
            <a:ext cx="714380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3286116" y="4500570"/>
            <a:ext cx="2214578" cy="357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3786182" y="4429132"/>
            <a:ext cx="357190" cy="178595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732062" y="4478545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Baris i</a:t>
            </a:r>
            <a:endParaRPr lang="id-ID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26460" y="4143380"/>
            <a:ext cx="731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Kolom j</a:t>
            </a:r>
            <a:endParaRPr lang="id-ID" sz="1400" dirty="0"/>
          </a:p>
        </p:txBody>
      </p:sp>
      <p:sp>
        <p:nvSpPr>
          <p:cNvPr id="16" name="Oval 15"/>
          <p:cNvSpPr/>
          <p:nvPr/>
        </p:nvSpPr>
        <p:spPr>
          <a:xfrm>
            <a:off x="3401696" y="4830464"/>
            <a:ext cx="357190" cy="35719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ight Arrow 17"/>
          <p:cNvSpPr/>
          <p:nvPr/>
        </p:nvSpPr>
        <p:spPr>
          <a:xfrm>
            <a:off x="5643570" y="4857760"/>
            <a:ext cx="714380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500570"/>
            <a:ext cx="207248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4071934" y="621508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(a), (b)</a:t>
            </a:r>
            <a:endParaRPr lang="id-ID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143768" y="6143644"/>
            <a:ext cx="84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(c): tetap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Taksiran Cost dgn Reduced Cost Matrix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355701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588" y="1214422"/>
            <a:ext cx="5286412" cy="243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572008"/>
            <a:ext cx="207248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00364" y="4643446"/>
            <a:ext cx="537733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2000240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>
                <a:latin typeface="Courier New"/>
                <a:cs typeface="Courier New"/>
              </a:rPr>
              <a:t>ĉ(S): </a:t>
            </a:r>
          </a:p>
          <a:p>
            <a:pPr marL="342900" indent="-342900">
              <a:buAutoNum type="alphaLcParenBoth"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bobot perjalanan dari akar ke S (jika S daun) </a:t>
            </a:r>
          </a:p>
          <a:p>
            <a:pPr marL="342900" indent="-342900">
              <a:buAutoNum type="alphaLcParenBoth"/>
            </a:pPr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Bobot perjalanan minimum  yang melalui simpul S (jika S bukan daun)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0364" y="521495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ĉ(1)=25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571472" y="371475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ĉ(akar)=r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B&amp;B-TSP dgn Reduced Cost Matrix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1"/>
            <a:ext cx="1496737" cy="116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000240"/>
            <a:ext cx="1446469" cy="116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1571612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R</a:t>
            </a:r>
            <a:endParaRPr lang="id-ID" sz="2000" dirty="0"/>
          </a:p>
        </p:txBody>
      </p:sp>
      <p:sp>
        <p:nvSpPr>
          <p:cNvPr id="8" name="Rectangle 7"/>
          <p:cNvSpPr/>
          <p:nvPr/>
        </p:nvSpPr>
        <p:spPr>
          <a:xfrm>
            <a:off x="3714744" y="150017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A</a:t>
            </a:r>
            <a:endParaRPr lang="id-ID" sz="2000" dirty="0"/>
          </a:p>
        </p:txBody>
      </p:sp>
      <p:sp>
        <p:nvSpPr>
          <p:cNvPr id="9" name="Right Arrow 8"/>
          <p:cNvSpPr/>
          <p:nvPr/>
        </p:nvSpPr>
        <p:spPr>
          <a:xfrm>
            <a:off x="1928794" y="2285992"/>
            <a:ext cx="107157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256"/>
            <a:ext cx="1488919" cy="123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6" idx="2"/>
            <a:endCxn id="23554" idx="0"/>
          </p:cNvCxnSpPr>
          <p:nvPr/>
        </p:nvCxnSpPr>
        <p:spPr>
          <a:xfrm rot="5400000">
            <a:off x="1924767" y="2415985"/>
            <a:ext cx="1118561" cy="262198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4214818"/>
            <a:ext cx="1495686" cy="129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6" idx="2"/>
            <a:endCxn id="23556" idx="0"/>
          </p:cNvCxnSpPr>
          <p:nvPr/>
        </p:nvCxnSpPr>
        <p:spPr>
          <a:xfrm rot="5400000">
            <a:off x="3140904" y="3560684"/>
            <a:ext cx="1047123" cy="26114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4942" y="4214818"/>
            <a:ext cx="15430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>
            <a:stCxn id="6" idx="2"/>
            <a:endCxn id="23558" idx="0"/>
          </p:cNvCxnSpPr>
          <p:nvPr/>
        </p:nvCxnSpPr>
        <p:spPr>
          <a:xfrm rot="16200000" flipH="1">
            <a:off x="4367194" y="2595538"/>
            <a:ext cx="1047123" cy="219143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2396" y="4212200"/>
            <a:ext cx="1571604" cy="13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Straight Arrow Connector 34"/>
          <p:cNvCxnSpPr>
            <a:stCxn id="6" idx="2"/>
            <a:endCxn id="23560" idx="0"/>
          </p:cNvCxnSpPr>
          <p:nvPr/>
        </p:nvCxnSpPr>
        <p:spPr>
          <a:xfrm rot="16200000" flipH="1">
            <a:off x="5554365" y="1408366"/>
            <a:ext cx="1044505" cy="456316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24425" y="1500174"/>
            <a:ext cx="4219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857356" y="35718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=2</a:t>
            </a:r>
            <a:endParaRPr lang="id-ID" sz="1400" dirty="0"/>
          </a:p>
        </p:txBody>
      </p:sp>
      <p:sp>
        <p:nvSpPr>
          <p:cNvPr id="24" name="Rectangle 23"/>
          <p:cNvSpPr/>
          <p:nvPr/>
        </p:nvSpPr>
        <p:spPr>
          <a:xfrm>
            <a:off x="3214678" y="35718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=3</a:t>
            </a:r>
            <a:endParaRPr lang="id-ID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9124" y="35718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=4</a:t>
            </a:r>
            <a:endParaRPr lang="id-ID" sz="1400" dirty="0"/>
          </a:p>
        </p:txBody>
      </p:sp>
      <p:sp>
        <p:nvSpPr>
          <p:cNvPr id="27" name="Rectangle 26"/>
          <p:cNvSpPr/>
          <p:nvPr/>
        </p:nvSpPr>
        <p:spPr>
          <a:xfrm>
            <a:off x="6000760" y="3429000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=5</a:t>
            </a:r>
            <a:endParaRPr lang="id-ID" sz="1400" dirty="0"/>
          </a:p>
        </p:txBody>
      </p:sp>
      <p:sp>
        <p:nvSpPr>
          <p:cNvPr id="31" name="Rectangle 30"/>
          <p:cNvSpPr/>
          <p:nvPr/>
        </p:nvSpPr>
        <p:spPr>
          <a:xfrm>
            <a:off x="428596" y="550070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ĉ(2)=35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2786050" y="550070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ĉ(3)=53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5214942" y="542926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ĉ(4)=25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572396" y="550070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ĉ(5)=31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428596" y="5929330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Simpul-E=1 </a:t>
            </a:r>
            <a:r>
              <a:rPr lang="id-ID" dirty="0" smtClean="0">
                <a:latin typeface="Courier New"/>
                <a:cs typeface="Courier New"/>
                <a:sym typeface="Wingdings" pitchFamily="2" charset="2"/>
              </a:rPr>
              <a:t> Simpul hidup={4,5,2,3}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B&amp;B-TSP dgn Reduced Cost Matrix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1"/>
            <a:ext cx="1496737" cy="116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000240"/>
            <a:ext cx="1446469" cy="116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28662" y="1571612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R</a:t>
            </a:r>
            <a:endParaRPr lang="id-ID" sz="2000" dirty="0"/>
          </a:p>
        </p:txBody>
      </p:sp>
      <p:sp>
        <p:nvSpPr>
          <p:cNvPr id="8" name="Rectangle 7"/>
          <p:cNvSpPr/>
          <p:nvPr/>
        </p:nvSpPr>
        <p:spPr>
          <a:xfrm>
            <a:off x="3714744" y="1500174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 smtClean="0"/>
              <a:t>A</a:t>
            </a:r>
            <a:endParaRPr lang="id-ID" sz="2000" dirty="0"/>
          </a:p>
        </p:txBody>
      </p:sp>
      <p:sp>
        <p:nvSpPr>
          <p:cNvPr id="9" name="Right Arrow 8"/>
          <p:cNvSpPr/>
          <p:nvPr/>
        </p:nvSpPr>
        <p:spPr>
          <a:xfrm>
            <a:off x="1928794" y="2285992"/>
            <a:ext cx="1071570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256"/>
            <a:ext cx="1488919" cy="123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500702"/>
            <a:ext cx="3143240" cy="25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>
            <a:stCxn id="6" idx="2"/>
            <a:endCxn id="23554" idx="0"/>
          </p:cNvCxnSpPr>
          <p:nvPr/>
        </p:nvCxnSpPr>
        <p:spPr>
          <a:xfrm rot="5400000">
            <a:off x="1924767" y="2415985"/>
            <a:ext cx="1118561" cy="262198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4214818"/>
            <a:ext cx="1495686" cy="129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0298" y="5786454"/>
            <a:ext cx="2906635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>
            <a:stCxn id="6" idx="2"/>
            <a:endCxn id="23556" idx="0"/>
          </p:cNvCxnSpPr>
          <p:nvPr/>
        </p:nvCxnSpPr>
        <p:spPr>
          <a:xfrm rot="5400000">
            <a:off x="3140904" y="3560684"/>
            <a:ext cx="1047123" cy="26114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14942" y="4214818"/>
            <a:ext cx="154306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>
            <a:stCxn id="6" idx="2"/>
            <a:endCxn id="23558" idx="0"/>
          </p:cNvCxnSpPr>
          <p:nvPr/>
        </p:nvCxnSpPr>
        <p:spPr>
          <a:xfrm rot="16200000" flipH="1">
            <a:off x="4367194" y="2595538"/>
            <a:ext cx="1047123" cy="2191436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714876" y="5572140"/>
            <a:ext cx="2643207" cy="16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572396" y="4212200"/>
            <a:ext cx="1571604" cy="130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Straight Arrow Connector 34"/>
          <p:cNvCxnSpPr>
            <a:stCxn id="6" idx="2"/>
            <a:endCxn id="23560" idx="0"/>
          </p:cNvCxnSpPr>
          <p:nvPr/>
        </p:nvCxnSpPr>
        <p:spPr>
          <a:xfrm rot="16200000" flipH="1">
            <a:off x="5554365" y="1408366"/>
            <a:ext cx="1044505" cy="456316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500826" y="5804752"/>
            <a:ext cx="2652704" cy="19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24425" y="1500174"/>
            <a:ext cx="42195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1857356" y="35718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=2</a:t>
            </a:r>
            <a:endParaRPr lang="id-ID" sz="1400" dirty="0"/>
          </a:p>
        </p:txBody>
      </p:sp>
      <p:sp>
        <p:nvSpPr>
          <p:cNvPr id="24" name="Rectangle 23"/>
          <p:cNvSpPr/>
          <p:nvPr/>
        </p:nvSpPr>
        <p:spPr>
          <a:xfrm>
            <a:off x="3214678" y="35718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=3</a:t>
            </a:r>
            <a:endParaRPr lang="id-ID" sz="1400" dirty="0"/>
          </a:p>
        </p:txBody>
      </p:sp>
      <p:sp>
        <p:nvSpPr>
          <p:cNvPr id="25" name="Rectangle 24"/>
          <p:cNvSpPr/>
          <p:nvPr/>
        </p:nvSpPr>
        <p:spPr>
          <a:xfrm>
            <a:off x="4429124" y="3571876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=4</a:t>
            </a:r>
            <a:endParaRPr lang="id-ID" sz="1400" dirty="0"/>
          </a:p>
        </p:txBody>
      </p:sp>
      <p:sp>
        <p:nvSpPr>
          <p:cNvPr id="27" name="Rectangle 26"/>
          <p:cNvSpPr/>
          <p:nvPr/>
        </p:nvSpPr>
        <p:spPr>
          <a:xfrm>
            <a:off x="6000760" y="3429000"/>
            <a:ext cx="5790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X</a:t>
            </a:r>
            <a:r>
              <a:rPr lang="id-ID" sz="1400" baseline="-25000" dirty="0" smtClean="0">
                <a:latin typeface="Courier New"/>
                <a:cs typeface="Courier New"/>
              </a:rPr>
              <a:t>1</a:t>
            </a:r>
            <a:r>
              <a:rPr lang="id-ID" sz="1400" dirty="0" smtClean="0">
                <a:latin typeface="Courier New"/>
                <a:cs typeface="Courier New"/>
              </a:rPr>
              <a:t>=5</a:t>
            </a:r>
            <a:endParaRPr lang="id-ID" sz="1400" dirty="0"/>
          </a:p>
        </p:txBody>
      </p:sp>
      <p:sp>
        <p:nvSpPr>
          <p:cNvPr id="33" name="Rectangle 32"/>
          <p:cNvSpPr/>
          <p:nvPr/>
        </p:nvSpPr>
        <p:spPr>
          <a:xfrm>
            <a:off x="428596" y="5929330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>
                <a:latin typeface="Courier New"/>
                <a:cs typeface="Courier New"/>
              </a:rPr>
              <a:t>Simpul-E=1 </a:t>
            </a:r>
            <a:r>
              <a:rPr lang="id-ID" dirty="0" smtClean="0">
                <a:latin typeface="Courier New"/>
                <a:cs typeface="Courier New"/>
                <a:sym typeface="Wingdings" pitchFamily="2" charset="2"/>
              </a:rPr>
              <a:t> Simpul hidup={4,5,2,3}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14612" y="1214422"/>
            <a:ext cx="4857784" cy="4500594"/>
            <a:chOff x="4000496" y="1643050"/>
            <a:chExt cx="4929193" cy="424930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00496" y="1643050"/>
              <a:ext cx="4929193" cy="424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9" name="Straight Connector 8"/>
            <p:cNvCxnSpPr/>
            <p:nvPr/>
          </p:nvCxnSpPr>
          <p:spPr>
            <a:xfrm rot="16200000" flipH="1">
              <a:off x="6322231" y="1964521"/>
              <a:ext cx="785818" cy="7143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6500826" y="3000372"/>
              <a:ext cx="571504" cy="571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6251587" y="4037017"/>
              <a:ext cx="642148" cy="2849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393669" y="5107793"/>
              <a:ext cx="64294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B&amp;B-TSP dgn Reduced Cost Matrix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6929454" y="1357298"/>
            <a:ext cx="1835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Solusi: 1,4,2,5,3,1</a:t>
            </a:r>
          </a:p>
          <a:p>
            <a:r>
              <a:rPr lang="id-ID" dirty="0" smtClean="0"/>
              <a:t>Bobot: 28 </a:t>
            </a:r>
            <a:endParaRPr lang="id-ID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71612"/>
            <a:ext cx="134364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2714620"/>
            <a:ext cx="2571768" cy="22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3143248"/>
            <a:ext cx="13144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4357694"/>
            <a:ext cx="2786082" cy="20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44" y="4857760"/>
            <a:ext cx="1343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2844" y="6143644"/>
            <a:ext cx="27432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43240" y="4929198"/>
            <a:ext cx="1276566" cy="112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43240" y="6215082"/>
            <a:ext cx="2862268" cy="1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072330" y="3071810"/>
            <a:ext cx="1447796" cy="126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7072330" y="4357694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ĉ(10)=28</a:t>
            </a:r>
            <a:endParaRPr lang="id-ID" sz="1400" dirty="0"/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49311" y="4786322"/>
            <a:ext cx="1523217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ctangle 24"/>
          <p:cNvSpPr/>
          <p:nvPr/>
        </p:nvSpPr>
        <p:spPr>
          <a:xfrm>
            <a:off x="7072330" y="6121619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400" dirty="0" smtClean="0">
                <a:latin typeface="Courier New"/>
                <a:cs typeface="Courier New"/>
              </a:rPr>
              <a:t>ĉ(11)=28</a:t>
            </a:r>
            <a:endParaRPr lang="id-ID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B&amp;B-TSP dgn Reduced Cost Matrix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graphicFrame>
        <p:nvGraphicFramePr>
          <p:cNvPr id="5" name="Content Placeholder 9"/>
          <p:cNvGraphicFramePr>
            <a:graphicFrameLocks/>
          </p:cNvGraphicFramePr>
          <p:nvPr/>
        </p:nvGraphicFramePr>
        <p:xfrm>
          <a:off x="5715008" y="1643050"/>
          <a:ext cx="30718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928826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Simpul-E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Simpul Hidup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4,5,2,3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r>
                        <a:rPr lang="id-ID" dirty="0" smtClean="0"/>
                        <a:t>,5,2,</a:t>
                      </a:r>
                      <a:r>
                        <a:rPr lang="id-ID" dirty="0" smtClean="0">
                          <a:solidFill>
                            <a:schemeClr val="tx2"/>
                          </a:solidFill>
                        </a:rPr>
                        <a:t>8,7,</a:t>
                      </a:r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>
                          <a:solidFill>
                            <a:schemeClr val="tx2"/>
                          </a:solidFill>
                        </a:rPr>
                        <a:t>10,</a:t>
                      </a:r>
                      <a:r>
                        <a:rPr lang="id-ID" dirty="0" smtClean="0"/>
                        <a:t>5,2,</a:t>
                      </a:r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8,7,</a:t>
                      </a:r>
                      <a:r>
                        <a:rPr lang="id-ID" dirty="0" smtClean="0">
                          <a:solidFill>
                            <a:schemeClr val="tx2"/>
                          </a:solidFill>
                        </a:rPr>
                        <a:t>9,</a:t>
                      </a:r>
                      <a:r>
                        <a:rPr lang="id-ID" dirty="0" smtClean="0"/>
                        <a:t>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>
                          <a:solidFill>
                            <a:schemeClr val="tx2"/>
                          </a:solidFill>
                        </a:rPr>
                        <a:t>11,</a:t>
                      </a:r>
                      <a:r>
                        <a:rPr lang="id-ID" dirty="0" smtClean="0"/>
                        <a:t>5,2,</a:t>
                      </a:r>
                      <a:r>
                        <a:rPr lang="id-ID" dirty="0" smtClean="0">
                          <a:solidFill>
                            <a:schemeClr val="tx1"/>
                          </a:solidFill>
                        </a:rPr>
                        <a:t>8,7,9,3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11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/>
                        <a:t>daun</a:t>
                      </a:r>
                      <a:endParaRPr lang="id-ID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85720" y="1285860"/>
            <a:ext cx="4857784" cy="4500594"/>
            <a:chOff x="4000496" y="1643050"/>
            <a:chExt cx="4929193" cy="424930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00496" y="1643050"/>
              <a:ext cx="4929193" cy="424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Connector 7"/>
            <p:cNvCxnSpPr/>
            <p:nvPr/>
          </p:nvCxnSpPr>
          <p:spPr>
            <a:xfrm rot="16200000" flipH="1">
              <a:off x="6322231" y="1964521"/>
              <a:ext cx="785818" cy="7143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6500826" y="3000372"/>
              <a:ext cx="571504" cy="571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6251587" y="4037017"/>
              <a:ext cx="642148" cy="2849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393669" y="5107793"/>
              <a:ext cx="64294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00562" y="4071942"/>
            <a:ext cx="435771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Semua simpul hidup</a:t>
            </a:r>
            <a:r>
              <a:rPr kumimoji="0" lang="id-ID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yang nilainya lebih besar dari 28 dibunuh (B) karena tidak mungkin lagi menghasilkan perjalanan dengan bobot &lt; 28.</a:t>
            </a: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Karena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tidak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lagi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simpul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hidup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dalam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pohon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ruang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status,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= (1, 4, 2, 5, 3, 1)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menjadi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solusi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persoalan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TSP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atas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dengan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bobot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28.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05"/>
            <a:ext cx="8229600" cy="778098"/>
          </a:xfrm>
        </p:spPr>
        <p:txBody>
          <a:bodyPr/>
          <a:lstStyle/>
          <a:p>
            <a:r>
              <a:rPr lang="id-ID" dirty="0" smtClean="0"/>
              <a:t>Algoritma Branch &amp; Bound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0503"/>
            <a:ext cx="8401080" cy="540457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optimisasi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meminimalkan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atau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memaksimalkan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suatu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fungsi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objektif</a:t>
            </a:r>
            <a:r>
              <a:rPr lang="en-US" dirty="0" smtClean="0">
                <a:sym typeface="Wingdings" panose="05000000000000000000" pitchFamily="2" charset="2"/>
              </a:rPr>
              <a:t>, yang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melanggar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batasan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i="1" dirty="0" smtClean="0">
                <a:sym typeface="Wingdings" panose="05000000000000000000" pitchFamily="2" charset="2"/>
              </a:rPr>
              <a:t>constraints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r>
              <a:rPr lang="en-US" dirty="0" err="1" smtClean="0">
                <a:sym typeface="Wingdings" panose="05000000000000000000" pitchFamily="2" charset="2"/>
              </a:rPr>
              <a:t>persoalan</a:t>
            </a:r>
            <a:endParaRPr lang="en-US" dirty="0" smtClean="0"/>
          </a:p>
          <a:p>
            <a:r>
              <a:rPr lang="id-ID" dirty="0" smtClean="0"/>
              <a:t>B&amp;B: BFS + least cost sea</a:t>
            </a:r>
            <a:r>
              <a:rPr lang="en-US" dirty="0" smtClean="0"/>
              <a:t>r</a:t>
            </a:r>
            <a:r>
              <a:rPr lang="id-ID" dirty="0" smtClean="0"/>
              <a:t>ch</a:t>
            </a:r>
          </a:p>
          <a:p>
            <a:pPr lvl="1"/>
            <a:r>
              <a:rPr lang="id-ID" dirty="0" smtClean="0"/>
              <a:t>BFS murni: Simpul berikutnya yang akan diekspansi berdasarkan urutan pembangkitannya (FIFO)</a:t>
            </a:r>
          </a:p>
          <a:p>
            <a:r>
              <a:rPr lang="id-ID" dirty="0" smtClean="0"/>
              <a:t>B&amp;B: </a:t>
            </a:r>
          </a:p>
          <a:p>
            <a:pPr lvl="1"/>
            <a:r>
              <a:rPr lang="id-ID" dirty="0" smtClean="0"/>
              <a:t>Setiap simpul diberi sebuah nilai cost: </a:t>
            </a:r>
            <a:br>
              <a:rPr lang="id-ID" dirty="0" smtClean="0"/>
            </a:br>
            <a:r>
              <a:rPr lang="id-ID" dirty="0" smtClean="0">
                <a:latin typeface="Courier New"/>
                <a:cs typeface="Courier New"/>
              </a:rPr>
              <a:t>ĉ(i)</a:t>
            </a:r>
            <a:r>
              <a:rPr lang="id-ID" dirty="0" smtClean="0"/>
              <a:t> = nilai taksiran lintasan termurah ke simpul status tujuan</a:t>
            </a:r>
            <a:r>
              <a:rPr lang="en-US" dirty="0" smtClean="0"/>
              <a:t> yang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status </a:t>
            </a:r>
            <a:r>
              <a:rPr lang="en-US" dirty="0" err="1" smtClean="0"/>
              <a:t>i</a:t>
            </a:r>
            <a:r>
              <a:rPr lang="id-ID" dirty="0" smtClean="0"/>
              <a:t>. </a:t>
            </a:r>
          </a:p>
          <a:p>
            <a:pPr lvl="1"/>
            <a:r>
              <a:rPr lang="id-ID" dirty="0" smtClean="0"/>
              <a:t>Simpul berikutnya yang akan di-expand </a:t>
            </a:r>
            <a:r>
              <a:rPr lang="id-ID" b="1" dirty="0" smtClean="0">
                <a:solidFill>
                  <a:srgbClr val="FF0000"/>
                </a:solidFill>
              </a:rPr>
              <a:t>tidak lagi</a:t>
            </a:r>
            <a:r>
              <a:rPr lang="id-ID" dirty="0" smtClean="0"/>
              <a:t> berdasarkan urutan pembangkitannya, tetapi simpul yang memiliki </a:t>
            </a:r>
            <a:r>
              <a:rPr lang="id-ID" i="1" dirty="0" smtClean="0"/>
              <a:t>cost</a:t>
            </a:r>
            <a:r>
              <a:rPr lang="id-ID" dirty="0" smtClean="0"/>
              <a:t> yang paling kecil (least cost search) – pada kasus minimasi.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Bobot Tur Lengkap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2714644" cy="19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643050"/>
            <a:ext cx="234315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3500430" y="1714488"/>
            <a:ext cx="1857388" cy="1143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Tour lengkap: a,c,d,b,a</a:t>
            </a:r>
            <a:endParaRPr lang="id-ID" dirty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0219" y="3286124"/>
            <a:ext cx="3933813" cy="102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4357694"/>
            <a:ext cx="6215106" cy="174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85786" y="328612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Solusi: (a,i</a:t>
            </a:r>
            <a:r>
              <a:rPr lang="id-ID" baseline="-25000" dirty="0" smtClean="0"/>
              <a:t>1</a:t>
            </a:r>
            <a:r>
              <a:rPr lang="id-ID" dirty="0" smtClean="0"/>
              <a:t>,i</a:t>
            </a:r>
            <a:r>
              <a:rPr lang="id-ID" baseline="-25000" dirty="0" smtClean="0"/>
              <a:t>2</a:t>
            </a:r>
            <a:r>
              <a:rPr lang="id-ID" dirty="0" smtClean="0"/>
              <a:t>,i</a:t>
            </a:r>
            <a:r>
              <a:rPr lang="id-ID" baseline="-25000" dirty="0" smtClean="0"/>
              <a:t>3</a:t>
            </a:r>
            <a:r>
              <a:rPr lang="id-ID" dirty="0" smtClean="0"/>
              <a:t>,a)</a:t>
            </a:r>
            <a:endParaRPr lang="id-ID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642910" y="2357430"/>
            <a:ext cx="71438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85852" y="2857496"/>
            <a:ext cx="1357322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2643174" y="2357430"/>
            <a:ext cx="71438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1285852" y="1785926"/>
            <a:ext cx="142876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B&amp;B-TSP dengan Bobot Tur Lengkap</a:t>
            </a:r>
            <a:endParaRPr lang="id-ID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5466211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14348" y="1428736"/>
            <a:ext cx="2498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 smtClean="0"/>
              <a:t>Hasil pengamatan:</a:t>
            </a:r>
            <a:endParaRPr lang="id-ID" sz="240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214686"/>
            <a:ext cx="599226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Cost Simpul Akar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298"/>
            <a:ext cx="2714644" cy="19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3286124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Solusi: (a,i</a:t>
            </a:r>
            <a:r>
              <a:rPr lang="id-ID" baseline="-25000" dirty="0" smtClean="0"/>
              <a:t>1</a:t>
            </a:r>
            <a:r>
              <a:rPr lang="id-ID" dirty="0" smtClean="0"/>
              <a:t>,i</a:t>
            </a:r>
            <a:r>
              <a:rPr lang="id-ID" baseline="-25000" dirty="0" smtClean="0"/>
              <a:t>2</a:t>
            </a:r>
            <a:r>
              <a:rPr lang="id-ID" dirty="0" smtClean="0"/>
              <a:t>,i</a:t>
            </a:r>
            <a:r>
              <a:rPr lang="id-ID" baseline="-25000" dirty="0" smtClean="0"/>
              <a:t>3</a:t>
            </a:r>
            <a:r>
              <a:rPr lang="id-ID" dirty="0" smtClean="0"/>
              <a:t>,a)</a:t>
            </a:r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571612"/>
            <a:ext cx="518987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1214414" y="1928802"/>
            <a:ext cx="1500198" cy="8572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656558" y="2312494"/>
            <a:ext cx="71438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214414" y="1928802"/>
            <a:ext cx="1643074" cy="785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643968" y="2312494"/>
            <a:ext cx="71438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4214818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Rectangle 22"/>
          <p:cNvSpPr/>
          <p:nvPr/>
        </p:nvSpPr>
        <p:spPr>
          <a:xfrm>
            <a:off x="785786" y="4357694"/>
            <a:ext cx="163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Pohon dinamis: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B&amp;B-TSP dengan Bobot Tur Lengkap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571612"/>
            <a:ext cx="53721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714488"/>
            <a:ext cx="2714644" cy="19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10" y="3643314"/>
            <a:ext cx="332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Untuk i2=b, sisi a-b wajib diambil.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143380"/>
            <a:ext cx="43624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75683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3643314"/>
            <a:ext cx="405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Untuk i3=b, sisi a-c dan c-b wajib diambil.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571876"/>
            <a:ext cx="37814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36" y="4221088"/>
            <a:ext cx="2714644" cy="19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1000108"/>
            <a:ext cx="712732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14356"/>
            <a:ext cx="6500858" cy="542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857232"/>
            <a:ext cx="6929487" cy="499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715016"/>
            <a:ext cx="56007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850106"/>
          </a:xfrm>
        </p:spPr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: </a:t>
            </a:r>
            <a:r>
              <a:rPr lang="en-US" dirty="0" err="1" smtClean="0"/>
              <a:t>Persoalan</a:t>
            </a:r>
            <a:r>
              <a:rPr lang="en-US" dirty="0" smtClean="0"/>
              <a:t>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069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Kapasitas</a:t>
            </a:r>
            <a:r>
              <a:rPr lang="en-US" dirty="0" smtClean="0"/>
              <a:t> knapsack : 10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B&amp;B:</a:t>
            </a:r>
          </a:p>
          <a:p>
            <a:pPr lvl="1"/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Petunjuk</a:t>
            </a:r>
            <a:r>
              <a:rPr lang="en-US" dirty="0" smtClean="0"/>
              <a:t>: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i="1" dirty="0" smtClean="0"/>
              <a:t>item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diikutsertakan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?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</a:t>
            </a:r>
            <a:r>
              <a:rPr lang="en-US" i="1" dirty="0" smtClean="0"/>
              <a:t>item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aras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Petunjuk</a:t>
            </a:r>
            <a:r>
              <a:rPr lang="en-US" dirty="0" smtClean="0"/>
              <a:t>: </a:t>
            </a:r>
            <a:r>
              <a:rPr lang="en-US" dirty="0" err="1" smtClean="0"/>
              <a:t>ingat</a:t>
            </a:r>
            <a:r>
              <a:rPr lang="en-US" dirty="0" smtClean="0"/>
              <a:t> Greedy,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pengurutan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keuntungan</a:t>
            </a:r>
            <a:r>
              <a:rPr lang="en-US" dirty="0" smtClean="0"/>
              <a:t> optimal?</a:t>
            </a:r>
          </a:p>
          <a:p>
            <a:pPr lvl="1"/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Petunjuk</a:t>
            </a:r>
            <a:r>
              <a:rPr lang="en-US" dirty="0" smtClean="0"/>
              <a:t>: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?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dioptimasi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Petunjuk</a:t>
            </a:r>
            <a:r>
              <a:rPr lang="en-US" dirty="0" smtClean="0"/>
              <a:t>: 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672" t="56231" r="29478" b="13654"/>
          <a:stretch/>
        </p:blipFill>
        <p:spPr>
          <a:xfrm>
            <a:off x="5514255" y="764704"/>
            <a:ext cx="3096345" cy="208823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l="7834" t="-177" r="55766" b="73449"/>
          <a:stretch/>
        </p:blipFill>
        <p:spPr bwMode="auto">
          <a:xfrm>
            <a:off x="2483768" y="5805264"/>
            <a:ext cx="187220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51300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883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691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B&amp;B v 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B&amp;B </a:t>
            </a:r>
            <a:r>
              <a:rPr lang="en-US" dirty="0" err="1" smtClean="0"/>
              <a:t>dibandingkan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Backtracking: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pohon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-status,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(bound)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sementara</a:t>
            </a:r>
            <a:r>
              <a:rPr lang="en-US" dirty="0" smtClean="0"/>
              <a:t> yang </a:t>
            </a:r>
            <a:r>
              <a:rPr lang="en-US" dirty="0" err="1" smtClean="0"/>
              <a:t>direpresentasikan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endParaRPr lang="en-US" dirty="0" smtClean="0"/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/>
              <a:t> </a:t>
            </a: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05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Algoritma </a:t>
            </a:r>
            <a:r>
              <a:rPr lang="en-US" dirty="0" smtClean="0"/>
              <a:t>Global </a:t>
            </a:r>
            <a:r>
              <a:rPr lang="id-ID" dirty="0" smtClean="0"/>
              <a:t>Branch &amp; Bound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Masukkan simpul akar ke dalam antrian  Q. Jika simpul akar adalah simpul solusi  (goal node),  maka solusi telah ditemukan.  Stop.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Jika Q kosong, tidak ada solusi. Stop.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002060"/>
                </a:solidFill>
              </a:rPr>
              <a:t>Jika Q tidak kosong, pilih dari antrian Q simpul i yang  mempunyai </a:t>
            </a:r>
            <a:r>
              <a:rPr lang="id-ID" dirty="0" smtClean="0">
                <a:solidFill>
                  <a:srgbClr val="002060"/>
                </a:solidFill>
                <a:latin typeface="Courier New"/>
                <a:cs typeface="Courier New"/>
              </a:rPr>
              <a:t>ĉ(i)</a:t>
            </a:r>
            <a:r>
              <a:rPr lang="id-ID" dirty="0" smtClean="0">
                <a:solidFill>
                  <a:srgbClr val="002060"/>
                </a:solidFill>
              </a:rPr>
              <a:t> paling kecil. Jika terdapat beberapa simpul i  yang memenuhi, pilih satu secara sembarang.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Jika simpul i adalah simpul solusi, berarti solusi sudah ditemukan,  stop. Jika simpul  i bukan simpul solusi, maka  </a:t>
            </a:r>
            <a:r>
              <a:rPr lang="id-ID" dirty="0" smtClean="0">
                <a:solidFill>
                  <a:srgbClr val="002060"/>
                </a:solidFill>
              </a:rPr>
              <a:t>bangkitkan semua  anak-anaknya</a:t>
            </a:r>
            <a:r>
              <a:rPr lang="id-ID" dirty="0" smtClean="0"/>
              <a:t>.  Jika  i tidak mempunyai anak, kembali ke langkah 2.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Untuk setiap anak  j dari simpul  i, hitung </a:t>
            </a:r>
            <a:r>
              <a:rPr lang="id-ID" dirty="0" smtClean="0">
                <a:latin typeface="Courier New"/>
                <a:cs typeface="Courier New"/>
              </a:rPr>
              <a:t>ĉ(j)</a:t>
            </a:r>
            <a:r>
              <a:rPr lang="id-ID" dirty="0" smtClean="0"/>
              <a:t>, dan masukkan semua anak-anak tersebut ke dalam Q.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Kembali ke langkah 2. 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Pembatas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B&amp;B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menerapkan</a:t>
            </a:r>
            <a:r>
              <a:rPr lang="en-US" dirty="0" smtClean="0"/>
              <a:t> “</a:t>
            </a:r>
            <a:r>
              <a:rPr lang="en-US" dirty="0" err="1" smtClean="0"/>
              <a:t>pemangkasan</a:t>
            </a:r>
            <a:r>
              <a:rPr lang="en-US" dirty="0" smtClean="0"/>
              <a:t>”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pemangkasan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sejauh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lvl="1"/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yang ‘feasible’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batasan</a:t>
            </a:r>
            <a:r>
              <a:rPr lang="en-US" dirty="0" smtClean="0"/>
              <a:t> yang </a:t>
            </a:r>
            <a:r>
              <a:rPr lang="en-US" dirty="0" err="1" smtClean="0"/>
              <a:t>dilanggar</a:t>
            </a:r>
            <a:endParaRPr lang="en-US" dirty="0" smtClean="0"/>
          </a:p>
          <a:p>
            <a:pPr lvl="1"/>
            <a:r>
              <a:rPr lang="en-US" dirty="0" err="1" smtClean="0"/>
              <a:t>Solusi</a:t>
            </a:r>
            <a:r>
              <a:rPr lang="en-US" dirty="0" smtClean="0"/>
              <a:t> yang feasible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simpul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pilihan</a:t>
            </a:r>
            <a:r>
              <a:rPr lang="en-US" dirty="0" smtClean="0">
                <a:sym typeface="Wingdings" panose="05000000000000000000" pitchFamily="2" charset="2"/>
              </a:rPr>
              <a:t> lain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12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Persoalan N-Ratu </a:t>
            </a:r>
            <a:br>
              <a:rPr lang="en-US" sz="4000" b="1" smtClean="0"/>
            </a:br>
            <a:r>
              <a:rPr lang="en-US" sz="4000" b="1" smtClean="0"/>
              <a:t>(</a:t>
            </a:r>
            <a:r>
              <a:rPr lang="en-US" sz="4000" b="1" i="1" smtClean="0"/>
              <a:t>The N-Queens Problem</a:t>
            </a:r>
            <a:r>
              <a:rPr lang="en-US" sz="4000" b="1" smtClean="0"/>
              <a:t>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981200"/>
            <a:ext cx="4900642" cy="41148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papan</a:t>
            </a:r>
            <a:r>
              <a:rPr lang="en-US" sz="2400" dirty="0" smtClean="0"/>
              <a:t> </a:t>
            </a:r>
            <a:r>
              <a:rPr lang="id-ID" sz="2400" dirty="0" smtClean="0"/>
              <a:t>permainan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berukuran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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id-ID" sz="24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ratu</a:t>
            </a:r>
            <a:r>
              <a:rPr lang="en-US" sz="2400" dirty="0" smtClean="0"/>
              <a:t>. </a:t>
            </a:r>
            <a:r>
              <a:rPr lang="en-US" sz="2400" dirty="0" err="1" smtClean="0"/>
              <a:t>Bagaimanakah</a:t>
            </a:r>
            <a:r>
              <a:rPr lang="en-US" sz="2400" dirty="0" smtClean="0"/>
              <a:t> </a:t>
            </a:r>
            <a:r>
              <a:rPr lang="en-US" sz="2400" dirty="0" err="1" smtClean="0"/>
              <a:t>menempatkan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ratu</a:t>
            </a:r>
            <a:r>
              <a:rPr lang="en-US" sz="2400" dirty="0" smtClean="0"/>
              <a:t> (Q) </a:t>
            </a:r>
            <a:r>
              <a:rPr lang="en-US" sz="2400" dirty="0" err="1" smtClean="0"/>
              <a:t>itu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petak-petak</a:t>
            </a:r>
            <a:r>
              <a:rPr lang="en-US" sz="2400" dirty="0" smtClean="0"/>
              <a:t> </a:t>
            </a:r>
            <a:r>
              <a:rPr lang="en-US" sz="2400" dirty="0" err="1" smtClean="0"/>
              <a:t>papan</a:t>
            </a:r>
            <a:r>
              <a:rPr lang="en-US" sz="2400" dirty="0" smtClean="0"/>
              <a:t> </a:t>
            </a:r>
            <a:r>
              <a:rPr lang="id-ID" sz="2400" dirty="0" smtClean="0"/>
              <a:t>permainan</a:t>
            </a:r>
            <a:r>
              <a:rPr lang="en-US" sz="2400" dirty="0" smtClean="0"/>
              <a:t> </a:t>
            </a:r>
            <a:r>
              <a:rPr lang="en-US" sz="2400" dirty="0" err="1" smtClean="0"/>
              <a:t>sedemikian</a:t>
            </a:r>
            <a:r>
              <a:rPr lang="en-US" sz="2400" dirty="0" smtClean="0"/>
              <a:t>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ratu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kolom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diagonal yang </a:t>
            </a:r>
            <a:r>
              <a:rPr lang="en-US" sz="2400" dirty="0" err="1" smtClean="0"/>
              <a:t>sama</a:t>
            </a:r>
            <a:r>
              <a:rPr lang="id-ID" sz="2400" dirty="0"/>
              <a:t>.</a:t>
            </a:r>
            <a:endParaRPr lang="en-US" sz="2400" dirty="0" smtClean="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810000" y="2662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id-ID"/>
          </a:p>
        </p:txBody>
      </p:sp>
      <p:pic>
        <p:nvPicPr>
          <p:cNvPr id="53254" name="Picture 4" descr="|-|-o|-|-o|-|-o|-|--|&#10;|-|--|-|--|-|--|-|--|&#10;|-|--|o|-o|o|--|-|--|&#10;|o|-o|o|-o|o|-o|o|o-|&#10;|-|--|o|-o|o|--|-|--|&#10;|-|-o|-|-o|-|-o|-|--|&#10;|o|--|-|-o|-|--|o|--|&#10;| |  | | o| |  | |o&#10;|-|--|-|-o|-|--|-|--|&#10;--------------------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214942" y="2143116"/>
            <a:ext cx="35591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id-ID" sz="3600" dirty="0" smtClean="0"/>
              <a:t>P</a:t>
            </a:r>
            <a:r>
              <a:rPr lang="en-US" sz="3600" dirty="0" err="1" smtClean="0"/>
              <a:t>ohon</a:t>
            </a:r>
            <a:r>
              <a:rPr lang="en-US" sz="3600" dirty="0" smtClean="0"/>
              <a:t> </a:t>
            </a:r>
            <a:r>
              <a:rPr lang="id-ID" sz="3600" dirty="0" smtClean="0"/>
              <a:t>R</a:t>
            </a:r>
            <a:r>
              <a:rPr lang="en-US" sz="3600" dirty="0" err="1" smtClean="0"/>
              <a:t>uang</a:t>
            </a:r>
            <a:r>
              <a:rPr lang="id-ID" sz="3600" dirty="0" smtClean="0"/>
              <a:t> S</a:t>
            </a:r>
            <a:r>
              <a:rPr lang="en-US" sz="3600" dirty="0" err="1" smtClean="0"/>
              <a:t>tatus</a:t>
            </a:r>
            <a:r>
              <a:rPr lang="en-US" sz="3600" dirty="0" smtClean="0"/>
              <a:t> </a:t>
            </a:r>
            <a:r>
              <a:rPr lang="id-ID" sz="3600" dirty="0" smtClean="0"/>
              <a:t>P</a:t>
            </a:r>
            <a:r>
              <a:rPr lang="en-US" sz="3600" dirty="0" err="1" smtClean="0"/>
              <a:t>ersoalan</a:t>
            </a:r>
            <a:r>
              <a:rPr lang="en-US" sz="3600" dirty="0" smtClean="0"/>
              <a:t> 4-Ratu</a:t>
            </a:r>
            <a:r>
              <a:rPr lang="id-ID" sz="3600" dirty="0" smtClean="0"/>
              <a:t>: DFS</a:t>
            </a:r>
            <a:endParaRPr lang="en-US" sz="3600" dirty="0" smtClean="0"/>
          </a:p>
        </p:txBody>
      </p:sp>
      <p:graphicFrame>
        <p:nvGraphicFramePr>
          <p:cNvPr id="11266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295400"/>
          <a:ext cx="9144000" cy="491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3" imgW="5507301" imgH="2955345" progId="Visio.Drawing.11">
                  <p:embed/>
                </p:oleObj>
              </mc:Choice>
              <mc:Fallback>
                <p:oleObj name="VISIO" r:id="rId3" imgW="5507301" imgH="295534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95400"/>
                        <a:ext cx="9144000" cy="4910138"/>
                      </a:xfrm>
                      <a:prstGeom prst="rect">
                        <a:avLst/>
                      </a:prstGeom>
                      <a:solidFill>
                        <a:srgbClr val="FFCC66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IF2211 B&amp;B/NUM-MLK-RN</a:t>
            </a:r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321835" y="1607331"/>
            <a:ext cx="1071570" cy="1000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214679" y="3000372"/>
            <a:ext cx="857255" cy="714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3514078" y="4344046"/>
            <a:ext cx="829960" cy="1428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3464711" y="5536421"/>
            <a:ext cx="78581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1872</Words>
  <Application>Microsoft Office PowerPoint</Application>
  <PresentationFormat>On-screen Show (4:3)</PresentationFormat>
  <Paragraphs>370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VISIO</vt:lpstr>
      <vt:lpstr>Equation</vt:lpstr>
      <vt:lpstr>Branch &amp; Bound</vt:lpstr>
      <vt:lpstr>Overview</vt:lpstr>
      <vt:lpstr>Overview</vt:lpstr>
      <vt:lpstr>Algoritma Branch &amp; Bound</vt:lpstr>
      <vt:lpstr>B&amp;B v Backtracking</vt:lpstr>
      <vt:lpstr>Algoritma Global Branch &amp; Bound</vt:lpstr>
      <vt:lpstr>“Fungsi Pembatas”</vt:lpstr>
      <vt:lpstr>Persoalan N-Ratu  (The N-Queens Problem)</vt:lpstr>
      <vt:lpstr>Pohon Ruang Status Persoalan 4-Ratu: DFS</vt:lpstr>
      <vt:lpstr>Pohon ruang status persoalan 4-Ratu: Backtracking</vt:lpstr>
      <vt:lpstr>Solusi 4-Ratu dengan BFS-backtracking</vt:lpstr>
      <vt:lpstr>Strategi Pencarian B &amp; B</vt:lpstr>
      <vt:lpstr>Solusi 4-Ratu dengan Branch &amp; Bound</vt:lpstr>
      <vt:lpstr>Pembentukan Pohon Ruang Status  4-Ratu dengan Branch &amp; Bound</vt:lpstr>
      <vt:lpstr>Cost dari Simpul Hidup</vt:lpstr>
      <vt:lpstr>Permainan 15-Puzzle</vt:lpstr>
      <vt:lpstr>Reachable Goal ?</vt:lpstr>
      <vt:lpstr>Reachable Goal : Kurang (i)</vt:lpstr>
      <vt:lpstr>Reachable Goal ?</vt:lpstr>
      <vt:lpstr>Pohon Ruang Status untuk 15-Puzzle</vt:lpstr>
      <vt:lpstr>Pohon Ruang Status untuk DFS</vt:lpstr>
      <vt:lpstr>Cost dari Simpul Hidup (2)</vt:lpstr>
      <vt:lpstr>Cost dari Simpul Hidup 15-Puzzle</vt:lpstr>
      <vt:lpstr>Pembentukan Pohon Ruang Status  15-Puzzle dengan Branch &amp; Bound</vt:lpstr>
      <vt:lpstr>Travelling Salesperson Problem</vt:lpstr>
      <vt:lpstr>Pohon Ruang Status TSP 4 Simpul</vt:lpstr>
      <vt:lpstr>TSP dengan B &amp; B</vt:lpstr>
      <vt:lpstr>Cost dari Simpul Hidup TSP</vt:lpstr>
      <vt:lpstr>Reduced Cost Matrix: Contoh</vt:lpstr>
      <vt:lpstr>Reduced Cost Matrix (3)</vt:lpstr>
      <vt:lpstr>B&amp;B-TSP dgn Reduced Cost Matrix</vt:lpstr>
      <vt:lpstr>B&amp;B-TSP dgn Reduced Cost Matrix (1)</vt:lpstr>
      <vt:lpstr>PowerPoint Presentation</vt:lpstr>
      <vt:lpstr>B&amp;B-TSP dgn Reduced Cost Matrix (2)</vt:lpstr>
      <vt:lpstr>Taksiran Cost dgn Reduced Cost Matrix</vt:lpstr>
      <vt:lpstr>B&amp;B-TSP dgn Reduced Cost Matrix</vt:lpstr>
      <vt:lpstr>B&amp;B-TSP dgn Reduced Cost Matrix</vt:lpstr>
      <vt:lpstr>B&amp;B-TSP dgn Reduced Cost Matrix</vt:lpstr>
      <vt:lpstr>B&amp;B-TSP dgn Reduced Cost Matrix</vt:lpstr>
      <vt:lpstr>Bobot Tur Lengkap</vt:lpstr>
      <vt:lpstr>B&amp;B-TSP dengan Bobot Tur Lengkap</vt:lpstr>
      <vt:lpstr>Cost Simpul Akar</vt:lpstr>
      <vt:lpstr>B&amp;B-TSP dengan Bobot Tur Lengkap</vt:lpstr>
      <vt:lpstr>PowerPoint Presentation</vt:lpstr>
      <vt:lpstr>PowerPoint Presentation</vt:lpstr>
      <vt:lpstr>PowerPoint Presentation</vt:lpstr>
      <vt:lpstr>PowerPoint Presentation</vt:lpstr>
      <vt:lpstr>Latihan: Persoalan Knapsack</vt:lpstr>
      <vt:lpstr>Selamat Belajar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&amp; Bound</dc:title>
  <dc:creator>Masayu Leylia Khodra</dc:creator>
  <cp:lastModifiedBy>Nur Ulfa Maulidevi</cp:lastModifiedBy>
  <cp:revision>51</cp:revision>
  <dcterms:created xsi:type="dcterms:W3CDTF">2012-10-28T04:33:34Z</dcterms:created>
  <dcterms:modified xsi:type="dcterms:W3CDTF">2015-03-29T14:37:17Z</dcterms:modified>
</cp:coreProperties>
</file>