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2" r:id="rId2"/>
  </p:sldMasterIdLst>
  <p:notesMasterIdLst>
    <p:notesMasterId r:id="rId38"/>
  </p:notesMasterIdLst>
  <p:sldIdLst>
    <p:sldId id="330" r:id="rId3"/>
    <p:sldId id="355" r:id="rId4"/>
    <p:sldId id="332" r:id="rId5"/>
    <p:sldId id="335" r:id="rId6"/>
    <p:sldId id="356" r:id="rId7"/>
    <p:sldId id="357" r:id="rId8"/>
    <p:sldId id="358" r:id="rId9"/>
    <p:sldId id="359" r:id="rId10"/>
    <p:sldId id="364" r:id="rId11"/>
    <p:sldId id="360" r:id="rId12"/>
    <p:sldId id="362" r:id="rId13"/>
    <p:sldId id="365" r:id="rId14"/>
    <p:sldId id="367" r:id="rId15"/>
    <p:sldId id="392" r:id="rId16"/>
    <p:sldId id="393" r:id="rId17"/>
    <p:sldId id="394" r:id="rId18"/>
    <p:sldId id="395" r:id="rId19"/>
    <p:sldId id="396" r:id="rId20"/>
    <p:sldId id="369" r:id="rId21"/>
    <p:sldId id="370" r:id="rId22"/>
    <p:sldId id="372" r:id="rId23"/>
    <p:sldId id="373" r:id="rId24"/>
    <p:sldId id="374" r:id="rId25"/>
    <p:sldId id="377" r:id="rId26"/>
    <p:sldId id="378" r:id="rId27"/>
    <p:sldId id="376" r:id="rId28"/>
    <p:sldId id="381" r:id="rId29"/>
    <p:sldId id="382" r:id="rId30"/>
    <p:sldId id="384" r:id="rId31"/>
    <p:sldId id="385" r:id="rId32"/>
    <p:sldId id="386" r:id="rId33"/>
    <p:sldId id="388" r:id="rId34"/>
    <p:sldId id="389" r:id="rId35"/>
    <p:sldId id="390" r:id="rId36"/>
    <p:sldId id="3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279" autoAdjust="0"/>
    <p:restoredTop sz="96085" autoAdjust="0"/>
  </p:normalViewPr>
  <p:slideViewPr>
    <p:cSldViewPr>
      <p:cViewPr>
        <p:scale>
          <a:sx n="70" d="100"/>
          <a:sy n="70" d="100"/>
        </p:scale>
        <p:origin x="-1230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A32E3-C0FB-4B2D-AB19-9EC5B3909FB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2" csCatId="colorful" phldr="1"/>
      <dgm:spPr/>
    </dgm:pt>
    <dgm:pt modelId="{85AE204D-7E66-4728-8470-283B63FA98FB}">
      <dgm:prSet phldrT="[Text]" custT="1"/>
      <dgm:spPr/>
      <dgm:t>
        <a:bodyPr/>
        <a:lstStyle/>
        <a:p>
          <a:pPr algn="l"/>
          <a:r>
            <a:rPr lang="id-ID" sz="2800" dirty="0" smtClean="0"/>
            <a:t>Tipe Data dan Operator</a:t>
          </a:r>
          <a:endParaRPr lang="id-ID" sz="2800" dirty="0"/>
        </a:p>
      </dgm:t>
    </dgm:pt>
    <dgm:pt modelId="{BE504025-A103-4E07-BF7D-5AB1D61F8915}" type="parTrans" cxnId="{0CD2729F-9D01-455E-805B-9C78696AA0AA}">
      <dgm:prSet/>
      <dgm:spPr/>
      <dgm:t>
        <a:bodyPr/>
        <a:lstStyle/>
        <a:p>
          <a:pPr algn="l"/>
          <a:endParaRPr lang="id-ID"/>
        </a:p>
      </dgm:t>
    </dgm:pt>
    <dgm:pt modelId="{32C98BC2-5A7C-4900-91A7-6B1BAC0791F1}" type="sibTrans" cxnId="{0CD2729F-9D01-455E-805B-9C78696AA0AA}">
      <dgm:prSet/>
      <dgm:spPr/>
      <dgm:t>
        <a:bodyPr/>
        <a:lstStyle/>
        <a:p>
          <a:pPr algn="l"/>
          <a:endParaRPr lang="id-ID"/>
        </a:p>
      </dgm:t>
    </dgm:pt>
    <dgm:pt modelId="{153F0C7F-3B31-419D-92C7-C7DC4AE53015}">
      <dgm:prSet phldrT="[Text]" custT="1"/>
      <dgm:spPr/>
      <dgm:t>
        <a:bodyPr/>
        <a:lstStyle/>
        <a:p>
          <a:pPr algn="l"/>
          <a:r>
            <a:rPr lang="id-ID" sz="2800" dirty="0" smtClean="0"/>
            <a:t>Ekspresi</a:t>
          </a:r>
          <a:endParaRPr lang="id-ID" sz="2800" dirty="0"/>
        </a:p>
      </dgm:t>
    </dgm:pt>
    <dgm:pt modelId="{3436F1E5-8667-4B53-9489-7E6AC0E295B7}" type="parTrans" cxnId="{EBC0C3F6-6AB6-406D-8946-3C9D4F1FF650}">
      <dgm:prSet/>
      <dgm:spPr/>
      <dgm:t>
        <a:bodyPr/>
        <a:lstStyle/>
        <a:p>
          <a:pPr algn="l"/>
          <a:endParaRPr lang="id-ID"/>
        </a:p>
      </dgm:t>
    </dgm:pt>
    <dgm:pt modelId="{FE85E443-CD37-4632-8C50-B8A74B02BA36}" type="sibTrans" cxnId="{EBC0C3F6-6AB6-406D-8946-3C9D4F1FF650}">
      <dgm:prSet/>
      <dgm:spPr/>
      <dgm:t>
        <a:bodyPr/>
        <a:lstStyle/>
        <a:p>
          <a:pPr algn="l"/>
          <a:endParaRPr lang="id-ID"/>
        </a:p>
      </dgm:t>
    </dgm:pt>
    <dgm:pt modelId="{C7AC1722-046D-411B-AB63-F07C9C9DF485}">
      <dgm:prSet phldrT="[Text]" custT="1"/>
      <dgm:spPr/>
      <dgm:t>
        <a:bodyPr/>
        <a:lstStyle/>
        <a:p>
          <a:pPr algn="l"/>
          <a:r>
            <a:rPr lang="id-ID" sz="2800" dirty="0" smtClean="0"/>
            <a:t>Konsep Fungsi</a:t>
          </a:r>
          <a:endParaRPr lang="id-ID" sz="2800" dirty="0"/>
        </a:p>
      </dgm:t>
    </dgm:pt>
    <dgm:pt modelId="{92DEF93A-C8C3-41B3-A1FA-6EECC099FA08}" type="parTrans" cxnId="{831EBB77-DDC7-4B51-B5B0-48E04C0CFB47}">
      <dgm:prSet/>
      <dgm:spPr/>
      <dgm:t>
        <a:bodyPr/>
        <a:lstStyle/>
        <a:p>
          <a:pPr algn="l"/>
          <a:endParaRPr lang="en-US"/>
        </a:p>
      </dgm:t>
    </dgm:pt>
    <dgm:pt modelId="{B02FBDDF-0CEB-48F2-A0DD-DE81E6320A70}" type="sibTrans" cxnId="{831EBB77-DDC7-4B51-B5B0-48E04C0CFB47}">
      <dgm:prSet/>
      <dgm:spPr/>
      <dgm:t>
        <a:bodyPr/>
        <a:lstStyle/>
        <a:p>
          <a:pPr algn="l"/>
          <a:endParaRPr lang="en-US"/>
        </a:p>
      </dgm:t>
    </dgm:pt>
    <dgm:pt modelId="{F251114E-CD97-42BB-94C5-DB3D92E12737}">
      <dgm:prSet phldrT="[Text]" custT="1"/>
      <dgm:spPr/>
      <dgm:t>
        <a:bodyPr/>
        <a:lstStyle/>
        <a:p>
          <a:pPr algn="l"/>
          <a:r>
            <a:rPr lang="id-ID" sz="2800" dirty="0" smtClean="0"/>
            <a:t>Notasi Fungsional</a:t>
          </a:r>
          <a:endParaRPr lang="id-ID" sz="2800" dirty="0"/>
        </a:p>
      </dgm:t>
    </dgm:pt>
    <dgm:pt modelId="{02E41248-7ECC-4E68-BE9C-795F3A0F0362}" type="parTrans" cxnId="{9D5A2EB0-FC0F-4F3B-8F47-B31856D1DC40}">
      <dgm:prSet/>
      <dgm:spPr/>
      <dgm:t>
        <a:bodyPr/>
        <a:lstStyle/>
        <a:p>
          <a:pPr algn="l"/>
          <a:endParaRPr lang="en-US"/>
        </a:p>
      </dgm:t>
    </dgm:pt>
    <dgm:pt modelId="{FB84CD35-FF4B-48CD-AA78-ABA3D68BFD72}" type="sibTrans" cxnId="{9D5A2EB0-FC0F-4F3B-8F47-B31856D1DC40}">
      <dgm:prSet/>
      <dgm:spPr/>
      <dgm:t>
        <a:bodyPr/>
        <a:lstStyle/>
        <a:p>
          <a:pPr algn="l"/>
          <a:endParaRPr lang="en-US"/>
        </a:p>
      </dgm:t>
    </dgm:pt>
    <dgm:pt modelId="{678291C5-3B70-4643-B866-4663768E411C}" type="pres">
      <dgm:prSet presAssocID="{806A32E3-C0FB-4B2D-AB19-9EC5B3909FB1}" presName="Name0" presStyleCnt="0">
        <dgm:presLayoutVars>
          <dgm:chMax val="7"/>
          <dgm:chPref val="7"/>
          <dgm:dir/>
        </dgm:presLayoutVars>
      </dgm:prSet>
      <dgm:spPr/>
    </dgm:pt>
    <dgm:pt modelId="{33721805-7A69-49FC-B120-131F34C3F92B}" type="pres">
      <dgm:prSet presAssocID="{806A32E3-C0FB-4B2D-AB19-9EC5B3909FB1}" presName="Name1" presStyleCnt="0"/>
      <dgm:spPr/>
    </dgm:pt>
    <dgm:pt modelId="{83946626-8105-4917-8576-960140080D90}" type="pres">
      <dgm:prSet presAssocID="{806A32E3-C0FB-4B2D-AB19-9EC5B3909FB1}" presName="cycle" presStyleCnt="0"/>
      <dgm:spPr/>
    </dgm:pt>
    <dgm:pt modelId="{F7DB2E93-2DA6-470B-8AE1-B2A6F2C5F60E}" type="pres">
      <dgm:prSet presAssocID="{806A32E3-C0FB-4B2D-AB19-9EC5B3909FB1}" presName="srcNode" presStyleLbl="node1" presStyleIdx="0" presStyleCnt="4"/>
      <dgm:spPr/>
    </dgm:pt>
    <dgm:pt modelId="{0E940DED-80A3-406A-9388-77FAB5368CCE}" type="pres">
      <dgm:prSet presAssocID="{806A32E3-C0FB-4B2D-AB19-9EC5B3909FB1}" presName="conn" presStyleLbl="parChTrans1D2" presStyleIdx="0" presStyleCnt="1"/>
      <dgm:spPr/>
      <dgm:t>
        <a:bodyPr/>
        <a:lstStyle/>
        <a:p>
          <a:endParaRPr lang="en-US"/>
        </a:p>
      </dgm:t>
    </dgm:pt>
    <dgm:pt modelId="{623D69F6-3F74-41DC-8EEC-B355CD6324D5}" type="pres">
      <dgm:prSet presAssocID="{806A32E3-C0FB-4B2D-AB19-9EC5B3909FB1}" presName="extraNode" presStyleLbl="node1" presStyleIdx="0" presStyleCnt="4"/>
      <dgm:spPr/>
    </dgm:pt>
    <dgm:pt modelId="{57556B21-68EC-4838-A5EC-91D6BC0A732A}" type="pres">
      <dgm:prSet presAssocID="{806A32E3-C0FB-4B2D-AB19-9EC5B3909FB1}" presName="dstNode" presStyleLbl="node1" presStyleIdx="0" presStyleCnt="4"/>
      <dgm:spPr/>
    </dgm:pt>
    <dgm:pt modelId="{ED9D7B21-3577-4BF2-B979-BDE00CF74A28}" type="pres">
      <dgm:prSet presAssocID="{C7AC1722-046D-411B-AB63-F07C9C9DF485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D73BEE-DC1C-40C1-B056-C87FED33BB2E}" type="pres">
      <dgm:prSet presAssocID="{C7AC1722-046D-411B-AB63-F07C9C9DF485}" presName="accent_1" presStyleCnt="0"/>
      <dgm:spPr/>
    </dgm:pt>
    <dgm:pt modelId="{BFF84286-D93F-44BD-9D59-2006A26F68EE}" type="pres">
      <dgm:prSet presAssocID="{C7AC1722-046D-411B-AB63-F07C9C9DF485}" presName="accentRepeatNode" presStyleLbl="solidFgAcc1" presStyleIdx="0" presStyleCnt="4"/>
      <dgm:spPr/>
    </dgm:pt>
    <dgm:pt modelId="{1BC62020-FCDF-4864-B7A1-1A079AD2199A}" type="pres">
      <dgm:prSet presAssocID="{85AE204D-7E66-4728-8470-283B63FA98F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07611-2683-4F6C-A30C-245511D40C7B}" type="pres">
      <dgm:prSet presAssocID="{85AE204D-7E66-4728-8470-283B63FA98FB}" presName="accent_2" presStyleCnt="0"/>
      <dgm:spPr/>
    </dgm:pt>
    <dgm:pt modelId="{B2699376-C865-43C8-B54A-D939B095D428}" type="pres">
      <dgm:prSet presAssocID="{85AE204D-7E66-4728-8470-283B63FA98FB}" presName="accentRepeatNode" presStyleLbl="solidFgAcc1" presStyleIdx="1" presStyleCnt="4"/>
      <dgm:spPr/>
    </dgm:pt>
    <dgm:pt modelId="{C7150773-6093-4862-B82B-B5CEDE1C66DC}" type="pres">
      <dgm:prSet presAssocID="{153F0C7F-3B31-419D-92C7-C7DC4AE5301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4FA96F-B719-41D2-B06A-79948523136C}" type="pres">
      <dgm:prSet presAssocID="{153F0C7F-3B31-419D-92C7-C7DC4AE53015}" presName="accent_3" presStyleCnt="0"/>
      <dgm:spPr/>
    </dgm:pt>
    <dgm:pt modelId="{8515F8E8-6654-4164-B382-687E3189FF1F}" type="pres">
      <dgm:prSet presAssocID="{153F0C7F-3B31-419D-92C7-C7DC4AE53015}" presName="accentRepeatNode" presStyleLbl="solidFgAcc1" presStyleIdx="2" presStyleCnt="4"/>
      <dgm:spPr/>
    </dgm:pt>
    <dgm:pt modelId="{4A1EF60B-C32E-46EB-9CB5-584A9EF85B55}" type="pres">
      <dgm:prSet presAssocID="{F251114E-CD97-42BB-94C5-DB3D92E12737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4FA94-85D5-407F-8F1D-47932C9C2AF1}" type="pres">
      <dgm:prSet presAssocID="{F251114E-CD97-42BB-94C5-DB3D92E12737}" presName="accent_4" presStyleCnt="0"/>
      <dgm:spPr/>
    </dgm:pt>
    <dgm:pt modelId="{8A800667-7671-4D02-B7DD-E724C1E7660C}" type="pres">
      <dgm:prSet presAssocID="{F251114E-CD97-42BB-94C5-DB3D92E12737}" presName="accentRepeatNode" presStyleLbl="solidFgAcc1" presStyleIdx="3" presStyleCnt="4"/>
      <dgm:spPr/>
    </dgm:pt>
  </dgm:ptLst>
  <dgm:cxnLst>
    <dgm:cxn modelId="{7DB19B75-DB04-401B-A15D-E30FEA5CD7FB}" type="presOf" srcId="{85AE204D-7E66-4728-8470-283B63FA98FB}" destId="{1BC62020-FCDF-4864-B7A1-1A079AD2199A}" srcOrd="0" destOrd="0" presId="urn:microsoft.com/office/officeart/2008/layout/VerticalCurvedList"/>
    <dgm:cxn modelId="{9D5A2EB0-FC0F-4F3B-8F47-B31856D1DC40}" srcId="{806A32E3-C0FB-4B2D-AB19-9EC5B3909FB1}" destId="{F251114E-CD97-42BB-94C5-DB3D92E12737}" srcOrd="3" destOrd="0" parTransId="{02E41248-7ECC-4E68-BE9C-795F3A0F0362}" sibTransId="{FB84CD35-FF4B-48CD-AA78-ABA3D68BFD72}"/>
    <dgm:cxn modelId="{1DB405CC-3FF6-4278-8EC8-913374A9EB2A}" type="presOf" srcId="{B02FBDDF-0CEB-48F2-A0DD-DE81E6320A70}" destId="{0E940DED-80A3-406A-9388-77FAB5368CCE}" srcOrd="0" destOrd="0" presId="urn:microsoft.com/office/officeart/2008/layout/VerticalCurvedList"/>
    <dgm:cxn modelId="{0CD2729F-9D01-455E-805B-9C78696AA0AA}" srcId="{806A32E3-C0FB-4B2D-AB19-9EC5B3909FB1}" destId="{85AE204D-7E66-4728-8470-283B63FA98FB}" srcOrd="1" destOrd="0" parTransId="{BE504025-A103-4E07-BF7D-5AB1D61F8915}" sibTransId="{32C98BC2-5A7C-4900-91A7-6B1BAC0791F1}"/>
    <dgm:cxn modelId="{EBC0C3F6-6AB6-406D-8946-3C9D4F1FF650}" srcId="{806A32E3-C0FB-4B2D-AB19-9EC5B3909FB1}" destId="{153F0C7F-3B31-419D-92C7-C7DC4AE53015}" srcOrd="2" destOrd="0" parTransId="{3436F1E5-8667-4B53-9489-7E6AC0E295B7}" sibTransId="{FE85E443-CD37-4632-8C50-B8A74B02BA36}"/>
    <dgm:cxn modelId="{27084153-564A-42D5-8D87-99AF52E9E809}" type="presOf" srcId="{C7AC1722-046D-411B-AB63-F07C9C9DF485}" destId="{ED9D7B21-3577-4BF2-B979-BDE00CF74A28}" srcOrd="0" destOrd="0" presId="urn:microsoft.com/office/officeart/2008/layout/VerticalCurvedList"/>
    <dgm:cxn modelId="{55814551-42DA-4263-A78C-2E4758E322D2}" type="presOf" srcId="{153F0C7F-3B31-419D-92C7-C7DC4AE53015}" destId="{C7150773-6093-4862-B82B-B5CEDE1C66DC}" srcOrd="0" destOrd="0" presId="urn:microsoft.com/office/officeart/2008/layout/VerticalCurvedList"/>
    <dgm:cxn modelId="{C0CAA483-FA4B-4C1D-B293-FE217B68F256}" type="presOf" srcId="{806A32E3-C0FB-4B2D-AB19-9EC5B3909FB1}" destId="{678291C5-3B70-4643-B866-4663768E411C}" srcOrd="0" destOrd="0" presId="urn:microsoft.com/office/officeart/2008/layout/VerticalCurvedList"/>
    <dgm:cxn modelId="{831EBB77-DDC7-4B51-B5B0-48E04C0CFB47}" srcId="{806A32E3-C0FB-4B2D-AB19-9EC5B3909FB1}" destId="{C7AC1722-046D-411B-AB63-F07C9C9DF485}" srcOrd="0" destOrd="0" parTransId="{92DEF93A-C8C3-41B3-A1FA-6EECC099FA08}" sibTransId="{B02FBDDF-0CEB-48F2-A0DD-DE81E6320A70}"/>
    <dgm:cxn modelId="{6CD69F56-5411-44E8-84D6-3BDE71F0388F}" type="presOf" srcId="{F251114E-CD97-42BB-94C5-DB3D92E12737}" destId="{4A1EF60B-C32E-46EB-9CB5-584A9EF85B55}" srcOrd="0" destOrd="0" presId="urn:microsoft.com/office/officeart/2008/layout/VerticalCurvedList"/>
    <dgm:cxn modelId="{ED96EAD9-8283-4F48-AF34-FB97DEBC10CB}" type="presParOf" srcId="{678291C5-3B70-4643-B866-4663768E411C}" destId="{33721805-7A69-49FC-B120-131F34C3F92B}" srcOrd="0" destOrd="0" presId="urn:microsoft.com/office/officeart/2008/layout/VerticalCurvedList"/>
    <dgm:cxn modelId="{231FB364-0B62-4BB0-BF53-4304B79736C3}" type="presParOf" srcId="{33721805-7A69-49FC-B120-131F34C3F92B}" destId="{83946626-8105-4917-8576-960140080D90}" srcOrd="0" destOrd="0" presId="urn:microsoft.com/office/officeart/2008/layout/VerticalCurvedList"/>
    <dgm:cxn modelId="{4589911E-6229-4C0D-BFDC-DA3424B1AC3D}" type="presParOf" srcId="{83946626-8105-4917-8576-960140080D90}" destId="{F7DB2E93-2DA6-470B-8AE1-B2A6F2C5F60E}" srcOrd="0" destOrd="0" presId="urn:microsoft.com/office/officeart/2008/layout/VerticalCurvedList"/>
    <dgm:cxn modelId="{FAE32203-9EA0-4DC2-A2EC-FA7746A0E028}" type="presParOf" srcId="{83946626-8105-4917-8576-960140080D90}" destId="{0E940DED-80A3-406A-9388-77FAB5368CCE}" srcOrd="1" destOrd="0" presId="urn:microsoft.com/office/officeart/2008/layout/VerticalCurvedList"/>
    <dgm:cxn modelId="{23E1440E-79EF-46B5-AEBF-7D3DBDE91016}" type="presParOf" srcId="{83946626-8105-4917-8576-960140080D90}" destId="{623D69F6-3F74-41DC-8EEC-B355CD6324D5}" srcOrd="2" destOrd="0" presId="urn:microsoft.com/office/officeart/2008/layout/VerticalCurvedList"/>
    <dgm:cxn modelId="{1F133A58-AE92-4DF8-ACB7-513CEDB4BE2B}" type="presParOf" srcId="{83946626-8105-4917-8576-960140080D90}" destId="{57556B21-68EC-4838-A5EC-91D6BC0A732A}" srcOrd="3" destOrd="0" presId="urn:microsoft.com/office/officeart/2008/layout/VerticalCurvedList"/>
    <dgm:cxn modelId="{661D46F3-91E1-49B0-AE0E-F6BAAFF2BAEB}" type="presParOf" srcId="{33721805-7A69-49FC-B120-131F34C3F92B}" destId="{ED9D7B21-3577-4BF2-B979-BDE00CF74A28}" srcOrd="1" destOrd="0" presId="urn:microsoft.com/office/officeart/2008/layout/VerticalCurvedList"/>
    <dgm:cxn modelId="{AD24C7BB-6D95-4850-BD3D-AAF66439AB0C}" type="presParOf" srcId="{33721805-7A69-49FC-B120-131F34C3F92B}" destId="{CAD73BEE-DC1C-40C1-B056-C87FED33BB2E}" srcOrd="2" destOrd="0" presId="urn:microsoft.com/office/officeart/2008/layout/VerticalCurvedList"/>
    <dgm:cxn modelId="{9F378158-2CA9-467B-B279-9B620A9BEAC4}" type="presParOf" srcId="{CAD73BEE-DC1C-40C1-B056-C87FED33BB2E}" destId="{BFF84286-D93F-44BD-9D59-2006A26F68EE}" srcOrd="0" destOrd="0" presId="urn:microsoft.com/office/officeart/2008/layout/VerticalCurvedList"/>
    <dgm:cxn modelId="{69780A97-E5F3-4BF4-AE78-A448494C6B3F}" type="presParOf" srcId="{33721805-7A69-49FC-B120-131F34C3F92B}" destId="{1BC62020-FCDF-4864-B7A1-1A079AD2199A}" srcOrd="3" destOrd="0" presId="urn:microsoft.com/office/officeart/2008/layout/VerticalCurvedList"/>
    <dgm:cxn modelId="{FF61F0AB-F6B9-4E0F-BE75-A2F19457EB01}" type="presParOf" srcId="{33721805-7A69-49FC-B120-131F34C3F92B}" destId="{69B07611-2683-4F6C-A30C-245511D40C7B}" srcOrd="4" destOrd="0" presId="urn:microsoft.com/office/officeart/2008/layout/VerticalCurvedList"/>
    <dgm:cxn modelId="{74AABD42-650A-43E8-8D59-5C31BFC0A247}" type="presParOf" srcId="{69B07611-2683-4F6C-A30C-245511D40C7B}" destId="{B2699376-C865-43C8-B54A-D939B095D428}" srcOrd="0" destOrd="0" presId="urn:microsoft.com/office/officeart/2008/layout/VerticalCurvedList"/>
    <dgm:cxn modelId="{1F878DC5-F7B3-4B6F-909A-92B7AFCE7B36}" type="presParOf" srcId="{33721805-7A69-49FC-B120-131F34C3F92B}" destId="{C7150773-6093-4862-B82B-B5CEDE1C66DC}" srcOrd="5" destOrd="0" presId="urn:microsoft.com/office/officeart/2008/layout/VerticalCurvedList"/>
    <dgm:cxn modelId="{C22C69FD-1A4C-4A5E-8731-8C7DB0844C85}" type="presParOf" srcId="{33721805-7A69-49FC-B120-131F34C3F92B}" destId="{D34FA96F-B719-41D2-B06A-79948523136C}" srcOrd="6" destOrd="0" presId="urn:microsoft.com/office/officeart/2008/layout/VerticalCurvedList"/>
    <dgm:cxn modelId="{1AC4011E-0BE4-4CE5-96F3-5DFAF34C9725}" type="presParOf" srcId="{D34FA96F-B719-41D2-B06A-79948523136C}" destId="{8515F8E8-6654-4164-B382-687E3189FF1F}" srcOrd="0" destOrd="0" presId="urn:microsoft.com/office/officeart/2008/layout/VerticalCurvedList"/>
    <dgm:cxn modelId="{ED51B5CA-2043-41B7-84C2-A71A6661C5EC}" type="presParOf" srcId="{33721805-7A69-49FC-B120-131F34C3F92B}" destId="{4A1EF60B-C32E-46EB-9CB5-584A9EF85B55}" srcOrd="7" destOrd="0" presId="urn:microsoft.com/office/officeart/2008/layout/VerticalCurvedList"/>
    <dgm:cxn modelId="{9F0CCC7E-F4D4-4BC2-A386-C5478AF203D9}" type="presParOf" srcId="{33721805-7A69-49FC-B120-131F34C3F92B}" destId="{9364FA94-85D5-407F-8F1D-47932C9C2AF1}" srcOrd="8" destOrd="0" presId="urn:microsoft.com/office/officeart/2008/layout/VerticalCurvedList"/>
    <dgm:cxn modelId="{F982381B-BF26-4433-849B-B4D98E12196C}" type="presParOf" srcId="{9364FA94-85D5-407F-8F1D-47932C9C2AF1}" destId="{8A800667-7671-4D02-B7DD-E724C1E7660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40DED-80A3-406A-9388-77FAB5368CCE}">
      <dsp:nvSpPr>
        <dsp:cNvPr id="0" name=""/>
        <dsp:cNvSpPr/>
      </dsp:nvSpPr>
      <dsp:spPr>
        <a:xfrm>
          <a:off x="-5644885" y="-864119"/>
          <a:ext cx="6720793" cy="6720793"/>
        </a:xfrm>
        <a:prstGeom prst="blockArc">
          <a:avLst>
            <a:gd name="adj1" fmla="val 18900000"/>
            <a:gd name="adj2" fmla="val 2700000"/>
            <a:gd name="adj3" fmla="val 32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D7B21-3577-4BF2-B979-BDE00CF74A28}">
      <dsp:nvSpPr>
        <dsp:cNvPr id="0" name=""/>
        <dsp:cNvSpPr/>
      </dsp:nvSpPr>
      <dsp:spPr>
        <a:xfrm>
          <a:off x="563203" y="383827"/>
          <a:ext cx="7647864" cy="7680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Pendahuluan</a:t>
          </a:r>
          <a:endParaRPr lang="id-ID" sz="2800" kern="1200" dirty="0"/>
        </a:p>
      </dsp:txBody>
      <dsp:txXfrm>
        <a:off x="563203" y="383827"/>
        <a:ext cx="7647864" cy="768054"/>
      </dsp:txXfrm>
    </dsp:sp>
    <dsp:sp modelId="{BFF84286-D93F-44BD-9D59-2006A26F68EE}">
      <dsp:nvSpPr>
        <dsp:cNvPr id="0" name=""/>
        <dsp:cNvSpPr/>
      </dsp:nvSpPr>
      <dsp:spPr>
        <a:xfrm>
          <a:off x="83169" y="287820"/>
          <a:ext cx="960068" cy="960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62020-FCDF-4864-B7A1-1A079AD2199A}">
      <dsp:nvSpPr>
        <dsp:cNvPr id="0" name=""/>
        <dsp:cNvSpPr/>
      </dsp:nvSpPr>
      <dsp:spPr>
        <a:xfrm>
          <a:off x="1003547" y="1536109"/>
          <a:ext cx="7207520" cy="7680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What is Computational Thinking</a:t>
          </a:r>
          <a:endParaRPr lang="id-ID" sz="2800" kern="1200" dirty="0"/>
        </a:p>
      </dsp:txBody>
      <dsp:txXfrm>
        <a:off x="1003547" y="1536109"/>
        <a:ext cx="7207520" cy="768054"/>
      </dsp:txXfrm>
    </dsp:sp>
    <dsp:sp modelId="{B2699376-C865-43C8-B54A-D939B095D428}">
      <dsp:nvSpPr>
        <dsp:cNvPr id="0" name=""/>
        <dsp:cNvSpPr/>
      </dsp:nvSpPr>
      <dsp:spPr>
        <a:xfrm>
          <a:off x="523513" y="1440102"/>
          <a:ext cx="960068" cy="960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50773-6093-4862-B82B-B5CEDE1C66DC}">
      <dsp:nvSpPr>
        <dsp:cNvPr id="0" name=""/>
        <dsp:cNvSpPr/>
      </dsp:nvSpPr>
      <dsp:spPr>
        <a:xfrm>
          <a:off x="1003547" y="2688391"/>
          <a:ext cx="7207520" cy="7680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Konsep</a:t>
          </a:r>
          <a:r>
            <a:rPr lang="en-US" sz="2800" kern="1200" dirty="0" smtClean="0"/>
            <a:t> Computational Thinking</a:t>
          </a:r>
          <a:endParaRPr lang="id-ID" sz="2800" kern="1200" dirty="0"/>
        </a:p>
      </dsp:txBody>
      <dsp:txXfrm>
        <a:off x="1003547" y="2688391"/>
        <a:ext cx="7207520" cy="768054"/>
      </dsp:txXfrm>
    </dsp:sp>
    <dsp:sp modelId="{8515F8E8-6654-4164-B382-687E3189FF1F}">
      <dsp:nvSpPr>
        <dsp:cNvPr id="0" name=""/>
        <dsp:cNvSpPr/>
      </dsp:nvSpPr>
      <dsp:spPr>
        <a:xfrm>
          <a:off x="523513" y="2592384"/>
          <a:ext cx="960068" cy="960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EF60B-C32E-46EB-9CB5-584A9EF85B55}">
      <dsp:nvSpPr>
        <dsp:cNvPr id="0" name=""/>
        <dsp:cNvSpPr/>
      </dsp:nvSpPr>
      <dsp:spPr>
        <a:xfrm>
          <a:off x="563203" y="3840672"/>
          <a:ext cx="7647864" cy="7680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43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Contoh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Latihan</a:t>
          </a:r>
          <a:endParaRPr lang="id-ID" sz="2800" kern="1200" dirty="0"/>
        </a:p>
      </dsp:txBody>
      <dsp:txXfrm>
        <a:off x="563203" y="3840672"/>
        <a:ext cx="7647864" cy="768054"/>
      </dsp:txXfrm>
    </dsp:sp>
    <dsp:sp modelId="{8A800667-7671-4D02-B7DD-E724C1E7660C}">
      <dsp:nvSpPr>
        <dsp:cNvPr id="0" name=""/>
        <dsp:cNvSpPr/>
      </dsp:nvSpPr>
      <dsp:spPr>
        <a:xfrm>
          <a:off x="83169" y="3744665"/>
          <a:ext cx="960068" cy="960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53E7D-1BEA-48AF-93EB-7173D8BAF5FF}" type="datetimeFigureOut">
              <a:rPr lang="id-ID" smtClean="0"/>
              <a:pPr/>
              <a:t>20/09/2020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14B81-7CFB-4891-89B0-C3969C0718D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602396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668224"/>
            <a:ext cx="4176000" cy="5568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415907" y="1857990"/>
            <a:ext cx="4251291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940210"/>
            <a:ext cx="1432854" cy="3024012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51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5157192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72" y="1658406"/>
            <a:ext cx="4875935" cy="51995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5251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2148913"/>
            <a:ext cx="2791434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2148913"/>
            <a:ext cx="2791434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4294" y="1985899"/>
            <a:ext cx="3035425" cy="40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2138311"/>
            <a:ext cx="2793972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27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21192"/>
            <a:ext cx="3816424" cy="25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40" y="4082039"/>
            <a:ext cx="1783531" cy="1744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8902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666492"/>
            <a:ext cx="2520000" cy="3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5" y="4026870"/>
            <a:ext cx="1664971" cy="2219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7" y="1806536"/>
            <a:ext cx="1664971" cy="2219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812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508790"/>
            <a:ext cx="2849840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796671"/>
            <a:ext cx="108520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08927" y="1734661"/>
            <a:ext cx="669775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32617"/>
            <a:ext cx="9144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60070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820428"/>
            <a:ext cx="3888432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3600701"/>
            <a:ext cx="3888136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18100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47222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64639"/>
            <a:ext cx="7380312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932725"/>
            <a:ext cx="7380312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4035151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56661"/>
            <a:ext cx="2339752" cy="6144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356661"/>
            <a:ext cx="4248472" cy="6144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9915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8954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00808"/>
            <a:ext cx="9144000" cy="34563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5545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668224"/>
            <a:ext cx="4176000" cy="5568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415907" y="1857990"/>
            <a:ext cx="4251291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940210"/>
            <a:ext cx="1432854" cy="3024012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518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5157192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72" y="1658406"/>
            <a:ext cx="4875935" cy="51995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52516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2148913"/>
            <a:ext cx="2791434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2148913"/>
            <a:ext cx="2791434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4294" y="1985899"/>
            <a:ext cx="3035425" cy="40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2138311"/>
            <a:ext cx="2793972" cy="2548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2783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21192"/>
            <a:ext cx="3816424" cy="25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40" y="4082039"/>
            <a:ext cx="1783531" cy="1744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890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820428"/>
            <a:ext cx="3888432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3600701"/>
            <a:ext cx="3888136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1810015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666492"/>
            <a:ext cx="2520000" cy="3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5" y="4026870"/>
            <a:ext cx="1664971" cy="2219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7" y="1806536"/>
            <a:ext cx="1664971" cy="22199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8122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508790"/>
            <a:ext cx="2849840" cy="4865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796671"/>
            <a:ext cx="108520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08927" y="1734661"/>
            <a:ext cx="669775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4722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64639"/>
            <a:ext cx="7380312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932725"/>
            <a:ext cx="7380312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403515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861025"/>
            <a:ext cx="1728192" cy="2400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56661"/>
            <a:ext cx="2339752" cy="6144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356661"/>
            <a:ext cx="4248472" cy="6144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991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895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700808"/>
            <a:ext cx="9144000" cy="34563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554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2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 txBox="1">
            <a:spLocks/>
          </p:cNvSpPr>
          <p:nvPr/>
        </p:nvSpPr>
        <p:spPr>
          <a:xfrm>
            <a:off x="1500166" y="2178584"/>
            <a:ext cx="6572296" cy="191717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altLang="ko-KR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맑은 고딕" pitchFamily="50" charset="-127"/>
                <a:cs typeface="Arial" pitchFamily="34" charset="0"/>
              </a:rPr>
              <a:t>Ekspresi, </a:t>
            </a:r>
            <a:r>
              <a:rPr kumimoji="0" lang="en-US" altLang="ko-KR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맑은 고딕" pitchFamily="50" charset="-127"/>
                <a:cs typeface="Arial" pitchFamily="34" charset="0"/>
              </a:rPr>
              <a:t>Tipe</a:t>
            </a:r>
            <a:r>
              <a:rPr kumimoji="0" lang="en-US" altLang="ko-KR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맑은 고딕" pitchFamily="50" charset="-127"/>
                <a:cs typeface="Arial" pitchFamily="34" charset="0"/>
              </a:rPr>
              <a:t> Data </a:t>
            </a:r>
            <a:r>
              <a:rPr kumimoji="0" lang="en-US" altLang="ko-KR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맑은 고딕" pitchFamily="50" charset="-127"/>
                <a:cs typeface="Arial" pitchFamily="34" charset="0"/>
              </a:rPr>
              <a:t>dan</a:t>
            </a:r>
            <a:r>
              <a:rPr kumimoji="0" lang="en-US" altLang="ko-KR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맑은 고딕" pitchFamily="50" charset="-127"/>
                <a:cs typeface="Arial" pitchFamily="34" charset="0"/>
              </a:rPr>
              <a:t> Operator</a:t>
            </a:r>
            <a:endParaRPr kumimoji="0" lang="en-US" altLang="ko-KR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1472" y="4762509"/>
            <a:ext cx="4450844" cy="1524011"/>
          </a:xfrm>
        </p:spPr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en-US" altLang="ko-KR" sz="2400" b="1" dirty="0" err="1" smtClean="0"/>
              <a:t>Dasar</a:t>
            </a: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Pemrograman</a:t>
            </a:r>
            <a:endParaRPr lang="en-US" altLang="ko-KR" sz="2400" b="1" dirty="0" smtClean="0"/>
          </a:p>
          <a:p>
            <a:pPr algn="l">
              <a:spcBef>
                <a:spcPts val="0"/>
              </a:spcBef>
              <a:defRPr/>
            </a:pPr>
            <a:r>
              <a:rPr lang="id-ID" altLang="ko-KR" sz="2400" dirty="0" smtClean="0"/>
              <a:t>Program Studi S1 Informatika</a:t>
            </a:r>
          </a:p>
          <a:p>
            <a:pPr algn="l">
              <a:spcBef>
                <a:spcPts val="0"/>
              </a:spcBef>
              <a:defRPr/>
            </a:pPr>
            <a:r>
              <a:rPr lang="id-ID" altLang="ko-KR" sz="2400" dirty="0" smtClean="0"/>
              <a:t>Universitas Diponegoro</a:t>
            </a:r>
          </a:p>
          <a:p>
            <a:pPr algn="l">
              <a:spcBef>
                <a:spcPts val="0"/>
              </a:spcBef>
              <a:defRPr/>
            </a:pPr>
            <a:r>
              <a:rPr lang="id-ID" altLang="ko-KR" sz="2400" dirty="0" smtClean="0"/>
              <a:t>Semester Gasal 2020/2021</a:t>
            </a:r>
            <a:endParaRPr lang="en-US" altLang="ko-KR" sz="2400" dirty="0"/>
          </a:p>
        </p:txBody>
      </p:sp>
      <p:pic>
        <p:nvPicPr>
          <p:cNvPr id="18" name="Picture 2" descr="D:\Kuliah UNDIP\2020-2021 Semester Gasal\Dasar Pemrograman\unnam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6" y="0"/>
            <a:ext cx="1928825" cy="2357456"/>
          </a:xfrm>
          <a:prstGeom prst="rect">
            <a:avLst/>
          </a:prstGeom>
          <a:noFill/>
        </p:spPr>
      </p:pic>
      <p:sp>
        <p:nvSpPr>
          <p:cNvPr id="19" name="TextBox 18">
            <a:hlinkClick r:id="rId3"/>
          </p:cNvPr>
          <p:cNvSpPr txBox="1"/>
          <p:nvPr/>
        </p:nvSpPr>
        <p:spPr>
          <a:xfrm>
            <a:off x="6504848" y="6597932"/>
            <a:ext cx="2675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3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4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err="1" smtClean="0">
                <a:solidFill>
                  <a:prstClr val="white"/>
                </a:solidFill>
                <a:cs typeface="Arial" pitchFamily="34" charset="0"/>
              </a:rPr>
              <a:t>Konsep</a:t>
            </a: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 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Fungsi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428736"/>
            <a:ext cx="6950576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10000"/>
              </a:lnSpc>
              <a:spcAft>
                <a:spcPts val="400"/>
              </a:spcAft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dengan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2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parameter input.</a:t>
            </a:r>
          </a:p>
          <a:p>
            <a:pPr latinLnBrk="1">
              <a:lnSpc>
                <a:spcPct val="110000"/>
              </a:lnSpc>
              <a:spcAft>
                <a:spcPts val="400"/>
              </a:spcAft>
            </a:pP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atinLnBrk="1">
              <a:lnSpc>
                <a:spcPct val="110000"/>
              </a:lnSpc>
              <a:spcAft>
                <a:spcPts val="400"/>
              </a:spcAft>
            </a:pPr>
            <a:endParaRPr lang="en-US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atinLnBrk="1">
              <a:lnSpc>
                <a:spcPct val="110000"/>
              </a:lnSpc>
              <a:spcAft>
                <a:spcPts val="400"/>
              </a:spcAft>
            </a:pP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x,y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 input argument / parameter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f(x,y)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: output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 : </a:t>
            </a:r>
            <a:r>
              <a:rPr lang="id-ID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domain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untuk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x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B: </a:t>
            </a:r>
            <a:r>
              <a:rPr lang="id-ID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domain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untuk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y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 : </a:t>
            </a:r>
            <a:r>
              <a:rPr lang="id-ID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range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untuk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id-ID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f(x,y)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endParaRPr lang="id-ID" sz="2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atinLnBrk="1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Domain dan range dalam pemrograman dinyatakan dengan tipe data (dan batasan khusus dalam tipe data tersebut).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Fungsi</a:t>
            </a:r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dalam</a:t>
            </a:r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Pemrograman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3808" y="1978663"/>
            <a:ext cx="4188822" cy="1164585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 (</a:t>
            </a:r>
            <a:r>
              <a:rPr lang="en-US" sz="3200" dirty="0" err="1" smtClean="0"/>
              <a:t>x,y</a:t>
            </a:r>
            <a:r>
              <a:rPr lang="en-US" sz="3200" dirty="0" smtClean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f</a:t>
            </a:r>
            <a:r>
              <a:rPr lang="en-US" sz="3200" dirty="0" smtClean="0"/>
              <a:t> : &lt;A,B&gt; </a:t>
            </a:r>
            <a:r>
              <a:rPr lang="en-US" sz="3200" dirty="0" smtClean="0">
                <a:sym typeface="Wingdings" pitchFamily="2" charset="2"/>
              </a:rPr>
              <a:t> 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0383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Tipe Data &amp; Operator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794" y="1571612"/>
            <a:ext cx="6950576" cy="4971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Tipe data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digunakan untuk menyatakan tipe dari sebuah nilai (</a:t>
            </a:r>
            <a:r>
              <a:rPr lang="id-ID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value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).</a:t>
            </a:r>
          </a:p>
          <a:p>
            <a:pPr latinLnBrk="1">
              <a:lnSpc>
                <a:spcPct val="110000"/>
              </a:lnSpc>
              <a:spcAft>
                <a:spcPts val="400"/>
              </a:spcAft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Dalam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pemrograman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tipe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tidak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terbatas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pada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nilai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numerik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saja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tapi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berupa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Tipe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dasar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(</a:t>
            </a:r>
            <a:r>
              <a:rPr lang="en-US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primitive data type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):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u="sng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integer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u="sng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real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u="sng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boolean</a:t>
            </a:r>
            <a:endParaRPr lang="en-US" altLang="ko-KR" sz="2400" u="sng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u="sng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character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u="sng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string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Tipe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komposisi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/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bentukan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sz="3000" b="1" dirty="0" smtClean="0">
                <a:solidFill>
                  <a:srgbClr val="179A9D"/>
                </a:solidFill>
                <a:cs typeface="Arial" pitchFamily="34" charset="0"/>
              </a:rPr>
              <a:t>Tipe Data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2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Tipe Data Dasar 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775617"/>
            <a:ext cx="6950576" cy="4377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Tipe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 integer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berupa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bilangan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bulat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Contoh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 -24, -12, 0, 34, 54546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Meskipun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bilangan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bulat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memiliki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nilai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dari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negatif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tak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hingga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sampai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positif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tak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hingga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implementasi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bilangan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integer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dalam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program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memiliki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batasan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Batasan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ini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tergantung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pada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implementasi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bahasa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pemrograman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sz="3000" b="1" dirty="0" smtClean="0">
                <a:solidFill>
                  <a:srgbClr val="179A9D"/>
                </a:solidFill>
                <a:cs typeface="Arial" pitchFamily="34" charset="0"/>
              </a:rPr>
              <a:t>1. </a:t>
            </a:r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Tipe</a:t>
            </a:r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 </a:t>
            </a:r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data integer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65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Tipe Data Dasar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775617"/>
            <a:ext cx="6950576" cy="4377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Tipe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 real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berupa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bilangan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rasional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(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memiliki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angka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desimal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).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Contoh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 -24.002, -12.01, 0.3, 34.5665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Meskipun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antara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1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-1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terdapat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tak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hingga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bilangan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rasional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implementasi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bilangan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real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dalam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program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memiliki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batasan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Batasan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ini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tergantung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pada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implementasi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bahasa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pemrograman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sz="3000" b="1" dirty="0" smtClean="0">
                <a:solidFill>
                  <a:srgbClr val="179A9D"/>
                </a:solidFill>
                <a:cs typeface="Arial" pitchFamily="34" charset="0"/>
              </a:rPr>
              <a:t>2. </a:t>
            </a:r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Tipe</a:t>
            </a:r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 </a:t>
            </a:r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data real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39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Tipe Data Dasar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484784"/>
            <a:ext cx="6950576" cy="205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Digunakan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untuk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merepresentasikan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nilai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kebenaran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(</a:t>
            </a:r>
            <a:r>
              <a:rPr lang="en-US" altLang="ko-KR" sz="2200" i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truth value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).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Nilai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kebenaran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berupa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True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atau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False.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Sebuah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yang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menghasilkan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keluaran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bertipe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boolean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disebut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sebagai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predikat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  <a:endParaRPr lang="en-US" altLang="ko-KR" sz="2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3. </a:t>
            </a:r>
            <a:r>
              <a:rPr lang="en-US" altLang="ko-KR" sz="3000" b="1" dirty="0" err="1" smtClean="0">
                <a:solidFill>
                  <a:srgbClr val="179A9D"/>
                </a:solidFill>
                <a:cs typeface="Arial" pitchFamily="34" charset="0"/>
              </a:rPr>
              <a:t>Tipe</a:t>
            </a:r>
            <a:r>
              <a:rPr lang="en-US" altLang="ko-KR" sz="3000" b="1" dirty="0" smtClean="0">
                <a:solidFill>
                  <a:srgbClr val="179A9D"/>
                </a:solidFill>
                <a:cs typeface="Arial" pitchFamily="34" charset="0"/>
              </a:rPr>
              <a:t> </a:t>
            </a:r>
            <a:r>
              <a:rPr lang="en-US" altLang="ko-KR" sz="3000" b="1" dirty="0" smtClean="0">
                <a:solidFill>
                  <a:srgbClr val="179A9D"/>
                </a:solidFill>
                <a:cs typeface="Arial" pitchFamily="34" charset="0"/>
              </a:rPr>
              <a:t>data </a:t>
            </a:r>
            <a:r>
              <a:rPr lang="en-US" altLang="ko-KR" sz="3000" b="1" dirty="0" err="1" smtClean="0">
                <a:solidFill>
                  <a:srgbClr val="179A9D"/>
                </a:solidFill>
                <a:cs typeface="Arial" pitchFamily="34" charset="0"/>
              </a:rPr>
              <a:t>boolean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69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Tipe Data Dasar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484784"/>
            <a:ext cx="6950576" cy="502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Tipe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 character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berupa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satu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karakter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tunggal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Penulisan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character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diapik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dengan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tanda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petik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tunggal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(single quote),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yaitu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‘’.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Contoh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‘A’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‘a’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‘8’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berbeda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dengan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8 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Tipe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 character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juga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dikenakan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operator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perbandingan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misalnya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‘A’ &lt; ‘a’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jika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dievaluasi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menghasilkan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True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‘A’ = ‘a’ </a:t>
            </a:r>
            <a:r>
              <a:rPr lang="en-US" altLang="ko-KR" sz="2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jika</a:t>
            </a:r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dievaluasi</a:t>
            </a:r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menghasilkan</a:t>
            </a:r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id-ID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False</a:t>
            </a:r>
            <a:endParaRPr lang="en-US" altLang="ko-KR" sz="2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‘b’ &lt; ‘a’ </a:t>
            </a:r>
            <a:r>
              <a:rPr lang="en-US" altLang="ko-KR" sz="2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jika</a:t>
            </a:r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dievaluasi</a:t>
            </a:r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menghasilkan</a:t>
            </a:r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False</a:t>
            </a:r>
            <a:endParaRPr lang="en-US" altLang="ko-KR" sz="2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4. </a:t>
            </a:r>
            <a:r>
              <a:rPr lang="en-US" altLang="ko-KR" sz="3000" b="1" dirty="0" err="1" smtClean="0">
                <a:solidFill>
                  <a:srgbClr val="179A9D"/>
                </a:solidFill>
                <a:cs typeface="Arial" pitchFamily="34" charset="0"/>
              </a:rPr>
              <a:t>Tipe</a:t>
            </a:r>
            <a:r>
              <a:rPr lang="en-US" altLang="ko-KR" sz="3000" b="1" dirty="0" smtClean="0">
                <a:solidFill>
                  <a:srgbClr val="179A9D"/>
                </a:solidFill>
                <a:cs typeface="Arial" pitchFamily="34" charset="0"/>
              </a:rPr>
              <a:t> </a:t>
            </a:r>
            <a:r>
              <a:rPr lang="en-US" altLang="ko-KR" sz="3000" b="1" dirty="0" smtClean="0">
                <a:solidFill>
                  <a:srgbClr val="179A9D"/>
                </a:solidFill>
                <a:cs typeface="Arial" pitchFamily="34" charset="0"/>
              </a:rPr>
              <a:t>data </a:t>
            </a:r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character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38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Tipe Data Dasar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484784"/>
            <a:ext cx="6950576" cy="534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Tipe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 string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terdiri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atas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kumpulan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karakter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Penulisan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character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diapik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dengan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tanda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petik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ganda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(</a:t>
            </a:r>
            <a:r>
              <a:rPr lang="en-US" altLang="ko-KR" sz="2200" i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double quotes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),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yaitu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‘’”.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Contoh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“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mahasiswa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”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“AIK123”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“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23”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Tipe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string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juga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dikenakan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operator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perbandingan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misalnya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“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Anak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” = “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anak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”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jika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dievaluasi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menghasilkan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False.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“</a:t>
            </a:r>
            <a:r>
              <a:rPr lang="en-US" altLang="ko-KR" sz="2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Anak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” ≠ </a:t>
            </a:r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“</a:t>
            </a:r>
            <a:r>
              <a:rPr lang="en-US" altLang="ko-KR" sz="2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anak</a:t>
            </a:r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”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jika</a:t>
            </a:r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dievaluasi</a:t>
            </a:r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menghasilkan</a:t>
            </a:r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True.</a:t>
            </a:r>
            <a:endParaRPr lang="en-US" altLang="ko-KR" sz="2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5. </a:t>
            </a:r>
            <a:r>
              <a:rPr lang="en-US" altLang="ko-KR" sz="3000" b="1" dirty="0" err="1" smtClean="0">
                <a:solidFill>
                  <a:srgbClr val="179A9D"/>
                </a:solidFill>
                <a:cs typeface="Arial" pitchFamily="34" charset="0"/>
              </a:rPr>
              <a:t>Tipe</a:t>
            </a:r>
            <a:r>
              <a:rPr lang="en-US" altLang="ko-KR" sz="3000" b="1" dirty="0" smtClean="0">
                <a:solidFill>
                  <a:srgbClr val="179A9D"/>
                </a:solidFill>
                <a:cs typeface="Arial" pitchFamily="34" charset="0"/>
              </a:rPr>
              <a:t> </a:t>
            </a:r>
            <a:r>
              <a:rPr lang="en-US" altLang="ko-KR" sz="3000" b="1" dirty="0" smtClean="0">
                <a:solidFill>
                  <a:srgbClr val="179A9D"/>
                </a:solidFill>
                <a:cs typeface="Arial" pitchFamily="34" charset="0"/>
              </a:rPr>
              <a:t>data string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800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Tipe Data &amp; Operator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775617"/>
            <a:ext cx="695057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Operator digunakan untuk mentransformasikan satu atau beberapa nilai untuk menghasilkan sebuah nilai yang baru.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Ope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rator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yang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diterapkan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pada sebuah nilai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bergantung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pada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tipe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data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nya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Contoh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 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Operator aritmatika dapat diterapkan pada nilai numerik (integer atau real), namun tidak dapat diterapkan pada nilai bertipe character atau string.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sz="3000" b="1" dirty="0" smtClean="0">
                <a:solidFill>
                  <a:srgbClr val="179A9D"/>
                </a:solidFill>
                <a:cs typeface="Arial" pitchFamily="34" charset="0"/>
              </a:rPr>
              <a:t>Operator 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57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Tipe Data &amp; Operator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775617"/>
            <a:ext cx="6950576" cy="400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Operator dasar (</a:t>
            </a:r>
            <a:r>
              <a:rPr lang="id-ID" altLang="ko-KR" sz="24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primitive operator</a:t>
            </a:r>
            <a:r>
              <a:rPr lang="id-ID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)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adalah operator yang paling sederhana yang telah disediakan oleh pemroses bahasa.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 yang paling dasar dalam program fungsional disebut juga sebagai operator.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Operator dasar terdiri atas:</a:t>
            </a:r>
          </a:p>
          <a:p>
            <a:pPr marL="914400" lvl="1" indent="-457200" latinLnBrk="1">
              <a:lnSpc>
                <a:spcPct val="11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Operator aritmatika</a:t>
            </a:r>
          </a:p>
          <a:p>
            <a:pPr marL="914400" lvl="1" indent="-457200" latinLnBrk="1">
              <a:lnSpc>
                <a:spcPct val="11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Operator perbandingan/ relasional</a:t>
            </a:r>
          </a:p>
          <a:p>
            <a:pPr marL="914400" lvl="1" indent="-457200" latinLnBrk="1">
              <a:lnSpc>
                <a:spcPct val="11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Operator boolean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sz="3000" b="1" dirty="0" smtClean="0">
                <a:solidFill>
                  <a:srgbClr val="179A9D"/>
                </a:solidFill>
                <a:cs typeface="Arial" pitchFamily="34" charset="0"/>
              </a:rPr>
              <a:t>Operator Dasar 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57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Operator Dasar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775617"/>
            <a:ext cx="695057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Semua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operator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tersebut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merupakan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binary operator.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Operator –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pula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menjadi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unary operator,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misanya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 -4 (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menandakan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bilangan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negatif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sz="3000" b="1" dirty="0" smtClean="0">
                <a:solidFill>
                  <a:srgbClr val="179A9D"/>
                </a:solidFill>
                <a:cs typeface="Arial" pitchFamily="34" charset="0"/>
              </a:rPr>
              <a:t>1. Operator </a:t>
            </a:r>
            <a:r>
              <a:rPr lang="id-ID" sz="3000" b="1" dirty="0" smtClean="0">
                <a:solidFill>
                  <a:srgbClr val="179A9D"/>
                </a:solidFill>
                <a:cs typeface="Arial" pitchFamily="34" charset="0"/>
              </a:rPr>
              <a:t>aritmatika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7237607"/>
              </p:ext>
            </p:extLst>
          </p:nvPr>
        </p:nvGraphicFramePr>
        <p:xfrm>
          <a:off x="1907708" y="1555224"/>
          <a:ext cx="695057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443"/>
                <a:gridCol w="3780129"/>
                <a:gridCol w="176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Keterangan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Contoh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Penjumlahan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+ 4 = 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Pengurangan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5 - 1 = 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*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Perkalian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 </a:t>
                      </a:r>
                      <a:r>
                        <a:rPr lang="id-ID" sz="2000" dirty="0" smtClean="0"/>
                        <a:t>*</a:t>
                      </a:r>
                      <a:r>
                        <a:rPr lang="en-US" sz="2000" dirty="0" smtClean="0"/>
                        <a:t> 2 = 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Pembagian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 / 4 = 1.25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^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Pemangkatan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2^4</a:t>
                      </a:r>
                      <a:r>
                        <a:rPr lang="en-US" sz="2000" baseline="0" dirty="0" smtClean="0"/>
                        <a:t> = 16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Pembagian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bilangan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bulat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 div 3 = 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Sisa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pembagian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bilangan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bulat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 mod 3 = 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820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374899"/>
            <a:ext cx="9144000" cy="768085"/>
          </a:xfrm>
        </p:spPr>
        <p:txBody>
          <a:bodyPr/>
          <a:lstStyle/>
          <a:p>
            <a:r>
              <a:rPr lang="id-ID" altLang="ko-KR" sz="4000" b="1" dirty="0" smtClean="0"/>
              <a:t>Outline</a:t>
            </a:r>
            <a:endParaRPr lang="ko-KR" altLang="en-US" sz="4000" b="1" dirty="0"/>
          </a:p>
        </p:txBody>
      </p:sp>
      <p:sp>
        <p:nvSpPr>
          <p:cNvPr id="22" name="Rectangle 21"/>
          <p:cNvSpPr/>
          <p:nvPr/>
        </p:nvSpPr>
        <p:spPr>
          <a:xfrm>
            <a:off x="0" y="1523987"/>
            <a:ext cx="9144000" cy="5334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id-ID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282" y="1809738"/>
            <a:ext cx="87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endParaRPr lang="id-ID" dirty="0">
              <a:solidFill>
                <a:prstClr val="black"/>
              </a:solidFill>
            </a:endParaRPr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xmlns="" val="364518134"/>
              </p:ext>
            </p:extLst>
          </p:nvPr>
        </p:nvGraphicFramePr>
        <p:xfrm>
          <a:off x="467544" y="1700808"/>
          <a:ext cx="8280920" cy="4992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343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Operator Aritmatika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775617"/>
            <a:ext cx="695057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Urutan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operator precedence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dari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tinggi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rendah</a:t>
            </a:r>
            <a:r>
              <a:rPr lang="id-ID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Contoh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 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3^2 </a:t>
            </a:r>
            <a:r>
              <a:rPr lang="id-ID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*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5 = …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2 + 5 </a:t>
            </a:r>
            <a:r>
              <a:rPr lang="id-ID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*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2 = …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4 – 2 </a:t>
            </a:r>
            <a:r>
              <a:rPr lang="id-ID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*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2^2 = … 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Gunakan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tanda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kurung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()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untuk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mengubah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precedence.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Precedence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79729" y="2285992"/>
            <a:ext cx="5108332" cy="12961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714612" y="2701349"/>
            <a:ext cx="34496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id-ID" sz="2000" dirty="0" smtClean="0"/>
              <a:t>*</a:t>
            </a:r>
          </a:p>
          <a:p>
            <a:r>
              <a:rPr lang="id-ID" sz="2000" dirty="0" smtClean="0"/>
              <a:t>+</a:t>
            </a:r>
            <a:endParaRPr lang="id-ID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3567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Operator Aritmatika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775617"/>
            <a:ext cx="6950576" cy="265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Urutan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asosiasi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untuk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operator yang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memiliki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precedence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sama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adalah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dari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kiri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kanan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kecuali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untuk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pangkat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adalah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kanan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kiri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Contoh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5 – 2 – 3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artinya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adalah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(5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–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2) </a:t>
            </a: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– 3 </a:t>
            </a:r>
            <a:endParaRPr lang="en-US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2^3^4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artinya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adalah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2^(3^4)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Order of Association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70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Operator Aritmatika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484784"/>
            <a:ext cx="6950576" cy="4482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(x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div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y)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(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x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mod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y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didefinisikan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sbb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x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adalah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bilangan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integer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positif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atau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negatif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y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adalah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bilangan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integer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positif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q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adalah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hasil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div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berupa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bilangan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integer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positif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atau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negatif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r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adalah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hasil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mod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berupa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bilangan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integer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positif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3000" b="1" dirty="0">
                <a:solidFill>
                  <a:srgbClr val="179A9D"/>
                </a:solidFill>
                <a:cs typeface="Arial" pitchFamily="34" charset="0"/>
              </a:rPr>
              <a:t>d</a:t>
            </a:r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iv &amp; mod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3111" y="2132856"/>
            <a:ext cx="5999761" cy="864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833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Operator Aritmatika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484784"/>
            <a:ext cx="6950576" cy="85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Contoh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3000" b="1" dirty="0">
                <a:solidFill>
                  <a:srgbClr val="179A9D"/>
                </a:solidFill>
                <a:cs typeface="Arial" pitchFamily="34" charset="0"/>
              </a:rPr>
              <a:t>d</a:t>
            </a:r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iv &amp; mod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40752" y="2035571"/>
            <a:ext cx="6436353" cy="173586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7 div 3 = …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(-7) div 3 = …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7 mod 3 = …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(-7) mod 3 = …</a:t>
            </a:r>
          </a:p>
        </p:txBody>
      </p:sp>
    </p:spTree>
    <p:extLst>
      <p:ext uri="{BB962C8B-B14F-4D97-AF65-F5344CB8AC3E}">
        <p14:creationId xmlns:p14="http://schemas.microsoft.com/office/powerpoint/2010/main" xmlns="" val="12420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Operator Dasar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484784"/>
            <a:ext cx="6950576" cy="507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Nilai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boolean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dihasilkan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dari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operator </a:t>
            </a:r>
            <a:r>
              <a:rPr lang="en-US" altLang="ko-KR" sz="22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perbandingan</a:t>
            </a:r>
            <a:r>
              <a:rPr lang="id-ID" altLang="ko-KR" sz="2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/ relasional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berikut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</a:t>
            </a:r>
            <a:endParaRPr lang="id-ID" altLang="ko-KR" sz="2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id-ID" altLang="ko-KR" sz="2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id-ID" altLang="ko-KR" sz="2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id-ID" altLang="ko-KR" sz="2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id-ID" altLang="ko-KR" sz="2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id-ID" altLang="ko-KR" sz="2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Contoh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</a:t>
            </a:r>
            <a:endParaRPr lang="id-ID" altLang="ko-KR" sz="2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2 &lt; 7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3.14 = 3.142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True = False 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True = (5 &lt; 11)</a:t>
            </a:r>
            <a:endParaRPr lang="en-US" altLang="ko-KR" sz="2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2. Operator </a:t>
            </a:r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Relasional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252"/>
          <a:stretch>
            <a:fillRect/>
          </a:stretch>
        </p:blipFill>
        <p:spPr bwMode="auto">
          <a:xfrm>
            <a:off x="3333918" y="2357430"/>
            <a:ext cx="3595536" cy="210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943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Operator Relasional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484784"/>
            <a:ext cx="6950576" cy="3863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Bef>
                <a:spcPts val="12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Bilangan real memiliki batasan pada memori komputer. Batasan ini bervariasi tergantung pada implementasi bahasa pemrograman. </a:t>
            </a:r>
          </a:p>
          <a:p>
            <a:pPr marL="342900" indent="-342900" latinLnBrk="1">
              <a:lnSpc>
                <a:spcPct val="110000"/>
              </a:lnSpc>
              <a:spcBef>
                <a:spcPts val="12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Hati-hati saat menyamakan 2 bilangan real.</a:t>
            </a:r>
          </a:p>
          <a:p>
            <a:pPr marL="342900" indent="-342900" latinLnBrk="1">
              <a:lnSpc>
                <a:spcPct val="110000"/>
              </a:lnSpc>
              <a:spcBef>
                <a:spcPts val="12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Contoh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</a:t>
            </a:r>
            <a:endParaRPr lang="id-ID" altLang="ko-KR" sz="2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342900" indent="-342900" latinLnBrk="1">
              <a:lnSpc>
                <a:spcPct val="110000"/>
              </a:lnSpc>
              <a:spcBef>
                <a:spcPts val="1200"/>
              </a:spcBef>
              <a:spcAft>
                <a:spcPts val="400"/>
              </a:spcAft>
            </a:pPr>
            <a:r>
              <a:rPr lang="id-ID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   3.142857 = 3.1428571 akan menghasilkan nilai False.</a:t>
            </a:r>
          </a:p>
          <a:p>
            <a:pPr marL="342900" indent="-342900" latinLnBrk="1">
              <a:lnSpc>
                <a:spcPct val="110000"/>
              </a:lnSpc>
              <a:spcBef>
                <a:spcPts val="1200"/>
              </a:spcBef>
              <a:spcAft>
                <a:spcPts val="400"/>
              </a:spcAft>
            </a:pPr>
            <a:r>
              <a:rPr lang="id-ID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	Alternatif |3.142857 - 3.1428571| ≤ 0.00001</a:t>
            </a:r>
            <a:endParaRPr lang="en-US" altLang="ko-KR" sz="2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000" b="1" dirty="0" smtClean="0">
                <a:solidFill>
                  <a:srgbClr val="179A9D"/>
                </a:solidFill>
                <a:cs typeface="Arial" pitchFamily="34" charset="0"/>
              </a:rPr>
              <a:t>Equality on Real Number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226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Operator Dasar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484784"/>
            <a:ext cx="6950576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Nilai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boolean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dikombinasikan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dengan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operator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berikut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3. Operator</a:t>
            </a:r>
            <a:r>
              <a:rPr lang="en-US" altLang="ko-KR" sz="3000" b="1" dirty="0" smtClean="0">
                <a:solidFill>
                  <a:srgbClr val="179A9D"/>
                </a:solidFill>
                <a:cs typeface="Arial" pitchFamily="34" charset="0"/>
              </a:rPr>
              <a:t> </a:t>
            </a:r>
            <a:r>
              <a:rPr lang="en-US" altLang="ko-KR" sz="3000" b="1" dirty="0" err="1" smtClean="0">
                <a:solidFill>
                  <a:srgbClr val="179A9D"/>
                </a:solidFill>
                <a:cs typeface="Arial" pitchFamily="34" charset="0"/>
              </a:rPr>
              <a:t>boolean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00232" y="2428868"/>
          <a:ext cx="64294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2143140"/>
                <a:gridCol w="214314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Simbol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Keterangan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Contoh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u="sng" dirty="0" smtClean="0"/>
                        <a:t>and</a:t>
                      </a:r>
                      <a:endParaRPr lang="id-ID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Konjungsi</a:t>
                      </a:r>
                      <a:r>
                        <a:rPr lang="id-ID" baseline="0" dirty="0" smtClean="0"/>
                        <a:t>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True</a:t>
                      </a:r>
                      <a:r>
                        <a:rPr lang="id-ID" baseline="0" dirty="0" smtClean="0"/>
                        <a:t> </a:t>
                      </a:r>
                      <a:r>
                        <a:rPr lang="id-ID" u="sng" baseline="0" dirty="0" smtClean="0"/>
                        <a:t>and</a:t>
                      </a:r>
                      <a:r>
                        <a:rPr lang="id-ID" baseline="0" dirty="0" smtClean="0"/>
                        <a:t> (3 = 7)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u="sng" dirty="0" smtClean="0"/>
                        <a:t>or</a:t>
                      </a:r>
                      <a:endParaRPr lang="id-ID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Disjungsi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(7 &gt; 9) </a:t>
                      </a:r>
                      <a:r>
                        <a:rPr lang="id-ID" u="sng" dirty="0" smtClean="0"/>
                        <a:t>or</a:t>
                      </a:r>
                      <a:r>
                        <a:rPr lang="id-ID" dirty="0" smtClean="0"/>
                        <a:t> (0 = 0.1)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u="sng" dirty="0" smtClean="0"/>
                        <a:t>not</a:t>
                      </a:r>
                      <a:endParaRPr lang="id-ID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Negasi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u="sng" dirty="0" smtClean="0"/>
                        <a:t>not</a:t>
                      </a:r>
                      <a:r>
                        <a:rPr lang="id-ID" dirty="0" smtClean="0"/>
                        <a:t> True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71670" y="4214818"/>
          <a:ext cx="64294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928826"/>
                <a:gridCol w="1607355"/>
                <a:gridCol w="1607355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 </a:t>
                      </a:r>
                      <a:r>
                        <a:rPr lang="id-ID" u="sng" dirty="0" smtClean="0"/>
                        <a:t>and</a:t>
                      </a:r>
                      <a:r>
                        <a:rPr lang="id-ID" dirty="0" smtClean="0"/>
                        <a:t> 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A </a:t>
                      </a:r>
                      <a:r>
                        <a:rPr lang="id-ID" u="sng" dirty="0" smtClean="0"/>
                        <a:t>or</a:t>
                      </a:r>
                      <a:r>
                        <a:rPr lang="id-ID" dirty="0" smtClean="0"/>
                        <a:t> B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u="sng" dirty="0" smtClean="0"/>
                        <a:t>False</a:t>
                      </a:r>
                      <a:endParaRPr lang="id-ID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u="sng" dirty="0" smtClean="0"/>
                        <a:t>False</a:t>
                      </a:r>
                      <a:endParaRPr lang="id-ID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u="sng" dirty="0" smtClean="0"/>
                        <a:t>True</a:t>
                      </a:r>
                      <a:endParaRPr lang="id-ID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False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u="sng" dirty="0" smtClean="0"/>
                        <a:t>True</a:t>
                      </a:r>
                      <a:endParaRPr lang="id-ID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True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5320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Ekspresi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5918" y="1484784"/>
            <a:ext cx="7358082" cy="4817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Ekspresi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digunakan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untuk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mendeskripsikan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sebuah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nilai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(value).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Sebuah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eskpresi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tersusun dari nama, simbol, operator, fungsi, () yang dapat menghasilkan suatu nilai berkat evaluasi dari ekspresi tersebut.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Ekspresi dalam paradigma fungsional terdiri atas 3 jenis, yaitu:</a:t>
            </a:r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b="1" dirty="0" err="1" smtClean="0"/>
              <a:t>ekspresi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dasar</a:t>
            </a:r>
            <a:r>
              <a:rPr lang="id-ID" sz="2400" b="1" dirty="0" smtClean="0"/>
              <a:t> </a:t>
            </a:r>
            <a:r>
              <a:rPr lang="id-ID" sz="2400" dirty="0" smtClean="0"/>
              <a:t>(menerapkan operator dasar)</a:t>
            </a:r>
            <a:endParaRPr lang="en-US" sz="2400" dirty="0" smtClean="0"/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err="1" smtClean="0"/>
              <a:t>ekspresi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kondisional</a:t>
            </a:r>
            <a:endParaRPr lang="en-US" sz="2400" dirty="0"/>
          </a:p>
          <a:p>
            <a:pPr marL="800100" lvl="1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2400" dirty="0" err="1" smtClean="0"/>
              <a:t>ekspresi</a:t>
            </a:r>
            <a:r>
              <a:rPr lang="en-US" sz="2400" dirty="0" smtClean="0"/>
              <a:t> </a:t>
            </a:r>
            <a:r>
              <a:rPr lang="en-US" sz="2400" dirty="0" err="1" smtClean="0"/>
              <a:t>rekursif</a:t>
            </a: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000" b="1" dirty="0" err="1" smtClean="0">
                <a:solidFill>
                  <a:srgbClr val="179A9D"/>
                </a:solidFill>
                <a:cs typeface="Arial" pitchFamily="34" charset="0"/>
              </a:rPr>
              <a:t>Ekspresi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407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Ekspresi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Penulisan </a:t>
            </a:r>
            <a:r>
              <a:rPr lang="en-US" altLang="ko-KR" sz="3000" b="1" dirty="0" err="1" smtClean="0">
                <a:solidFill>
                  <a:srgbClr val="179A9D"/>
                </a:solidFill>
                <a:cs typeface="Arial" pitchFamily="34" charset="0"/>
              </a:rPr>
              <a:t>Ekspresi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4311182"/>
              </p:ext>
            </p:extLst>
          </p:nvPr>
        </p:nvGraphicFramePr>
        <p:xfrm>
          <a:off x="2000232" y="1643050"/>
          <a:ext cx="5868669" cy="259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6223"/>
                <a:gridCol w="1956223"/>
                <a:gridCol w="195622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2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Jenis</a:t>
                      </a:r>
                      <a:endParaRPr lang="en-US" sz="2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2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Ekspresi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2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Aritmatika</a:t>
                      </a:r>
                      <a:endParaRPr lang="en-US" sz="2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2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Ekspresi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2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Boolean</a:t>
                      </a:r>
                      <a:endParaRPr lang="en-US" sz="2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2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Infix</a:t>
                      </a:r>
                      <a:endParaRPr lang="en-US" sz="2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2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(3 + 6) * 2</a:t>
                      </a:r>
                      <a:endParaRPr lang="en-US" sz="2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20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6 &gt; 9</a:t>
                      </a:r>
                      <a:endParaRPr lang="en-US" sz="2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2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Prefix</a:t>
                      </a:r>
                      <a:endParaRPr lang="en-US" sz="2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2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(* (+</a:t>
                      </a:r>
                      <a:r>
                        <a:rPr lang="id-ID" sz="2000" baseline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 3 6</a:t>
                      </a:r>
                      <a:r>
                        <a:rPr lang="id-ID" sz="2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) 2)</a:t>
                      </a:r>
                      <a:endParaRPr lang="en-US" sz="2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2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&gt; 6 9</a:t>
                      </a:r>
                      <a:endParaRPr lang="en-US" sz="2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2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Postfix</a:t>
                      </a:r>
                      <a:endParaRPr lang="en-US" sz="2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2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(3 6 +) 2 *</a:t>
                      </a:r>
                      <a:endParaRPr lang="en-US" sz="2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20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6 9 &gt;</a:t>
                      </a:r>
                      <a:endParaRPr lang="en-US" sz="2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28794" y="4429132"/>
            <a:ext cx="6950576" cy="133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cs typeface="Arial" pitchFamily="34" charset="0"/>
              </a:rPr>
              <a:t>Ekspresi dalam notasi fungsional maupun bahasa Python dituliskan dalam bentuk </a:t>
            </a:r>
            <a:r>
              <a:rPr lang="id-ID" altLang="ko-KR" sz="2400" b="1" dirty="0" smtClean="0">
                <a:cs typeface="Arial" pitchFamily="34" charset="0"/>
              </a:rPr>
              <a:t>infix</a:t>
            </a:r>
            <a:r>
              <a:rPr lang="id-ID" altLang="ko-KR" sz="2400" dirty="0" smtClean="0">
                <a:cs typeface="Arial" pitchFamily="34" charset="0"/>
              </a:rPr>
              <a:t>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cs typeface="Arial" pitchFamily="34" charset="0"/>
              </a:rPr>
              <a:t>Evaluasi ekspresi bergantung pada presedensi.</a:t>
            </a:r>
            <a:endParaRPr lang="en-US" altLang="ko-KR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0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Program Fungsional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Konstruksi Program Fungsional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4311182"/>
              </p:ext>
            </p:extLst>
          </p:nvPr>
        </p:nvGraphicFramePr>
        <p:xfrm>
          <a:off x="2000232" y="1571612"/>
          <a:ext cx="6858048" cy="3649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8144"/>
                <a:gridCol w="4919904"/>
              </a:tblGrid>
              <a:tr h="428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Tahapan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</a:rPr>
                        <a:t>Deskripsi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Definisi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Menentukan identitas fungsi, yaitu nama, domain dan range.</a:t>
                      </a:r>
                    </a:p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Contoh: membuat fungsi pangkat tiga dari sebuah bilangan integer.</a:t>
                      </a:r>
                    </a:p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Pangkat3 : integer </a:t>
                      </a:r>
                      <a:r>
                        <a:rPr lang="id-ID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  <a:sym typeface="Wingdings" pitchFamily="2" charset="2"/>
                        </a:rPr>
                        <a:t> integer</a:t>
                      </a:r>
                    </a:p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None/>
                        <a:tabLst>
                          <a:tab pos="2228850" algn="l"/>
                        </a:tabLst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Spesifikasi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Menentukan apa yang dilakukan oleh fungsi. </a:t>
                      </a:r>
                    </a:p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Contoh: Fungsi bernama Pangkat3(x) artinya menghitung pangkat tiga dari x.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60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524012"/>
            <a:ext cx="9144000" cy="5334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2" y="374900"/>
            <a:ext cx="9144000" cy="768085"/>
          </a:xfrm>
        </p:spPr>
        <p:txBody>
          <a:bodyPr/>
          <a:lstStyle/>
          <a:p>
            <a:r>
              <a:rPr lang="id-ID" altLang="ko-KR" sz="4000" b="1" dirty="0" smtClean="0"/>
              <a:t>Paradigma Fungsional</a:t>
            </a:r>
            <a:endParaRPr lang="ko-KR" altLang="en-US" sz="4000" b="1" dirty="0"/>
          </a:p>
        </p:txBody>
      </p:sp>
      <p:sp>
        <p:nvSpPr>
          <p:cNvPr id="5122" name="AutoShape 2" descr="Computers Clipart Pdf - Desktop Computer Clip Art , Transparent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4" name="AutoShape 4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6" name="AutoShape 6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128" name="AutoShape 8" descr="28 Collection Of Mac Computer Clipart - Clip Art Computer, HD Png ...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460375" y="1916832"/>
            <a:ext cx="8215370" cy="3973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Didasari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oleh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konsep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pemetaaan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matematika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pPr marL="263525" indent="-263525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berbentuk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"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primitif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komposisi</a:t>
            </a:r>
            <a:r>
              <a:rPr lang="id-ID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63525" lvl="1" indent="-263525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fungsi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"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kotak</a:t>
            </a:r>
            <a:r>
              <a:rPr lang="id-ID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hitam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", yang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perhatiannya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keadaan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awal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akhir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63525" indent="-263525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Paradigma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mempermasalahkan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memorisasi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struktur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</a:t>
            </a:r>
            <a:r>
              <a:rPr lang="id-ID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720725" lvl="1" indent="-263525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pemi</a:t>
            </a:r>
            <a:r>
              <a:rPr lang="id-ID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sahan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antara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program</a:t>
            </a:r>
            <a:r>
              <a:rPr lang="id-ID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720725" lvl="1" indent="-263525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dak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id-ID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istilah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"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variabel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“.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2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Program Fungsional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5918" y="476229"/>
            <a:ext cx="70934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Konstruksi Program Fungsional (lanj.)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4311182"/>
              </p:ext>
            </p:extLst>
          </p:nvPr>
        </p:nvGraphicFramePr>
        <p:xfrm>
          <a:off x="2000232" y="1571612"/>
          <a:ext cx="6858048" cy="4876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8144"/>
                <a:gridCol w="4919904"/>
              </a:tblGrid>
              <a:tr h="5000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Tahapan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</a:rPr>
                        <a:t>Deskripsi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Realisasi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Menentukan bagaimana fungsi melakukan komputasi, yaitu mengasosiasikan pada nama fungsi, sebuah ekspresi fungsional dengan parameter formal yang cocok.</a:t>
                      </a:r>
                    </a:p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Contoh: mengasosiasikan</a:t>
                      </a: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pada Pangkat3: x*x*x  dengan x adalah nama parameter formal.</a:t>
                      </a:r>
                    </a:p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Parameter formal adalah nama yang dipilih untuk mengasosiasikan domain dan range.</a:t>
                      </a:r>
                    </a:p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None/>
                        <a:tabLst>
                          <a:tab pos="2228850" algn="l"/>
                        </a:tabLst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Aplikasi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Fungsi untuk memakainya dalam suatu ekspresi, yaitu dengan menggantikan semua nama parameter normal dengan nilai.</a:t>
                      </a:r>
                      <a:endParaRPr lang="en-US" altLang="ko-KR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60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Notasi Fungsional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476229"/>
            <a:ext cx="70934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altLang="ko-KR" sz="3000" b="1" dirty="0" smtClean="0">
                <a:solidFill>
                  <a:srgbClr val="179A9D"/>
                </a:solidFill>
                <a:cs typeface="Arial" pitchFamily="34" charset="0"/>
              </a:rPr>
              <a:t>Notasi Fungsional 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28794" y="1643050"/>
            <a:ext cx="695057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cs typeface="Arial" pitchFamily="34" charset="0"/>
              </a:rPr>
              <a:t>Notasi yang dipakai di kuliah ini untuk menuliskan program fungsional.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cs typeface="Arial" pitchFamily="34" charset="0"/>
              </a:rPr>
              <a:t>Notasi ini tidak mempunyai eksekutor, sehingga harus ditranslasikan ke dalam bahasa pemrograman tertentu untuk mengeksekusinya.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cs typeface="Arial" pitchFamily="34" charset="0"/>
              </a:rPr>
              <a:t>Translasi ke bahasa program dipelajari pada saat praktikum. 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cs typeface="Arial" pitchFamily="34" charset="0"/>
              </a:rPr>
              <a:t>Bahasa program yang digunakan untuk praktikum adalah bahasa Python.</a:t>
            </a:r>
            <a:endParaRPr lang="en-US" altLang="ko-KR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0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Notasi Fungsional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98" y="1428736"/>
            <a:ext cx="8905902" cy="375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357166"/>
            <a:ext cx="9144000" cy="768085"/>
          </a:xfrm>
        </p:spPr>
        <p:txBody>
          <a:bodyPr/>
          <a:lstStyle/>
          <a:p>
            <a:r>
              <a:rPr lang="id-ID" dirty="0" smtClean="0"/>
              <a:t>Notasi Fungsional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357158" y="5286388"/>
            <a:ext cx="8501122" cy="1362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cs typeface="Arial" pitchFamily="34" charset="0"/>
              </a:rPr>
              <a:t>Kurung kurawal {} digunakan untuk menuliskan komentar.</a:t>
            </a:r>
          </a:p>
          <a:p>
            <a:pPr marL="342900" indent="-342900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cs typeface="Arial" pitchFamily="34" charset="0"/>
              </a:rPr>
              <a:t>Komentar tidak dieksekusi oleh pemroses bahasa, hanya digunakan untuk memberikan penjelasan.</a:t>
            </a:r>
            <a:endParaRPr lang="en-US" altLang="ko-KR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0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Notasi Fungsional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357166"/>
            <a:ext cx="9144000" cy="768085"/>
          </a:xfrm>
        </p:spPr>
        <p:txBody>
          <a:bodyPr/>
          <a:lstStyle/>
          <a:p>
            <a:r>
              <a:rPr lang="id-ID" dirty="0" smtClean="0"/>
              <a:t>Notasi Fungsional</a:t>
            </a:r>
            <a:endParaRPr lang="id-ID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4311182"/>
              </p:ext>
            </p:extLst>
          </p:nvPr>
        </p:nvGraphicFramePr>
        <p:xfrm>
          <a:off x="357158" y="1142984"/>
          <a:ext cx="8501090" cy="5561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9831"/>
                <a:gridCol w="6431259"/>
              </a:tblGrid>
              <a:tr h="428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Tahapan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</a:rPr>
                        <a:t>Deskripsi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Header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Berisi judul fungsi, nama dan parameter formalnya.</a:t>
                      </a:r>
                    </a:p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endParaRPr lang="id-ID" altLang="ko-KR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Definisi dan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Speisifkasi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Berisi identitas fungsi (nama, domain, range) dan deskripsi apa yang dilakukan oleh fungsi. </a:t>
                      </a:r>
                    </a:p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endParaRPr lang="en-US" altLang="ko-KR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Realisasi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Berisi realisasi fungsi, yaitu ekspresi fungsional yang ditulis untuk mencapai spesifikasi yang dimaksudkan.</a:t>
                      </a:r>
                    </a:p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Sebuah definisi dan spesifikasi yang sama dapat direalisasikan dalam beberapa ekspresi.</a:t>
                      </a:r>
                    </a:p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Pada bagian ini nama fungsi dituliskan beserta ekspresinya.</a:t>
                      </a:r>
                    </a:p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endParaRPr lang="en-US" altLang="ko-KR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2228850" algn="l"/>
                        </a:tabLst>
                      </a:pPr>
                      <a:r>
                        <a:rPr lang="id-ID" sz="18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Aplikasi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Contoh aplikasi fungsi dapat disertai pula dengan hasil aplikasinya.</a:t>
                      </a:r>
                    </a:p>
                    <a:p>
                      <a:pPr marL="342900" marR="0" indent="-34290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itchFamily="34" charset="0"/>
                        <a:buChar char="•"/>
                        <a:tabLst>
                          <a:tab pos="2228850" algn="l"/>
                        </a:tabLst>
                      </a:pPr>
                      <a:r>
                        <a:rPr lang="id-ID" altLang="ko-K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Bagian ini merupakan interaksi langsung dengan pemakai dalam konteks eksekusi.</a:t>
                      </a:r>
                      <a:endParaRPr lang="en-US" altLang="ko-KR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60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Notasi Fungsional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517775"/>
            <a:ext cx="9144000" cy="768085"/>
          </a:xfrm>
        </p:spPr>
        <p:txBody>
          <a:bodyPr/>
          <a:lstStyle/>
          <a:p>
            <a:r>
              <a:rPr lang="id-ID" dirty="0" smtClean="0"/>
              <a:t>Notasi Fungsional </a:t>
            </a:r>
          </a:p>
          <a:p>
            <a:r>
              <a:rPr lang="id-ID" dirty="0" smtClean="0"/>
              <a:t>Fungsi Pangkat Dua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5" y="2305067"/>
            <a:ext cx="840105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60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470807"/>
            <a:ext cx="9144000" cy="768084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238892"/>
            <a:ext cx="9144000" cy="384043"/>
          </a:xfrm>
        </p:spPr>
        <p:txBody>
          <a:bodyPr/>
          <a:lstStyle/>
          <a:p>
            <a:pPr lvl="0"/>
            <a:r>
              <a:rPr lang="id-ID" altLang="ko-KR" dirty="0" smtClean="0"/>
              <a:t>Selamat Belajar dan Berlatih !!!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>
            <a:off x="4251604" y="2579214"/>
            <a:ext cx="649059" cy="865412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4400" b="1" dirty="0" err="1" smtClean="0">
                <a:solidFill>
                  <a:prstClr val="white"/>
                </a:solidFill>
                <a:cs typeface="Arial" pitchFamily="34" charset="0"/>
              </a:rPr>
              <a:t>Konsep</a:t>
            </a: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 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Fungsi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1500174"/>
            <a:ext cx="6950576" cy="508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merupakan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pemetaan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sebuah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anggota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dari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sebuah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himpunan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A (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disebut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sebagai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domain)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anggota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himpunan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B (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disebut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sebagai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range), yang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dinotasikan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dengan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 </a:t>
            </a:r>
          </a:p>
          <a:p>
            <a:pPr algn="ctr" latinLnBrk="1">
              <a:lnSpc>
                <a:spcPct val="110000"/>
              </a:lnSpc>
              <a:spcAft>
                <a:spcPts val="400"/>
              </a:spcAft>
            </a:pPr>
            <a:r>
              <a:rPr lang="en-US" altLang="ko-KR" sz="3200" dirty="0" smtClean="0">
                <a:solidFill>
                  <a:schemeClr val="accent3"/>
                </a:solidFill>
                <a:cs typeface="Arial" pitchFamily="34" charset="0"/>
              </a:rPr>
              <a:t>f : A </a:t>
            </a:r>
            <a:r>
              <a:rPr lang="en-US" altLang="ko-KR" sz="3200" dirty="0" smtClean="0">
                <a:solidFill>
                  <a:schemeClr val="accent3"/>
                </a:solidFill>
                <a:cs typeface="Arial" pitchFamily="34" charset="0"/>
                <a:sym typeface="Wingdings" pitchFamily="2" charset="2"/>
              </a:rPr>
              <a:t> B</a:t>
            </a:r>
            <a:endParaRPr lang="id-ID" altLang="ko-KR" sz="3200" dirty="0" smtClean="0">
              <a:solidFill>
                <a:schemeClr val="accent3"/>
              </a:solidFill>
              <a:cs typeface="Arial" pitchFamily="34" charset="0"/>
              <a:sym typeface="Wingdings" pitchFamily="2" charset="2"/>
            </a:endParaRPr>
          </a:p>
          <a:p>
            <a:pPr algn="ctr" latinLnBrk="1">
              <a:lnSpc>
                <a:spcPct val="110000"/>
              </a:lnSpc>
              <a:spcAft>
                <a:spcPts val="400"/>
              </a:spcAft>
            </a:pPr>
            <a:r>
              <a:rPr lang="en-US" altLang="ko-KR" sz="3200" dirty="0" smtClean="0">
                <a:solidFill>
                  <a:schemeClr val="accent3"/>
                </a:solidFill>
                <a:cs typeface="Arial" pitchFamily="34" charset="0"/>
              </a:rPr>
              <a:t>f(x)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x 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mewakili sebuah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anggota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dari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himpunan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A (domain)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 </a:t>
            </a:r>
            <a:r>
              <a:rPr lang="en-US" altLang="ko-KR" sz="2400" i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independent variable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.</a:t>
            </a:r>
            <a:endParaRPr lang="en-US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disebut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sebagai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nama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f(x)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adalah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hasil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pemetaan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dari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himpunan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B (range)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Fungsi</a:t>
            </a:r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dalam</a:t>
            </a:r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Matematika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0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err="1" smtClean="0">
                <a:solidFill>
                  <a:prstClr val="white"/>
                </a:solidFill>
                <a:cs typeface="Arial" pitchFamily="34" charset="0"/>
              </a:rPr>
              <a:t>Konsep</a:t>
            </a: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 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Fungsi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4941168"/>
            <a:ext cx="6950576" cy="176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Setiap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anggota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di domain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dipetakan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tepat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satu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anggota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di range.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Beberapa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anggota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memiliki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pasangan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yang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sama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di range.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Fungsi</a:t>
            </a:r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dalam</a:t>
            </a:r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Matematika</a:t>
            </a:r>
            <a:r>
              <a:rPr lang="id-ID" sz="3000" b="1" dirty="0" smtClean="0">
                <a:solidFill>
                  <a:srgbClr val="179A9D"/>
                </a:solidFill>
                <a:cs typeface="Arial" pitchFamily="34" charset="0"/>
              </a:rPr>
              <a:t> (lanj.)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5" y="1675114"/>
            <a:ext cx="3531227" cy="324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955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Konsep Fungsi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5918" y="1510101"/>
            <a:ext cx="6950576" cy="491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Saat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menspesifikasikan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sebuah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kita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juga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harus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menyebutkan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domain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untuk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tersebut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Sebagai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contoh</a:t>
            </a:r>
            <a:r>
              <a:rPr lang="id-ID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sebuah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id-ID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</a:t>
            </a:r>
          </a:p>
          <a:p>
            <a:pPr marL="720725" lvl="1" indent="-263525" algn="ctr" latinLnBrk="1">
              <a:lnSpc>
                <a:spcPct val="110000"/>
              </a:lnSpc>
              <a:spcAft>
                <a:spcPts val="400"/>
              </a:spcAft>
            </a:pP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f(x) = x</a:t>
            </a:r>
            <a:r>
              <a:rPr lang="en-US" altLang="ko-KR" sz="2400" baseline="30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2</a:t>
            </a:r>
            <a:r>
              <a:rPr lang="id-ID" altLang="ko-KR" sz="2400" baseline="30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-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1 </a:t>
            </a:r>
            <a:endParaRPr lang="id-ID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720725" lvl="1" indent="-263525" algn="ctr" latinLnBrk="1">
              <a:lnSpc>
                <a:spcPct val="110000"/>
              </a:lnSpc>
              <a:spcAft>
                <a:spcPts val="400"/>
              </a:spcAft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mempunyai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domain {-1, 0, 1, 2, 3}, </a:t>
            </a:r>
            <a:endParaRPr lang="id-ID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720725" lvl="1" indent="-263525" algn="ctr" latinLnBrk="1">
              <a:lnSpc>
                <a:spcPct val="110000"/>
              </a:lnSpc>
              <a:spcAft>
                <a:spcPts val="400"/>
              </a:spcAft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maka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range-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nya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adalah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{1, 2, 5, 10}.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Dalam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matematika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en-US" altLang="ko-KR" sz="2200" dirty="0" err="1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j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ika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domain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tidak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dinyatakan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secara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ek</a:t>
            </a:r>
            <a:r>
              <a:rPr lang="id-ID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plisit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maka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diasumsikan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bahwa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domain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berasal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dari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bilangan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himpunan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bilangan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real yang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sangat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besar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 </a:t>
            </a:r>
            <a:r>
              <a:rPr lang="en-US" altLang="ko-KR" sz="2200" b="1" i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natural domain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dengan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syarat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tidak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menyebabkan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pembagian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dengan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 0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dan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akar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dari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bilangan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negatif</a:t>
            </a:r>
            <a:r>
              <a:rPr lang="en-US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  <a:sym typeface="Wingdings" pitchFamily="2" charset="2"/>
              </a:rPr>
              <a:t>.</a:t>
            </a:r>
            <a:endParaRPr lang="en-US" altLang="ko-KR" sz="2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sz="3000" b="1" dirty="0" smtClean="0">
                <a:solidFill>
                  <a:srgbClr val="179A9D"/>
                </a:solidFill>
                <a:cs typeface="Arial" pitchFamily="34" charset="0"/>
              </a:rPr>
              <a:t>Domain F</a:t>
            </a:r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ungsi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73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Fungsi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775617"/>
            <a:ext cx="6950576" cy="486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10000"/>
              </a:lnSpc>
              <a:spcAft>
                <a:spcPts val="400"/>
              </a:spcAft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Contoh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 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f(x) = 1 / (x-3)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mempunyai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domain {x : x ≠ 3}.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                          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mempunyai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domain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dalam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interval (-3,3)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atau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dituliskan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dengan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{t : -3 &lt; t &lt; 3}.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atinLnBrk="1">
              <a:lnSpc>
                <a:spcPct val="110000"/>
              </a:lnSpc>
              <a:spcAft>
                <a:spcPts val="400"/>
              </a:spcAft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Kesimpulan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kita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harus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menyatakan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domain yang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(valid)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untuk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sebuah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endParaRPr lang="en-US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id-ID" sz="3000" b="1" dirty="0" smtClean="0">
                <a:solidFill>
                  <a:srgbClr val="179A9D"/>
                </a:solidFill>
                <a:cs typeface="Arial" pitchFamily="34" charset="0"/>
              </a:rPr>
              <a:t>Domain </a:t>
            </a:r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Fungsi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3131840" y="2928038"/>
                <a:ext cx="2370584" cy="664669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9−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 err="1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28038"/>
                <a:ext cx="2370584" cy="6646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771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Konsep Fungsi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775617"/>
            <a:ext cx="6950576" cy="4508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dalam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pemrograman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digunakan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untuk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menyelesaikan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persoalan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tertentu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 </a:t>
            </a:r>
          </a:p>
          <a:p>
            <a:pPr marL="342900" indent="-342900" latinLnBrk="1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menerima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masukan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,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kemudian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menerapkan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serangkaian proses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terhadap masukan tersebut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agar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menghasilkan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keluaran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sesuai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dengan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yang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diharapkan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  </a:t>
            </a:r>
          </a:p>
          <a:p>
            <a:pPr marL="342900" indent="-342900" latinLnBrk="1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menerima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sebuah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id-ID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masukan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maupun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lebih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dari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satu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masukan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</a:t>
            </a:r>
          </a:p>
          <a:p>
            <a:pPr marL="342900" indent="-342900" latinLnBrk="1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Setiap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masukan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dapat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memiliki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domain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masing-masing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. </a:t>
            </a: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Fungsi</a:t>
            </a:r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dalam</a:t>
            </a:r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Pemrograman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90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644692"/>
            <a:ext cx="9144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white"/>
                </a:solidFill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2679436" y="2966640"/>
            <a:ext cx="68580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err="1" smtClean="0">
                <a:solidFill>
                  <a:prstClr val="white"/>
                </a:solidFill>
                <a:cs typeface="Arial" pitchFamily="34" charset="0"/>
              </a:rPr>
              <a:t>Konsep</a:t>
            </a:r>
            <a:r>
              <a:rPr lang="en-US" altLang="ko-KR" sz="4400" b="1" dirty="0" smtClean="0">
                <a:solidFill>
                  <a:prstClr val="white"/>
                </a:solidFill>
                <a:cs typeface="Arial" pitchFamily="34" charset="0"/>
              </a:rPr>
              <a:t> </a:t>
            </a:r>
            <a:r>
              <a:rPr lang="id-ID" altLang="ko-KR" sz="4400" b="1" dirty="0" smtClean="0">
                <a:solidFill>
                  <a:prstClr val="white"/>
                </a:solidFill>
                <a:cs typeface="Arial" pitchFamily="34" charset="0"/>
              </a:rPr>
              <a:t>Fungsi</a:t>
            </a:r>
            <a:endParaRPr lang="ko-KR" altLang="en-US" sz="44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1428737"/>
            <a:ext cx="6950576" cy="5158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10000"/>
              </a:lnSpc>
              <a:spcAft>
                <a:spcPts val="400"/>
              </a:spcAft>
            </a:pP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altLang="ko-KR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dengan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1 parameter input</a:t>
            </a:r>
          </a:p>
          <a:p>
            <a:pPr latinLnBrk="1">
              <a:lnSpc>
                <a:spcPct val="110000"/>
              </a:lnSpc>
              <a:spcAft>
                <a:spcPts val="400"/>
              </a:spcAft>
            </a:pP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atinLnBrk="1">
              <a:lnSpc>
                <a:spcPct val="110000"/>
              </a:lnSpc>
              <a:spcAft>
                <a:spcPts val="400"/>
              </a:spcAft>
            </a:pPr>
            <a:endParaRPr lang="en-US" altLang="ko-KR" sz="24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atinLnBrk="1">
              <a:lnSpc>
                <a:spcPct val="110000"/>
              </a:lnSpc>
              <a:spcAft>
                <a:spcPts val="400"/>
              </a:spcAft>
            </a:pPr>
            <a:endParaRPr lang="en-US" altLang="ko-KR" sz="24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x 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 input argument / parameter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id-ID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f(x)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: output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fungsi</a:t>
            </a:r>
            <a:endParaRPr lang="en-US" sz="2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A : </a:t>
            </a:r>
            <a:r>
              <a:rPr lang="id-ID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domain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untuk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x</a:t>
            </a:r>
          </a:p>
          <a:p>
            <a:pPr marL="263525" indent="-263525" latinLnBrk="1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B: </a:t>
            </a:r>
            <a:r>
              <a:rPr lang="id-ID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range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untuk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id-ID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f(x)</a:t>
            </a: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endParaRPr lang="id-ID" sz="22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Domain menunjukkan himpunan nilai yang diijinkan untuk x.</a:t>
            </a:r>
          </a:p>
          <a:p>
            <a:pPr latinLnBrk="1">
              <a:lnSpc>
                <a:spcPct val="110000"/>
              </a:lnSpc>
              <a:spcAft>
                <a:spcPts val="400"/>
              </a:spcAft>
            </a:pPr>
            <a:r>
              <a:rPr lang="id-ID" altLang="ko-KR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Range menunjukkan himpunan nilai dari output fungsi f(x)</a:t>
            </a:r>
            <a:endParaRPr lang="en-US" altLang="ko-KR" sz="2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1260243"/>
            <a:ext cx="20520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1260244"/>
            <a:ext cx="4536000" cy="96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r>
              <a:rPr lang="en-US" altLang="ko-KR" dirty="0" smtClean="0">
                <a:solidFill>
                  <a:prstClr val="white"/>
                </a:solidFill>
              </a:rPr>
              <a:t>F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7" y="476229"/>
            <a:ext cx="6652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Fungsi</a:t>
            </a:r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dalam</a:t>
            </a:r>
            <a:r>
              <a:rPr lang="en-US" sz="3000" b="1" dirty="0" smtClean="0">
                <a:solidFill>
                  <a:srgbClr val="179A9D"/>
                </a:solidFill>
                <a:cs typeface="Arial" pitchFamily="34" charset="0"/>
              </a:rPr>
              <a:t> </a:t>
            </a:r>
            <a:r>
              <a:rPr lang="en-US" sz="3000" b="1" dirty="0" err="1" smtClean="0">
                <a:solidFill>
                  <a:srgbClr val="179A9D"/>
                </a:solidFill>
                <a:cs typeface="Arial" pitchFamily="34" charset="0"/>
              </a:rPr>
              <a:t>Pemrograman</a:t>
            </a:r>
            <a:endParaRPr lang="ko-KR" altLang="en-US" sz="3000" b="1" dirty="0">
              <a:solidFill>
                <a:srgbClr val="179A9D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15816" y="1928802"/>
            <a:ext cx="4188822" cy="1236023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dirty="0" smtClean="0"/>
              <a:t>f (x)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f</a:t>
            </a:r>
            <a:r>
              <a:rPr lang="en-US" sz="3200" dirty="0" smtClean="0"/>
              <a:t> : A </a:t>
            </a:r>
            <a:r>
              <a:rPr lang="en-US" sz="3200" dirty="0" smtClean="0">
                <a:sym typeface="Wingdings" pitchFamily="2" charset="2"/>
              </a:rPr>
              <a:t> 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1897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>
          <a:lnSpc>
            <a:spcPct val="120000"/>
          </a:lnSpc>
          <a:defRPr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</TotalTime>
  <Words>1930</Words>
  <Application>Microsoft Office PowerPoint</Application>
  <PresentationFormat>On-screen Show (4:3)</PresentationFormat>
  <Paragraphs>407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Contents Slide Master</vt:lpstr>
      <vt:lpstr>1_Contents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</dc:title>
  <dc:creator>Windows User</dc:creator>
  <cp:lastModifiedBy>asus</cp:lastModifiedBy>
  <cp:revision>153</cp:revision>
  <dcterms:created xsi:type="dcterms:W3CDTF">2019-08-11T10:15:36Z</dcterms:created>
  <dcterms:modified xsi:type="dcterms:W3CDTF">2020-09-20T01:36:14Z</dcterms:modified>
</cp:coreProperties>
</file>