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24"/>
  </p:notesMasterIdLst>
  <p:sldIdLst>
    <p:sldId id="330" r:id="rId3"/>
    <p:sldId id="355" r:id="rId4"/>
    <p:sldId id="393" r:id="rId5"/>
    <p:sldId id="335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10" r:id="rId14"/>
    <p:sldId id="402" r:id="rId15"/>
    <p:sldId id="405" r:id="rId16"/>
    <p:sldId id="408" r:id="rId17"/>
    <p:sldId id="409" r:id="rId18"/>
    <p:sldId id="404" r:id="rId19"/>
    <p:sldId id="406" r:id="rId20"/>
    <p:sldId id="407" r:id="rId21"/>
    <p:sldId id="401" r:id="rId22"/>
    <p:sldId id="3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79" autoAdjust="0"/>
    <p:restoredTop sz="96237" autoAdjust="0"/>
  </p:normalViewPr>
  <p:slideViewPr>
    <p:cSldViewPr>
      <p:cViewPr>
        <p:scale>
          <a:sx n="70" d="100"/>
          <a:sy n="70" d="100"/>
        </p:scale>
        <p:origin x="-12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32E3-C0FB-4B2D-AB19-9EC5B3909FB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</dgm:pt>
    <dgm:pt modelId="{85AE204D-7E66-4728-8470-283B63FA98FB}">
      <dgm:prSet phldrT="[Text]" custT="1"/>
      <dgm:spPr/>
      <dgm:t>
        <a:bodyPr/>
        <a:lstStyle/>
        <a:p>
          <a:pPr algn="l"/>
          <a:r>
            <a:rPr lang="id-ID" sz="2800" dirty="0" smtClean="0"/>
            <a:t>Ekspresi Bernama</a:t>
          </a:r>
          <a:endParaRPr lang="id-ID" sz="2800" dirty="0"/>
        </a:p>
      </dgm:t>
    </dgm:pt>
    <dgm:pt modelId="{BE504025-A103-4E07-BF7D-5AB1D61F8915}" type="par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32C98BC2-5A7C-4900-91A7-6B1BAC0791F1}" type="sib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153F0C7F-3B31-419D-92C7-C7DC4AE53015}">
      <dgm:prSet phldrT="[Text]" custT="1"/>
      <dgm:spPr/>
      <dgm:t>
        <a:bodyPr/>
        <a:lstStyle/>
        <a:p>
          <a:pPr algn="l"/>
          <a:r>
            <a:rPr lang="id-ID" sz="2800" dirty="0" smtClean="0"/>
            <a:t>Ekspresi Kondisional: if ... else ..</a:t>
          </a:r>
          <a:endParaRPr lang="id-ID" sz="2800" dirty="0"/>
        </a:p>
      </dgm:t>
    </dgm:pt>
    <dgm:pt modelId="{3436F1E5-8667-4B53-9489-7E6AC0E295B7}" type="par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FE85E443-CD37-4632-8C50-B8A74B02BA36}" type="sib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F251114E-CD97-42BB-94C5-DB3D92E12737}">
      <dgm:prSet phldrT="[Text]" custT="1"/>
      <dgm:spPr/>
      <dgm:t>
        <a:bodyPr/>
        <a:lstStyle/>
        <a:p>
          <a:pPr algn="l"/>
          <a:r>
            <a:rPr lang="id-ID" sz="2800" dirty="0" smtClean="0"/>
            <a:t>Ekspresi Kondisional: depend ... on ...</a:t>
          </a:r>
          <a:endParaRPr lang="id-ID" sz="2800" dirty="0"/>
        </a:p>
      </dgm:t>
    </dgm:pt>
    <dgm:pt modelId="{02E41248-7ECC-4E68-BE9C-795F3A0F0362}" type="par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FB84CD35-FF4B-48CD-AA78-ABA3D68BFD72}" type="sib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678291C5-3B70-4643-B866-4663768E411C}" type="pres">
      <dgm:prSet presAssocID="{806A32E3-C0FB-4B2D-AB19-9EC5B3909FB1}" presName="Name0" presStyleCnt="0">
        <dgm:presLayoutVars>
          <dgm:chMax val="7"/>
          <dgm:chPref val="7"/>
          <dgm:dir/>
        </dgm:presLayoutVars>
      </dgm:prSet>
      <dgm:spPr/>
    </dgm:pt>
    <dgm:pt modelId="{33721805-7A69-49FC-B120-131F34C3F92B}" type="pres">
      <dgm:prSet presAssocID="{806A32E3-C0FB-4B2D-AB19-9EC5B3909FB1}" presName="Name1" presStyleCnt="0"/>
      <dgm:spPr/>
    </dgm:pt>
    <dgm:pt modelId="{83946626-8105-4917-8576-960140080D90}" type="pres">
      <dgm:prSet presAssocID="{806A32E3-C0FB-4B2D-AB19-9EC5B3909FB1}" presName="cycle" presStyleCnt="0"/>
      <dgm:spPr/>
    </dgm:pt>
    <dgm:pt modelId="{F7DB2E93-2DA6-470B-8AE1-B2A6F2C5F60E}" type="pres">
      <dgm:prSet presAssocID="{806A32E3-C0FB-4B2D-AB19-9EC5B3909FB1}" presName="srcNode" presStyleLbl="node1" presStyleIdx="0" presStyleCnt="3"/>
      <dgm:spPr/>
    </dgm:pt>
    <dgm:pt modelId="{0E940DED-80A3-406A-9388-77FAB5368CCE}" type="pres">
      <dgm:prSet presAssocID="{806A32E3-C0FB-4B2D-AB19-9EC5B3909FB1}" presName="conn" presStyleLbl="parChTrans1D2" presStyleIdx="0" presStyleCnt="1"/>
      <dgm:spPr/>
      <dgm:t>
        <a:bodyPr/>
        <a:lstStyle/>
        <a:p>
          <a:endParaRPr lang="en-US"/>
        </a:p>
      </dgm:t>
    </dgm:pt>
    <dgm:pt modelId="{623D69F6-3F74-41DC-8EEC-B355CD6324D5}" type="pres">
      <dgm:prSet presAssocID="{806A32E3-C0FB-4B2D-AB19-9EC5B3909FB1}" presName="extraNode" presStyleLbl="node1" presStyleIdx="0" presStyleCnt="3"/>
      <dgm:spPr/>
    </dgm:pt>
    <dgm:pt modelId="{57556B21-68EC-4838-A5EC-91D6BC0A732A}" type="pres">
      <dgm:prSet presAssocID="{806A32E3-C0FB-4B2D-AB19-9EC5B3909FB1}" presName="dstNode" presStyleLbl="node1" presStyleIdx="0" presStyleCnt="3"/>
      <dgm:spPr/>
    </dgm:pt>
    <dgm:pt modelId="{74321B3F-3871-4ABF-81CA-A9027C9D5C69}" type="pres">
      <dgm:prSet presAssocID="{85AE204D-7E66-4728-8470-283B63FA98F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7C0D38-CA04-44A9-8927-EFB124DE2B9C}" type="pres">
      <dgm:prSet presAssocID="{85AE204D-7E66-4728-8470-283B63FA98FB}" presName="accent_1" presStyleCnt="0"/>
      <dgm:spPr/>
    </dgm:pt>
    <dgm:pt modelId="{B2699376-C865-43C8-B54A-D939B095D428}" type="pres">
      <dgm:prSet presAssocID="{85AE204D-7E66-4728-8470-283B63FA98FB}" presName="accentRepeatNode" presStyleLbl="solidFgAcc1" presStyleIdx="0" presStyleCnt="3"/>
      <dgm:spPr/>
    </dgm:pt>
    <dgm:pt modelId="{57F6C67E-96DC-4BB4-B81C-496E4FE23BEA}" type="pres">
      <dgm:prSet presAssocID="{153F0C7F-3B31-419D-92C7-C7DC4AE5301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E6A8D13-D192-4F0C-BCAB-E931C83E45CB}" type="pres">
      <dgm:prSet presAssocID="{153F0C7F-3B31-419D-92C7-C7DC4AE53015}" presName="accent_2" presStyleCnt="0"/>
      <dgm:spPr/>
    </dgm:pt>
    <dgm:pt modelId="{8515F8E8-6654-4164-B382-687E3189FF1F}" type="pres">
      <dgm:prSet presAssocID="{153F0C7F-3B31-419D-92C7-C7DC4AE53015}" presName="accentRepeatNode" presStyleLbl="solidFgAcc1" presStyleIdx="1" presStyleCnt="3"/>
      <dgm:spPr/>
    </dgm:pt>
    <dgm:pt modelId="{D3CF94B0-5FFD-47E3-BD81-EFE9CE16BE78}" type="pres">
      <dgm:prSet presAssocID="{F251114E-CD97-42BB-94C5-DB3D92E1273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841686-5D46-4FC5-B918-6E7069110755}" type="pres">
      <dgm:prSet presAssocID="{F251114E-CD97-42BB-94C5-DB3D92E12737}" presName="accent_3" presStyleCnt="0"/>
      <dgm:spPr/>
    </dgm:pt>
    <dgm:pt modelId="{8A800667-7671-4D02-B7DD-E724C1E7660C}" type="pres">
      <dgm:prSet presAssocID="{F251114E-CD97-42BB-94C5-DB3D92E12737}" presName="accentRepeatNode" presStyleLbl="solidFgAcc1" presStyleIdx="2" presStyleCnt="3"/>
      <dgm:spPr/>
    </dgm:pt>
  </dgm:ptLst>
  <dgm:cxnLst>
    <dgm:cxn modelId="{46BBFD79-62D6-4F57-957A-3155C99DBD21}" type="presOf" srcId="{F251114E-CD97-42BB-94C5-DB3D92E12737}" destId="{D3CF94B0-5FFD-47E3-BD81-EFE9CE16BE78}" srcOrd="0" destOrd="0" presId="urn:microsoft.com/office/officeart/2008/layout/VerticalCurvedList"/>
    <dgm:cxn modelId="{9D5A2EB0-FC0F-4F3B-8F47-B31856D1DC40}" srcId="{806A32E3-C0FB-4B2D-AB19-9EC5B3909FB1}" destId="{F251114E-CD97-42BB-94C5-DB3D92E12737}" srcOrd="2" destOrd="0" parTransId="{02E41248-7ECC-4E68-BE9C-795F3A0F0362}" sibTransId="{FB84CD35-FF4B-48CD-AA78-ABA3D68BFD72}"/>
    <dgm:cxn modelId="{EDD083BA-597E-4FA3-81A8-FC53B1D02AB6}" type="presOf" srcId="{153F0C7F-3B31-419D-92C7-C7DC4AE53015}" destId="{57F6C67E-96DC-4BB4-B81C-496E4FE23BEA}" srcOrd="0" destOrd="0" presId="urn:microsoft.com/office/officeart/2008/layout/VerticalCurvedList"/>
    <dgm:cxn modelId="{B77FD418-C626-49B6-BAF9-539CBD257992}" type="presOf" srcId="{85AE204D-7E66-4728-8470-283B63FA98FB}" destId="{74321B3F-3871-4ABF-81CA-A9027C9D5C69}" srcOrd="0" destOrd="0" presId="urn:microsoft.com/office/officeart/2008/layout/VerticalCurvedList"/>
    <dgm:cxn modelId="{0CD2729F-9D01-455E-805B-9C78696AA0AA}" srcId="{806A32E3-C0FB-4B2D-AB19-9EC5B3909FB1}" destId="{85AE204D-7E66-4728-8470-283B63FA98FB}" srcOrd="0" destOrd="0" parTransId="{BE504025-A103-4E07-BF7D-5AB1D61F8915}" sibTransId="{32C98BC2-5A7C-4900-91A7-6B1BAC0791F1}"/>
    <dgm:cxn modelId="{AC2671D5-6EE5-4247-8262-AE4F471CEE49}" type="presOf" srcId="{32C98BC2-5A7C-4900-91A7-6B1BAC0791F1}" destId="{0E940DED-80A3-406A-9388-77FAB5368CCE}" srcOrd="0" destOrd="0" presId="urn:microsoft.com/office/officeart/2008/layout/VerticalCurvedList"/>
    <dgm:cxn modelId="{EBC0C3F6-6AB6-406D-8946-3C9D4F1FF650}" srcId="{806A32E3-C0FB-4B2D-AB19-9EC5B3909FB1}" destId="{153F0C7F-3B31-419D-92C7-C7DC4AE53015}" srcOrd="1" destOrd="0" parTransId="{3436F1E5-8667-4B53-9489-7E6AC0E295B7}" sibTransId="{FE85E443-CD37-4632-8C50-B8A74B02BA36}"/>
    <dgm:cxn modelId="{C0CAA483-FA4B-4C1D-B293-FE217B68F256}" type="presOf" srcId="{806A32E3-C0FB-4B2D-AB19-9EC5B3909FB1}" destId="{678291C5-3B70-4643-B866-4663768E411C}" srcOrd="0" destOrd="0" presId="urn:microsoft.com/office/officeart/2008/layout/VerticalCurvedList"/>
    <dgm:cxn modelId="{ED96EAD9-8283-4F48-AF34-FB97DEBC10CB}" type="presParOf" srcId="{678291C5-3B70-4643-B866-4663768E411C}" destId="{33721805-7A69-49FC-B120-131F34C3F92B}" srcOrd="0" destOrd="0" presId="urn:microsoft.com/office/officeart/2008/layout/VerticalCurvedList"/>
    <dgm:cxn modelId="{231FB364-0B62-4BB0-BF53-4304B79736C3}" type="presParOf" srcId="{33721805-7A69-49FC-B120-131F34C3F92B}" destId="{83946626-8105-4917-8576-960140080D90}" srcOrd="0" destOrd="0" presId="urn:microsoft.com/office/officeart/2008/layout/VerticalCurvedList"/>
    <dgm:cxn modelId="{4589911E-6229-4C0D-BFDC-DA3424B1AC3D}" type="presParOf" srcId="{83946626-8105-4917-8576-960140080D90}" destId="{F7DB2E93-2DA6-470B-8AE1-B2A6F2C5F60E}" srcOrd="0" destOrd="0" presId="urn:microsoft.com/office/officeart/2008/layout/VerticalCurvedList"/>
    <dgm:cxn modelId="{FAE32203-9EA0-4DC2-A2EC-FA7746A0E028}" type="presParOf" srcId="{83946626-8105-4917-8576-960140080D90}" destId="{0E940DED-80A3-406A-9388-77FAB5368CCE}" srcOrd="1" destOrd="0" presId="urn:microsoft.com/office/officeart/2008/layout/VerticalCurvedList"/>
    <dgm:cxn modelId="{23E1440E-79EF-46B5-AEBF-7D3DBDE91016}" type="presParOf" srcId="{83946626-8105-4917-8576-960140080D90}" destId="{623D69F6-3F74-41DC-8EEC-B355CD6324D5}" srcOrd="2" destOrd="0" presId="urn:microsoft.com/office/officeart/2008/layout/VerticalCurvedList"/>
    <dgm:cxn modelId="{1F133A58-AE92-4DF8-ACB7-513CEDB4BE2B}" type="presParOf" srcId="{83946626-8105-4917-8576-960140080D90}" destId="{57556B21-68EC-4838-A5EC-91D6BC0A732A}" srcOrd="3" destOrd="0" presId="urn:microsoft.com/office/officeart/2008/layout/VerticalCurvedList"/>
    <dgm:cxn modelId="{81F057EB-F0EF-4A2B-805E-6A332ADB64DE}" type="presParOf" srcId="{33721805-7A69-49FC-B120-131F34C3F92B}" destId="{74321B3F-3871-4ABF-81CA-A9027C9D5C69}" srcOrd="1" destOrd="0" presId="urn:microsoft.com/office/officeart/2008/layout/VerticalCurvedList"/>
    <dgm:cxn modelId="{6812152A-C82E-4BDE-93EE-56EB4B16BD9B}" type="presParOf" srcId="{33721805-7A69-49FC-B120-131F34C3F92B}" destId="{217C0D38-CA04-44A9-8927-EFB124DE2B9C}" srcOrd="2" destOrd="0" presId="urn:microsoft.com/office/officeart/2008/layout/VerticalCurvedList"/>
    <dgm:cxn modelId="{7526774F-DCD0-4922-8450-54973929770C}" type="presParOf" srcId="{217C0D38-CA04-44A9-8927-EFB124DE2B9C}" destId="{B2699376-C865-43C8-B54A-D939B095D428}" srcOrd="0" destOrd="0" presId="urn:microsoft.com/office/officeart/2008/layout/VerticalCurvedList"/>
    <dgm:cxn modelId="{EF337146-306A-41F7-993A-A2A783397507}" type="presParOf" srcId="{33721805-7A69-49FC-B120-131F34C3F92B}" destId="{57F6C67E-96DC-4BB4-B81C-496E4FE23BEA}" srcOrd="3" destOrd="0" presId="urn:microsoft.com/office/officeart/2008/layout/VerticalCurvedList"/>
    <dgm:cxn modelId="{57186D12-6EA6-4340-9EB2-1F95425134B9}" type="presParOf" srcId="{33721805-7A69-49FC-B120-131F34C3F92B}" destId="{5E6A8D13-D192-4F0C-BCAB-E931C83E45CB}" srcOrd="4" destOrd="0" presId="urn:microsoft.com/office/officeart/2008/layout/VerticalCurvedList"/>
    <dgm:cxn modelId="{44904538-06B4-4BEE-9BB6-F0A20F7E0F64}" type="presParOf" srcId="{5E6A8D13-D192-4F0C-BCAB-E931C83E45CB}" destId="{8515F8E8-6654-4164-B382-687E3189FF1F}" srcOrd="0" destOrd="0" presId="urn:microsoft.com/office/officeart/2008/layout/VerticalCurvedList"/>
    <dgm:cxn modelId="{34D7E05A-071F-451B-8AB9-82C8E6FAF77B}" type="presParOf" srcId="{33721805-7A69-49FC-B120-131F34C3F92B}" destId="{D3CF94B0-5FFD-47E3-BD81-EFE9CE16BE78}" srcOrd="5" destOrd="0" presId="urn:microsoft.com/office/officeart/2008/layout/VerticalCurvedList"/>
    <dgm:cxn modelId="{C66EBA14-8182-4768-A598-BBF72E179E85}" type="presParOf" srcId="{33721805-7A69-49FC-B120-131F34C3F92B}" destId="{DF841686-5D46-4FC5-B918-6E7069110755}" srcOrd="6" destOrd="0" presId="urn:microsoft.com/office/officeart/2008/layout/VerticalCurvedList"/>
    <dgm:cxn modelId="{2E815283-14FD-473C-93B1-854B274084AB}" type="presParOf" srcId="{DF841686-5D46-4FC5-B918-6E7069110755}" destId="{8A800667-7671-4D02-B7DD-E724C1E7660C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0DED-80A3-406A-9388-77FAB5368CCE}">
      <dsp:nvSpPr>
        <dsp:cNvPr id="0" name=""/>
        <dsp:cNvSpPr/>
      </dsp:nvSpPr>
      <dsp:spPr>
        <a:xfrm>
          <a:off x="-5644885" y="-864119"/>
          <a:ext cx="6720793" cy="6720793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D7B21-3577-4BF2-B979-BDE00CF74A28}">
      <dsp:nvSpPr>
        <dsp:cNvPr id="0" name=""/>
        <dsp:cNvSpPr/>
      </dsp:nvSpPr>
      <dsp:spPr>
        <a:xfrm>
          <a:off x="563203" y="383827"/>
          <a:ext cx="7647864" cy="768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Pendahuluan</a:t>
          </a:r>
          <a:endParaRPr lang="id-ID" sz="2800" kern="1200" dirty="0"/>
        </a:p>
      </dsp:txBody>
      <dsp:txXfrm>
        <a:off x="563203" y="383827"/>
        <a:ext cx="7647864" cy="768054"/>
      </dsp:txXfrm>
    </dsp:sp>
    <dsp:sp modelId="{BFF84286-D93F-44BD-9D59-2006A26F68EE}">
      <dsp:nvSpPr>
        <dsp:cNvPr id="0" name=""/>
        <dsp:cNvSpPr/>
      </dsp:nvSpPr>
      <dsp:spPr>
        <a:xfrm>
          <a:off x="83169" y="287820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2020-FCDF-4864-B7A1-1A079AD2199A}">
      <dsp:nvSpPr>
        <dsp:cNvPr id="0" name=""/>
        <dsp:cNvSpPr/>
      </dsp:nvSpPr>
      <dsp:spPr>
        <a:xfrm>
          <a:off x="1003547" y="1536109"/>
          <a:ext cx="7207520" cy="768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What is Computational Thinking</a:t>
          </a:r>
          <a:endParaRPr lang="id-ID" sz="2800" kern="1200" dirty="0"/>
        </a:p>
      </dsp:txBody>
      <dsp:txXfrm>
        <a:off x="1003547" y="1536109"/>
        <a:ext cx="7207520" cy="768054"/>
      </dsp:txXfrm>
    </dsp:sp>
    <dsp:sp modelId="{B2699376-C865-43C8-B54A-D939B095D428}">
      <dsp:nvSpPr>
        <dsp:cNvPr id="0" name=""/>
        <dsp:cNvSpPr/>
      </dsp:nvSpPr>
      <dsp:spPr>
        <a:xfrm>
          <a:off x="523513" y="1440102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0773-6093-4862-B82B-B5CEDE1C66DC}">
      <dsp:nvSpPr>
        <dsp:cNvPr id="0" name=""/>
        <dsp:cNvSpPr/>
      </dsp:nvSpPr>
      <dsp:spPr>
        <a:xfrm>
          <a:off x="1003547" y="2688391"/>
          <a:ext cx="7207520" cy="7680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Konsep</a:t>
          </a:r>
          <a:r>
            <a:rPr lang="en-US" sz="2800" kern="1200" dirty="0" smtClean="0"/>
            <a:t> Computational Thinking</a:t>
          </a:r>
          <a:endParaRPr lang="id-ID" sz="2800" kern="1200" dirty="0"/>
        </a:p>
      </dsp:txBody>
      <dsp:txXfrm>
        <a:off x="1003547" y="2688391"/>
        <a:ext cx="7207520" cy="768054"/>
      </dsp:txXfrm>
    </dsp:sp>
    <dsp:sp modelId="{8515F8E8-6654-4164-B382-687E3189FF1F}">
      <dsp:nvSpPr>
        <dsp:cNvPr id="0" name=""/>
        <dsp:cNvSpPr/>
      </dsp:nvSpPr>
      <dsp:spPr>
        <a:xfrm>
          <a:off x="523513" y="2592384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F60B-C32E-46EB-9CB5-584A9EF85B55}">
      <dsp:nvSpPr>
        <dsp:cNvPr id="0" name=""/>
        <dsp:cNvSpPr/>
      </dsp:nvSpPr>
      <dsp:spPr>
        <a:xfrm>
          <a:off x="563203" y="3840672"/>
          <a:ext cx="7647864" cy="768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Contoh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Latihan</a:t>
          </a:r>
          <a:endParaRPr lang="id-ID" sz="2800" kern="1200" dirty="0"/>
        </a:p>
      </dsp:txBody>
      <dsp:txXfrm>
        <a:off x="563203" y="3840672"/>
        <a:ext cx="7647864" cy="768054"/>
      </dsp:txXfrm>
    </dsp:sp>
    <dsp:sp modelId="{8A800667-7671-4D02-B7DD-E724C1E7660C}">
      <dsp:nvSpPr>
        <dsp:cNvPr id="0" name=""/>
        <dsp:cNvSpPr/>
      </dsp:nvSpPr>
      <dsp:spPr>
        <a:xfrm>
          <a:off x="83169" y="3744665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3E7D-1BEA-48AF-93EB-7173D8BAF5FF}" type="datetimeFigureOut">
              <a:rPr lang="id-ID" smtClean="0"/>
              <a:pPr/>
              <a:t>27/09/2020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4B81-7CFB-4891-89B0-C3969C0718D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6023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5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525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2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890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81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2617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60070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1810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47222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03515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9915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8954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5545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51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5251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278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89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181001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812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472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0351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99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8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55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2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1500166" y="2178584"/>
            <a:ext cx="6572296" cy="191717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Ekspresi Bernama dan Kondisional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472" y="4762509"/>
            <a:ext cx="4450844" cy="1524011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2400" b="1" dirty="0" err="1" smtClean="0"/>
              <a:t>Dasar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Pemrograman</a:t>
            </a:r>
            <a:endParaRPr lang="en-US" altLang="ko-KR" sz="2400" b="1" dirty="0" smtClean="0"/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Program Studi S1 Informatika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Universitas Diponegoro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Semester Gasal 2020/2021</a:t>
            </a:r>
            <a:endParaRPr lang="en-US" altLang="ko-KR" sz="2400" dirty="0"/>
          </a:p>
        </p:txBody>
      </p:sp>
      <p:pic>
        <p:nvPicPr>
          <p:cNvPr id="18" name="Picture 2" descr="D:\Kuliah UNDIP\2020-2021 Semester Gasal\Dasar Pemrograman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6" y="0"/>
            <a:ext cx="1928825" cy="2357456"/>
          </a:xfrm>
          <a:prstGeom prst="rect">
            <a:avLst/>
          </a:prstGeom>
          <a:noFill/>
        </p:spPr>
      </p:pic>
      <p:sp>
        <p:nvSpPr>
          <p:cNvPr id="19" name="TextBox 18">
            <a:hlinkClick r:id="rId3"/>
          </p:cNvPr>
          <p:cNvSpPr txBox="1"/>
          <p:nvPr/>
        </p:nvSpPr>
        <p:spPr>
          <a:xfrm>
            <a:off x="6504848" y="6597932"/>
            <a:ext cx="267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3357562"/>
            <a:ext cx="6950576" cy="176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 tersebut membingungkan antara x dan y.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Sebaiknya nama antara (lokal) tidak sama dengan nama parameter formal.</a:t>
            </a: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Contoh3: let yang mengandung let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480060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524012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900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Ekspresi </a:t>
            </a:r>
            <a:r>
              <a:rPr lang="id-ID" altLang="ko-KR" sz="4000" dirty="0" smtClean="0"/>
              <a:t>Bernama Vs Fungsi Antara</a:t>
            </a:r>
            <a:endParaRPr lang="ko-KR" altLang="en-US" sz="4000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142977" y="3000372"/>
            <a:ext cx="6643734" cy="113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400"/>
              </a:spcAft>
            </a:pPr>
            <a:r>
              <a:rPr lang="id-ID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Apa perbedaan antara Ekspresi Bernama dengan Fungsi Antara?</a:t>
            </a:r>
            <a:endParaRPr lang="id-ID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524012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900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Ekspresi Kondisional</a:t>
            </a:r>
            <a:endParaRPr lang="ko-KR" altLang="en-US" sz="4000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460374" y="1659236"/>
            <a:ext cx="8397905" cy="476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 kondisional adalah suatu ekspresi yang hasil evaluasinya tergantung pada hasil evaluasi beberapa kondisi.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 kondisional ditulis dengan melakukan analisa kasus.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 kasus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 dekomposisi dari satu persoalan menjadi beberapa sub-persoalan yang ingin dipecahkan secara independen.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istilah pemrograman kasus disebut juga kondisi yang jika dievaluasi menghasilkan nilai Boolean.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6950576" cy="400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Nilai akhir mahasiswa dapat memiliki rentang antara 0-100.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Mahasiswa dinyatakan lulus atau tidak bergantung pada nilai akhirnya.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Contoh hasil analisa kasus: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nilai akhir ≥ 60 maka mahasiswa lulus.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nilai akhir &lt; 60 maka mahasiswa tidak lulus.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Analisa Kasus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1670" y="5286388"/>
            <a:ext cx="4071966" cy="135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43240" y="5429264"/>
            <a:ext cx="1285884" cy="1071570"/>
          </a:xfrm>
          <a:prstGeom prst="ellipse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Lulus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4572000" y="5429264"/>
            <a:ext cx="1285884" cy="1071570"/>
          </a:xfrm>
          <a:prstGeom prst="ellipse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Tidak Lulus</a:t>
            </a:r>
            <a:endParaRPr lang="id-ID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071670" y="5286388"/>
            <a:ext cx="714380" cy="357190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6950576" cy="31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Setiap kasus harus disjoint (terpisah satu sama lain, tidak saling beririsan).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Analisa kasus harus mencakup semua kasus yang mungkin.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Kesalahan tipikal:</a:t>
            </a:r>
          </a:p>
          <a:p>
            <a:pPr marL="720725" lvl="1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Ada kasus yang tidak tertulis.</a:t>
            </a:r>
          </a:p>
          <a:p>
            <a:pPr marL="720725" lvl="1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Tidak disjoint.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Menetukan Kasus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6950576" cy="27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Contoh hasil analisa kasus yang tidak lengkap: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nilai akhir ≥ 60 maka mahasiswa lulus.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Pertanyaan: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seorang mahasiswa mendapat nilai akhir 50, apakah dia lulus?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Analisa Kasus yang Salah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6950576" cy="359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Contoh hasil analisa kasus yang beririsan: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nilai akhir ≥ 60 maka mahasiswa lulus.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nilai akhir ≤ 60 maka mahasiswa tidak lulus.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Pertanyaan: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Jika seorang mahasiswa mendapat nilai akhir 60, apakah dia lulus?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Analisa Kasus yang Salah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6950576" cy="354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Ada 2 macam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if ... then ... Else</a:t>
            </a:r>
          </a:p>
          <a:p>
            <a:pPr marL="720725" lvl="1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Bentuk ini digunakan untuk kasus yang komplementer (hanya ada 2 kondisi saja yang saling berlawanan)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depend on ..</a:t>
            </a:r>
          </a:p>
          <a:p>
            <a:pPr marL="720725" lvl="1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Bentuk ini digunakan jika terdapat lebih dari 2 kondisi yang akan dievaluasi.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Notasi Ekspresi Kondisional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4171991"/>
            <a:ext cx="6715172" cy="232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depend </a:t>
            </a: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{deskripsi domain}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&lt;Kondisi-1&gt; : &lt;Ekspresi-1&gt;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Kondisi-2&gt;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 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Ekspresi-2&gt;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Kondisi-3&gt;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 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Ekspresi-3&gt;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	</a:t>
            </a:r>
            <a:r>
              <a:rPr lang="id-ID" altLang="ko-KR" sz="24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      : &lt;Ekspresi-4&gt;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Notasi depend on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1500174"/>
            <a:ext cx="6715172" cy="1871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epend on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{deskripsi domain}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&lt;Kondisi-1&gt; : &lt;Ekspresi-1&gt;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Kondisi-2&gt;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 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Ekspresi-2&gt;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&lt;Kondisi-3&gt;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 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Ekspresi-3&gt;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57356" y="3604891"/>
            <a:ext cx="6715172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Menggunakan else, artinya negasi selainnya.</a:t>
            </a: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Kondisional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3604891"/>
            <a:ext cx="6950576" cy="4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Ekuivalen dengan: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Notasi if ... then ... else ...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4071942"/>
            <a:ext cx="6715172" cy="141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epend on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{deskripsi domain}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&lt;Kondisi-1&gt; 	  : &lt;Ekspresi-1&gt;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&lt;Kondisi-1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&gt; : &lt;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Ekspresi-2&gt;</a:t>
            </a:r>
            <a:endParaRPr lang="id-ID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7356" y="1500174"/>
            <a:ext cx="6715172" cy="1871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&lt;Kondisi-1&gt;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&lt;Ekspresi-1&gt;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&lt;Ekspresi-2&gt;</a:t>
            </a:r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899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Outline</a:t>
            </a:r>
            <a:endParaRPr lang="ko-KR" alt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0" y="1523987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id-ID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180973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="" xmlns:p14="http://schemas.microsoft.com/office/powerpoint/2010/main" val="364518134"/>
              </p:ext>
            </p:extLst>
          </p:nvPr>
        </p:nvGraphicFramePr>
        <p:xfrm>
          <a:off x="467544" y="1700808"/>
          <a:ext cx="8280920" cy="499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734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524012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900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Contoh Ekspresi Kondisional</a:t>
            </a:r>
            <a:endParaRPr lang="ko-KR" altLang="en-US" sz="4000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1438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1785926"/>
            <a:ext cx="8397905" cy="4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 nilai maksimum dari dua buah nilai</a:t>
            </a:r>
          </a:p>
        </p:txBody>
      </p:sp>
    </p:spTree>
    <p:extLst>
      <p:ext uri="{BB962C8B-B14F-4D97-AF65-F5344CB8AC3E}">
        <p14:creationId xmlns="" xmlns:p14="http://schemas.microsoft.com/office/powerpoint/2010/main" val="217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70807"/>
            <a:ext cx="9144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238892"/>
            <a:ext cx="9144000" cy="384043"/>
          </a:xfrm>
        </p:spPr>
        <p:txBody>
          <a:bodyPr/>
          <a:lstStyle/>
          <a:p>
            <a:pPr lvl="0"/>
            <a:r>
              <a:rPr lang="id-ID" altLang="ko-KR" dirty="0" smtClean="0"/>
              <a:t>Selamat Belajar dan Berlatih !!!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4" y="2579214"/>
            <a:ext cx="649059" cy="865412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524012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900"/>
            <a:ext cx="9144000" cy="768085"/>
          </a:xfrm>
        </p:spPr>
        <p:txBody>
          <a:bodyPr/>
          <a:lstStyle/>
          <a:p>
            <a:r>
              <a:rPr lang="id-ID" altLang="ko-KR" sz="4000" dirty="0" smtClean="0"/>
              <a:t>Ekspresi Bernama</a:t>
            </a:r>
            <a:endParaRPr lang="ko-KR" altLang="en-US" sz="4000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460374" y="1659236"/>
            <a:ext cx="8397905" cy="397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 yang dituliskan untuk sementara di dalam fungsi dan diberi nama (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 disebut juga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nama antara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 tersebut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 lokal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(hanya berlaku di dalam fungsi,) tidak dapat digunakan di luar fungsi.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 yang diberikan harus berbeda dengan nama fungsi.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 untuk nama  antara tersebut tidak perlu dinyatakan secara eksplisit.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 dapat direduksi dari operator yang digunakan.</a:t>
            </a:r>
          </a:p>
          <a:p>
            <a:pPr marL="355600" indent="-35560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 nama antara menggunakan notasi </a:t>
            </a:r>
            <a:r>
              <a:rPr lang="id-ID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let .. in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7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3143248"/>
            <a:ext cx="6950576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Nama-fungsi: nama fungsi yang direalisasi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Nama: nama antara ysng bersifat lokal, untuk menyimpan hasil evaluasi Ekspresi.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Ekspresi: ekspresi fungsional yang hasilnya disimpan di Nama.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Realisasi-Fungsi: ekspresi fungsional, realisasi dari Nama-Fungsi.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Bentuk Umum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617728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  <a:cs typeface="Arial" pitchFamily="34" charset="0"/>
              </a:rPr>
              <a:t>a </a:t>
            </a:r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3143248"/>
            <a:ext cx="6950576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 didefinisikan beberapa nama antara  dalam satu let.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Masing-masing 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&lt;Ekspresi-i&gt;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akan dievaluasi secara independen dalam lingkup 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&lt;NAMA-FUNGSI&gt;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dan bukan sekuensial.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Bentuk Umum (2)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87680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1571612"/>
            <a:ext cx="6950576" cy="31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Menghindari evaluasi ekspresi berulang-ulang.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Contoh: (1 + a * b) * (1 - 2 * a * b)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Terdapat ekspresi (a * b) sebanyak 2 kali.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 let untuk menghindari ekspresi berulang.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disebut nama antara, hanya dapat digunakan dalam fungsi 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1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857760"/>
            <a:ext cx="561022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214810" y="5214950"/>
            <a:ext cx="2143140" cy="5000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1643050"/>
            <a:ext cx="6950576" cy="14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Menjadikan program lebih mudah dibaca.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Contoh: pada fungsi MO(u,v,w,x)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 nama antara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2a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457508"/>
            <a:ext cx="7143800" cy="1757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1643050"/>
            <a:ext cx="6950576" cy="268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Menjadikan program lebih mudah dibaca.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Contoh: pada fungsi MO(u,v,w,x)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 nama antara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S, M, m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ourier New" pitchFamily="49" charset="0"/>
              </a:rPr>
              <a:t>Penggunaan nama M dan m sebaiknya dihindarkan (karena beberapa bahasa menganggap sama (tidak case-sensitive))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Contoh 2b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72" y="4440916"/>
            <a:ext cx="7134208" cy="220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E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kspresi Bernama</a:t>
            </a:r>
            <a:endParaRPr lang="ko-KR" altLang="en-US" sz="4400" b="1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3357562"/>
            <a:ext cx="6950576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 hal ini konteks/ scope harus diperhatikan.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Jangan gunakan nama yang membingungkan (misalnya: nama antara sama dengan nama parameter formal fungsi atau sama dengan nama antara yang lain).</a:t>
            </a: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Let yang mengandung let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6504888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lnSpc>
            <a:spcPct val="120000"/>
          </a:lnSpc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780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Contents Slide Master</vt:lpstr>
      <vt:lpstr>1_Contents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Windows User</dc:creator>
  <cp:lastModifiedBy>asus</cp:lastModifiedBy>
  <cp:revision>179</cp:revision>
  <dcterms:created xsi:type="dcterms:W3CDTF">2019-08-11T10:15:36Z</dcterms:created>
  <dcterms:modified xsi:type="dcterms:W3CDTF">2020-09-27T13:23:43Z</dcterms:modified>
</cp:coreProperties>
</file>