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81" r:id="rId5"/>
    <p:sldId id="257" r:id="rId6"/>
    <p:sldId id="282" r:id="rId7"/>
    <p:sldId id="283" r:id="rId8"/>
    <p:sldId id="284" r:id="rId9"/>
    <p:sldId id="286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276" r:id="rId5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1111" autoAdjust="0"/>
    <p:restoredTop sz="94660"/>
  </p:normalViewPr>
  <p:slideViewPr>
    <p:cSldViewPr>
      <p:cViewPr varScale="1">
        <p:scale>
          <a:sx n="64" d="100"/>
          <a:sy n="64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85831-26BB-4ED7-83E3-4C69E1965FF0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F31D0D50-B992-491A-85D4-8162AEA02046}">
      <dgm:prSet phldrT="[Text]" custT="1"/>
      <dgm:spPr/>
      <dgm:t>
        <a:bodyPr/>
        <a:lstStyle/>
        <a:p>
          <a:r>
            <a:rPr lang="en-US" sz="3600" b="0" dirty="0" err="1" smtClean="0">
              <a:latin typeface="Calibri" pitchFamily="34" charset="0"/>
              <a:cs typeface="Calibri" pitchFamily="34" charset="0"/>
            </a:rPr>
            <a:t>Sistem</a:t>
          </a:r>
          <a:r>
            <a:rPr lang="en-US" sz="3600" b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3600" b="0" dirty="0" err="1" smtClean="0">
              <a:latin typeface="Calibri" pitchFamily="34" charset="0"/>
              <a:cs typeface="Calibri" pitchFamily="34" charset="0"/>
            </a:rPr>
            <a:t>Bilangan</a:t>
          </a:r>
          <a:endParaRPr lang="id-ID" sz="3600" b="0" dirty="0">
            <a:latin typeface="Calibri" pitchFamily="34" charset="0"/>
            <a:cs typeface="Calibri" pitchFamily="34" charset="0"/>
          </a:endParaRPr>
        </a:p>
      </dgm:t>
    </dgm:pt>
    <dgm:pt modelId="{1BE4DBB6-45A1-4DAF-8B21-30A69958F33D}" type="parTrans" cxnId="{F14A70F5-4924-45B7-A0FC-E31F726E3F9A}">
      <dgm:prSet/>
      <dgm:spPr/>
      <dgm:t>
        <a:bodyPr/>
        <a:lstStyle/>
        <a:p>
          <a:endParaRPr lang="id-ID" sz="3000" b="0">
            <a:latin typeface="Calibri" pitchFamily="34" charset="0"/>
            <a:cs typeface="Calibri" pitchFamily="34" charset="0"/>
          </a:endParaRPr>
        </a:p>
      </dgm:t>
    </dgm:pt>
    <dgm:pt modelId="{92C88790-2902-4D37-9148-36BDB3200421}" type="sibTrans" cxnId="{F14A70F5-4924-45B7-A0FC-E31F726E3F9A}">
      <dgm:prSet/>
      <dgm:spPr/>
      <dgm:t>
        <a:bodyPr/>
        <a:lstStyle/>
        <a:p>
          <a:endParaRPr lang="id-ID" sz="3000" b="0">
            <a:latin typeface="Calibri" pitchFamily="34" charset="0"/>
            <a:cs typeface="Calibri" pitchFamily="34" charset="0"/>
          </a:endParaRPr>
        </a:p>
      </dgm:t>
    </dgm:pt>
    <dgm:pt modelId="{295DA1DB-CC9D-4653-A4F4-285E5550C47C}">
      <dgm:prSet phldrT="[Text]" custT="1"/>
      <dgm:spPr/>
      <dgm:t>
        <a:bodyPr/>
        <a:lstStyle/>
        <a:p>
          <a:r>
            <a:rPr lang="en-US" sz="3600" b="0" dirty="0" err="1" smtClean="0">
              <a:latin typeface="Calibri" pitchFamily="34" charset="0"/>
              <a:cs typeface="Calibri" pitchFamily="34" charset="0"/>
            </a:rPr>
            <a:t>Representasi</a:t>
          </a:r>
          <a:r>
            <a:rPr lang="en-US" sz="3600" b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3600" b="0" dirty="0" err="1" smtClean="0">
              <a:latin typeface="Calibri" pitchFamily="34" charset="0"/>
              <a:cs typeface="Calibri" pitchFamily="34" charset="0"/>
            </a:rPr>
            <a:t>informasi</a:t>
          </a:r>
          <a:r>
            <a:rPr lang="en-US" sz="3600" b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3600" b="0" dirty="0" err="1" smtClean="0">
              <a:latin typeface="Calibri" pitchFamily="34" charset="0"/>
              <a:cs typeface="Calibri" pitchFamily="34" charset="0"/>
            </a:rPr>
            <a:t>dalam</a:t>
          </a:r>
          <a:r>
            <a:rPr lang="en-US" sz="3600" b="0" dirty="0" smtClean="0">
              <a:latin typeface="Calibri" pitchFamily="34" charset="0"/>
              <a:cs typeface="Calibri" pitchFamily="34" charset="0"/>
            </a:rPr>
            <a:t> bit</a:t>
          </a:r>
          <a:endParaRPr lang="id-ID" sz="3600" b="0" dirty="0">
            <a:latin typeface="Calibri" pitchFamily="34" charset="0"/>
            <a:cs typeface="Calibri" pitchFamily="34" charset="0"/>
          </a:endParaRPr>
        </a:p>
      </dgm:t>
    </dgm:pt>
    <dgm:pt modelId="{4D123EFB-044E-4B4F-A158-C11CFA94AC42}" type="parTrans" cxnId="{422F8080-81DE-41DE-A9EA-82E3BA808530}">
      <dgm:prSet/>
      <dgm:spPr/>
      <dgm:t>
        <a:bodyPr/>
        <a:lstStyle/>
        <a:p>
          <a:endParaRPr lang="id-ID" sz="3000" b="0">
            <a:latin typeface="Calibri" pitchFamily="34" charset="0"/>
            <a:cs typeface="Calibri" pitchFamily="34" charset="0"/>
          </a:endParaRPr>
        </a:p>
      </dgm:t>
    </dgm:pt>
    <dgm:pt modelId="{74C1BD38-3E04-4A1A-BCF1-FA5C9724E8A0}" type="sibTrans" cxnId="{422F8080-81DE-41DE-A9EA-82E3BA808530}">
      <dgm:prSet/>
      <dgm:spPr/>
      <dgm:t>
        <a:bodyPr/>
        <a:lstStyle/>
        <a:p>
          <a:endParaRPr lang="id-ID" sz="3000" b="0">
            <a:latin typeface="Calibri" pitchFamily="34" charset="0"/>
            <a:cs typeface="Calibri" pitchFamily="34" charset="0"/>
          </a:endParaRPr>
        </a:p>
      </dgm:t>
    </dgm:pt>
    <dgm:pt modelId="{9C551EF3-B17F-4CD0-9377-F68C78DAB835}">
      <dgm:prSet phldrT="[Text]" custT="1"/>
      <dgm:spPr/>
      <dgm:t>
        <a:bodyPr/>
        <a:lstStyle/>
        <a:p>
          <a:r>
            <a:rPr lang="en-US" sz="3600" b="0" dirty="0" smtClean="0">
              <a:latin typeface="Calibri" pitchFamily="34" charset="0"/>
              <a:cs typeface="Calibri" pitchFamily="34" charset="0"/>
            </a:rPr>
            <a:t>Main Memory</a:t>
          </a:r>
          <a:endParaRPr lang="id-ID" sz="3600" b="0" dirty="0">
            <a:latin typeface="Calibri" pitchFamily="34" charset="0"/>
            <a:cs typeface="Calibri" pitchFamily="34" charset="0"/>
          </a:endParaRPr>
        </a:p>
      </dgm:t>
    </dgm:pt>
    <dgm:pt modelId="{1D29650A-F32D-44D4-AA44-F99AE4B8B4B9}" type="parTrans" cxnId="{F52C0736-F507-47A4-88B9-159FA16EC8D7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78D28E98-0361-4B1E-BC33-EC039DBDFE66}" type="sibTrans" cxnId="{F52C0736-F507-47A4-88B9-159FA16EC8D7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58C9D89D-FB74-44CC-BE9D-56E9441A8437}">
      <dgm:prSet phldrT="[Text]" custT="1"/>
      <dgm:spPr/>
      <dgm:t>
        <a:bodyPr/>
        <a:lstStyle/>
        <a:p>
          <a:r>
            <a:rPr lang="en-US" sz="3600" b="0" dirty="0" smtClean="0">
              <a:latin typeface="Calibri" pitchFamily="34" charset="0"/>
              <a:cs typeface="Calibri" pitchFamily="34" charset="0"/>
            </a:rPr>
            <a:t>Mass Storage</a:t>
          </a:r>
          <a:endParaRPr lang="id-ID" sz="3600" b="0" dirty="0">
            <a:latin typeface="Calibri" pitchFamily="34" charset="0"/>
            <a:cs typeface="Calibri" pitchFamily="34" charset="0"/>
          </a:endParaRPr>
        </a:p>
      </dgm:t>
    </dgm:pt>
    <dgm:pt modelId="{2ED05280-FEEB-48D0-A852-7095CACA41EA}" type="parTrans" cxnId="{654EF12D-EC65-49BC-8773-F0CFE9F118AE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2D1C29C7-817A-48C9-933F-5006276BB707}" type="sibTrans" cxnId="{654EF12D-EC65-49BC-8773-F0CFE9F118AE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27D91E93-FD38-42A4-945D-1D504C44BD95}" type="pres">
      <dgm:prSet presAssocID="{BCF85831-26BB-4ED7-83E3-4C69E1965F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08D9465-4A62-4B5F-9523-D9DDF5C46122}" type="pres">
      <dgm:prSet presAssocID="{F31D0D50-B992-491A-85D4-8162AEA0204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35FAF7-3962-41B9-93CA-D9D362C0C5C7}" type="pres">
      <dgm:prSet presAssocID="{92C88790-2902-4D37-9148-36BDB3200421}" presName="spacer" presStyleCnt="0"/>
      <dgm:spPr/>
    </dgm:pt>
    <dgm:pt modelId="{C4A46C3B-2D68-4B87-97F2-DD0C7749E87E}" type="pres">
      <dgm:prSet presAssocID="{295DA1DB-CC9D-4653-A4F4-285E5550C47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BD5179-E461-4479-AC52-129675072272}" type="pres">
      <dgm:prSet presAssocID="{74C1BD38-3E04-4A1A-BCF1-FA5C9724E8A0}" presName="spacer" presStyleCnt="0"/>
      <dgm:spPr/>
    </dgm:pt>
    <dgm:pt modelId="{96615127-F9BC-44E6-92C4-2A5BEFC4274B}" type="pres">
      <dgm:prSet presAssocID="{9C551EF3-B17F-4CD0-9377-F68C78DAB83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D6AE939-B0C7-433F-B1BA-646E972DBBDC}" type="pres">
      <dgm:prSet presAssocID="{78D28E98-0361-4B1E-BC33-EC039DBDFE66}" presName="spacer" presStyleCnt="0"/>
      <dgm:spPr/>
    </dgm:pt>
    <dgm:pt modelId="{AB29C7B9-8CBF-4E70-A1A8-C3B79C4BCDC7}" type="pres">
      <dgm:prSet presAssocID="{58C9D89D-FB74-44CC-BE9D-56E9441A843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52C0736-F507-47A4-88B9-159FA16EC8D7}" srcId="{BCF85831-26BB-4ED7-83E3-4C69E1965FF0}" destId="{9C551EF3-B17F-4CD0-9377-F68C78DAB835}" srcOrd="2" destOrd="0" parTransId="{1D29650A-F32D-44D4-AA44-F99AE4B8B4B9}" sibTransId="{78D28E98-0361-4B1E-BC33-EC039DBDFE66}"/>
    <dgm:cxn modelId="{422F8080-81DE-41DE-A9EA-82E3BA808530}" srcId="{BCF85831-26BB-4ED7-83E3-4C69E1965FF0}" destId="{295DA1DB-CC9D-4653-A4F4-285E5550C47C}" srcOrd="1" destOrd="0" parTransId="{4D123EFB-044E-4B4F-A158-C11CFA94AC42}" sibTransId="{74C1BD38-3E04-4A1A-BCF1-FA5C9724E8A0}"/>
    <dgm:cxn modelId="{F14A70F5-4924-45B7-A0FC-E31F726E3F9A}" srcId="{BCF85831-26BB-4ED7-83E3-4C69E1965FF0}" destId="{F31D0D50-B992-491A-85D4-8162AEA02046}" srcOrd="0" destOrd="0" parTransId="{1BE4DBB6-45A1-4DAF-8B21-30A69958F33D}" sibTransId="{92C88790-2902-4D37-9148-36BDB3200421}"/>
    <dgm:cxn modelId="{90801D4E-8E41-4712-92A3-1762315E12DF}" type="presOf" srcId="{BCF85831-26BB-4ED7-83E3-4C69E1965FF0}" destId="{27D91E93-FD38-42A4-945D-1D504C44BD95}" srcOrd="0" destOrd="0" presId="urn:microsoft.com/office/officeart/2005/8/layout/vList2"/>
    <dgm:cxn modelId="{0E25924F-82B7-4553-9249-F4D3B4AC1ED1}" type="presOf" srcId="{9C551EF3-B17F-4CD0-9377-F68C78DAB835}" destId="{96615127-F9BC-44E6-92C4-2A5BEFC4274B}" srcOrd="0" destOrd="0" presId="urn:microsoft.com/office/officeart/2005/8/layout/vList2"/>
    <dgm:cxn modelId="{EBCF8DA5-558B-4070-BDB5-F093C5E56D9D}" type="presOf" srcId="{295DA1DB-CC9D-4653-A4F4-285E5550C47C}" destId="{C4A46C3B-2D68-4B87-97F2-DD0C7749E87E}" srcOrd="0" destOrd="0" presId="urn:microsoft.com/office/officeart/2005/8/layout/vList2"/>
    <dgm:cxn modelId="{654EF12D-EC65-49BC-8773-F0CFE9F118AE}" srcId="{BCF85831-26BB-4ED7-83E3-4C69E1965FF0}" destId="{58C9D89D-FB74-44CC-BE9D-56E9441A8437}" srcOrd="3" destOrd="0" parTransId="{2ED05280-FEEB-48D0-A852-7095CACA41EA}" sibTransId="{2D1C29C7-817A-48C9-933F-5006276BB707}"/>
    <dgm:cxn modelId="{3DE880C6-F022-495A-A444-D07FE72C2DE5}" type="presOf" srcId="{58C9D89D-FB74-44CC-BE9D-56E9441A8437}" destId="{AB29C7B9-8CBF-4E70-A1A8-C3B79C4BCDC7}" srcOrd="0" destOrd="0" presId="urn:microsoft.com/office/officeart/2005/8/layout/vList2"/>
    <dgm:cxn modelId="{8704ECA1-7954-4FC9-A35A-975EBC81F23F}" type="presOf" srcId="{F31D0D50-B992-491A-85D4-8162AEA02046}" destId="{E08D9465-4A62-4B5F-9523-D9DDF5C46122}" srcOrd="0" destOrd="0" presId="urn:microsoft.com/office/officeart/2005/8/layout/vList2"/>
    <dgm:cxn modelId="{39DCD113-646C-4C4D-848C-8D0121AB1BCD}" type="presParOf" srcId="{27D91E93-FD38-42A4-945D-1D504C44BD95}" destId="{E08D9465-4A62-4B5F-9523-D9DDF5C46122}" srcOrd="0" destOrd="0" presId="urn:microsoft.com/office/officeart/2005/8/layout/vList2"/>
    <dgm:cxn modelId="{526A37A8-A90A-460A-9ACC-0E89332AB915}" type="presParOf" srcId="{27D91E93-FD38-42A4-945D-1D504C44BD95}" destId="{BF35FAF7-3962-41B9-93CA-D9D362C0C5C7}" srcOrd="1" destOrd="0" presId="urn:microsoft.com/office/officeart/2005/8/layout/vList2"/>
    <dgm:cxn modelId="{E505FAED-3EC5-4DBF-BE56-BD17AB5CE679}" type="presParOf" srcId="{27D91E93-FD38-42A4-945D-1D504C44BD95}" destId="{C4A46C3B-2D68-4B87-97F2-DD0C7749E87E}" srcOrd="2" destOrd="0" presId="urn:microsoft.com/office/officeart/2005/8/layout/vList2"/>
    <dgm:cxn modelId="{A793351E-6D97-4CCA-A480-66D9099AE1B3}" type="presParOf" srcId="{27D91E93-FD38-42A4-945D-1D504C44BD95}" destId="{FABD5179-E461-4479-AC52-129675072272}" srcOrd="3" destOrd="0" presId="urn:microsoft.com/office/officeart/2005/8/layout/vList2"/>
    <dgm:cxn modelId="{DD8C8A59-C3DC-4304-84DE-4C6782CC4537}" type="presParOf" srcId="{27D91E93-FD38-42A4-945D-1D504C44BD95}" destId="{96615127-F9BC-44E6-92C4-2A5BEFC4274B}" srcOrd="4" destOrd="0" presId="urn:microsoft.com/office/officeart/2005/8/layout/vList2"/>
    <dgm:cxn modelId="{0D1B9940-CE18-4900-8A02-316E16D14497}" type="presParOf" srcId="{27D91E93-FD38-42A4-945D-1D504C44BD95}" destId="{0D6AE939-B0C7-433F-B1BA-646E972DBBDC}" srcOrd="5" destOrd="0" presId="urn:microsoft.com/office/officeart/2005/8/layout/vList2"/>
    <dgm:cxn modelId="{E7C5AB48-62CA-4EB5-B759-CC2BD75BB56E}" type="presParOf" srcId="{27D91E93-FD38-42A4-945D-1D504C44BD95}" destId="{AB29C7B9-8CBF-4E70-A1A8-C3B79C4BCD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BD6E9-EAAC-4BA4-A71E-C4B3EEE44338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id-ID"/>
        </a:p>
      </dgm:t>
    </dgm:pt>
    <dgm:pt modelId="{35168E29-3105-4C14-91D2-D904606F8F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Decimal</a:t>
          </a:r>
          <a:endParaRPr lang="id-ID" dirty="0">
            <a:latin typeface="Calibri" pitchFamily="34" charset="0"/>
            <a:cs typeface="Calibri" pitchFamily="34" charset="0"/>
          </a:endParaRPr>
        </a:p>
      </dgm:t>
    </dgm:pt>
    <dgm:pt modelId="{EA3E05C7-7E47-4AF5-8C05-C129473C1461}" type="parTrans" cxnId="{9E5B4A88-3364-4CF0-A4D2-729459C33252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ED7B9C6C-4F7D-48B9-A987-F5FB8A2D52D8}" type="sibTrans" cxnId="{9E5B4A88-3364-4CF0-A4D2-729459C33252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EDE27A10-6157-4387-B4B4-2F576332A8EF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Binary</a:t>
          </a:r>
          <a:endParaRPr lang="id-ID" dirty="0">
            <a:latin typeface="Calibri" pitchFamily="34" charset="0"/>
            <a:cs typeface="Calibri" pitchFamily="34" charset="0"/>
          </a:endParaRPr>
        </a:p>
      </dgm:t>
    </dgm:pt>
    <dgm:pt modelId="{45524225-1CAF-40BA-AE5E-4E010832FAF2}" type="parTrans" cxnId="{114D094A-7FFC-479E-BE80-59CC90F9B4A7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0F8AAFB3-24A8-44B2-86BF-26E897A0801E}" type="sibTrans" cxnId="{114D094A-7FFC-479E-BE80-59CC90F9B4A7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76D3B059-2F3C-4727-A9B1-075886866B57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Hexadecimal</a:t>
          </a:r>
          <a:endParaRPr lang="id-ID" dirty="0">
            <a:latin typeface="Calibri" pitchFamily="34" charset="0"/>
            <a:cs typeface="Calibri" pitchFamily="34" charset="0"/>
          </a:endParaRPr>
        </a:p>
      </dgm:t>
    </dgm:pt>
    <dgm:pt modelId="{D2659531-4942-48FE-BC9C-108362CE1A0F}" type="parTrans" cxnId="{3458474B-1255-44BE-AD1C-02A83E6E9156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60EED86A-52CE-437A-AF74-31A2FBFCC31E}" type="sibTrans" cxnId="{3458474B-1255-44BE-AD1C-02A83E6E9156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20A218AE-4F13-452E-88F3-9CEE13F78668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Converting Binary, Hexadecimal, Octal and Decimal </a:t>
          </a:r>
          <a:endParaRPr lang="id-ID" dirty="0">
            <a:latin typeface="Calibri" pitchFamily="34" charset="0"/>
            <a:cs typeface="Calibri" pitchFamily="34" charset="0"/>
          </a:endParaRPr>
        </a:p>
      </dgm:t>
    </dgm:pt>
    <dgm:pt modelId="{AB488C81-ED46-4C2F-A2B1-572D17FDF01A}" type="parTrans" cxnId="{94ED017D-2ABD-4806-913E-3DB760BC697E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24DB20FB-714A-466F-B41B-96EB4D5FA564}" type="sibTrans" cxnId="{94ED017D-2ABD-4806-913E-3DB760BC697E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1AC41504-CA9B-426D-AF32-938C7D889914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Octal</a:t>
          </a:r>
          <a:endParaRPr lang="id-ID" dirty="0">
            <a:latin typeface="Calibri" pitchFamily="34" charset="0"/>
            <a:cs typeface="Calibri" pitchFamily="34" charset="0"/>
          </a:endParaRPr>
        </a:p>
      </dgm:t>
    </dgm:pt>
    <dgm:pt modelId="{082A5F93-E147-4F53-AC57-52222E0597C2}" type="parTrans" cxnId="{84ED04F0-163A-415A-866B-78C948204390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FC396A5B-3A62-40FD-A290-2807E196DD56}" type="sibTrans" cxnId="{84ED04F0-163A-415A-866B-78C948204390}">
      <dgm:prSet/>
      <dgm:spPr/>
      <dgm:t>
        <a:bodyPr/>
        <a:lstStyle/>
        <a:p>
          <a:endParaRPr lang="id-ID">
            <a:latin typeface="Calibri" pitchFamily="34" charset="0"/>
            <a:cs typeface="Calibri" pitchFamily="34" charset="0"/>
          </a:endParaRPr>
        </a:p>
      </dgm:t>
    </dgm:pt>
    <dgm:pt modelId="{55603540-05FE-47D4-881F-888C5D429EEA}" type="pres">
      <dgm:prSet presAssocID="{A37BD6E9-EAAC-4BA4-A71E-C4B3EEE443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D105F98-EF84-4E05-A8C5-101287EA4B62}" type="pres">
      <dgm:prSet presAssocID="{35168E29-3105-4C14-91D2-D904606F8F0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5B7D522-4C16-44AE-9DBD-B73404B52B36}" type="pres">
      <dgm:prSet presAssocID="{ED7B9C6C-4F7D-48B9-A987-F5FB8A2D52D8}" presName="spacer" presStyleCnt="0"/>
      <dgm:spPr/>
    </dgm:pt>
    <dgm:pt modelId="{6BE3B457-7F3B-4A5E-885B-2BF83D272627}" type="pres">
      <dgm:prSet presAssocID="{EDE27A10-6157-4387-B4B4-2F576332A8E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8A009E3-4832-4FA8-8DA3-4A5F1809B930}" type="pres">
      <dgm:prSet presAssocID="{0F8AAFB3-24A8-44B2-86BF-26E897A0801E}" presName="spacer" presStyleCnt="0"/>
      <dgm:spPr/>
    </dgm:pt>
    <dgm:pt modelId="{26BCC579-8CC9-4AF3-8490-4C84FA145AE2}" type="pres">
      <dgm:prSet presAssocID="{76D3B059-2F3C-4727-A9B1-075886866B5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BBC231-2003-49C3-9EB5-15CB04B4C59F}" type="pres">
      <dgm:prSet presAssocID="{60EED86A-52CE-437A-AF74-31A2FBFCC31E}" presName="spacer" presStyleCnt="0"/>
      <dgm:spPr/>
    </dgm:pt>
    <dgm:pt modelId="{4FAFE734-B8B5-4C64-920C-37AF92D820A2}" type="pres">
      <dgm:prSet presAssocID="{1AC41504-CA9B-426D-AF32-938C7D88991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376BC29-0606-4CE0-B9A2-C4F2D380A05B}" type="pres">
      <dgm:prSet presAssocID="{FC396A5B-3A62-40FD-A290-2807E196DD56}" presName="spacer" presStyleCnt="0"/>
      <dgm:spPr/>
    </dgm:pt>
    <dgm:pt modelId="{7116E51B-A364-4F19-A148-741C2F937977}" type="pres">
      <dgm:prSet presAssocID="{20A218AE-4F13-452E-88F3-9CEE13F7866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458474B-1255-44BE-AD1C-02A83E6E9156}" srcId="{A37BD6E9-EAAC-4BA4-A71E-C4B3EEE44338}" destId="{76D3B059-2F3C-4727-A9B1-075886866B57}" srcOrd="2" destOrd="0" parTransId="{D2659531-4942-48FE-BC9C-108362CE1A0F}" sibTransId="{60EED86A-52CE-437A-AF74-31A2FBFCC31E}"/>
    <dgm:cxn modelId="{94ED017D-2ABD-4806-913E-3DB760BC697E}" srcId="{A37BD6E9-EAAC-4BA4-A71E-C4B3EEE44338}" destId="{20A218AE-4F13-452E-88F3-9CEE13F78668}" srcOrd="4" destOrd="0" parTransId="{AB488C81-ED46-4C2F-A2B1-572D17FDF01A}" sibTransId="{24DB20FB-714A-466F-B41B-96EB4D5FA564}"/>
    <dgm:cxn modelId="{B06D2D88-8C5E-4EAC-B2A8-415225582AE5}" type="presOf" srcId="{EDE27A10-6157-4387-B4B4-2F576332A8EF}" destId="{6BE3B457-7F3B-4A5E-885B-2BF83D272627}" srcOrd="0" destOrd="0" presId="urn:microsoft.com/office/officeart/2005/8/layout/vList2"/>
    <dgm:cxn modelId="{2305B174-D02E-4C07-A902-814AC1435DB1}" type="presOf" srcId="{20A218AE-4F13-452E-88F3-9CEE13F78668}" destId="{7116E51B-A364-4F19-A148-741C2F937977}" srcOrd="0" destOrd="0" presId="urn:microsoft.com/office/officeart/2005/8/layout/vList2"/>
    <dgm:cxn modelId="{8CAE94C8-60EA-4568-A717-7C14A1474B55}" type="presOf" srcId="{76D3B059-2F3C-4727-A9B1-075886866B57}" destId="{26BCC579-8CC9-4AF3-8490-4C84FA145AE2}" srcOrd="0" destOrd="0" presId="urn:microsoft.com/office/officeart/2005/8/layout/vList2"/>
    <dgm:cxn modelId="{114D094A-7FFC-479E-BE80-59CC90F9B4A7}" srcId="{A37BD6E9-EAAC-4BA4-A71E-C4B3EEE44338}" destId="{EDE27A10-6157-4387-B4B4-2F576332A8EF}" srcOrd="1" destOrd="0" parTransId="{45524225-1CAF-40BA-AE5E-4E010832FAF2}" sibTransId="{0F8AAFB3-24A8-44B2-86BF-26E897A0801E}"/>
    <dgm:cxn modelId="{AA9A5C85-35A6-4920-AB08-29BFF7D974ED}" type="presOf" srcId="{35168E29-3105-4C14-91D2-D904606F8F0C}" destId="{AD105F98-EF84-4E05-A8C5-101287EA4B62}" srcOrd="0" destOrd="0" presId="urn:microsoft.com/office/officeart/2005/8/layout/vList2"/>
    <dgm:cxn modelId="{9E5B4A88-3364-4CF0-A4D2-729459C33252}" srcId="{A37BD6E9-EAAC-4BA4-A71E-C4B3EEE44338}" destId="{35168E29-3105-4C14-91D2-D904606F8F0C}" srcOrd="0" destOrd="0" parTransId="{EA3E05C7-7E47-4AF5-8C05-C129473C1461}" sibTransId="{ED7B9C6C-4F7D-48B9-A987-F5FB8A2D52D8}"/>
    <dgm:cxn modelId="{BABE7105-B440-48B0-9373-401DD453CAAC}" type="presOf" srcId="{1AC41504-CA9B-426D-AF32-938C7D889914}" destId="{4FAFE734-B8B5-4C64-920C-37AF92D820A2}" srcOrd="0" destOrd="0" presId="urn:microsoft.com/office/officeart/2005/8/layout/vList2"/>
    <dgm:cxn modelId="{84ED04F0-163A-415A-866B-78C948204390}" srcId="{A37BD6E9-EAAC-4BA4-A71E-C4B3EEE44338}" destId="{1AC41504-CA9B-426D-AF32-938C7D889914}" srcOrd="3" destOrd="0" parTransId="{082A5F93-E147-4F53-AC57-52222E0597C2}" sibTransId="{FC396A5B-3A62-40FD-A290-2807E196DD56}"/>
    <dgm:cxn modelId="{D7E397FE-6980-4C56-B10C-51DCBBE2E94C}" type="presOf" srcId="{A37BD6E9-EAAC-4BA4-A71E-C4B3EEE44338}" destId="{55603540-05FE-47D4-881F-888C5D429EEA}" srcOrd="0" destOrd="0" presId="urn:microsoft.com/office/officeart/2005/8/layout/vList2"/>
    <dgm:cxn modelId="{A8F59FC4-100B-4966-80C3-982A4A1FA28A}" type="presParOf" srcId="{55603540-05FE-47D4-881F-888C5D429EEA}" destId="{AD105F98-EF84-4E05-A8C5-101287EA4B62}" srcOrd="0" destOrd="0" presId="urn:microsoft.com/office/officeart/2005/8/layout/vList2"/>
    <dgm:cxn modelId="{AB55ECB9-5DFA-4C24-9062-EB3AA2A13F13}" type="presParOf" srcId="{55603540-05FE-47D4-881F-888C5D429EEA}" destId="{35B7D522-4C16-44AE-9DBD-B73404B52B36}" srcOrd="1" destOrd="0" presId="urn:microsoft.com/office/officeart/2005/8/layout/vList2"/>
    <dgm:cxn modelId="{6951B059-FDB0-4B3E-9FBB-37DFA95FFADF}" type="presParOf" srcId="{55603540-05FE-47D4-881F-888C5D429EEA}" destId="{6BE3B457-7F3B-4A5E-885B-2BF83D272627}" srcOrd="2" destOrd="0" presId="urn:microsoft.com/office/officeart/2005/8/layout/vList2"/>
    <dgm:cxn modelId="{65DD4547-8505-431D-BBE9-E856585B26E3}" type="presParOf" srcId="{55603540-05FE-47D4-881F-888C5D429EEA}" destId="{08A009E3-4832-4FA8-8DA3-4A5F1809B930}" srcOrd="3" destOrd="0" presId="urn:microsoft.com/office/officeart/2005/8/layout/vList2"/>
    <dgm:cxn modelId="{DA853ABF-0FF4-4992-9B7C-FA76830FCB96}" type="presParOf" srcId="{55603540-05FE-47D4-881F-888C5D429EEA}" destId="{26BCC579-8CC9-4AF3-8490-4C84FA145AE2}" srcOrd="4" destOrd="0" presId="urn:microsoft.com/office/officeart/2005/8/layout/vList2"/>
    <dgm:cxn modelId="{B6AF7732-B3DA-417F-806B-B2D8FA107695}" type="presParOf" srcId="{55603540-05FE-47D4-881F-888C5D429EEA}" destId="{4FBBC231-2003-49C3-9EB5-15CB04B4C59F}" srcOrd="5" destOrd="0" presId="urn:microsoft.com/office/officeart/2005/8/layout/vList2"/>
    <dgm:cxn modelId="{1E25D488-652C-4A8B-9482-7AEAB66E2A56}" type="presParOf" srcId="{55603540-05FE-47D4-881F-888C5D429EEA}" destId="{4FAFE734-B8B5-4C64-920C-37AF92D820A2}" srcOrd="6" destOrd="0" presId="urn:microsoft.com/office/officeart/2005/8/layout/vList2"/>
    <dgm:cxn modelId="{CEC00587-5914-46AF-8AD2-016F207EEF05}" type="presParOf" srcId="{55603540-05FE-47D4-881F-888C5D429EEA}" destId="{1376BC29-0606-4CE0-B9A2-C4F2D380A05B}" srcOrd="7" destOrd="0" presId="urn:microsoft.com/office/officeart/2005/8/layout/vList2"/>
    <dgm:cxn modelId="{9DF07A3F-8FF9-4251-B05C-214E43A5A3C8}" type="presParOf" srcId="{55603540-05FE-47D4-881F-888C5D429EEA}" destId="{7116E51B-A364-4F19-A148-741C2F93797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325DAD-6E81-42C6-A726-B3EFE5C5F10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D36D2B89-9C10-4E45-87BC-2F370AAD7489}">
      <dgm:prSet phldrT="[Text]" custT="1"/>
      <dgm:spPr/>
      <dgm:t>
        <a:bodyPr/>
        <a:lstStyle/>
        <a:p>
          <a:r>
            <a:rPr lang="en-US" sz="3600" dirty="0" smtClean="0"/>
            <a:t>Text</a:t>
          </a:r>
          <a:endParaRPr lang="id-ID" sz="3600" dirty="0"/>
        </a:p>
      </dgm:t>
    </dgm:pt>
    <dgm:pt modelId="{0EC9E4CE-389D-41B4-8F10-A447EA2E9255}" type="parTrans" cxnId="{0FCDECF8-413C-4A01-BE04-780DB06B8B72}">
      <dgm:prSet/>
      <dgm:spPr/>
      <dgm:t>
        <a:bodyPr/>
        <a:lstStyle/>
        <a:p>
          <a:endParaRPr lang="id-ID" sz="3600"/>
        </a:p>
      </dgm:t>
    </dgm:pt>
    <dgm:pt modelId="{F9BDCB44-6B4E-494E-AD35-B117AEEF5D0D}" type="sibTrans" cxnId="{0FCDECF8-413C-4A01-BE04-780DB06B8B72}">
      <dgm:prSet/>
      <dgm:spPr/>
      <dgm:t>
        <a:bodyPr/>
        <a:lstStyle/>
        <a:p>
          <a:endParaRPr lang="id-ID" sz="3600"/>
        </a:p>
      </dgm:t>
    </dgm:pt>
    <dgm:pt modelId="{F1FD3062-1361-4B89-9625-3A5CC79DEB6E}">
      <dgm:prSet phldrT="[Text]" custT="1"/>
      <dgm:spPr/>
      <dgm:t>
        <a:bodyPr/>
        <a:lstStyle/>
        <a:p>
          <a:r>
            <a:rPr lang="en-US" sz="3600" dirty="0" smtClean="0"/>
            <a:t>Image</a:t>
          </a:r>
          <a:endParaRPr lang="id-ID" sz="3600" dirty="0"/>
        </a:p>
      </dgm:t>
    </dgm:pt>
    <dgm:pt modelId="{380E0F38-709E-46FF-8BF5-58809FF0B4F1}" type="parTrans" cxnId="{40C08286-3435-4F9B-83F6-E29415A07D45}">
      <dgm:prSet/>
      <dgm:spPr/>
      <dgm:t>
        <a:bodyPr/>
        <a:lstStyle/>
        <a:p>
          <a:endParaRPr lang="id-ID" sz="3600"/>
        </a:p>
      </dgm:t>
    </dgm:pt>
    <dgm:pt modelId="{55D7695A-BE52-459D-9AFC-1524D17C35A1}" type="sibTrans" cxnId="{40C08286-3435-4F9B-83F6-E29415A07D45}">
      <dgm:prSet/>
      <dgm:spPr/>
      <dgm:t>
        <a:bodyPr/>
        <a:lstStyle/>
        <a:p>
          <a:endParaRPr lang="id-ID" sz="3600"/>
        </a:p>
      </dgm:t>
    </dgm:pt>
    <dgm:pt modelId="{E8DC17FE-9C1C-48A1-B819-8F778F12E8FB}" type="pres">
      <dgm:prSet presAssocID="{EA325DAD-6E81-42C6-A726-B3EFE5C5F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028D9E1-9138-4F1A-8E68-95D99AA00D18}" type="pres">
      <dgm:prSet presAssocID="{D36D2B89-9C10-4E45-87BC-2F370AAD748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829340B-7082-4699-B202-08DB8F77CC3B}" type="pres">
      <dgm:prSet presAssocID="{F9BDCB44-6B4E-494E-AD35-B117AEEF5D0D}" presName="spacer" presStyleCnt="0"/>
      <dgm:spPr/>
    </dgm:pt>
    <dgm:pt modelId="{81DF0F58-568E-4467-B1C9-98AEDD296851}" type="pres">
      <dgm:prSet presAssocID="{F1FD3062-1361-4B89-9625-3A5CC79DEB6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FCDECF8-413C-4A01-BE04-780DB06B8B72}" srcId="{EA325DAD-6E81-42C6-A726-B3EFE5C5F104}" destId="{D36D2B89-9C10-4E45-87BC-2F370AAD7489}" srcOrd="0" destOrd="0" parTransId="{0EC9E4CE-389D-41B4-8F10-A447EA2E9255}" sibTransId="{F9BDCB44-6B4E-494E-AD35-B117AEEF5D0D}"/>
    <dgm:cxn modelId="{21C56C3A-A548-41CD-97F7-A8A196B1C052}" type="presOf" srcId="{EA325DAD-6E81-42C6-A726-B3EFE5C5F104}" destId="{E8DC17FE-9C1C-48A1-B819-8F778F12E8FB}" srcOrd="0" destOrd="0" presId="urn:microsoft.com/office/officeart/2005/8/layout/vList2"/>
    <dgm:cxn modelId="{FD0DF5CE-350C-4752-848B-41ECBC182A15}" type="presOf" srcId="{D36D2B89-9C10-4E45-87BC-2F370AAD7489}" destId="{1028D9E1-9138-4F1A-8E68-95D99AA00D18}" srcOrd="0" destOrd="0" presId="urn:microsoft.com/office/officeart/2005/8/layout/vList2"/>
    <dgm:cxn modelId="{40C08286-3435-4F9B-83F6-E29415A07D45}" srcId="{EA325DAD-6E81-42C6-A726-B3EFE5C5F104}" destId="{F1FD3062-1361-4B89-9625-3A5CC79DEB6E}" srcOrd="1" destOrd="0" parTransId="{380E0F38-709E-46FF-8BF5-58809FF0B4F1}" sibTransId="{55D7695A-BE52-459D-9AFC-1524D17C35A1}"/>
    <dgm:cxn modelId="{141D7EDD-AA86-420C-A3F8-81E8FE3B1EEB}" type="presOf" srcId="{F1FD3062-1361-4B89-9625-3A5CC79DEB6E}" destId="{81DF0F58-568E-4467-B1C9-98AEDD296851}" srcOrd="0" destOrd="0" presId="urn:microsoft.com/office/officeart/2005/8/layout/vList2"/>
    <dgm:cxn modelId="{41A93797-B97E-4272-89E8-CB9E96914A40}" type="presParOf" srcId="{E8DC17FE-9C1C-48A1-B819-8F778F12E8FB}" destId="{1028D9E1-9138-4F1A-8E68-95D99AA00D18}" srcOrd="0" destOrd="0" presId="urn:microsoft.com/office/officeart/2005/8/layout/vList2"/>
    <dgm:cxn modelId="{AC592219-2310-4A8B-AE2F-217F658056D8}" type="presParOf" srcId="{E8DC17FE-9C1C-48A1-B819-8F778F12E8FB}" destId="{1829340B-7082-4699-B202-08DB8F77CC3B}" srcOrd="1" destOrd="0" presId="urn:microsoft.com/office/officeart/2005/8/layout/vList2"/>
    <dgm:cxn modelId="{A2DF7557-3075-41E2-A3A6-9A3AB8D1A100}" type="presParOf" srcId="{E8DC17FE-9C1C-48A1-B819-8F778F12E8FB}" destId="{81DF0F58-568E-4467-B1C9-98AEDD2968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9465-4A62-4B5F-9523-D9DDF5C46122}">
      <dsp:nvSpPr>
        <dsp:cNvPr id="0" name=""/>
        <dsp:cNvSpPr/>
      </dsp:nvSpPr>
      <dsp:spPr>
        <a:xfrm>
          <a:off x="0" y="4722"/>
          <a:ext cx="6557994" cy="1104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Calibri" pitchFamily="34" charset="0"/>
              <a:cs typeface="Calibri" pitchFamily="34" charset="0"/>
            </a:rPr>
            <a:t>Sistem</a:t>
          </a:r>
          <a:r>
            <a:rPr lang="en-US" sz="3600" b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3600" b="0" kern="1200" dirty="0" err="1" smtClean="0">
              <a:latin typeface="Calibri" pitchFamily="34" charset="0"/>
              <a:cs typeface="Calibri" pitchFamily="34" charset="0"/>
            </a:rPr>
            <a:t>Bilangan</a:t>
          </a:r>
          <a:endParaRPr lang="id-ID" sz="3600" b="0" kern="1200" dirty="0">
            <a:latin typeface="Calibri" pitchFamily="34" charset="0"/>
            <a:cs typeface="Calibri" pitchFamily="34" charset="0"/>
          </a:endParaRPr>
        </a:p>
      </dsp:txBody>
      <dsp:txXfrm>
        <a:off x="53916" y="58638"/>
        <a:ext cx="6450162" cy="996648"/>
      </dsp:txXfrm>
    </dsp:sp>
    <dsp:sp modelId="{C4A46C3B-2D68-4B87-97F2-DD0C7749E87E}">
      <dsp:nvSpPr>
        <dsp:cNvPr id="0" name=""/>
        <dsp:cNvSpPr/>
      </dsp:nvSpPr>
      <dsp:spPr>
        <a:xfrm>
          <a:off x="0" y="1279122"/>
          <a:ext cx="6557994" cy="1104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Calibri" pitchFamily="34" charset="0"/>
              <a:cs typeface="Calibri" pitchFamily="34" charset="0"/>
            </a:rPr>
            <a:t>Representasi</a:t>
          </a:r>
          <a:r>
            <a:rPr lang="en-US" sz="3600" b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3600" b="0" kern="1200" dirty="0" err="1" smtClean="0">
              <a:latin typeface="Calibri" pitchFamily="34" charset="0"/>
              <a:cs typeface="Calibri" pitchFamily="34" charset="0"/>
            </a:rPr>
            <a:t>informasi</a:t>
          </a:r>
          <a:r>
            <a:rPr lang="en-US" sz="3600" b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3600" b="0" kern="1200" dirty="0" err="1" smtClean="0">
              <a:latin typeface="Calibri" pitchFamily="34" charset="0"/>
              <a:cs typeface="Calibri" pitchFamily="34" charset="0"/>
            </a:rPr>
            <a:t>dalam</a:t>
          </a:r>
          <a:r>
            <a:rPr lang="en-US" sz="3600" b="0" kern="1200" dirty="0" smtClean="0">
              <a:latin typeface="Calibri" pitchFamily="34" charset="0"/>
              <a:cs typeface="Calibri" pitchFamily="34" charset="0"/>
            </a:rPr>
            <a:t> bit</a:t>
          </a:r>
          <a:endParaRPr lang="id-ID" sz="3600" b="0" kern="1200" dirty="0">
            <a:latin typeface="Calibri" pitchFamily="34" charset="0"/>
            <a:cs typeface="Calibri" pitchFamily="34" charset="0"/>
          </a:endParaRPr>
        </a:p>
      </dsp:txBody>
      <dsp:txXfrm>
        <a:off x="53916" y="1333038"/>
        <a:ext cx="6450162" cy="996648"/>
      </dsp:txXfrm>
    </dsp:sp>
    <dsp:sp modelId="{96615127-F9BC-44E6-92C4-2A5BEFC4274B}">
      <dsp:nvSpPr>
        <dsp:cNvPr id="0" name=""/>
        <dsp:cNvSpPr/>
      </dsp:nvSpPr>
      <dsp:spPr>
        <a:xfrm>
          <a:off x="0" y="2553522"/>
          <a:ext cx="6557994" cy="1104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latin typeface="Calibri" pitchFamily="34" charset="0"/>
              <a:cs typeface="Calibri" pitchFamily="34" charset="0"/>
            </a:rPr>
            <a:t>Main Memory</a:t>
          </a:r>
          <a:endParaRPr lang="id-ID" sz="3600" b="0" kern="1200" dirty="0">
            <a:latin typeface="Calibri" pitchFamily="34" charset="0"/>
            <a:cs typeface="Calibri" pitchFamily="34" charset="0"/>
          </a:endParaRPr>
        </a:p>
      </dsp:txBody>
      <dsp:txXfrm>
        <a:off x="53916" y="2607438"/>
        <a:ext cx="6450162" cy="996648"/>
      </dsp:txXfrm>
    </dsp:sp>
    <dsp:sp modelId="{AB29C7B9-8CBF-4E70-A1A8-C3B79C4BCDC7}">
      <dsp:nvSpPr>
        <dsp:cNvPr id="0" name=""/>
        <dsp:cNvSpPr/>
      </dsp:nvSpPr>
      <dsp:spPr>
        <a:xfrm>
          <a:off x="0" y="3827922"/>
          <a:ext cx="6557994" cy="1104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latin typeface="Calibri" pitchFamily="34" charset="0"/>
              <a:cs typeface="Calibri" pitchFamily="34" charset="0"/>
            </a:rPr>
            <a:t>Mass Storage</a:t>
          </a:r>
          <a:endParaRPr lang="id-ID" sz="3600" b="0" kern="1200" dirty="0">
            <a:latin typeface="Calibri" pitchFamily="34" charset="0"/>
            <a:cs typeface="Calibri" pitchFamily="34" charset="0"/>
          </a:endParaRPr>
        </a:p>
      </dsp:txBody>
      <dsp:txXfrm>
        <a:off x="53916" y="3881838"/>
        <a:ext cx="6450162" cy="99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05F98-EF84-4E05-A8C5-101287EA4B62}">
      <dsp:nvSpPr>
        <dsp:cNvPr id="0" name=""/>
        <dsp:cNvSpPr/>
      </dsp:nvSpPr>
      <dsp:spPr>
        <a:xfrm>
          <a:off x="0" y="596582"/>
          <a:ext cx="76867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itchFamily="34" charset="0"/>
              <a:cs typeface="Calibri" pitchFamily="34" charset="0"/>
            </a:rPr>
            <a:t>Decimal</a:t>
          </a:r>
          <a:endParaRPr lang="id-ID" sz="2800" kern="1200" dirty="0">
            <a:latin typeface="Calibri" pitchFamily="34" charset="0"/>
            <a:cs typeface="Calibri" pitchFamily="34" charset="0"/>
          </a:endParaRPr>
        </a:p>
      </dsp:txBody>
      <dsp:txXfrm>
        <a:off x="32784" y="629366"/>
        <a:ext cx="7621132" cy="606012"/>
      </dsp:txXfrm>
    </dsp:sp>
    <dsp:sp modelId="{6BE3B457-7F3B-4A5E-885B-2BF83D272627}">
      <dsp:nvSpPr>
        <dsp:cNvPr id="0" name=""/>
        <dsp:cNvSpPr/>
      </dsp:nvSpPr>
      <dsp:spPr>
        <a:xfrm>
          <a:off x="0" y="1348802"/>
          <a:ext cx="76867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itchFamily="34" charset="0"/>
              <a:cs typeface="Calibri" pitchFamily="34" charset="0"/>
            </a:rPr>
            <a:t>Binary</a:t>
          </a:r>
          <a:endParaRPr lang="id-ID" sz="2800" kern="1200" dirty="0">
            <a:latin typeface="Calibri" pitchFamily="34" charset="0"/>
            <a:cs typeface="Calibri" pitchFamily="34" charset="0"/>
          </a:endParaRPr>
        </a:p>
      </dsp:txBody>
      <dsp:txXfrm>
        <a:off x="32784" y="1381586"/>
        <a:ext cx="7621132" cy="606012"/>
      </dsp:txXfrm>
    </dsp:sp>
    <dsp:sp modelId="{26BCC579-8CC9-4AF3-8490-4C84FA145AE2}">
      <dsp:nvSpPr>
        <dsp:cNvPr id="0" name=""/>
        <dsp:cNvSpPr/>
      </dsp:nvSpPr>
      <dsp:spPr>
        <a:xfrm>
          <a:off x="0" y="2101022"/>
          <a:ext cx="76867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itchFamily="34" charset="0"/>
              <a:cs typeface="Calibri" pitchFamily="34" charset="0"/>
            </a:rPr>
            <a:t>Hexadecimal</a:t>
          </a:r>
          <a:endParaRPr lang="id-ID" sz="2800" kern="1200" dirty="0">
            <a:latin typeface="Calibri" pitchFamily="34" charset="0"/>
            <a:cs typeface="Calibri" pitchFamily="34" charset="0"/>
          </a:endParaRPr>
        </a:p>
      </dsp:txBody>
      <dsp:txXfrm>
        <a:off x="32784" y="2133806"/>
        <a:ext cx="7621132" cy="606012"/>
      </dsp:txXfrm>
    </dsp:sp>
    <dsp:sp modelId="{4FAFE734-B8B5-4C64-920C-37AF92D820A2}">
      <dsp:nvSpPr>
        <dsp:cNvPr id="0" name=""/>
        <dsp:cNvSpPr/>
      </dsp:nvSpPr>
      <dsp:spPr>
        <a:xfrm>
          <a:off x="0" y="2853242"/>
          <a:ext cx="76867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itchFamily="34" charset="0"/>
              <a:cs typeface="Calibri" pitchFamily="34" charset="0"/>
            </a:rPr>
            <a:t>Octal</a:t>
          </a:r>
          <a:endParaRPr lang="id-ID" sz="2800" kern="1200" dirty="0">
            <a:latin typeface="Calibri" pitchFamily="34" charset="0"/>
            <a:cs typeface="Calibri" pitchFamily="34" charset="0"/>
          </a:endParaRPr>
        </a:p>
      </dsp:txBody>
      <dsp:txXfrm>
        <a:off x="32784" y="2886026"/>
        <a:ext cx="7621132" cy="606012"/>
      </dsp:txXfrm>
    </dsp:sp>
    <dsp:sp modelId="{7116E51B-A364-4F19-A148-741C2F937977}">
      <dsp:nvSpPr>
        <dsp:cNvPr id="0" name=""/>
        <dsp:cNvSpPr/>
      </dsp:nvSpPr>
      <dsp:spPr>
        <a:xfrm>
          <a:off x="0" y="3605462"/>
          <a:ext cx="76867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 pitchFamily="34" charset="0"/>
              <a:cs typeface="Calibri" pitchFamily="34" charset="0"/>
            </a:rPr>
            <a:t>Converting Binary, Hexadecimal, Octal and Decimal </a:t>
          </a:r>
          <a:endParaRPr lang="id-ID" sz="2800" kern="1200" dirty="0">
            <a:latin typeface="Calibri" pitchFamily="34" charset="0"/>
            <a:cs typeface="Calibri" pitchFamily="34" charset="0"/>
          </a:endParaRPr>
        </a:p>
      </dsp:txBody>
      <dsp:txXfrm>
        <a:off x="32784" y="3638246"/>
        <a:ext cx="7621132" cy="60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43000" y="152384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4414" y="3786190"/>
            <a:ext cx="6858000" cy="1143008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4400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44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3636" y="641725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Danang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Wahyu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Utomo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C9E7E21-6213-4286-A317-05CF58EB4244}" type="datetimeFigureOut">
              <a:rPr lang="id-ID" smtClean="0"/>
              <a:pPr/>
              <a:t>26/07/2017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7A4194C8-1563-42B9-B61C-B778B18BAAE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3636" y="641725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Danang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Wahyu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Utomo</a:t>
            </a:r>
            <a:endParaRPr lang="id-ID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DATA STORAGE</a:t>
            </a:r>
            <a:endParaRPr lang="id-ID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to Binary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714348" y="2786058"/>
          <a:ext cx="746760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128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32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to Binary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</a:t>
            </a: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(10) 	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= 11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(2)</a:t>
            </a: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id-ID" sz="28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714348" y="2786058"/>
          <a:ext cx="74676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128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32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to Binary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24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</a:t>
            </a: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24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(10)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= 11000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(2)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714348" y="2786058"/>
          <a:ext cx="74676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128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32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to Binary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255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</a:t>
            </a: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255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(10)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= 11111111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(2)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714348" y="2786058"/>
          <a:ext cx="74676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128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32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1339850" algn="l"/>
              </a:tabLst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………..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</a:p>
          <a:p>
            <a:pPr>
              <a:buNone/>
              <a:tabLst>
                <a:tab pos="1339850" algn="l"/>
              </a:tabLst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1339850" algn="l"/>
              </a:tabLst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1001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………..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</a:p>
          <a:p>
            <a:pPr>
              <a:tabLst>
                <a:tab pos="1339850" algn="l"/>
              </a:tabLst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1339850" algn="l"/>
              </a:tabLst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1111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………..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3171825" y="2786058"/>
          <a:ext cx="280035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  <a:endParaRPr lang="id-ID" sz="32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3171825" y="2786058"/>
          <a:ext cx="280035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101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= (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) </a:t>
            </a: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		  = 4 + 0 + 1   = 5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(10)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3171825" y="2786058"/>
          <a:ext cx="280035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32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3200" b="1" baseline="0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3200" b="1" baseline="0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0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3200" b="1" baseline="0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Hexadecimal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Binary digits are grouped into sets of four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Base 16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Ex :</a:t>
            </a:r>
          </a:p>
          <a:p>
            <a:pPr lvl="1">
              <a:buSzPct val="100000"/>
              <a:buFontTx/>
              <a:buChar char="-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2C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</a:p>
          <a:p>
            <a:pPr lvl="1">
              <a:buSzPct val="100000"/>
              <a:buFontTx/>
              <a:buChar char="-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DE2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</a:p>
          <a:p>
            <a:pPr lvl="1">
              <a:buSzPct val="100000"/>
              <a:buFontTx/>
              <a:buChar char="-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</a:p>
          <a:p>
            <a:pPr lvl="1">
              <a:buSzPct val="100000"/>
              <a:buFontTx/>
              <a:buChar char="-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AA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</a:p>
          <a:p>
            <a:pPr lvl="1">
              <a:buSzPct val="100000"/>
              <a:buFontTx/>
              <a:buChar char="-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69F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5532" y="71438"/>
            <a:ext cx="3812937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RENCANA KEGIATAN PERKULIAHAN SEMESTER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500034" y="1428736"/>
          <a:ext cx="3679041" cy="3870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19651"/>
                <a:gridCol w="315939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Bahasan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Pengenalan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Teknologi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Informasi</a:t>
                      </a:r>
                      <a:endParaRPr lang="id-ID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Konsep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Sistem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Komputer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&amp;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Pengenalan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Perangkat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Keras</a:t>
                      </a:r>
                      <a:endParaRPr lang="id-ID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Data Storage</a:t>
                      </a:r>
                      <a:endParaRPr lang="id-ID" sz="20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Perangkat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Lunak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Data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itchFamily="34" charset="0"/>
                          <a:cs typeface="Calibri" pitchFamily="34" charset="0"/>
                        </a:rPr>
                        <a:t>dan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itchFamily="34" charset="0"/>
                          <a:cs typeface="Calibri" pitchFamily="34" charset="0"/>
                        </a:rPr>
                        <a:t>Informasi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Ujian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Tengah Semester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4572000" y="1428736"/>
          <a:ext cx="4143404" cy="4175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5869"/>
                <a:gridCol w="358753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Bahasan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Komputasi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Pemrograman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Rekayasa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Perangkat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Lunak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Komunikasi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data &amp;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Jaringan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itchFamily="34" charset="0"/>
                          <a:cs typeface="Calibri" pitchFamily="34" charset="0"/>
                        </a:rPr>
                        <a:t>Komputer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Etika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dan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dampak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sosial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teknologi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informasi</a:t>
                      </a:r>
                      <a:endParaRPr lang="id-ID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Teknologi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Terkini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/ Advance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Topik</a:t>
                      </a:r>
                      <a:endParaRPr lang="id-ID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Ujian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Akhir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Semester</a:t>
                      </a:r>
                      <a:endParaRPr lang="id-ID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Hexadecimal to 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2C</a:t>
            </a:r>
            <a:r>
              <a:rPr lang="en-US" sz="3200" baseline="-25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(16) </a:t>
            </a: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(10)</a:t>
            </a:r>
          </a:p>
          <a:p>
            <a:pPr>
              <a:buNone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2C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(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x16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12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x16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		= 32 + 12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		= 44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  <a:endParaRPr lang="id-ID" sz="3200" dirty="0" smtClean="0">
              <a:latin typeface="Calibri" pitchFamily="34" charset="0"/>
              <a:cs typeface="Calibri" pitchFamily="34" charset="0"/>
            </a:endParaRPr>
          </a:p>
          <a:p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to Hexadecimal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44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 smtClean="0"/>
          </a:p>
          <a:p>
            <a:pPr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44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(10) 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= 2C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(16)</a:t>
            </a:r>
            <a:endParaRPr lang="id-ID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2414586"/>
            <a:ext cx="2266950" cy="8001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388" y="3486156"/>
            <a:ext cx="2200275" cy="8001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4679951" y="3321049"/>
            <a:ext cx="150019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5429256" y="1428736"/>
            <a:ext cx="2357454" cy="1071570"/>
          </a:xfrm>
          <a:prstGeom prst="cloudCallout">
            <a:avLst>
              <a:gd name="adj1" fmla="val -64469"/>
              <a:gd name="adj2" fmla="val 500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12 = C</a:t>
            </a:r>
            <a:endParaRPr lang="id-ID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Hexadecimal to Binary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2C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</a:t>
            </a: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2C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(16)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= 00101100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(2)</a:t>
            </a:r>
            <a:endParaRPr lang="id-ID" sz="32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571744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C (12)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0010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1100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Hexadecimal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00101100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2571744"/>
          <a:ext cx="6096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00101100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Hexadecimal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00101100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  <a:endParaRPr lang="id-ID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2571744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00101100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0010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1100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Hexadecimal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00101100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00101100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= 2C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(16)</a:t>
            </a:r>
            <a:endParaRPr lang="id-ID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2571744"/>
          <a:ext cx="6096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00101100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0010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1100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12 / (C)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Binary digits are grouped into sets of three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Base 8</a:t>
            </a:r>
          </a:p>
          <a:p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Ex :</a:t>
            </a:r>
          </a:p>
          <a:p>
            <a:pPr lvl="1"/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</a:p>
          <a:p>
            <a:pPr lvl="1"/>
            <a:r>
              <a:rPr lang="en-US" sz="3200" dirty="0" smtClean="0">
                <a:latin typeface="Calibri" pitchFamily="34" charset="0"/>
                <a:cs typeface="Calibri" pitchFamily="34" charset="0"/>
              </a:rPr>
              <a:t>5545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200" dirty="0" smtClean="0">
                <a:latin typeface="Calibri" pitchFamily="34" charset="0"/>
                <a:cs typeface="Calibri" pitchFamily="34" charset="0"/>
              </a:rPr>
              <a:t>55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 to 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14620"/>
          <a:ext cx="6096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 to 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14620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sz="28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28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sz="28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28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sz="28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28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 to 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  <a:tabLst>
                <a:tab pos="1257300" algn="l"/>
              </a:tabLst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 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(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x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8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x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8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x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8</a:t>
            </a:r>
            <a:r>
              <a:rPr lang="en-US" sz="3200" b="1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  <a:tabLst>
                <a:tab pos="1257300" algn="l"/>
              </a:tabLst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		= 320 + 32 + 5  = 357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14620"/>
          <a:ext cx="6096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sz="28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28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sz="28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28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sz="2800" b="1" baseline="3000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id-ID" sz="2800" b="1" baseline="30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320</a:t>
                      </a:r>
                      <a:endParaRPr lang="id-ID" sz="2800" b="1" baseline="0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32</a:t>
                      </a:r>
                      <a:endParaRPr lang="id-ID" sz="2800" b="1" baseline="0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baseline="0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400684" cy="4937760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Calibri" pitchFamily="34" charset="0"/>
                <a:cs typeface="Calibri" pitchFamily="34" charset="0"/>
              </a:rPr>
              <a:t>William Stallings – Computer Organization and Architecture : Designing for Performance 8th Edition (2010</a:t>
            </a:r>
            <a:r>
              <a:rPr lang="id-ID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J. Glenn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Brookshear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– Computer Science : An Overview 11</a:t>
            </a:r>
            <a:r>
              <a:rPr lang="en-US" baseline="30000" dirty="0" smtClean="0">
                <a:latin typeface="Calibri" pitchFamily="34" charset="0"/>
                <a:cs typeface="Calibri" pitchFamily="34" charset="0"/>
              </a:rPr>
              <a:t>th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Edition (2011)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2" descr="C:\Users\asus\Documents\comp scie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786190"/>
            <a:ext cx="1928826" cy="2571744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2273" t="1595"/>
          <a:stretch>
            <a:fillRect/>
          </a:stretch>
        </p:blipFill>
        <p:spPr bwMode="auto">
          <a:xfrm>
            <a:off x="6858016" y="1214422"/>
            <a:ext cx="1928826" cy="246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 to Octal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357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(10)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357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(10)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="1" baseline="-25000" dirty="0" smtClean="0">
                <a:latin typeface="Calibri" pitchFamily="34" charset="0"/>
                <a:cs typeface="Calibri" pitchFamily="34" charset="0"/>
              </a:rPr>
              <a:t>(8)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3174" y="2447923"/>
            <a:ext cx="2266951" cy="2533658"/>
            <a:chOff x="2643174" y="2733675"/>
            <a:chExt cx="2266951" cy="2533658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43174" y="2733675"/>
              <a:ext cx="2219325" cy="695325"/>
            </a:xfrm>
            <a:prstGeom prst="rect">
              <a:avLst/>
            </a:prstGeom>
            <a:noFill/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14612" y="3671894"/>
              <a:ext cx="2152650" cy="685800"/>
            </a:xfrm>
            <a:prstGeom prst="rect">
              <a:avLst/>
            </a:prstGeom>
            <a:noFill/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86050" y="4572008"/>
              <a:ext cx="2124075" cy="695325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/>
          <p:cNvCxnSpPr/>
          <p:nvPr/>
        </p:nvCxnSpPr>
        <p:spPr>
          <a:xfrm rot="5400000" flipH="1" flipV="1">
            <a:off x="4144166" y="3713958"/>
            <a:ext cx="257176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 to Binary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86058"/>
          <a:ext cx="6096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 to Binary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600" baseline="-25000" dirty="0" smtClean="0">
                <a:latin typeface="Calibri" pitchFamily="34" charset="0"/>
                <a:cs typeface="Calibri" pitchFamily="34" charset="0"/>
              </a:rPr>
              <a:t>(8)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600" baseline="-25000" dirty="0" smtClean="0">
                <a:latin typeface="Calibri" pitchFamily="34" charset="0"/>
                <a:cs typeface="Calibri" pitchFamily="34" charset="0"/>
              </a:rPr>
              <a:t>(2)</a:t>
            </a:r>
          </a:p>
          <a:p>
            <a:pPr>
              <a:buNone/>
            </a:pPr>
            <a:endParaRPr lang="en-US" sz="36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6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6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6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6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6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101100101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786058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Octal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101100101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700970"/>
          <a:ext cx="6096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101100101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Octal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101100101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  <a:endParaRPr lang="id-ID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700970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101100101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 to Octal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101100101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101100101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700970"/>
          <a:ext cx="6096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101100101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Octal to Hexadecimal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165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</a:t>
            </a:r>
          </a:p>
          <a:p>
            <a:pPr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321242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4035754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000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0110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Hexadecimal to Octal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165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…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3200" baseline="-25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165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(16)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545</a:t>
            </a:r>
            <a:r>
              <a:rPr lang="en-US" sz="3200" baseline="-25000" dirty="0" smtClean="0">
                <a:latin typeface="Calibri" pitchFamily="34" charset="0"/>
                <a:cs typeface="Calibri" pitchFamily="34" charset="0"/>
              </a:rPr>
              <a:t>(8)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321242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0001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0110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0101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4035754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000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2800" b="1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2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Representasi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Bit</a:t>
            </a:r>
            <a:endParaRPr lang="id-ID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785926"/>
          <a:ext cx="8229600" cy="329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Representasi</a:t>
            </a:r>
            <a:r>
              <a:rPr lang="en-US" sz="3600" dirty="0" smtClean="0"/>
              <a:t> Text </a:t>
            </a:r>
            <a:r>
              <a:rPr lang="en-US" sz="3600" dirty="0" err="1" smtClean="0"/>
              <a:t>dalam</a:t>
            </a:r>
            <a:r>
              <a:rPr lang="en-US" sz="3600" dirty="0" smtClean="0"/>
              <a:t> Bit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latin typeface="Calibri" pitchFamily="34" charset="0"/>
                <a:cs typeface="Calibri" pitchFamily="34" charset="0"/>
              </a:rPr>
              <a:t>Pada tahun 1940 – 1950 an banyak jenis kode yang dirancang dan digunakan dengan peralatan yang </a:t>
            </a:r>
            <a:r>
              <a:rPr lang="id-ID" sz="3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berbeda</a:t>
            </a:r>
            <a:r>
              <a:rPr lang="id-ID" sz="3200" dirty="0" smtClean="0">
                <a:latin typeface="Calibri" pitchFamily="34" charset="0"/>
                <a:cs typeface="Calibri" pitchFamily="34" charset="0"/>
              </a:rPr>
              <a:t>, hal ini menyebabkan meluasnya </a:t>
            </a:r>
            <a:r>
              <a:rPr lang="id-ID" sz="3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masalah komunikasi</a:t>
            </a:r>
            <a:r>
              <a:rPr lang="id-ID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id-ID" sz="3200" dirty="0" smtClean="0">
                <a:latin typeface="Calibri" pitchFamily="34" charset="0"/>
                <a:cs typeface="Calibri" pitchFamily="34" charset="0"/>
              </a:rPr>
              <a:t>Untuk </a:t>
            </a:r>
            <a:r>
              <a:rPr lang="id-ID" sz="3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mengatasi masalah </a:t>
            </a:r>
            <a:r>
              <a:rPr lang="id-ID" sz="3200" dirty="0" smtClean="0">
                <a:latin typeface="Calibri" pitchFamily="34" charset="0"/>
                <a:cs typeface="Calibri" pitchFamily="34" charset="0"/>
              </a:rPr>
              <a:t>ini </a:t>
            </a:r>
            <a:r>
              <a:rPr lang="id-ID" sz="3200" i="1" dirty="0" smtClean="0">
                <a:latin typeface="Calibri" pitchFamily="34" charset="0"/>
                <a:cs typeface="Calibri" pitchFamily="34" charset="0"/>
              </a:rPr>
              <a:t>American Standard National Institute </a:t>
            </a:r>
            <a:r>
              <a:rPr lang="id-ID" sz="3200" dirty="0" smtClean="0">
                <a:latin typeface="Calibri" pitchFamily="34" charset="0"/>
                <a:cs typeface="Calibri" pitchFamily="34" charset="0"/>
              </a:rPr>
              <a:t>(ANSI) mengadopsi sistem </a:t>
            </a:r>
            <a:r>
              <a:rPr lang="id-ID" sz="3200" i="1" dirty="0" smtClean="0">
                <a:latin typeface="Calibri" pitchFamily="34" charset="0"/>
                <a:cs typeface="Calibri" pitchFamily="34" charset="0"/>
              </a:rPr>
              <a:t>American Standard Code for Information Interchange </a:t>
            </a:r>
            <a:r>
              <a:rPr lang="id-ID" sz="3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(ASCII)</a:t>
            </a:r>
            <a:r>
              <a:rPr lang="id-ID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id-ID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Review Last Week</a:t>
            </a:r>
            <a:endParaRPr lang="id-ID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Three Key Concept of Computer System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Component of Hardware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Component of CPU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System Software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Application Software</a:t>
            </a:r>
          </a:p>
          <a:p>
            <a:pPr>
              <a:buNone/>
            </a:pPr>
            <a:endParaRPr lang="id-ID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Representasi</a:t>
            </a:r>
            <a:r>
              <a:rPr lang="en-US" sz="3600" dirty="0" smtClean="0"/>
              <a:t> Text </a:t>
            </a:r>
            <a:r>
              <a:rPr lang="en-US" sz="3600" dirty="0" err="1" smtClean="0"/>
              <a:t>dalam</a:t>
            </a:r>
            <a:r>
              <a:rPr lang="en-US" sz="3600" dirty="0" smtClean="0"/>
              <a:t> Bit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sz="3000" dirty="0" smtClean="0">
                <a:latin typeface="Calibri" pitchFamily="34" charset="0"/>
                <a:cs typeface="Calibri" pitchFamily="34" charset="0"/>
              </a:rPr>
              <a:t>Kode ASCII menggunakan pola bit dengan panjang </a:t>
            </a:r>
            <a:r>
              <a:rPr lang="id-ID" sz="3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7 bit</a:t>
            </a:r>
            <a:r>
              <a:rPr lang="id-ID" sz="3000" dirty="0" smtClean="0">
                <a:latin typeface="Calibri" pitchFamily="34" charset="0"/>
                <a:cs typeface="Calibri" pitchFamily="34" charset="0"/>
              </a:rPr>
              <a:t> untuk merepresentasikan </a:t>
            </a:r>
            <a:r>
              <a:rPr lang="id-ID" sz="3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huruf kecil</a:t>
            </a:r>
            <a:r>
              <a:rPr lang="id-ID" sz="3000" dirty="0" smtClean="0">
                <a:latin typeface="Calibri" pitchFamily="34" charset="0"/>
                <a:cs typeface="Calibri" pitchFamily="34" charset="0"/>
              </a:rPr>
              <a:t>, huruf </a:t>
            </a:r>
            <a:r>
              <a:rPr lang="id-ID" sz="3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kapital</a:t>
            </a:r>
            <a:r>
              <a:rPr lang="id-ID" sz="3000" dirty="0" smtClean="0">
                <a:latin typeface="Calibri" pitchFamily="34" charset="0"/>
                <a:cs typeface="Calibri" pitchFamily="34" charset="0"/>
              </a:rPr>
              <a:t> dalam alfabet Inggris, </a:t>
            </a:r>
            <a:r>
              <a:rPr lang="id-ID" sz="3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angka</a:t>
            </a:r>
            <a:r>
              <a:rPr lang="id-ID" sz="3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d-ID" sz="3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0-9</a:t>
            </a:r>
            <a:r>
              <a:rPr lang="id-ID" sz="3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d-ID" sz="3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tanda baca</a:t>
            </a:r>
            <a:r>
              <a:rPr lang="id-ID" sz="3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d-ID" sz="30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</a:t>
            </a:r>
            <a:r>
              <a:rPr lang="id-ID" sz="3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sz="30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information </a:t>
            </a:r>
            <a:r>
              <a:rPr lang="id-ID" sz="3000" dirty="0" smtClean="0">
                <a:latin typeface="Calibri" pitchFamily="34" charset="0"/>
                <a:cs typeface="Calibri" pitchFamily="34" charset="0"/>
              </a:rPr>
              <a:t>seperti </a:t>
            </a:r>
            <a:r>
              <a:rPr lang="id-ID" sz="3000" i="1" dirty="0" smtClean="0">
                <a:latin typeface="Calibri" pitchFamily="34" charset="0"/>
                <a:cs typeface="Calibri" pitchFamily="34" charset="0"/>
              </a:rPr>
              <a:t>carriage return(CR), line feed(LF)</a:t>
            </a:r>
            <a:r>
              <a:rPr lang="id-ID" sz="3000" dirty="0" smtClean="0">
                <a:latin typeface="Calibri" pitchFamily="34" charset="0"/>
                <a:cs typeface="Calibri" pitchFamily="34" charset="0"/>
              </a:rPr>
              <a:t>, dan DEL.</a:t>
            </a:r>
          </a:p>
        </p:txBody>
      </p:sp>
      <p:pic>
        <p:nvPicPr>
          <p:cNvPr id="4" name="Picture 2" descr="File:ASCII Code Chart.sv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t="8313" b="3202"/>
          <a:stretch>
            <a:fillRect/>
          </a:stretch>
        </p:blipFill>
        <p:spPr bwMode="auto">
          <a:xfrm>
            <a:off x="606500" y="3585958"/>
            <a:ext cx="7931000" cy="27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Representasi</a:t>
            </a:r>
            <a:r>
              <a:rPr lang="en-US" sz="3600" dirty="0" smtClean="0"/>
              <a:t> Text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80920" cy="88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Representasi</a:t>
            </a:r>
            <a:r>
              <a:rPr lang="en-US" sz="3600" dirty="0" smtClean="0"/>
              <a:t> Citra </a:t>
            </a:r>
            <a:r>
              <a:rPr lang="en-US" sz="3600" dirty="0" err="1" smtClean="0"/>
              <a:t>dalam</a:t>
            </a:r>
            <a:r>
              <a:rPr lang="en-US" sz="3600" dirty="0" smtClean="0"/>
              <a:t> Bit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4" descr="1udinus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833117"/>
            <a:ext cx="2160240" cy="218005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2265" t="19668" r="5760" b="14535"/>
          <a:stretch>
            <a:fillRect/>
          </a:stretch>
        </p:blipFill>
        <p:spPr bwMode="auto">
          <a:xfrm>
            <a:off x="3851920" y="1214422"/>
            <a:ext cx="5071458" cy="388843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83768" y="2996953"/>
            <a:ext cx="144016" cy="1440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Connector 6"/>
          <p:cNvCxnSpPr>
            <a:stCxn id="6" idx="0"/>
          </p:cNvCxnSpPr>
          <p:nvPr/>
        </p:nvCxnSpPr>
        <p:spPr>
          <a:xfrm rot="5400000" flipH="1" flipV="1">
            <a:off x="2279715" y="1490484"/>
            <a:ext cx="1782531" cy="12304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2"/>
          </p:cNvCxnSpPr>
          <p:nvPr/>
        </p:nvCxnSpPr>
        <p:spPr>
          <a:xfrm rot="16200000" flipH="1">
            <a:off x="2205427" y="3491318"/>
            <a:ext cx="2002545" cy="130184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5494" y="5429264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ed   :  69</a:t>
            </a:r>
            <a:r>
              <a:rPr lang="id-ID" sz="2000" baseline="-25000" dirty="0" smtClean="0">
                <a:latin typeface="Courier New" pitchFamily="49" charset="0"/>
                <a:cs typeface="Courier New" pitchFamily="49" charset="0"/>
              </a:rPr>
              <a:t>(10)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01000101</a:t>
            </a:r>
            <a:r>
              <a:rPr lang="id-ID" sz="2000" b="1" baseline="-25000" dirty="0" smtClean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reen : 152</a:t>
            </a:r>
            <a:r>
              <a:rPr lang="id-ID" sz="2000" baseline="-25000" dirty="0" smtClean="0">
                <a:latin typeface="Courier New" pitchFamily="49" charset="0"/>
                <a:cs typeface="Courier New" pitchFamily="49" charset="0"/>
              </a:rPr>
              <a:t>(10)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10011000</a:t>
            </a:r>
            <a:r>
              <a:rPr lang="id-ID" sz="2000" b="1" baseline="-25000" dirty="0" smtClean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lue  : 202</a:t>
            </a:r>
            <a:r>
              <a:rPr lang="id-ID" sz="2000" baseline="-25000" dirty="0" smtClean="0">
                <a:latin typeface="Courier New" pitchFamily="49" charset="0"/>
                <a:cs typeface="Courier New" pitchFamily="49" charset="0"/>
              </a:rPr>
              <a:t>(10)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11001010</a:t>
            </a:r>
            <a:r>
              <a:rPr lang="id-ID" sz="2000" b="1" baseline="-25000" dirty="0" smtClean="0">
                <a:latin typeface="Courier New" pitchFamily="49" charset="0"/>
                <a:cs typeface="Courier New" pitchFamily="49" charset="0"/>
              </a:rPr>
              <a:t>(2)</a:t>
            </a:r>
            <a:endParaRPr lang="id-ID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596336" y="4572008"/>
            <a:ext cx="936104" cy="928694"/>
          </a:xfrm>
          <a:prstGeom prst="downArrow">
            <a:avLst>
              <a:gd name="adj1" fmla="val 60207"/>
              <a:gd name="adj2" fmla="val 38545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Main Memory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i="1" dirty="0" smtClean="0"/>
              <a:t>memory cell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endParaRPr lang="id-ID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4447" y="1928802"/>
            <a:ext cx="6215106" cy="424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Main Memory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i="1" dirty="0" smtClean="0"/>
              <a:t>memory cell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byte (8 bit)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significant bit : the leftmost bit</a:t>
            </a:r>
          </a:p>
          <a:p>
            <a:r>
              <a:rPr lang="en-US" dirty="0" smtClean="0"/>
              <a:t>Least significant bit : the rightmost bit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12374"/>
            <a:ext cx="7390604" cy="158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Mass Storage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computers have additional memory devices</a:t>
            </a:r>
          </a:p>
          <a:p>
            <a:r>
              <a:rPr lang="en-US" dirty="0" smtClean="0"/>
              <a:t>Example :</a:t>
            </a:r>
          </a:p>
          <a:p>
            <a:pPr lvl="1">
              <a:buFontTx/>
              <a:buChar char="-"/>
            </a:pPr>
            <a:r>
              <a:rPr lang="en-US" dirty="0" smtClean="0"/>
              <a:t>Magnetic disks</a:t>
            </a:r>
          </a:p>
          <a:p>
            <a:pPr lvl="1">
              <a:buFontTx/>
              <a:buChar char="-"/>
            </a:pPr>
            <a:r>
              <a:rPr lang="en-US" dirty="0" smtClean="0"/>
              <a:t>CDs</a:t>
            </a:r>
          </a:p>
          <a:p>
            <a:pPr lvl="1">
              <a:buFontTx/>
              <a:buChar char="-"/>
            </a:pPr>
            <a:r>
              <a:rPr lang="en-US" dirty="0" smtClean="0"/>
              <a:t>DVDs</a:t>
            </a:r>
          </a:p>
          <a:p>
            <a:pPr lvl="1">
              <a:buFontTx/>
              <a:buChar char="-"/>
            </a:pPr>
            <a:r>
              <a:rPr lang="en-US" dirty="0" smtClean="0"/>
              <a:t>Magnetic tapes</a:t>
            </a:r>
          </a:p>
          <a:p>
            <a:pPr lvl="1">
              <a:buFontTx/>
              <a:buChar char="-"/>
            </a:pPr>
            <a:r>
              <a:rPr lang="en-US" dirty="0" smtClean="0"/>
              <a:t>Flash drives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Magnetic Disk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88" y="1785926"/>
            <a:ext cx="74104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Magnetic Tape</a:t>
            </a:r>
          </a:p>
          <a:p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25" y="2000240"/>
            <a:ext cx="8162951" cy="38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System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607021"/>
            <a:ext cx="69151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964381" y="3071810"/>
            <a:ext cx="7215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tx2"/>
                </a:solidFill>
                <a:latin typeface="Cooper Black" pitchFamily="18" charset="0"/>
              </a:rPr>
              <a:t>TERIMA KASIH</a:t>
            </a:r>
            <a:endParaRPr lang="id-ID" sz="6600" dirty="0">
              <a:solidFill>
                <a:schemeClr val="tx2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id-ID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93003" y="1219200"/>
          <a:ext cx="6557994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Bilangan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0076" y="1198581"/>
          <a:ext cx="76867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Have  a base, or radix of 10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Each digit in the number is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multiplied by 10 raised to a power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corresponding to the digit’s position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Ex :</a:t>
            </a:r>
          </a:p>
          <a:p>
            <a:pPr lvl="1">
              <a:buSzPct val="100000"/>
              <a:buFontTx/>
              <a:buChar char="-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83</a:t>
            </a:r>
          </a:p>
          <a:p>
            <a:pPr lvl="1">
              <a:buSzPct val="100000"/>
              <a:buFontTx/>
              <a:buChar char="-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4728</a:t>
            </a:r>
          </a:p>
          <a:p>
            <a:pPr lvl="1">
              <a:buSzPct val="100000"/>
              <a:buFontTx/>
              <a:buChar char="-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10009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Decimal	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898525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83	=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 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sz="28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tabLst>
                <a:tab pos="898525" algn="l"/>
              </a:tabLst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898525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4728 =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sz="28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8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endParaRPr lang="en-US" sz="2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tabLst>
                <a:tab pos="898525" algn="l"/>
                <a:tab pos="1339850" algn="l"/>
              </a:tabLst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10009	=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</a:t>
            </a:r>
          </a:p>
          <a:p>
            <a:pPr>
              <a:buNone/>
              <a:tabLst>
                <a:tab pos="898525" algn="l"/>
                <a:tab pos="1339850" algn="l"/>
              </a:tabLst>
            </a:pPr>
            <a:r>
              <a:rPr lang="en-US" sz="28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 10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 (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sz="28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id-ID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Binary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Only 2 digits, </a:t>
            </a:r>
            <a:r>
              <a:rPr lang="en-US" sz="2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Numbers in the binary system are represented to the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base 2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Ex :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(2)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(2)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0101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(2)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1010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(2)</a:t>
            </a:r>
            <a:endParaRPr lang="id-ID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0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Presentation10</Template>
  <TotalTime>1451</TotalTime>
  <Words>905</Words>
  <Application>Microsoft Office PowerPoint</Application>
  <PresentationFormat>On-screen Show (4:3)</PresentationFormat>
  <Paragraphs>487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Presentation10</vt:lpstr>
      <vt:lpstr>DATA STORAGE</vt:lpstr>
      <vt:lpstr>RENCANA KEGIATAN PERKULIAHAN SEMESTER</vt:lpstr>
      <vt:lpstr>Reference</vt:lpstr>
      <vt:lpstr>Review Last Week</vt:lpstr>
      <vt:lpstr>Outline</vt:lpstr>
      <vt:lpstr>Sistem Bilangan</vt:lpstr>
      <vt:lpstr>Decimal</vt:lpstr>
      <vt:lpstr>Decimal </vt:lpstr>
      <vt:lpstr>Binary</vt:lpstr>
      <vt:lpstr>Decimal to Binary</vt:lpstr>
      <vt:lpstr>Decimal to Binary</vt:lpstr>
      <vt:lpstr>Decimal to Binary</vt:lpstr>
      <vt:lpstr>Decimal to Binary</vt:lpstr>
      <vt:lpstr>Binary to Decimal</vt:lpstr>
      <vt:lpstr>Binary to Decimal</vt:lpstr>
      <vt:lpstr>Binary to Decimal</vt:lpstr>
      <vt:lpstr>Binary to Decimal</vt:lpstr>
      <vt:lpstr>Hexadecimal</vt:lpstr>
      <vt:lpstr>Slide 19</vt:lpstr>
      <vt:lpstr>Hexadecimal to Decimal</vt:lpstr>
      <vt:lpstr>Decimal to Hexadecimal</vt:lpstr>
      <vt:lpstr>Hexadecimal to Binary</vt:lpstr>
      <vt:lpstr>Binary to Hexadecimal</vt:lpstr>
      <vt:lpstr>Binary to Hexadecimal</vt:lpstr>
      <vt:lpstr>Binary to Hexadecimal</vt:lpstr>
      <vt:lpstr>Octal</vt:lpstr>
      <vt:lpstr>Octal to Decimal</vt:lpstr>
      <vt:lpstr>Octal to Decimal</vt:lpstr>
      <vt:lpstr>Octal to Decimal</vt:lpstr>
      <vt:lpstr>Decimal to Octal</vt:lpstr>
      <vt:lpstr>Octal to Binary</vt:lpstr>
      <vt:lpstr>Octal to Binary</vt:lpstr>
      <vt:lpstr>Binary to Octal</vt:lpstr>
      <vt:lpstr>Binary to Octal</vt:lpstr>
      <vt:lpstr>Binary to Octal</vt:lpstr>
      <vt:lpstr>Octal to Hexadecimal</vt:lpstr>
      <vt:lpstr>Hexadecimal to Octal</vt:lpstr>
      <vt:lpstr>Representasi Informasi dalam Bit</vt:lpstr>
      <vt:lpstr>Representasi Text dalam Bit</vt:lpstr>
      <vt:lpstr>Representasi Text dalam Bit</vt:lpstr>
      <vt:lpstr>Contoh Representasi Text</vt:lpstr>
      <vt:lpstr>Representasi Citra dalam Bit</vt:lpstr>
      <vt:lpstr>Main Memory</vt:lpstr>
      <vt:lpstr>Main Memory</vt:lpstr>
      <vt:lpstr>Mass Storage</vt:lpstr>
      <vt:lpstr>Magnetic System</vt:lpstr>
      <vt:lpstr>Magnetic System</vt:lpstr>
      <vt:lpstr>Optical System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PERKEMBANGAN KOMPUTER</dc:title>
  <dc:creator>asus</dc:creator>
  <cp:lastModifiedBy>nasetiyanto</cp:lastModifiedBy>
  <cp:revision>218</cp:revision>
  <dcterms:created xsi:type="dcterms:W3CDTF">2014-09-13T12:26:08Z</dcterms:created>
  <dcterms:modified xsi:type="dcterms:W3CDTF">2017-07-26T06:11:43Z</dcterms:modified>
</cp:coreProperties>
</file>