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9144000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11187" y="2708273"/>
            <a:ext cx="7921625" cy="4149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11187" y="0"/>
            <a:ext cx="7921625" cy="220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2105088"/>
            <a:ext cx="9144000" cy="747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06375" y="2362263"/>
            <a:ext cx="220662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702738" y="2376487"/>
            <a:ext cx="220599" cy="2190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11187" y="2219325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7"/>
                </a:lnTo>
                <a:lnTo>
                  <a:pt x="0" y="408813"/>
                </a:lnTo>
                <a:lnTo>
                  <a:pt x="6424" y="440592"/>
                </a:lnTo>
                <a:lnTo>
                  <a:pt x="23945" y="466550"/>
                </a:lnTo>
                <a:lnTo>
                  <a:pt x="49934" y="484054"/>
                </a:lnTo>
                <a:lnTo>
                  <a:pt x="81762" y="490474"/>
                </a:lnTo>
                <a:lnTo>
                  <a:pt x="7839900" y="490474"/>
                </a:lnTo>
                <a:lnTo>
                  <a:pt x="7871680" y="484054"/>
                </a:lnTo>
                <a:lnTo>
                  <a:pt x="7897637" y="466550"/>
                </a:lnTo>
                <a:lnTo>
                  <a:pt x="7915142" y="440592"/>
                </a:lnTo>
                <a:lnTo>
                  <a:pt x="7921561" y="408813"/>
                </a:lnTo>
                <a:lnTo>
                  <a:pt x="7921561" y="81787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36089" y="1774647"/>
            <a:ext cx="4671821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FFC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FFC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FFC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7105" y="110489"/>
            <a:ext cx="212978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FFFC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3000" y="2430462"/>
            <a:ext cx="8103234" cy="2621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3850" y="3918584"/>
            <a:ext cx="1181735" cy="886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800" spc="-5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6089" y="1774647"/>
            <a:ext cx="46704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FFFFCC"/>
                </a:solidFill>
                <a:latin typeface="Verdana"/>
                <a:cs typeface="Verdana"/>
              </a:rPr>
              <a:t>KONVOLUSI</a:t>
            </a:r>
            <a:endParaRPr sz="6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79573" y="110489"/>
            <a:ext cx="37890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Ilustrasi</a:t>
            </a:r>
            <a:r>
              <a:rPr spc="-80" dirty="0"/>
              <a:t> </a:t>
            </a:r>
            <a:r>
              <a:rPr dirty="0"/>
              <a:t>Konvolusi</a:t>
            </a:r>
          </a:p>
        </p:txBody>
      </p:sp>
      <p:sp>
        <p:nvSpPr>
          <p:cNvPr id="8" name="object 8"/>
          <p:cNvSpPr/>
          <p:nvPr/>
        </p:nvSpPr>
        <p:spPr>
          <a:xfrm>
            <a:off x="4486275" y="1357375"/>
            <a:ext cx="0" cy="522605"/>
          </a:xfrm>
          <a:custGeom>
            <a:avLst/>
            <a:gdLst/>
            <a:ahLst/>
            <a:cxnLst/>
            <a:rect l="l" t="t" r="r" b="b"/>
            <a:pathLst>
              <a:path h="522605">
                <a:moveTo>
                  <a:pt x="0" y="0"/>
                </a:moveTo>
                <a:lnTo>
                  <a:pt x="0" y="52222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86275" y="5029200"/>
            <a:ext cx="0" cy="1020444"/>
          </a:xfrm>
          <a:custGeom>
            <a:avLst/>
            <a:gdLst/>
            <a:ahLst/>
            <a:cxnLst/>
            <a:rect l="l" t="t" r="r" b="b"/>
            <a:pathLst>
              <a:path h="1020445">
                <a:moveTo>
                  <a:pt x="0" y="0"/>
                </a:moveTo>
                <a:lnTo>
                  <a:pt x="0" y="102012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37125" y="1357375"/>
            <a:ext cx="0" cy="4692015"/>
          </a:xfrm>
          <a:custGeom>
            <a:avLst/>
            <a:gdLst/>
            <a:ahLst/>
            <a:cxnLst/>
            <a:rect l="l" t="t" r="r" b="b"/>
            <a:pathLst>
              <a:path h="4692015">
                <a:moveTo>
                  <a:pt x="0" y="0"/>
                </a:moveTo>
                <a:lnTo>
                  <a:pt x="0" y="469195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84800" y="1357375"/>
            <a:ext cx="0" cy="4692015"/>
          </a:xfrm>
          <a:custGeom>
            <a:avLst/>
            <a:gdLst/>
            <a:ahLst/>
            <a:cxnLst/>
            <a:rect l="l" t="t" r="r" b="b"/>
            <a:pathLst>
              <a:path h="4692015">
                <a:moveTo>
                  <a:pt x="0" y="0"/>
                </a:moveTo>
                <a:lnTo>
                  <a:pt x="0" y="469195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32475" y="1357375"/>
            <a:ext cx="0" cy="4692015"/>
          </a:xfrm>
          <a:custGeom>
            <a:avLst/>
            <a:gdLst/>
            <a:ahLst/>
            <a:cxnLst/>
            <a:rect l="l" t="t" r="r" b="b"/>
            <a:pathLst>
              <a:path h="4692015">
                <a:moveTo>
                  <a:pt x="0" y="0"/>
                </a:moveTo>
                <a:lnTo>
                  <a:pt x="0" y="469195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83325" y="1357375"/>
            <a:ext cx="0" cy="4692015"/>
          </a:xfrm>
          <a:custGeom>
            <a:avLst/>
            <a:gdLst/>
            <a:ahLst/>
            <a:cxnLst/>
            <a:rect l="l" t="t" r="r" b="b"/>
            <a:pathLst>
              <a:path h="4692015">
                <a:moveTo>
                  <a:pt x="0" y="0"/>
                </a:moveTo>
                <a:lnTo>
                  <a:pt x="0" y="469195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31000" y="1357375"/>
            <a:ext cx="0" cy="4692015"/>
          </a:xfrm>
          <a:custGeom>
            <a:avLst/>
            <a:gdLst/>
            <a:ahLst/>
            <a:cxnLst/>
            <a:rect l="l" t="t" r="r" b="b"/>
            <a:pathLst>
              <a:path h="4692015">
                <a:moveTo>
                  <a:pt x="0" y="0"/>
                </a:moveTo>
                <a:lnTo>
                  <a:pt x="0" y="469195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78675" y="1357375"/>
            <a:ext cx="0" cy="4692015"/>
          </a:xfrm>
          <a:custGeom>
            <a:avLst/>
            <a:gdLst/>
            <a:ahLst/>
            <a:cxnLst/>
            <a:rect l="l" t="t" r="r" b="b"/>
            <a:pathLst>
              <a:path h="4692015">
                <a:moveTo>
                  <a:pt x="0" y="0"/>
                </a:moveTo>
                <a:lnTo>
                  <a:pt x="0" y="469195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29525" y="1357375"/>
            <a:ext cx="0" cy="4692015"/>
          </a:xfrm>
          <a:custGeom>
            <a:avLst/>
            <a:gdLst/>
            <a:ahLst/>
            <a:cxnLst/>
            <a:rect l="l" t="t" r="r" b="b"/>
            <a:pathLst>
              <a:path h="4692015">
                <a:moveTo>
                  <a:pt x="0" y="0"/>
                </a:moveTo>
                <a:lnTo>
                  <a:pt x="0" y="469195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95800" y="1889760"/>
            <a:ext cx="3596004" cy="0"/>
          </a:xfrm>
          <a:custGeom>
            <a:avLst/>
            <a:gdLst/>
            <a:ahLst/>
            <a:cxnLst/>
            <a:rect l="l" t="t" r="r" b="b"/>
            <a:pathLst>
              <a:path w="3596004">
                <a:moveTo>
                  <a:pt x="0" y="0"/>
                </a:moveTo>
                <a:lnTo>
                  <a:pt x="359562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95800" y="2407920"/>
            <a:ext cx="3596004" cy="0"/>
          </a:xfrm>
          <a:custGeom>
            <a:avLst/>
            <a:gdLst/>
            <a:ahLst/>
            <a:cxnLst/>
            <a:rect l="l" t="t" r="r" b="b"/>
            <a:pathLst>
              <a:path w="3596004">
                <a:moveTo>
                  <a:pt x="0" y="0"/>
                </a:moveTo>
                <a:lnTo>
                  <a:pt x="359562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24376" y="2926079"/>
            <a:ext cx="4067175" cy="0"/>
          </a:xfrm>
          <a:custGeom>
            <a:avLst/>
            <a:gdLst/>
            <a:ahLst/>
            <a:cxnLst/>
            <a:rect l="l" t="t" r="r" b="b"/>
            <a:pathLst>
              <a:path w="4067175">
                <a:moveTo>
                  <a:pt x="0" y="0"/>
                </a:moveTo>
                <a:lnTo>
                  <a:pt x="406704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95800" y="3444240"/>
            <a:ext cx="3596004" cy="0"/>
          </a:xfrm>
          <a:custGeom>
            <a:avLst/>
            <a:gdLst/>
            <a:ahLst/>
            <a:cxnLst/>
            <a:rect l="l" t="t" r="r" b="b"/>
            <a:pathLst>
              <a:path w="3596004">
                <a:moveTo>
                  <a:pt x="0" y="0"/>
                </a:moveTo>
                <a:lnTo>
                  <a:pt x="359562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24376" y="3962400"/>
            <a:ext cx="4067175" cy="0"/>
          </a:xfrm>
          <a:custGeom>
            <a:avLst/>
            <a:gdLst/>
            <a:ahLst/>
            <a:cxnLst/>
            <a:rect l="l" t="t" r="r" b="b"/>
            <a:pathLst>
              <a:path w="4067175">
                <a:moveTo>
                  <a:pt x="0" y="0"/>
                </a:moveTo>
                <a:lnTo>
                  <a:pt x="406704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95800" y="4480559"/>
            <a:ext cx="3596004" cy="0"/>
          </a:xfrm>
          <a:custGeom>
            <a:avLst/>
            <a:gdLst/>
            <a:ahLst/>
            <a:cxnLst/>
            <a:rect l="l" t="t" r="r" b="b"/>
            <a:pathLst>
              <a:path w="3596004">
                <a:moveTo>
                  <a:pt x="0" y="0"/>
                </a:moveTo>
                <a:lnTo>
                  <a:pt x="359562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5800" y="4998720"/>
            <a:ext cx="3596004" cy="0"/>
          </a:xfrm>
          <a:custGeom>
            <a:avLst/>
            <a:gdLst/>
            <a:ahLst/>
            <a:cxnLst/>
            <a:rect l="l" t="t" r="r" b="b"/>
            <a:pathLst>
              <a:path w="3596004">
                <a:moveTo>
                  <a:pt x="0" y="0"/>
                </a:moveTo>
                <a:lnTo>
                  <a:pt x="359562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24376" y="5516879"/>
            <a:ext cx="4067175" cy="0"/>
          </a:xfrm>
          <a:custGeom>
            <a:avLst/>
            <a:gdLst/>
            <a:ahLst/>
            <a:cxnLst/>
            <a:rect l="l" t="t" r="r" b="b"/>
            <a:pathLst>
              <a:path w="4067175">
                <a:moveTo>
                  <a:pt x="0" y="0"/>
                </a:moveTo>
                <a:lnTo>
                  <a:pt x="406704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38600" y="1357375"/>
            <a:ext cx="0" cy="522605"/>
          </a:xfrm>
          <a:custGeom>
            <a:avLst/>
            <a:gdLst/>
            <a:ahLst/>
            <a:cxnLst/>
            <a:rect l="l" t="t" r="r" b="b"/>
            <a:pathLst>
              <a:path h="522605">
                <a:moveTo>
                  <a:pt x="0" y="0"/>
                </a:moveTo>
                <a:lnTo>
                  <a:pt x="0" y="522224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38600" y="5029200"/>
            <a:ext cx="0" cy="1020444"/>
          </a:xfrm>
          <a:custGeom>
            <a:avLst/>
            <a:gdLst/>
            <a:ahLst/>
            <a:cxnLst/>
            <a:rect l="l" t="t" r="r" b="b"/>
            <a:pathLst>
              <a:path h="1020445">
                <a:moveTo>
                  <a:pt x="0" y="0"/>
                </a:moveTo>
                <a:lnTo>
                  <a:pt x="0" y="1020127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77200" y="1357375"/>
            <a:ext cx="0" cy="4692015"/>
          </a:xfrm>
          <a:custGeom>
            <a:avLst/>
            <a:gdLst/>
            <a:ahLst/>
            <a:cxnLst/>
            <a:rect l="l" t="t" r="r" b="b"/>
            <a:pathLst>
              <a:path h="4692015">
                <a:moveTo>
                  <a:pt x="0" y="0"/>
                </a:moveTo>
                <a:lnTo>
                  <a:pt x="0" y="4691951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24376" y="1371600"/>
            <a:ext cx="4067175" cy="0"/>
          </a:xfrm>
          <a:custGeom>
            <a:avLst/>
            <a:gdLst/>
            <a:ahLst/>
            <a:cxnLst/>
            <a:rect l="l" t="t" r="r" b="b"/>
            <a:pathLst>
              <a:path w="4067175">
                <a:moveTo>
                  <a:pt x="0" y="0"/>
                </a:moveTo>
                <a:lnTo>
                  <a:pt x="4067048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24376" y="6035040"/>
            <a:ext cx="4067175" cy="0"/>
          </a:xfrm>
          <a:custGeom>
            <a:avLst/>
            <a:gdLst/>
            <a:ahLst/>
            <a:cxnLst/>
            <a:rect l="l" t="t" r="r" b="b"/>
            <a:pathLst>
              <a:path w="4067175">
                <a:moveTo>
                  <a:pt x="0" y="0"/>
                </a:moveTo>
                <a:lnTo>
                  <a:pt x="4067048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5350255" y="2468903"/>
          <a:ext cx="1401445" cy="1263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980"/>
                <a:gridCol w="448945"/>
                <a:gridCol w="476250"/>
              </a:tblGrid>
              <a:tr h="372302">
                <a:tc>
                  <a:txBody>
                    <a:bodyPr/>
                    <a:lstStyle/>
                    <a:p>
                      <a:pPr marR="91440" algn="r">
                        <a:lnSpc>
                          <a:spcPts val="1764"/>
                        </a:lnSpc>
                      </a:pPr>
                      <a:r>
                        <a:rPr sz="1600" dirty="0">
                          <a:solidFill>
                            <a:srgbClr val="DFCD20"/>
                          </a:solidFill>
                          <a:latin typeface="Arial"/>
                          <a:cs typeface="Arial"/>
                        </a:rPr>
                        <a:t>P1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600" spc="-5" dirty="0">
                          <a:solidFill>
                            <a:srgbClr val="DFCD20"/>
                          </a:solidFill>
                          <a:latin typeface="Arial"/>
                          <a:cs typeface="Arial"/>
                        </a:rPr>
                        <a:t>P2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764"/>
                        </a:lnSpc>
                      </a:pPr>
                      <a:r>
                        <a:rPr sz="1600" spc="-5" dirty="0">
                          <a:solidFill>
                            <a:srgbClr val="DFCD20"/>
                          </a:solidFill>
                          <a:latin typeface="Arial"/>
                          <a:cs typeface="Arial"/>
                        </a:rPr>
                        <a:t>P3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18149">
                <a:tc>
                  <a:txBody>
                    <a:bodyPr/>
                    <a:lstStyle/>
                    <a:p>
                      <a:pPr marR="91440" algn="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dirty="0">
                          <a:solidFill>
                            <a:srgbClr val="DFCD20"/>
                          </a:solidFill>
                          <a:latin typeface="Arial"/>
                          <a:cs typeface="Arial"/>
                        </a:rPr>
                        <a:t>P4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DFCD20"/>
                          </a:solidFill>
                          <a:latin typeface="Arial"/>
                          <a:cs typeface="Arial"/>
                        </a:rPr>
                        <a:t>P5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5" dirty="0">
                          <a:solidFill>
                            <a:srgbClr val="DFCD20"/>
                          </a:solidFill>
                          <a:latin typeface="Arial"/>
                          <a:cs typeface="Arial"/>
                        </a:rPr>
                        <a:t>P6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5730" marB="0"/>
                </a:tc>
              </a:tr>
              <a:tr h="372632">
                <a:tc>
                  <a:txBody>
                    <a:bodyPr/>
                    <a:lstStyle/>
                    <a:p>
                      <a:pPr marR="91440" algn="r">
                        <a:lnSpc>
                          <a:spcPts val="1839"/>
                        </a:lnSpc>
                        <a:spcBef>
                          <a:spcPts val="994"/>
                        </a:spcBef>
                      </a:pPr>
                      <a:r>
                        <a:rPr sz="1600" dirty="0">
                          <a:solidFill>
                            <a:srgbClr val="DFCD20"/>
                          </a:solidFill>
                          <a:latin typeface="Arial"/>
                          <a:cs typeface="Arial"/>
                        </a:rPr>
                        <a:t>P7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636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  <a:spcBef>
                          <a:spcPts val="994"/>
                        </a:spcBef>
                      </a:pPr>
                      <a:r>
                        <a:rPr sz="1600" spc="-5" dirty="0">
                          <a:solidFill>
                            <a:srgbClr val="DFCD20"/>
                          </a:solidFill>
                          <a:latin typeface="Arial"/>
                          <a:cs typeface="Arial"/>
                        </a:rPr>
                        <a:t>P8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6364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839"/>
                        </a:lnSpc>
                        <a:spcBef>
                          <a:spcPts val="994"/>
                        </a:spcBef>
                      </a:pPr>
                      <a:r>
                        <a:rPr sz="1600" spc="-5" dirty="0">
                          <a:solidFill>
                            <a:srgbClr val="DFCD20"/>
                          </a:solidFill>
                          <a:latin typeface="Arial"/>
                          <a:cs typeface="Arial"/>
                        </a:rPr>
                        <a:t>P9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6364" marB="0"/>
                </a:tc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1600200" y="1879600"/>
            <a:ext cx="965200" cy="1041400"/>
          </a:xfrm>
          <a:custGeom>
            <a:avLst/>
            <a:gdLst/>
            <a:ahLst/>
            <a:cxnLst/>
            <a:rect l="l" t="t" r="r" b="b"/>
            <a:pathLst>
              <a:path w="965200" h="1041400">
                <a:moveTo>
                  <a:pt x="0" y="1041400"/>
                </a:moveTo>
                <a:lnTo>
                  <a:pt x="965200" y="1041400"/>
                </a:lnTo>
                <a:lnTo>
                  <a:pt x="965200" y="0"/>
                </a:lnTo>
                <a:lnTo>
                  <a:pt x="0" y="0"/>
                </a:lnTo>
                <a:lnTo>
                  <a:pt x="0" y="1041400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5400" y="1879600"/>
            <a:ext cx="965200" cy="1041400"/>
          </a:xfrm>
          <a:custGeom>
            <a:avLst/>
            <a:gdLst/>
            <a:ahLst/>
            <a:cxnLst/>
            <a:rect l="l" t="t" r="r" b="b"/>
            <a:pathLst>
              <a:path w="965200" h="1041400">
                <a:moveTo>
                  <a:pt x="0" y="1041400"/>
                </a:moveTo>
                <a:lnTo>
                  <a:pt x="965200" y="1041400"/>
                </a:lnTo>
                <a:lnTo>
                  <a:pt x="965200" y="0"/>
                </a:lnTo>
                <a:lnTo>
                  <a:pt x="0" y="0"/>
                </a:lnTo>
                <a:lnTo>
                  <a:pt x="0" y="1041400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30600" y="1879600"/>
            <a:ext cx="965200" cy="1041400"/>
          </a:xfrm>
          <a:custGeom>
            <a:avLst/>
            <a:gdLst/>
            <a:ahLst/>
            <a:cxnLst/>
            <a:rect l="l" t="t" r="r" b="b"/>
            <a:pathLst>
              <a:path w="965200" h="1041400">
                <a:moveTo>
                  <a:pt x="0" y="1041400"/>
                </a:moveTo>
                <a:lnTo>
                  <a:pt x="965200" y="1041400"/>
                </a:lnTo>
                <a:lnTo>
                  <a:pt x="965200" y="0"/>
                </a:lnTo>
                <a:lnTo>
                  <a:pt x="0" y="0"/>
                </a:lnTo>
                <a:lnTo>
                  <a:pt x="0" y="1041400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00200" y="2921000"/>
            <a:ext cx="965200" cy="1041400"/>
          </a:xfrm>
          <a:custGeom>
            <a:avLst/>
            <a:gdLst/>
            <a:ahLst/>
            <a:cxnLst/>
            <a:rect l="l" t="t" r="r" b="b"/>
            <a:pathLst>
              <a:path w="965200" h="1041400">
                <a:moveTo>
                  <a:pt x="0" y="1041400"/>
                </a:moveTo>
                <a:lnTo>
                  <a:pt x="965200" y="1041400"/>
                </a:lnTo>
                <a:lnTo>
                  <a:pt x="965200" y="0"/>
                </a:lnTo>
                <a:lnTo>
                  <a:pt x="0" y="0"/>
                </a:lnTo>
                <a:lnTo>
                  <a:pt x="0" y="1041400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65400" y="2921000"/>
            <a:ext cx="965200" cy="1041400"/>
          </a:xfrm>
          <a:custGeom>
            <a:avLst/>
            <a:gdLst/>
            <a:ahLst/>
            <a:cxnLst/>
            <a:rect l="l" t="t" r="r" b="b"/>
            <a:pathLst>
              <a:path w="965200" h="1041400">
                <a:moveTo>
                  <a:pt x="0" y="1041400"/>
                </a:moveTo>
                <a:lnTo>
                  <a:pt x="965200" y="1041400"/>
                </a:lnTo>
                <a:lnTo>
                  <a:pt x="965200" y="0"/>
                </a:lnTo>
                <a:lnTo>
                  <a:pt x="0" y="0"/>
                </a:lnTo>
                <a:lnTo>
                  <a:pt x="0" y="1041400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30600" y="2921000"/>
            <a:ext cx="965200" cy="1041400"/>
          </a:xfrm>
          <a:custGeom>
            <a:avLst/>
            <a:gdLst/>
            <a:ahLst/>
            <a:cxnLst/>
            <a:rect l="l" t="t" r="r" b="b"/>
            <a:pathLst>
              <a:path w="965200" h="1041400">
                <a:moveTo>
                  <a:pt x="0" y="1041400"/>
                </a:moveTo>
                <a:lnTo>
                  <a:pt x="965200" y="1041400"/>
                </a:lnTo>
                <a:lnTo>
                  <a:pt x="965200" y="0"/>
                </a:lnTo>
                <a:lnTo>
                  <a:pt x="0" y="0"/>
                </a:lnTo>
                <a:lnTo>
                  <a:pt x="0" y="1041400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00200" y="3962400"/>
            <a:ext cx="965200" cy="1066800"/>
          </a:xfrm>
          <a:custGeom>
            <a:avLst/>
            <a:gdLst/>
            <a:ahLst/>
            <a:cxnLst/>
            <a:rect l="l" t="t" r="r" b="b"/>
            <a:pathLst>
              <a:path w="965200" h="1066800">
                <a:moveTo>
                  <a:pt x="0" y="1066800"/>
                </a:moveTo>
                <a:lnTo>
                  <a:pt x="965200" y="1066800"/>
                </a:lnTo>
                <a:lnTo>
                  <a:pt x="9652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65400" y="3962400"/>
            <a:ext cx="965200" cy="1066800"/>
          </a:xfrm>
          <a:custGeom>
            <a:avLst/>
            <a:gdLst/>
            <a:ahLst/>
            <a:cxnLst/>
            <a:rect l="l" t="t" r="r" b="b"/>
            <a:pathLst>
              <a:path w="965200" h="1066800">
                <a:moveTo>
                  <a:pt x="0" y="1066800"/>
                </a:moveTo>
                <a:lnTo>
                  <a:pt x="965200" y="1066800"/>
                </a:lnTo>
                <a:lnTo>
                  <a:pt x="9652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30600" y="3962400"/>
            <a:ext cx="965200" cy="1066800"/>
          </a:xfrm>
          <a:custGeom>
            <a:avLst/>
            <a:gdLst/>
            <a:ahLst/>
            <a:cxnLst/>
            <a:rect l="l" t="t" r="r" b="b"/>
            <a:pathLst>
              <a:path w="965200" h="1066800">
                <a:moveTo>
                  <a:pt x="0" y="1066800"/>
                </a:moveTo>
                <a:lnTo>
                  <a:pt x="965200" y="1066800"/>
                </a:lnTo>
                <a:lnTo>
                  <a:pt x="9652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65400" y="1865376"/>
            <a:ext cx="0" cy="3178175"/>
          </a:xfrm>
          <a:custGeom>
            <a:avLst/>
            <a:gdLst/>
            <a:ahLst/>
            <a:cxnLst/>
            <a:rect l="l" t="t" r="r" b="b"/>
            <a:pathLst>
              <a:path h="3178175">
                <a:moveTo>
                  <a:pt x="0" y="0"/>
                </a:moveTo>
                <a:lnTo>
                  <a:pt x="0" y="317804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30600" y="1865376"/>
            <a:ext cx="0" cy="3178175"/>
          </a:xfrm>
          <a:custGeom>
            <a:avLst/>
            <a:gdLst/>
            <a:ahLst/>
            <a:cxnLst/>
            <a:rect l="l" t="t" r="r" b="b"/>
            <a:pathLst>
              <a:path h="3178175">
                <a:moveTo>
                  <a:pt x="0" y="0"/>
                </a:moveTo>
                <a:lnTo>
                  <a:pt x="0" y="317804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85975" y="2921000"/>
            <a:ext cx="2924175" cy="0"/>
          </a:xfrm>
          <a:custGeom>
            <a:avLst/>
            <a:gdLst/>
            <a:ahLst/>
            <a:cxnLst/>
            <a:rect l="l" t="t" r="r" b="b"/>
            <a:pathLst>
              <a:path w="2924175">
                <a:moveTo>
                  <a:pt x="0" y="0"/>
                </a:moveTo>
                <a:lnTo>
                  <a:pt x="292404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85975" y="3962400"/>
            <a:ext cx="2924175" cy="0"/>
          </a:xfrm>
          <a:custGeom>
            <a:avLst/>
            <a:gdLst/>
            <a:ahLst/>
            <a:cxnLst/>
            <a:rect l="l" t="t" r="r" b="b"/>
            <a:pathLst>
              <a:path w="2924175">
                <a:moveTo>
                  <a:pt x="0" y="0"/>
                </a:moveTo>
                <a:lnTo>
                  <a:pt x="292404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00200" y="1865376"/>
            <a:ext cx="0" cy="3178175"/>
          </a:xfrm>
          <a:custGeom>
            <a:avLst/>
            <a:gdLst/>
            <a:ahLst/>
            <a:cxnLst/>
            <a:rect l="l" t="t" r="r" b="b"/>
            <a:pathLst>
              <a:path h="3178175">
                <a:moveTo>
                  <a:pt x="0" y="0"/>
                </a:moveTo>
                <a:lnTo>
                  <a:pt x="0" y="3178048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95800" y="1865376"/>
            <a:ext cx="0" cy="3178175"/>
          </a:xfrm>
          <a:custGeom>
            <a:avLst/>
            <a:gdLst/>
            <a:ahLst/>
            <a:cxnLst/>
            <a:rect l="l" t="t" r="r" b="b"/>
            <a:pathLst>
              <a:path h="3178175">
                <a:moveTo>
                  <a:pt x="0" y="0"/>
                </a:moveTo>
                <a:lnTo>
                  <a:pt x="0" y="3178048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85975" y="1879600"/>
            <a:ext cx="2924175" cy="0"/>
          </a:xfrm>
          <a:custGeom>
            <a:avLst/>
            <a:gdLst/>
            <a:ahLst/>
            <a:cxnLst/>
            <a:rect l="l" t="t" r="r" b="b"/>
            <a:pathLst>
              <a:path w="2924175">
                <a:moveTo>
                  <a:pt x="0" y="0"/>
                </a:moveTo>
                <a:lnTo>
                  <a:pt x="2924048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85975" y="5029200"/>
            <a:ext cx="2924175" cy="0"/>
          </a:xfrm>
          <a:custGeom>
            <a:avLst/>
            <a:gdLst/>
            <a:ahLst/>
            <a:cxnLst/>
            <a:rect l="l" t="t" r="r" b="b"/>
            <a:pathLst>
              <a:path w="2924175">
                <a:moveTo>
                  <a:pt x="0" y="0"/>
                </a:moveTo>
                <a:lnTo>
                  <a:pt x="2924048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952625" y="1894712"/>
            <a:ext cx="262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DFCD20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917951" y="1894712"/>
            <a:ext cx="262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DFCD20"/>
                </a:solidFill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872610" y="1894712"/>
            <a:ext cx="281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DFCD20"/>
                </a:solidFill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41957" y="2945333"/>
            <a:ext cx="282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DFCD20"/>
                </a:solidFill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17951" y="2945333"/>
            <a:ext cx="262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DFCD20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92677" y="2945333"/>
            <a:ext cx="242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DFCD20"/>
                </a:solidFill>
                <a:latin typeface="Arial"/>
                <a:cs typeface="Arial"/>
              </a:rPr>
              <a:t>F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932813" y="3987165"/>
            <a:ext cx="1256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86790" algn="l"/>
              </a:tabLst>
            </a:pPr>
            <a:r>
              <a:rPr sz="2800" spc="-5" dirty="0">
                <a:solidFill>
                  <a:srgbClr val="DFCD20"/>
                </a:solidFill>
                <a:latin typeface="Arial"/>
                <a:cs typeface="Arial"/>
              </a:rPr>
              <a:t>G	H</a:t>
            </a:r>
            <a:endParaRPr sz="2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951859" y="3987165"/>
            <a:ext cx="124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DFCD20"/>
                </a:solidFill>
                <a:latin typeface="Arial"/>
                <a:cs typeface="Arial"/>
              </a:rPr>
              <a:t>I</a:t>
            </a:r>
            <a:endParaRPr sz="2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593594" y="5061966"/>
            <a:ext cx="753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nel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794628" y="1022350"/>
            <a:ext cx="569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229600" y="2946400"/>
            <a:ext cx="685800" cy="406400"/>
          </a:xfrm>
          <a:custGeom>
            <a:avLst/>
            <a:gdLst/>
            <a:ahLst/>
            <a:cxnLst/>
            <a:rect l="l" t="t" r="r" b="b"/>
            <a:pathLst>
              <a:path w="685800" h="406400">
                <a:moveTo>
                  <a:pt x="0" y="406400"/>
                </a:moveTo>
                <a:lnTo>
                  <a:pt x="685800" y="406400"/>
                </a:lnTo>
                <a:lnTo>
                  <a:pt x="6858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solidFill>
            <a:srgbClr val="CC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29600" y="2946400"/>
            <a:ext cx="685800" cy="406400"/>
          </a:xfrm>
          <a:custGeom>
            <a:avLst/>
            <a:gdLst/>
            <a:ahLst/>
            <a:cxnLst/>
            <a:rect l="l" t="t" r="r" b="b"/>
            <a:pathLst>
              <a:path w="685800" h="406400">
                <a:moveTo>
                  <a:pt x="0" y="406400"/>
                </a:moveTo>
                <a:lnTo>
                  <a:pt x="685800" y="406400"/>
                </a:lnTo>
                <a:lnTo>
                  <a:pt x="6858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8332978" y="2977133"/>
            <a:ext cx="483234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006699"/>
                </a:solidFill>
                <a:latin typeface="Verdana"/>
                <a:cs typeface="Verdana"/>
              </a:rPr>
              <a:t>f(i,j</a:t>
            </a:r>
            <a:endParaRPr sz="2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2000" i="1" dirty="0">
                <a:solidFill>
                  <a:srgbClr val="006699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705600" y="2438400"/>
            <a:ext cx="1524000" cy="533400"/>
          </a:xfrm>
          <a:custGeom>
            <a:avLst/>
            <a:gdLst/>
            <a:ahLst/>
            <a:cxnLst/>
            <a:rect l="l" t="t" r="r" b="b"/>
            <a:pathLst>
              <a:path w="1524000" h="533400">
                <a:moveTo>
                  <a:pt x="1524000" y="533400"/>
                </a:move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05600" y="3352800"/>
            <a:ext cx="1524000" cy="609600"/>
          </a:xfrm>
          <a:custGeom>
            <a:avLst/>
            <a:gdLst/>
            <a:ahLst/>
            <a:cxnLst/>
            <a:rect l="l" t="t" r="r" b="b"/>
            <a:pathLst>
              <a:path w="1524000" h="609600">
                <a:moveTo>
                  <a:pt x="1524000" y="0"/>
                </a:moveTo>
                <a:lnTo>
                  <a:pt x="0" y="60960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987958" y="6203391"/>
            <a:ext cx="701484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785" marR="5080" indent="-283972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FF3300"/>
                </a:solidFill>
                <a:latin typeface="Verdana"/>
                <a:cs typeface="Verdana"/>
              </a:rPr>
              <a:t>f(i,j) = AP1 + </a:t>
            </a:r>
            <a:r>
              <a:rPr sz="2000" i="1" spc="-5" dirty="0">
                <a:solidFill>
                  <a:srgbClr val="FF3300"/>
                </a:solidFill>
                <a:latin typeface="Verdana"/>
                <a:cs typeface="Verdana"/>
              </a:rPr>
              <a:t>BP2 </a:t>
            </a:r>
            <a:r>
              <a:rPr sz="2000" i="1" dirty="0">
                <a:solidFill>
                  <a:srgbClr val="FF3300"/>
                </a:solidFill>
                <a:latin typeface="Verdana"/>
                <a:cs typeface="Verdana"/>
              </a:rPr>
              <a:t>+ </a:t>
            </a:r>
            <a:r>
              <a:rPr sz="2000" i="1" spc="-5" dirty="0">
                <a:solidFill>
                  <a:srgbClr val="FF3300"/>
                </a:solidFill>
                <a:latin typeface="Verdana"/>
                <a:cs typeface="Verdana"/>
              </a:rPr>
              <a:t>CP3 </a:t>
            </a:r>
            <a:r>
              <a:rPr sz="2000" i="1" dirty="0">
                <a:solidFill>
                  <a:srgbClr val="FF3300"/>
                </a:solidFill>
                <a:latin typeface="Verdana"/>
                <a:cs typeface="Verdana"/>
              </a:rPr>
              <a:t>+ DP4 + </a:t>
            </a:r>
            <a:r>
              <a:rPr sz="2000" i="1" spc="-5" dirty="0">
                <a:solidFill>
                  <a:srgbClr val="FF3300"/>
                </a:solidFill>
                <a:latin typeface="Verdana"/>
                <a:cs typeface="Verdana"/>
              </a:rPr>
              <a:t>EP5 </a:t>
            </a:r>
            <a:r>
              <a:rPr sz="2000" i="1" dirty="0">
                <a:solidFill>
                  <a:srgbClr val="FF3300"/>
                </a:solidFill>
                <a:latin typeface="Verdana"/>
                <a:cs typeface="Verdana"/>
              </a:rPr>
              <a:t>+ FP6 + </a:t>
            </a:r>
            <a:r>
              <a:rPr sz="2000" i="1" spc="-5" dirty="0">
                <a:solidFill>
                  <a:srgbClr val="FF3300"/>
                </a:solidFill>
                <a:latin typeface="Verdana"/>
                <a:cs typeface="Verdana"/>
              </a:rPr>
              <a:t>GP7</a:t>
            </a:r>
            <a:r>
              <a:rPr sz="2000" i="1" spc="-170" dirty="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FF3300"/>
                </a:solidFill>
                <a:latin typeface="Verdana"/>
                <a:cs typeface="Verdana"/>
              </a:rPr>
              <a:t>+  </a:t>
            </a:r>
            <a:r>
              <a:rPr sz="2000" i="1" spc="-5" dirty="0">
                <a:solidFill>
                  <a:srgbClr val="FF3300"/>
                </a:solidFill>
                <a:latin typeface="Verdana"/>
                <a:cs typeface="Verdana"/>
              </a:rPr>
              <a:t>HP8 </a:t>
            </a:r>
            <a:r>
              <a:rPr sz="2000" i="1" dirty="0">
                <a:solidFill>
                  <a:srgbClr val="FF3300"/>
                </a:solidFill>
                <a:latin typeface="Verdana"/>
                <a:cs typeface="Verdana"/>
              </a:rPr>
              <a:t>+</a:t>
            </a:r>
            <a:r>
              <a:rPr sz="2000" i="1" spc="-50" dirty="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FF3300"/>
                </a:solidFill>
                <a:latin typeface="Verdana"/>
                <a:cs typeface="Verdana"/>
              </a:rPr>
              <a:t>IP9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72125" y="4357751"/>
            <a:ext cx="3571875" cy="1143000"/>
          </a:xfrm>
          <a:custGeom>
            <a:avLst/>
            <a:gdLst/>
            <a:ahLst/>
            <a:cxnLst/>
            <a:rect l="l" t="t" r="r" b="b"/>
            <a:pathLst>
              <a:path w="3571875" h="1143000">
                <a:moveTo>
                  <a:pt x="0" y="1143000"/>
                </a:moveTo>
                <a:lnTo>
                  <a:pt x="3571875" y="1143000"/>
                </a:lnTo>
                <a:lnTo>
                  <a:pt x="3571875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72125" y="4357751"/>
            <a:ext cx="3571875" cy="1143000"/>
          </a:xfrm>
          <a:custGeom>
            <a:avLst/>
            <a:gdLst/>
            <a:ahLst/>
            <a:cxnLst/>
            <a:rect l="l" t="t" r="r" b="b"/>
            <a:pathLst>
              <a:path w="3571875" h="1143000">
                <a:moveTo>
                  <a:pt x="0" y="1143000"/>
                </a:moveTo>
                <a:lnTo>
                  <a:pt x="3571875" y="1143000"/>
                </a:lnTo>
                <a:lnTo>
                  <a:pt x="3571875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25400">
            <a:solidFill>
              <a:srgbClr val="0768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40" y="182371"/>
            <a:ext cx="7441565" cy="1921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358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solidFill>
                  <a:srgbClr val="FFFF9E"/>
                </a:solidFill>
                <a:latin typeface="Verdana"/>
                <a:cs typeface="Verdana"/>
              </a:rPr>
              <a:t>Contoh </a:t>
            </a:r>
            <a:r>
              <a:rPr sz="2900" dirty="0">
                <a:solidFill>
                  <a:srgbClr val="FFFF9E"/>
                </a:solidFill>
                <a:latin typeface="Verdana"/>
                <a:cs typeface="Verdana"/>
              </a:rPr>
              <a:t>(1) Konvolusi </a:t>
            </a:r>
            <a:r>
              <a:rPr sz="2900" spc="-5" dirty="0">
                <a:solidFill>
                  <a:srgbClr val="FFFF9E"/>
                </a:solidFill>
                <a:latin typeface="Verdana"/>
                <a:cs typeface="Verdana"/>
              </a:rPr>
              <a:t>(Spatial</a:t>
            </a:r>
            <a:r>
              <a:rPr sz="2900" spc="-60" dirty="0">
                <a:solidFill>
                  <a:srgbClr val="FFFF9E"/>
                </a:solidFill>
                <a:latin typeface="Verdana"/>
                <a:cs typeface="Verdana"/>
              </a:rPr>
              <a:t> </a:t>
            </a:r>
            <a:r>
              <a:rPr sz="2900" spc="-5" dirty="0">
                <a:solidFill>
                  <a:srgbClr val="FFFF9E"/>
                </a:solidFill>
                <a:latin typeface="Verdana"/>
                <a:cs typeface="Verdana"/>
              </a:rPr>
              <a:t>Filter)</a:t>
            </a:r>
            <a:endParaRPr sz="2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Times New Roman"/>
              <a:cs typeface="Times New Roman"/>
            </a:endParaRPr>
          </a:p>
          <a:p>
            <a:pPr marL="355600" marR="842010" indent="-342900">
              <a:lnSpc>
                <a:spcPct val="100000"/>
              </a:lnSpc>
              <a:buClr>
                <a:srgbClr val="9A6ED9"/>
              </a:buClr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Citra dengan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5 x 5 pixel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dan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8 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grayscale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4516373"/>
            <a:ext cx="24403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920" indent="-363220">
              <a:lnSpc>
                <a:spcPct val="100000"/>
              </a:lnSpc>
              <a:spcBef>
                <a:spcPts val="100"/>
              </a:spcBef>
              <a:buClr>
                <a:srgbClr val="9A6ED9"/>
              </a:buClr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Hasilnya</a:t>
            </a:r>
            <a:r>
              <a:rPr sz="32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47800" y="2349500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47392" y="2349500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46858" y="2349500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46451" y="2349500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46045" y="2349500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7800" y="266953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47392" y="266953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46858" y="266953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46451" y="266953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46045" y="266953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7800" y="298957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47392" y="298957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46858" y="298957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46858" y="298957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46451" y="298957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46451" y="298957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46045" y="298957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46045" y="298957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47800" y="3309620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47392" y="3309620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46858" y="3309620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46858" y="3309620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46451" y="3309620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46451" y="3309620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46045" y="3309620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46045" y="3309620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7800" y="362965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47800" y="362965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47392" y="362965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47392" y="362965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46858" y="362965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46858" y="362965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46451" y="362965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46451" y="362965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46045" y="362965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46045" y="362965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1447800" y="2349500"/>
          <a:ext cx="1497965" cy="1585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20"/>
                <a:gridCol w="299720"/>
                <a:gridCol w="299720"/>
                <a:gridCol w="299719"/>
                <a:gridCol w="299719"/>
              </a:tblGrid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  <a:tr h="305335"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8" name="object 48"/>
          <p:cNvSpPr/>
          <p:nvPr/>
        </p:nvSpPr>
        <p:spPr>
          <a:xfrm>
            <a:off x="3879596" y="2749550"/>
            <a:ext cx="2407285" cy="800100"/>
          </a:xfrm>
          <a:custGeom>
            <a:avLst/>
            <a:gdLst/>
            <a:ahLst/>
            <a:cxnLst/>
            <a:rect l="l" t="t" r="r" b="b"/>
            <a:pathLst>
              <a:path w="2407285" h="800100">
                <a:moveTo>
                  <a:pt x="0" y="800100"/>
                </a:moveTo>
                <a:lnTo>
                  <a:pt x="2406777" y="800100"/>
                </a:lnTo>
                <a:lnTo>
                  <a:pt x="2406777" y="0"/>
                </a:lnTo>
                <a:lnTo>
                  <a:pt x="0" y="0"/>
                </a:lnTo>
                <a:lnTo>
                  <a:pt x="0" y="800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958844" y="2775585"/>
            <a:ext cx="22447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6699"/>
                </a:solidFill>
                <a:latin typeface="Arial"/>
                <a:cs typeface="Arial"/>
              </a:rPr>
              <a:t>Dikonvolusi</a:t>
            </a:r>
            <a:r>
              <a:rPr sz="2000" spc="-8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99"/>
                </a:solidFill>
                <a:latin typeface="Arial"/>
                <a:cs typeface="Arial"/>
              </a:rPr>
              <a:t>dengan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i="1" dirty="0">
                <a:solidFill>
                  <a:srgbClr val="006699"/>
                </a:solidFill>
                <a:latin typeface="Arial"/>
                <a:cs typeface="Arial"/>
              </a:rPr>
              <a:t>image mask</a:t>
            </a:r>
            <a:r>
              <a:rPr sz="2000" b="1" i="1" spc="-6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99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873367" y="2749575"/>
            <a:ext cx="299720" cy="320675"/>
          </a:xfrm>
          <a:custGeom>
            <a:avLst/>
            <a:gdLst/>
            <a:ahLst/>
            <a:cxnLst/>
            <a:rect l="l" t="t" r="r" b="b"/>
            <a:pathLst>
              <a:path w="299720" h="320675">
                <a:moveTo>
                  <a:pt x="0" y="320141"/>
                </a:moveTo>
                <a:lnTo>
                  <a:pt x="299656" y="320141"/>
                </a:lnTo>
                <a:lnTo>
                  <a:pt x="299656" y="0"/>
                </a:lnTo>
                <a:lnTo>
                  <a:pt x="0" y="0"/>
                </a:lnTo>
                <a:lnTo>
                  <a:pt x="0" y="320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173086" y="2749575"/>
            <a:ext cx="299720" cy="320675"/>
          </a:xfrm>
          <a:custGeom>
            <a:avLst/>
            <a:gdLst/>
            <a:ahLst/>
            <a:cxnLst/>
            <a:rect l="l" t="t" r="r" b="b"/>
            <a:pathLst>
              <a:path w="299720" h="320675">
                <a:moveTo>
                  <a:pt x="0" y="320141"/>
                </a:moveTo>
                <a:lnTo>
                  <a:pt x="299656" y="320141"/>
                </a:lnTo>
                <a:lnTo>
                  <a:pt x="299656" y="0"/>
                </a:lnTo>
                <a:lnTo>
                  <a:pt x="0" y="0"/>
                </a:lnTo>
                <a:lnTo>
                  <a:pt x="0" y="320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72680" y="2749575"/>
            <a:ext cx="299720" cy="320675"/>
          </a:xfrm>
          <a:custGeom>
            <a:avLst/>
            <a:gdLst/>
            <a:ahLst/>
            <a:cxnLst/>
            <a:rect l="l" t="t" r="r" b="b"/>
            <a:pathLst>
              <a:path w="299720" h="320675">
                <a:moveTo>
                  <a:pt x="0" y="320141"/>
                </a:moveTo>
                <a:lnTo>
                  <a:pt x="299656" y="320141"/>
                </a:lnTo>
                <a:lnTo>
                  <a:pt x="299656" y="0"/>
                </a:lnTo>
                <a:lnTo>
                  <a:pt x="0" y="0"/>
                </a:lnTo>
                <a:lnTo>
                  <a:pt x="0" y="320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73367" y="3069742"/>
            <a:ext cx="299720" cy="320675"/>
          </a:xfrm>
          <a:custGeom>
            <a:avLst/>
            <a:gdLst/>
            <a:ahLst/>
            <a:cxnLst/>
            <a:rect l="l" t="t" r="r" b="b"/>
            <a:pathLst>
              <a:path w="299720" h="320675">
                <a:moveTo>
                  <a:pt x="0" y="320141"/>
                </a:moveTo>
                <a:lnTo>
                  <a:pt x="299656" y="320141"/>
                </a:lnTo>
                <a:lnTo>
                  <a:pt x="299656" y="0"/>
                </a:lnTo>
                <a:lnTo>
                  <a:pt x="0" y="0"/>
                </a:lnTo>
                <a:lnTo>
                  <a:pt x="0" y="320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73086" y="3069742"/>
            <a:ext cx="299656" cy="3201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72680" y="3069742"/>
            <a:ext cx="299720" cy="320675"/>
          </a:xfrm>
          <a:custGeom>
            <a:avLst/>
            <a:gdLst/>
            <a:ahLst/>
            <a:cxnLst/>
            <a:rect l="l" t="t" r="r" b="b"/>
            <a:pathLst>
              <a:path w="299720" h="320675">
                <a:moveTo>
                  <a:pt x="0" y="320141"/>
                </a:moveTo>
                <a:lnTo>
                  <a:pt x="299656" y="320141"/>
                </a:lnTo>
                <a:lnTo>
                  <a:pt x="299656" y="0"/>
                </a:lnTo>
                <a:lnTo>
                  <a:pt x="0" y="0"/>
                </a:lnTo>
                <a:lnTo>
                  <a:pt x="0" y="320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73367" y="3389909"/>
            <a:ext cx="299720" cy="320675"/>
          </a:xfrm>
          <a:custGeom>
            <a:avLst/>
            <a:gdLst/>
            <a:ahLst/>
            <a:cxnLst/>
            <a:rect l="l" t="t" r="r" b="b"/>
            <a:pathLst>
              <a:path w="299720" h="320675">
                <a:moveTo>
                  <a:pt x="0" y="320141"/>
                </a:moveTo>
                <a:lnTo>
                  <a:pt x="299656" y="320141"/>
                </a:lnTo>
                <a:lnTo>
                  <a:pt x="299656" y="0"/>
                </a:lnTo>
                <a:lnTo>
                  <a:pt x="0" y="0"/>
                </a:lnTo>
                <a:lnTo>
                  <a:pt x="0" y="320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73086" y="3389909"/>
            <a:ext cx="299720" cy="320675"/>
          </a:xfrm>
          <a:custGeom>
            <a:avLst/>
            <a:gdLst/>
            <a:ahLst/>
            <a:cxnLst/>
            <a:rect l="l" t="t" r="r" b="b"/>
            <a:pathLst>
              <a:path w="299720" h="320675">
                <a:moveTo>
                  <a:pt x="0" y="320141"/>
                </a:moveTo>
                <a:lnTo>
                  <a:pt x="299656" y="320141"/>
                </a:lnTo>
                <a:lnTo>
                  <a:pt x="299656" y="0"/>
                </a:lnTo>
                <a:lnTo>
                  <a:pt x="0" y="0"/>
                </a:lnTo>
                <a:lnTo>
                  <a:pt x="0" y="320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472680" y="3389909"/>
            <a:ext cx="299720" cy="320675"/>
          </a:xfrm>
          <a:custGeom>
            <a:avLst/>
            <a:gdLst/>
            <a:ahLst/>
            <a:cxnLst/>
            <a:rect l="l" t="t" r="r" b="b"/>
            <a:pathLst>
              <a:path w="299720" h="320675">
                <a:moveTo>
                  <a:pt x="0" y="320141"/>
                </a:moveTo>
                <a:lnTo>
                  <a:pt x="299656" y="320141"/>
                </a:lnTo>
                <a:lnTo>
                  <a:pt x="299656" y="0"/>
                </a:lnTo>
                <a:lnTo>
                  <a:pt x="0" y="0"/>
                </a:lnTo>
                <a:lnTo>
                  <a:pt x="0" y="320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6873367" y="2749575"/>
          <a:ext cx="899160" cy="946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20"/>
                <a:gridCol w="299720"/>
                <a:gridCol w="299720"/>
              </a:tblGrid>
              <a:tr h="320154">
                <a:tc>
                  <a:txBody>
                    <a:bodyPr/>
                    <a:lstStyle/>
                    <a:p>
                      <a:pPr marL="60960">
                        <a:lnSpc>
                          <a:spcPts val="1885"/>
                        </a:lnSpc>
                      </a:pPr>
                      <a:r>
                        <a:rPr sz="1600" spc="-5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-2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1885"/>
                        </a:lnSpc>
                      </a:pPr>
                      <a:r>
                        <a:rPr sz="1600" spc="-5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marL="60960">
                        <a:lnSpc>
                          <a:spcPts val="1885"/>
                        </a:lnSpc>
                      </a:pPr>
                      <a:r>
                        <a:rPr sz="1600" spc="-5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1885"/>
                        </a:lnSpc>
                      </a:pPr>
                      <a:r>
                        <a:rPr sz="1600" b="1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5322">
                <a:tc>
                  <a:txBody>
                    <a:bodyPr/>
                    <a:lstStyle/>
                    <a:p>
                      <a:pPr marL="93980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0" name="object 60"/>
          <p:cNvSpPr/>
          <p:nvPr/>
        </p:nvSpPr>
        <p:spPr>
          <a:xfrm>
            <a:off x="3132327" y="3106673"/>
            <a:ext cx="560705" cy="85725"/>
          </a:xfrm>
          <a:custGeom>
            <a:avLst/>
            <a:gdLst/>
            <a:ahLst/>
            <a:cxnLst/>
            <a:rect l="l" t="t" r="r" b="b"/>
            <a:pathLst>
              <a:path w="560704" h="85725">
                <a:moveTo>
                  <a:pt x="474725" y="0"/>
                </a:moveTo>
                <a:lnTo>
                  <a:pt x="474725" y="85725"/>
                </a:lnTo>
                <a:lnTo>
                  <a:pt x="531960" y="57150"/>
                </a:lnTo>
                <a:lnTo>
                  <a:pt x="488950" y="57150"/>
                </a:lnTo>
                <a:lnTo>
                  <a:pt x="488950" y="28575"/>
                </a:lnTo>
                <a:lnTo>
                  <a:pt x="531791" y="28575"/>
                </a:lnTo>
                <a:lnTo>
                  <a:pt x="474725" y="0"/>
                </a:lnTo>
                <a:close/>
              </a:path>
              <a:path w="560704" h="85725">
                <a:moveTo>
                  <a:pt x="47472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74725" y="57150"/>
                </a:lnTo>
                <a:lnTo>
                  <a:pt x="474725" y="28575"/>
                </a:lnTo>
                <a:close/>
              </a:path>
              <a:path w="560704" h="85725">
                <a:moveTo>
                  <a:pt x="531791" y="28575"/>
                </a:moveTo>
                <a:lnTo>
                  <a:pt x="488950" y="28575"/>
                </a:lnTo>
                <a:lnTo>
                  <a:pt x="488950" y="57150"/>
                </a:lnTo>
                <a:lnTo>
                  <a:pt x="531960" y="57150"/>
                </a:lnTo>
                <a:lnTo>
                  <a:pt x="560451" y="42925"/>
                </a:lnTo>
                <a:lnTo>
                  <a:pt x="5317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26226" y="3106673"/>
            <a:ext cx="560705" cy="85725"/>
          </a:xfrm>
          <a:custGeom>
            <a:avLst/>
            <a:gdLst/>
            <a:ahLst/>
            <a:cxnLst/>
            <a:rect l="l" t="t" r="r" b="b"/>
            <a:pathLst>
              <a:path w="560704" h="85725">
                <a:moveTo>
                  <a:pt x="474599" y="0"/>
                </a:moveTo>
                <a:lnTo>
                  <a:pt x="474599" y="85725"/>
                </a:lnTo>
                <a:lnTo>
                  <a:pt x="531833" y="57150"/>
                </a:lnTo>
                <a:lnTo>
                  <a:pt x="488950" y="57150"/>
                </a:lnTo>
                <a:lnTo>
                  <a:pt x="488950" y="28575"/>
                </a:lnTo>
                <a:lnTo>
                  <a:pt x="531664" y="28575"/>
                </a:lnTo>
                <a:lnTo>
                  <a:pt x="474599" y="0"/>
                </a:lnTo>
                <a:close/>
              </a:path>
              <a:path w="560704" h="85725">
                <a:moveTo>
                  <a:pt x="474599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74599" y="57150"/>
                </a:lnTo>
                <a:lnTo>
                  <a:pt x="474599" y="28575"/>
                </a:lnTo>
                <a:close/>
              </a:path>
              <a:path w="560704" h="85725">
                <a:moveTo>
                  <a:pt x="531664" y="28575"/>
                </a:moveTo>
                <a:lnTo>
                  <a:pt x="488950" y="28575"/>
                </a:lnTo>
                <a:lnTo>
                  <a:pt x="488950" y="57150"/>
                </a:lnTo>
                <a:lnTo>
                  <a:pt x="531833" y="57150"/>
                </a:lnTo>
                <a:lnTo>
                  <a:pt x="560324" y="42925"/>
                </a:lnTo>
                <a:lnTo>
                  <a:pt x="53166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48101" y="414972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48101" y="414972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774821" y="414972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74821" y="414972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01540" y="414972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01540" y="414972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628260" y="414972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628260" y="414972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54853" y="414972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54853" y="414972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348101" y="454596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348101" y="454596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74821" y="454596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74821" y="454596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3918965" y="452970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6699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201540" y="454596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01540" y="454596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628260" y="454596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628260" y="454596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54853" y="454596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54853" y="454596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348101" y="494220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40"/>
                </a:moveTo>
                <a:lnTo>
                  <a:pt x="426720" y="396240"/>
                </a:lnTo>
                <a:lnTo>
                  <a:pt x="426720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348101" y="494220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40"/>
                </a:moveTo>
                <a:lnTo>
                  <a:pt x="426720" y="396240"/>
                </a:lnTo>
                <a:lnTo>
                  <a:pt x="426720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74821" y="494220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40"/>
                </a:moveTo>
                <a:lnTo>
                  <a:pt x="426720" y="396240"/>
                </a:lnTo>
                <a:lnTo>
                  <a:pt x="426720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774821" y="494220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40"/>
                </a:moveTo>
                <a:lnTo>
                  <a:pt x="426720" y="396240"/>
                </a:lnTo>
                <a:lnTo>
                  <a:pt x="426720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201540" y="494220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40"/>
                </a:moveTo>
                <a:lnTo>
                  <a:pt x="426720" y="396240"/>
                </a:lnTo>
                <a:lnTo>
                  <a:pt x="426720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01540" y="494220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40"/>
                </a:moveTo>
                <a:lnTo>
                  <a:pt x="426720" y="396240"/>
                </a:lnTo>
                <a:lnTo>
                  <a:pt x="426720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628260" y="494220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40"/>
                </a:moveTo>
                <a:lnTo>
                  <a:pt x="426720" y="396240"/>
                </a:lnTo>
                <a:lnTo>
                  <a:pt x="426720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628260" y="494220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40"/>
                </a:moveTo>
                <a:lnTo>
                  <a:pt x="426720" y="396240"/>
                </a:lnTo>
                <a:lnTo>
                  <a:pt x="426720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54853" y="494220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40"/>
                </a:moveTo>
                <a:lnTo>
                  <a:pt x="426720" y="396240"/>
                </a:lnTo>
                <a:lnTo>
                  <a:pt x="426720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054853" y="494220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40"/>
                </a:moveTo>
                <a:lnTo>
                  <a:pt x="426720" y="396240"/>
                </a:lnTo>
                <a:lnTo>
                  <a:pt x="426720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348101" y="533844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348101" y="533844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774821" y="533844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774821" y="533844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201540" y="533844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201540" y="533844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628260" y="533844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628260" y="533844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054853" y="533844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054853" y="533844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348101" y="573468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348101" y="573468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774821" y="573468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774821" y="573468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201540" y="573468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201540" y="573468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628260" y="573468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628260" y="573468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054853" y="573468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054853" y="573468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979929" y="2910077"/>
            <a:ext cx="1949450" cy="1876425"/>
          </a:xfrm>
          <a:custGeom>
            <a:avLst/>
            <a:gdLst/>
            <a:ahLst/>
            <a:cxnLst/>
            <a:rect l="l" t="t" r="r" b="b"/>
            <a:pathLst>
              <a:path w="1949450" h="1876425">
                <a:moveTo>
                  <a:pt x="8889" y="0"/>
                </a:moveTo>
                <a:lnTo>
                  <a:pt x="0" y="9144"/>
                </a:lnTo>
                <a:lnTo>
                  <a:pt x="36702" y="44323"/>
                </a:lnTo>
                <a:lnTo>
                  <a:pt x="45465" y="35179"/>
                </a:lnTo>
                <a:lnTo>
                  <a:pt x="8889" y="0"/>
                </a:lnTo>
                <a:close/>
              </a:path>
              <a:path w="1949450" h="1876425">
                <a:moveTo>
                  <a:pt x="72897" y="61595"/>
                </a:moveTo>
                <a:lnTo>
                  <a:pt x="64134" y="70738"/>
                </a:lnTo>
                <a:lnTo>
                  <a:pt x="100711" y="106045"/>
                </a:lnTo>
                <a:lnTo>
                  <a:pt x="109474" y="96900"/>
                </a:lnTo>
                <a:lnTo>
                  <a:pt x="72897" y="61595"/>
                </a:lnTo>
                <a:close/>
              </a:path>
              <a:path w="1949450" h="1876425">
                <a:moveTo>
                  <a:pt x="136906" y="123317"/>
                </a:moveTo>
                <a:lnTo>
                  <a:pt x="128143" y="132461"/>
                </a:lnTo>
                <a:lnTo>
                  <a:pt x="164719" y="167639"/>
                </a:lnTo>
                <a:lnTo>
                  <a:pt x="173608" y="158496"/>
                </a:lnTo>
                <a:lnTo>
                  <a:pt x="136906" y="123317"/>
                </a:lnTo>
                <a:close/>
              </a:path>
              <a:path w="1949450" h="1876425">
                <a:moveTo>
                  <a:pt x="201040" y="184912"/>
                </a:moveTo>
                <a:lnTo>
                  <a:pt x="192150" y="194056"/>
                </a:lnTo>
                <a:lnTo>
                  <a:pt x="228853" y="229362"/>
                </a:lnTo>
                <a:lnTo>
                  <a:pt x="237617" y="220218"/>
                </a:lnTo>
                <a:lnTo>
                  <a:pt x="201040" y="184912"/>
                </a:lnTo>
                <a:close/>
              </a:path>
              <a:path w="1949450" h="1876425">
                <a:moveTo>
                  <a:pt x="265049" y="246634"/>
                </a:moveTo>
                <a:lnTo>
                  <a:pt x="256286" y="255777"/>
                </a:lnTo>
                <a:lnTo>
                  <a:pt x="292862" y="290957"/>
                </a:lnTo>
                <a:lnTo>
                  <a:pt x="301625" y="281813"/>
                </a:lnTo>
                <a:lnTo>
                  <a:pt x="265049" y="246634"/>
                </a:lnTo>
                <a:close/>
              </a:path>
              <a:path w="1949450" h="1876425">
                <a:moveTo>
                  <a:pt x="329056" y="308229"/>
                </a:moveTo>
                <a:lnTo>
                  <a:pt x="320294" y="317373"/>
                </a:lnTo>
                <a:lnTo>
                  <a:pt x="356869" y="352551"/>
                </a:lnTo>
                <a:lnTo>
                  <a:pt x="365759" y="343408"/>
                </a:lnTo>
                <a:lnTo>
                  <a:pt x="329056" y="308229"/>
                </a:lnTo>
                <a:close/>
              </a:path>
              <a:path w="1949450" h="1876425">
                <a:moveTo>
                  <a:pt x="393192" y="369824"/>
                </a:moveTo>
                <a:lnTo>
                  <a:pt x="384301" y="378968"/>
                </a:lnTo>
                <a:lnTo>
                  <a:pt x="421005" y="414274"/>
                </a:lnTo>
                <a:lnTo>
                  <a:pt x="429768" y="405130"/>
                </a:lnTo>
                <a:lnTo>
                  <a:pt x="393192" y="369824"/>
                </a:lnTo>
                <a:close/>
              </a:path>
              <a:path w="1949450" h="1876425">
                <a:moveTo>
                  <a:pt x="457200" y="431546"/>
                </a:moveTo>
                <a:lnTo>
                  <a:pt x="448437" y="440689"/>
                </a:lnTo>
                <a:lnTo>
                  <a:pt x="485013" y="475869"/>
                </a:lnTo>
                <a:lnTo>
                  <a:pt x="493775" y="466725"/>
                </a:lnTo>
                <a:lnTo>
                  <a:pt x="457200" y="431546"/>
                </a:lnTo>
                <a:close/>
              </a:path>
              <a:path w="1949450" h="1876425">
                <a:moveTo>
                  <a:pt x="521207" y="493141"/>
                </a:moveTo>
                <a:lnTo>
                  <a:pt x="512444" y="502285"/>
                </a:lnTo>
                <a:lnTo>
                  <a:pt x="549020" y="537591"/>
                </a:lnTo>
                <a:lnTo>
                  <a:pt x="557911" y="528447"/>
                </a:lnTo>
                <a:lnTo>
                  <a:pt x="521207" y="493141"/>
                </a:lnTo>
                <a:close/>
              </a:path>
              <a:path w="1949450" h="1876425">
                <a:moveTo>
                  <a:pt x="585343" y="554863"/>
                </a:moveTo>
                <a:lnTo>
                  <a:pt x="576452" y="564007"/>
                </a:lnTo>
                <a:lnTo>
                  <a:pt x="613156" y="599186"/>
                </a:lnTo>
                <a:lnTo>
                  <a:pt x="621919" y="590042"/>
                </a:lnTo>
                <a:lnTo>
                  <a:pt x="585343" y="554863"/>
                </a:lnTo>
                <a:close/>
              </a:path>
              <a:path w="1949450" h="1876425">
                <a:moveTo>
                  <a:pt x="649351" y="616458"/>
                </a:moveTo>
                <a:lnTo>
                  <a:pt x="640588" y="625601"/>
                </a:lnTo>
                <a:lnTo>
                  <a:pt x="677163" y="660908"/>
                </a:lnTo>
                <a:lnTo>
                  <a:pt x="685926" y="651637"/>
                </a:lnTo>
                <a:lnTo>
                  <a:pt x="649351" y="616458"/>
                </a:lnTo>
                <a:close/>
              </a:path>
              <a:path w="1949450" h="1876425">
                <a:moveTo>
                  <a:pt x="713486" y="678180"/>
                </a:moveTo>
                <a:lnTo>
                  <a:pt x="704595" y="687324"/>
                </a:lnTo>
                <a:lnTo>
                  <a:pt x="741171" y="722503"/>
                </a:lnTo>
                <a:lnTo>
                  <a:pt x="750062" y="713359"/>
                </a:lnTo>
                <a:lnTo>
                  <a:pt x="713486" y="678180"/>
                </a:lnTo>
                <a:close/>
              </a:path>
              <a:path w="1949450" h="1876425">
                <a:moveTo>
                  <a:pt x="777494" y="739775"/>
                </a:moveTo>
                <a:lnTo>
                  <a:pt x="768731" y="748919"/>
                </a:lnTo>
                <a:lnTo>
                  <a:pt x="805307" y="784098"/>
                </a:lnTo>
                <a:lnTo>
                  <a:pt x="814069" y="774954"/>
                </a:lnTo>
                <a:lnTo>
                  <a:pt x="777494" y="739775"/>
                </a:lnTo>
                <a:close/>
              </a:path>
              <a:path w="1949450" h="1876425">
                <a:moveTo>
                  <a:pt x="841501" y="801370"/>
                </a:moveTo>
                <a:lnTo>
                  <a:pt x="832738" y="810514"/>
                </a:lnTo>
                <a:lnTo>
                  <a:pt x="869314" y="845820"/>
                </a:lnTo>
                <a:lnTo>
                  <a:pt x="878077" y="836676"/>
                </a:lnTo>
                <a:lnTo>
                  <a:pt x="841501" y="801370"/>
                </a:lnTo>
                <a:close/>
              </a:path>
              <a:path w="1949450" h="1876425">
                <a:moveTo>
                  <a:pt x="905637" y="863092"/>
                </a:moveTo>
                <a:lnTo>
                  <a:pt x="896746" y="872236"/>
                </a:lnTo>
                <a:lnTo>
                  <a:pt x="933322" y="907415"/>
                </a:lnTo>
                <a:lnTo>
                  <a:pt x="942213" y="898271"/>
                </a:lnTo>
                <a:lnTo>
                  <a:pt x="905637" y="863092"/>
                </a:lnTo>
                <a:close/>
              </a:path>
              <a:path w="1949450" h="1876425">
                <a:moveTo>
                  <a:pt x="969644" y="924687"/>
                </a:moveTo>
                <a:lnTo>
                  <a:pt x="960882" y="933831"/>
                </a:lnTo>
                <a:lnTo>
                  <a:pt x="997457" y="969137"/>
                </a:lnTo>
                <a:lnTo>
                  <a:pt x="1006220" y="959993"/>
                </a:lnTo>
                <a:lnTo>
                  <a:pt x="969644" y="924687"/>
                </a:lnTo>
                <a:close/>
              </a:path>
              <a:path w="1949450" h="1876425">
                <a:moveTo>
                  <a:pt x="1033652" y="986409"/>
                </a:moveTo>
                <a:lnTo>
                  <a:pt x="1024889" y="995553"/>
                </a:lnTo>
                <a:lnTo>
                  <a:pt x="1061465" y="1030732"/>
                </a:lnTo>
                <a:lnTo>
                  <a:pt x="1070356" y="1021588"/>
                </a:lnTo>
                <a:lnTo>
                  <a:pt x="1033652" y="986409"/>
                </a:lnTo>
                <a:close/>
              </a:path>
              <a:path w="1949450" h="1876425">
                <a:moveTo>
                  <a:pt x="1097788" y="1048004"/>
                </a:moveTo>
                <a:lnTo>
                  <a:pt x="1088897" y="1057148"/>
                </a:lnTo>
                <a:lnTo>
                  <a:pt x="1125601" y="1092327"/>
                </a:lnTo>
                <a:lnTo>
                  <a:pt x="1134364" y="1083183"/>
                </a:lnTo>
                <a:lnTo>
                  <a:pt x="1097788" y="1048004"/>
                </a:lnTo>
                <a:close/>
              </a:path>
              <a:path w="1949450" h="1876425">
                <a:moveTo>
                  <a:pt x="1161795" y="1109599"/>
                </a:moveTo>
                <a:lnTo>
                  <a:pt x="1153033" y="1118743"/>
                </a:lnTo>
                <a:lnTo>
                  <a:pt x="1189608" y="1154049"/>
                </a:lnTo>
                <a:lnTo>
                  <a:pt x="1198371" y="1144905"/>
                </a:lnTo>
                <a:lnTo>
                  <a:pt x="1161795" y="1109599"/>
                </a:lnTo>
                <a:close/>
              </a:path>
              <a:path w="1949450" h="1876425">
                <a:moveTo>
                  <a:pt x="1225803" y="1171321"/>
                </a:moveTo>
                <a:lnTo>
                  <a:pt x="1217040" y="1180465"/>
                </a:lnTo>
                <a:lnTo>
                  <a:pt x="1253617" y="1215644"/>
                </a:lnTo>
                <a:lnTo>
                  <a:pt x="1262507" y="1206500"/>
                </a:lnTo>
                <a:lnTo>
                  <a:pt x="1225803" y="1171321"/>
                </a:lnTo>
                <a:close/>
              </a:path>
              <a:path w="1949450" h="1876425">
                <a:moveTo>
                  <a:pt x="1289939" y="1232916"/>
                </a:moveTo>
                <a:lnTo>
                  <a:pt x="1281048" y="1242060"/>
                </a:lnTo>
                <a:lnTo>
                  <a:pt x="1317752" y="1277366"/>
                </a:lnTo>
                <a:lnTo>
                  <a:pt x="1326515" y="1268222"/>
                </a:lnTo>
                <a:lnTo>
                  <a:pt x="1289939" y="1232916"/>
                </a:lnTo>
                <a:close/>
              </a:path>
              <a:path w="1949450" h="1876425">
                <a:moveTo>
                  <a:pt x="1353946" y="1294638"/>
                </a:moveTo>
                <a:lnTo>
                  <a:pt x="1345183" y="1303782"/>
                </a:lnTo>
                <a:lnTo>
                  <a:pt x="1381759" y="1338961"/>
                </a:lnTo>
                <a:lnTo>
                  <a:pt x="1390522" y="1329817"/>
                </a:lnTo>
                <a:lnTo>
                  <a:pt x="1353946" y="1294638"/>
                </a:lnTo>
                <a:close/>
              </a:path>
              <a:path w="1949450" h="1876425">
                <a:moveTo>
                  <a:pt x="1417955" y="1356233"/>
                </a:moveTo>
                <a:lnTo>
                  <a:pt x="1409192" y="1365377"/>
                </a:lnTo>
                <a:lnTo>
                  <a:pt x="1445768" y="1400556"/>
                </a:lnTo>
                <a:lnTo>
                  <a:pt x="1454658" y="1391412"/>
                </a:lnTo>
                <a:lnTo>
                  <a:pt x="1417955" y="1356233"/>
                </a:lnTo>
                <a:close/>
              </a:path>
              <a:path w="1949450" h="1876425">
                <a:moveTo>
                  <a:pt x="1482090" y="1417828"/>
                </a:moveTo>
                <a:lnTo>
                  <a:pt x="1473199" y="1427099"/>
                </a:lnTo>
                <a:lnTo>
                  <a:pt x="1509903" y="1462278"/>
                </a:lnTo>
                <a:lnTo>
                  <a:pt x="1518666" y="1453134"/>
                </a:lnTo>
                <a:lnTo>
                  <a:pt x="1482090" y="1417828"/>
                </a:lnTo>
                <a:close/>
              </a:path>
              <a:path w="1949450" h="1876425">
                <a:moveTo>
                  <a:pt x="1546097" y="1479550"/>
                </a:moveTo>
                <a:lnTo>
                  <a:pt x="1537334" y="1488694"/>
                </a:lnTo>
                <a:lnTo>
                  <a:pt x="1573910" y="1523873"/>
                </a:lnTo>
                <a:lnTo>
                  <a:pt x="1582673" y="1514729"/>
                </a:lnTo>
                <a:lnTo>
                  <a:pt x="1546097" y="1479550"/>
                </a:lnTo>
                <a:close/>
              </a:path>
              <a:path w="1949450" h="1876425">
                <a:moveTo>
                  <a:pt x="1610106" y="1541145"/>
                </a:moveTo>
                <a:lnTo>
                  <a:pt x="1601343" y="1550289"/>
                </a:lnTo>
                <a:lnTo>
                  <a:pt x="1637919" y="1585595"/>
                </a:lnTo>
                <a:lnTo>
                  <a:pt x="1646808" y="1576451"/>
                </a:lnTo>
                <a:lnTo>
                  <a:pt x="1610106" y="1541145"/>
                </a:lnTo>
                <a:close/>
              </a:path>
              <a:path w="1949450" h="1876425">
                <a:moveTo>
                  <a:pt x="1674241" y="1602867"/>
                </a:moveTo>
                <a:lnTo>
                  <a:pt x="1665478" y="1612011"/>
                </a:lnTo>
                <a:lnTo>
                  <a:pt x="1702054" y="1647190"/>
                </a:lnTo>
                <a:lnTo>
                  <a:pt x="1710817" y="1638046"/>
                </a:lnTo>
                <a:lnTo>
                  <a:pt x="1674241" y="1602867"/>
                </a:lnTo>
                <a:close/>
              </a:path>
              <a:path w="1949450" h="1876425">
                <a:moveTo>
                  <a:pt x="1738248" y="1664462"/>
                </a:moveTo>
                <a:lnTo>
                  <a:pt x="1729485" y="1673606"/>
                </a:lnTo>
                <a:lnTo>
                  <a:pt x="1766061" y="1708912"/>
                </a:lnTo>
                <a:lnTo>
                  <a:pt x="1774824" y="1699768"/>
                </a:lnTo>
                <a:lnTo>
                  <a:pt x="1738248" y="1664462"/>
                </a:lnTo>
                <a:close/>
              </a:path>
              <a:path w="1949450" h="1876425">
                <a:moveTo>
                  <a:pt x="1802383" y="1726184"/>
                </a:moveTo>
                <a:lnTo>
                  <a:pt x="1793494" y="1735328"/>
                </a:lnTo>
                <a:lnTo>
                  <a:pt x="1830070" y="1770507"/>
                </a:lnTo>
                <a:lnTo>
                  <a:pt x="1838959" y="1761363"/>
                </a:lnTo>
                <a:lnTo>
                  <a:pt x="1802383" y="1726184"/>
                </a:lnTo>
                <a:close/>
              </a:path>
              <a:path w="1949450" h="1876425">
                <a:moveTo>
                  <a:pt x="1889861" y="1827923"/>
                </a:moveTo>
                <a:lnTo>
                  <a:pt x="1867789" y="1850898"/>
                </a:lnTo>
                <a:lnTo>
                  <a:pt x="1949069" y="1876171"/>
                </a:lnTo>
                <a:lnTo>
                  <a:pt x="1933449" y="1832102"/>
                </a:lnTo>
                <a:lnTo>
                  <a:pt x="1894205" y="1832102"/>
                </a:lnTo>
                <a:lnTo>
                  <a:pt x="1889861" y="1827923"/>
                </a:lnTo>
                <a:close/>
              </a:path>
              <a:path w="1949450" h="1876425">
                <a:moveTo>
                  <a:pt x="1898635" y="1818790"/>
                </a:moveTo>
                <a:lnTo>
                  <a:pt x="1889861" y="1827923"/>
                </a:lnTo>
                <a:lnTo>
                  <a:pt x="1894205" y="1832102"/>
                </a:lnTo>
                <a:lnTo>
                  <a:pt x="1902968" y="1822958"/>
                </a:lnTo>
                <a:lnTo>
                  <a:pt x="1898635" y="1818790"/>
                </a:lnTo>
                <a:close/>
              </a:path>
              <a:path w="1949450" h="1876425">
                <a:moveTo>
                  <a:pt x="1920620" y="1795907"/>
                </a:moveTo>
                <a:lnTo>
                  <a:pt x="1898635" y="1818790"/>
                </a:lnTo>
                <a:lnTo>
                  <a:pt x="1902968" y="1822958"/>
                </a:lnTo>
                <a:lnTo>
                  <a:pt x="1894205" y="1832102"/>
                </a:lnTo>
                <a:lnTo>
                  <a:pt x="1933449" y="1832102"/>
                </a:lnTo>
                <a:lnTo>
                  <a:pt x="1920620" y="1795907"/>
                </a:lnTo>
                <a:close/>
              </a:path>
              <a:path w="1949450" h="1876425">
                <a:moveTo>
                  <a:pt x="1866392" y="1787779"/>
                </a:moveTo>
                <a:lnTo>
                  <a:pt x="1857629" y="1796923"/>
                </a:lnTo>
                <a:lnTo>
                  <a:pt x="1889861" y="1827923"/>
                </a:lnTo>
                <a:lnTo>
                  <a:pt x="1898635" y="1818790"/>
                </a:lnTo>
                <a:lnTo>
                  <a:pt x="1866392" y="1787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5731255" y="4537964"/>
            <a:ext cx="327914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Hasil konvolusi = (0 x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-2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)+ (5 x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-1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(5 x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) + (0 x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-1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) + (0 x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) + (5 x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6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(1 x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) + (6 x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) + (1 x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) =</a:t>
            </a:r>
            <a:r>
              <a:rPr sz="16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4211573" y="4614798"/>
            <a:ext cx="1440180" cy="76200"/>
          </a:xfrm>
          <a:custGeom>
            <a:avLst/>
            <a:gdLst/>
            <a:ahLst/>
            <a:cxnLst/>
            <a:rect l="l" t="t" r="r" b="b"/>
            <a:pathLst>
              <a:path w="1440179" h="76200">
                <a:moveTo>
                  <a:pt x="50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0800" y="44450"/>
                </a:lnTo>
                <a:lnTo>
                  <a:pt x="50800" y="31750"/>
                </a:lnTo>
                <a:close/>
              </a:path>
              <a:path w="1440179" h="76200">
                <a:moveTo>
                  <a:pt x="139700" y="31750"/>
                </a:moveTo>
                <a:lnTo>
                  <a:pt x="88900" y="31750"/>
                </a:lnTo>
                <a:lnTo>
                  <a:pt x="88900" y="44450"/>
                </a:lnTo>
                <a:lnTo>
                  <a:pt x="139700" y="44450"/>
                </a:lnTo>
                <a:lnTo>
                  <a:pt x="139700" y="31750"/>
                </a:lnTo>
                <a:close/>
              </a:path>
              <a:path w="1440179" h="76200">
                <a:moveTo>
                  <a:pt x="228600" y="31750"/>
                </a:moveTo>
                <a:lnTo>
                  <a:pt x="177800" y="31750"/>
                </a:lnTo>
                <a:lnTo>
                  <a:pt x="17780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1440179" h="76200">
                <a:moveTo>
                  <a:pt x="317500" y="31750"/>
                </a:moveTo>
                <a:lnTo>
                  <a:pt x="266700" y="31750"/>
                </a:lnTo>
                <a:lnTo>
                  <a:pt x="266700" y="44450"/>
                </a:lnTo>
                <a:lnTo>
                  <a:pt x="317500" y="44450"/>
                </a:lnTo>
                <a:lnTo>
                  <a:pt x="317500" y="31750"/>
                </a:lnTo>
                <a:close/>
              </a:path>
              <a:path w="1440179" h="76200">
                <a:moveTo>
                  <a:pt x="406400" y="31750"/>
                </a:moveTo>
                <a:lnTo>
                  <a:pt x="355600" y="31750"/>
                </a:lnTo>
                <a:lnTo>
                  <a:pt x="355600" y="44450"/>
                </a:lnTo>
                <a:lnTo>
                  <a:pt x="406400" y="44450"/>
                </a:lnTo>
                <a:lnTo>
                  <a:pt x="406400" y="31750"/>
                </a:lnTo>
                <a:close/>
              </a:path>
              <a:path w="1440179" h="76200">
                <a:moveTo>
                  <a:pt x="495300" y="31750"/>
                </a:moveTo>
                <a:lnTo>
                  <a:pt x="444500" y="31750"/>
                </a:lnTo>
                <a:lnTo>
                  <a:pt x="444500" y="44450"/>
                </a:lnTo>
                <a:lnTo>
                  <a:pt x="495300" y="44450"/>
                </a:lnTo>
                <a:lnTo>
                  <a:pt x="495300" y="31750"/>
                </a:lnTo>
                <a:close/>
              </a:path>
              <a:path w="1440179" h="76200">
                <a:moveTo>
                  <a:pt x="584200" y="31750"/>
                </a:moveTo>
                <a:lnTo>
                  <a:pt x="533400" y="31750"/>
                </a:lnTo>
                <a:lnTo>
                  <a:pt x="533400" y="44450"/>
                </a:lnTo>
                <a:lnTo>
                  <a:pt x="584200" y="44450"/>
                </a:lnTo>
                <a:lnTo>
                  <a:pt x="584200" y="31750"/>
                </a:lnTo>
                <a:close/>
              </a:path>
              <a:path w="1440179" h="76200">
                <a:moveTo>
                  <a:pt x="673100" y="31750"/>
                </a:moveTo>
                <a:lnTo>
                  <a:pt x="622300" y="31750"/>
                </a:lnTo>
                <a:lnTo>
                  <a:pt x="622300" y="44450"/>
                </a:lnTo>
                <a:lnTo>
                  <a:pt x="673100" y="44450"/>
                </a:lnTo>
                <a:lnTo>
                  <a:pt x="673100" y="31750"/>
                </a:lnTo>
                <a:close/>
              </a:path>
              <a:path w="1440179" h="76200">
                <a:moveTo>
                  <a:pt x="762000" y="31750"/>
                </a:moveTo>
                <a:lnTo>
                  <a:pt x="711200" y="31750"/>
                </a:lnTo>
                <a:lnTo>
                  <a:pt x="711200" y="44450"/>
                </a:lnTo>
                <a:lnTo>
                  <a:pt x="762000" y="44450"/>
                </a:lnTo>
                <a:lnTo>
                  <a:pt x="762000" y="31750"/>
                </a:lnTo>
                <a:close/>
              </a:path>
              <a:path w="1440179" h="76200">
                <a:moveTo>
                  <a:pt x="850900" y="31750"/>
                </a:moveTo>
                <a:lnTo>
                  <a:pt x="800100" y="31750"/>
                </a:lnTo>
                <a:lnTo>
                  <a:pt x="800100" y="44450"/>
                </a:lnTo>
                <a:lnTo>
                  <a:pt x="850900" y="44450"/>
                </a:lnTo>
                <a:lnTo>
                  <a:pt x="850900" y="31750"/>
                </a:lnTo>
                <a:close/>
              </a:path>
              <a:path w="1440179" h="76200">
                <a:moveTo>
                  <a:pt x="939800" y="31750"/>
                </a:moveTo>
                <a:lnTo>
                  <a:pt x="889000" y="31750"/>
                </a:lnTo>
                <a:lnTo>
                  <a:pt x="889000" y="44450"/>
                </a:lnTo>
                <a:lnTo>
                  <a:pt x="939800" y="44450"/>
                </a:lnTo>
                <a:lnTo>
                  <a:pt x="939800" y="31750"/>
                </a:lnTo>
                <a:close/>
              </a:path>
              <a:path w="1440179" h="76200">
                <a:moveTo>
                  <a:pt x="1028700" y="31750"/>
                </a:moveTo>
                <a:lnTo>
                  <a:pt x="977900" y="31750"/>
                </a:lnTo>
                <a:lnTo>
                  <a:pt x="977900" y="44450"/>
                </a:lnTo>
                <a:lnTo>
                  <a:pt x="1028700" y="44450"/>
                </a:lnTo>
                <a:lnTo>
                  <a:pt x="1028700" y="31750"/>
                </a:lnTo>
                <a:close/>
              </a:path>
              <a:path w="1440179" h="76200">
                <a:moveTo>
                  <a:pt x="1117600" y="31750"/>
                </a:moveTo>
                <a:lnTo>
                  <a:pt x="1066800" y="31750"/>
                </a:lnTo>
                <a:lnTo>
                  <a:pt x="1066800" y="44450"/>
                </a:lnTo>
                <a:lnTo>
                  <a:pt x="1117600" y="44450"/>
                </a:lnTo>
                <a:lnTo>
                  <a:pt x="1117600" y="31750"/>
                </a:lnTo>
                <a:close/>
              </a:path>
              <a:path w="1440179" h="76200">
                <a:moveTo>
                  <a:pt x="1206500" y="31750"/>
                </a:moveTo>
                <a:lnTo>
                  <a:pt x="1155700" y="31750"/>
                </a:lnTo>
                <a:lnTo>
                  <a:pt x="1155700" y="44450"/>
                </a:lnTo>
                <a:lnTo>
                  <a:pt x="1206500" y="44450"/>
                </a:lnTo>
                <a:lnTo>
                  <a:pt x="1206500" y="31750"/>
                </a:lnTo>
                <a:close/>
              </a:path>
              <a:path w="1440179" h="76200">
                <a:moveTo>
                  <a:pt x="1295400" y="31750"/>
                </a:moveTo>
                <a:lnTo>
                  <a:pt x="1244600" y="31750"/>
                </a:lnTo>
                <a:lnTo>
                  <a:pt x="1244600" y="44450"/>
                </a:lnTo>
                <a:lnTo>
                  <a:pt x="1295400" y="44450"/>
                </a:lnTo>
                <a:lnTo>
                  <a:pt x="1295400" y="31750"/>
                </a:lnTo>
                <a:close/>
              </a:path>
              <a:path w="1440179" h="76200">
                <a:moveTo>
                  <a:pt x="1363726" y="0"/>
                </a:moveTo>
                <a:lnTo>
                  <a:pt x="1363726" y="76200"/>
                </a:lnTo>
                <a:lnTo>
                  <a:pt x="1427226" y="44450"/>
                </a:lnTo>
                <a:lnTo>
                  <a:pt x="1376426" y="44450"/>
                </a:lnTo>
                <a:lnTo>
                  <a:pt x="1376426" y="31750"/>
                </a:lnTo>
                <a:lnTo>
                  <a:pt x="1427226" y="31750"/>
                </a:lnTo>
                <a:lnTo>
                  <a:pt x="1363726" y="0"/>
                </a:lnTo>
                <a:close/>
              </a:path>
              <a:path w="1440179" h="76200">
                <a:moveTo>
                  <a:pt x="1363726" y="31750"/>
                </a:moveTo>
                <a:lnTo>
                  <a:pt x="1333500" y="31750"/>
                </a:lnTo>
                <a:lnTo>
                  <a:pt x="1333500" y="44450"/>
                </a:lnTo>
                <a:lnTo>
                  <a:pt x="1363726" y="44450"/>
                </a:lnTo>
                <a:lnTo>
                  <a:pt x="1363726" y="31750"/>
                </a:lnTo>
                <a:close/>
              </a:path>
              <a:path w="1440179" h="76200">
                <a:moveTo>
                  <a:pt x="1427226" y="31750"/>
                </a:moveTo>
                <a:lnTo>
                  <a:pt x="1376426" y="31750"/>
                </a:lnTo>
                <a:lnTo>
                  <a:pt x="1376426" y="44450"/>
                </a:lnTo>
                <a:lnTo>
                  <a:pt x="1427226" y="44450"/>
                </a:lnTo>
                <a:lnTo>
                  <a:pt x="1439926" y="38100"/>
                </a:lnTo>
                <a:lnTo>
                  <a:pt x="1427226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462150" y="2363787"/>
            <a:ext cx="878205" cy="935355"/>
          </a:xfrm>
          <a:custGeom>
            <a:avLst/>
            <a:gdLst/>
            <a:ahLst/>
            <a:cxnLst/>
            <a:rect l="l" t="t" r="r" b="b"/>
            <a:pathLst>
              <a:path w="878205" h="935354">
                <a:moveTo>
                  <a:pt x="0" y="935037"/>
                </a:moveTo>
                <a:lnTo>
                  <a:pt x="877887" y="935037"/>
                </a:lnTo>
                <a:lnTo>
                  <a:pt x="877887" y="0"/>
                </a:lnTo>
                <a:lnTo>
                  <a:pt x="0" y="0"/>
                </a:lnTo>
                <a:lnTo>
                  <a:pt x="0" y="935037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72125" y="4357751"/>
            <a:ext cx="3571875" cy="1143000"/>
          </a:xfrm>
          <a:custGeom>
            <a:avLst/>
            <a:gdLst/>
            <a:ahLst/>
            <a:cxnLst/>
            <a:rect l="l" t="t" r="r" b="b"/>
            <a:pathLst>
              <a:path w="3571875" h="1143000">
                <a:moveTo>
                  <a:pt x="0" y="1143000"/>
                </a:moveTo>
                <a:lnTo>
                  <a:pt x="3571875" y="1143000"/>
                </a:lnTo>
                <a:lnTo>
                  <a:pt x="3571875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72125" y="4357751"/>
            <a:ext cx="3571875" cy="1143000"/>
          </a:xfrm>
          <a:custGeom>
            <a:avLst/>
            <a:gdLst/>
            <a:ahLst/>
            <a:cxnLst/>
            <a:rect l="l" t="t" r="r" b="b"/>
            <a:pathLst>
              <a:path w="3571875" h="1143000">
                <a:moveTo>
                  <a:pt x="0" y="1143000"/>
                </a:moveTo>
                <a:lnTo>
                  <a:pt x="3571875" y="1143000"/>
                </a:lnTo>
                <a:lnTo>
                  <a:pt x="3571875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25400">
            <a:solidFill>
              <a:srgbClr val="0768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40" y="146684"/>
            <a:ext cx="7378065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985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solidFill>
                  <a:srgbClr val="FFFF9E"/>
                </a:solidFill>
                <a:latin typeface="Verdana"/>
                <a:cs typeface="Verdana"/>
              </a:rPr>
              <a:t>Contoh(1) </a:t>
            </a:r>
            <a:r>
              <a:rPr sz="2900" dirty="0">
                <a:solidFill>
                  <a:srgbClr val="FFFF9E"/>
                </a:solidFill>
                <a:latin typeface="Verdana"/>
                <a:cs typeface="Verdana"/>
              </a:rPr>
              <a:t>Konvolusi </a:t>
            </a:r>
            <a:r>
              <a:rPr sz="2900" spc="-5" dirty="0">
                <a:solidFill>
                  <a:srgbClr val="FFFF9E"/>
                </a:solidFill>
                <a:latin typeface="Verdana"/>
                <a:cs typeface="Verdana"/>
              </a:rPr>
              <a:t>(Spatial</a:t>
            </a:r>
            <a:r>
              <a:rPr sz="2900" spc="-65" dirty="0">
                <a:solidFill>
                  <a:srgbClr val="FFFF9E"/>
                </a:solidFill>
                <a:latin typeface="Verdana"/>
                <a:cs typeface="Verdana"/>
              </a:rPr>
              <a:t> </a:t>
            </a:r>
            <a:r>
              <a:rPr sz="2900" dirty="0">
                <a:solidFill>
                  <a:srgbClr val="FFFF9E"/>
                </a:solidFill>
                <a:latin typeface="Verdana"/>
                <a:cs typeface="Verdana"/>
              </a:rPr>
              <a:t>Filter)</a:t>
            </a:r>
            <a:endParaRPr sz="2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marR="778510" indent="-342900">
              <a:lnSpc>
                <a:spcPct val="100000"/>
              </a:lnSpc>
              <a:buClr>
                <a:srgbClr val="9A6ED9"/>
              </a:buClr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Citra dengan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5 x 5 pixel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dan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8 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grayscale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4516373"/>
            <a:ext cx="24403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920" indent="-363220">
              <a:lnSpc>
                <a:spcPct val="100000"/>
              </a:lnSpc>
              <a:spcBef>
                <a:spcPts val="100"/>
              </a:spcBef>
              <a:buClr>
                <a:srgbClr val="9A6ED9"/>
              </a:buClr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Hasilnya</a:t>
            </a:r>
            <a:r>
              <a:rPr sz="32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47800" y="2349500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47392" y="2349563"/>
            <a:ext cx="299085" cy="322580"/>
          </a:xfrm>
          <a:custGeom>
            <a:avLst/>
            <a:gdLst/>
            <a:ahLst/>
            <a:cxnLst/>
            <a:rect l="l" t="t" r="r" b="b"/>
            <a:pathLst>
              <a:path w="299085" h="322580">
                <a:moveTo>
                  <a:pt x="0" y="322262"/>
                </a:moveTo>
                <a:lnTo>
                  <a:pt x="298513" y="322262"/>
                </a:lnTo>
                <a:lnTo>
                  <a:pt x="298513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45842" y="2349563"/>
            <a:ext cx="296545" cy="322580"/>
          </a:xfrm>
          <a:custGeom>
            <a:avLst/>
            <a:gdLst/>
            <a:ahLst/>
            <a:cxnLst/>
            <a:rect l="l" t="t" r="r" b="b"/>
            <a:pathLst>
              <a:path w="296544" h="322580">
                <a:moveTo>
                  <a:pt x="0" y="322262"/>
                </a:moveTo>
                <a:lnTo>
                  <a:pt x="296430" y="322262"/>
                </a:lnTo>
                <a:lnTo>
                  <a:pt x="296430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46451" y="2349563"/>
            <a:ext cx="299085" cy="322580"/>
          </a:xfrm>
          <a:custGeom>
            <a:avLst/>
            <a:gdLst/>
            <a:ahLst/>
            <a:cxnLst/>
            <a:rect l="l" t="t" r="r" b="b"/>
            <a:pathLst>
              <a:path w="299085" h="322580">
                <a:moveTo>
                  <a:pt x="0" y="322262"/>
                </a:moveTo>
                <a:lnTo>
                  <a:pt x="298513" y="322262"/>
                </a:lnTo>
                <a:lnTo>
                  <a:pt x="298513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46045" y="2349500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7800" y="266953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47392" y="2671762"/>
            <a:ext cx="299085" cy="318135"/>
          </a:xfrm>
          <a:custGeom>
            <a:avLst/>
            <a:gdLst/>
            <a:ahLst/>
            <a:cxnLst/>
            <a:rect l="l" t="t" r="r" b="b"/>
            <a:pathLst>
              <a:path w="299085" h="318135">
                <a:moveTo>
                  <a:pt x="0" y="317817"/>
                </a:moveTo>
                <a:lnTo>
                  <a:pt x="298513" y="317817"/>
                </a:lnTo>
                <a:lnTo>
                  <a:pt x="298513" y="0"/>
                </a:lnTo>
                <a:lnTo>
                  <a:pt x="0" y="0"/>
                </a:lnTo>
                <a:lnTo>
                  <a:pt x="0" y="3178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45842" y="2671762"/>
            <a:ext cx="296545" cy="318135"/>
          </a:xfrm>
          <a:custGeom>
            <a:avLst/>
            <a:gdLst/>
            <a:ahLst/>
            <a:cxnLst/>
            <a:rect l="l" t="t" r="r" b="b"/>
            <a:pathLst>
              <a:path w="296544" h="318135">
                <a:moveTo>
                  <a:pt x="0" y="317817"/>
                </a:moveTo>
                <a:lnTo>
                  <a:pt x="296430" y="317817"/>
                </a:lnTo>
                <a:lnTo>
                  <a:pt x="296430" y="0"/>
                </a:lnTo>
                <a:lnTo>
                  <a:pt x="0" y="0"/>
                </a:lnTo>
                <a:lnTo>
                  <a:pt x="0" y="3178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46451" y="2671762"/>
            <a:ext cx="299085" cy="318135"/>
          </a:xfrm>
          <a:custGeom>
            <a:avLst/>
            <a:gdLst/>
            <a:ahLst/>
            <a:cxnLst/>
            <a:rect l="l" t="t" r="r" b="b"/>
            <a:pathLst>
              <a:path w="299085" h="318135">
                <a:moveTo>
                  <a:pt x="0" y="317817"/>
                </a:moveTo>
                <a:lnTo>
                  <a:pt x="298513" y="317817"/>
                </a:lnTo>
                <a:lnTo>
                  <a:pt x="298513" y="0"/>
                </a:lnTo>
                <a:lnTo>
                  <a:pt x="0" y="0"/>
                </a:lnTo>
                <a:lnTo>
                  <a:pt x="0" y="3178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46045" y="266953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7800" y="298957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47392" y="2989643"/>
            <a:ext cx="299085" cy="322580"/>
          </a:xfrm>
          <a:custGeom>
            <a:avLst/>
            <a:gdLst/>
            <a:ahLst/>
            <a:cxnLst/>
            <a:rect l="l" t="t" r="r" b="b"/>
            <a:pathLst>
              <a:path w="299085" h="322579">
                <a:moveTo>
                  <a:pt x="0" y="322262"/>
                </a:moveTo>
                <a:lnTo>
                  <a:pt x="298513" y="322262"/>
                </a:lnTo>
                <a:lnTo>
                  <a:pt x="298513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45842" y="2989643"/>
            <a:ext cx="296545" cy="322580"/>
          </a:xfrm>
          <a:custGeom>
            <a:avLst/>
            <a:gdLst/>
            <a:ahLst/>
            <a:cxnLst/>
            <a:rect l="l" t="t" r="r" b="b"/>
            <a:pathLst>
              <a:path w="296544" h="322579">
                <a:moveTo>
                  <a:pt x="0" y="322262"/>
                </a:moveTo>
                <a:lnTo>
                  <a:pt x="296430" y="322262"/>
                </a:lnTo>
                <a:lnTo>
                  <a:pt x="296430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46451" y="2989643"/>
            <a:ext cx="299085" cy="322580"/>
          </a:xfrm>
          <a:custGeom>
            <a:avLst/>
            <a:gdLst/>
            <a:ahLst/>
            <a:cxnLst/>
            <a:rect l="l" t="t" r="r" b="b"/>
            <a:pathLst>
              <a:path w="299085" h="322579">
                <a:moveTo>
                  <a:pt x="0" y="322262"/>
                </a:moveTo>
                <a:lnTo>
                  <a:pt x="298513" y="322262"/>
                </a:lnTo>
                <a:lnTo>
                  <a:pt x="298513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46451" y="2989643"/>
            <a:ext cx="299085" cy="322580"/>
          </a:xfrm>
          <a:custGeom>
            <a:avLst/>
            <a:gdLst/>
            <a:ahLst/>
            <a:cxnLst/>
            <a:rect l="l" t="t" r="r" b="b"/>
            <a:pathLst>
              <a:path w="299085" h="322579">
                <a:moveTo>
                  <a:pt x="0" y="322262"/>
                </a:moveTo>
                <a:lnTo>
                  <a:pt x="298513" y="322262"/>
                </a:lnTo>
                <a:lnTo>
                  <a:pt x="298513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46045" y="298957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46045" y="298957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47800" y="3309620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47392" y="3309620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46858" y="3309620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46451" y="3309620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46451" y="3309620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46045" y="3309620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46045" y="3309620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7800" y="362965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47800" y="362965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47392" y="362965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47392" y="362965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46858" y="362965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46858" y="362965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46451" y="362965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46451" y="362965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46045" y="362965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46045" y="3629659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1447800" y="2349531"/>
          <a:ext cx="1497965" cy="1585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20"/>
                <a:gridCol w="298450"/>
                <a:gridCol w="299720"/>
                <a:gridCol w="300354"/>
                <a:gridCol w="300355"/>
              </a:tblGrid>
              <a:tr h="321151"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AAB8C9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AAB8C9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AAB8C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8897">
                <a:tc>
                  <a:txBody>
                    <a:bodyPr/>
                    <a:lstStyle/>
                    <a:p>
                      <a:pPr marL="635" algn="ctr">
                        <a:lnSpc>
                          <a:spcPts val="187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AAB8C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b="1" dirty="0">
                          <a:solidFill>
                            <a:srgbClr val="AAB8C9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AAB8C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7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321183"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AAB8C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AAB8C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AAB8C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  <a:tr h="318897">
                <a:tc>
                  <a:txBody>
                    <a:bodyPr/>
                    <a:lstStyle/>
                    <a:p>
                      <a:pPr marL="635" algn="ctr">
                        <a:lnSpc>
                          <a:spcPts val="187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7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7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87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7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  <a:tr h="305335"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" name="object 46"/>
          <p:cNvSpPr/>
          <p:nvPr/>
        </p:nvSpPr>
        <p:spPr>
          <a:xfrm>
            <a:off x="3879596" y="2749550"/>
            <a:ext cx="2407285" cy="800100"/>
          </a:xfrm>
          <a:custGeom>
            <a:avLst/>
            <a:gdLst/>
            <a:ahLst/>
            <a:cxnLst/>
            <a:rect l="l" t="t" r="r" b="b"/>
            <a:pathLst>
              <a:path w="2407285" h="800100">
                <a:moveTo>
                  <a:pt x="0" y="800100"/>
                </a:moveTo>
                <a:lnTo>
                  <a:pt x="2406777" y="800100"/>
                </a:lnTo>
                <a:lnTo>
                  <a:pt x="2406777" y="0"/>
                </a:lnTo>
                <a:lnTo>
                  <a:pt x="0" y="0"/>
                </a:lnTo>
                <a:lnTo>
                  <a:pt x="0" y="800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958844" y="2775585"/>
            <a:ext cx="22447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6699"/>
                </a:solidFill>
                <a:latin typeface="Arial"/>
                <a:cs typeface="Arial"/>
              </a:rPr>
              <a:t>Dikonvolusi</a:t>
            </a:r>
            <a:r>
              <a:rPr sz="2000" spc="-8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99"/>
                </a:solidFill>
                <a:latin typeface="Arial"/>
                <a:cs typeface="Arial"/>
              </a:rPr>
              <a:t>dengan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i="1" dirty="0">
                <a:solidFill>
                  <a:srgbClr val="006699"/>
                </a:solidFill>
                <a:latin typeface="Arial"/>
                <a:cs typeface="Arial"/>
              </a:rPr>
              <a:t>image mask</a:t>
            </a:r>
            <a:r>
              <a:rPr sz="2000" b="1" i="1" spc="-6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99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873367" y="2749575"/>
            <a:ext cx="299720" cy="320675"/>
          </a:xfrm>
          <a:custGeom>
            <a:avLst/>
            <a:gdLst/>
            <a:ahLst/>
            <a:cxnLst/>
            <a:rect l="l" t="t" r="r" b="b"/>
            <a:pathLst>
              <a:path w="299720" h="320675">
                <a:moveTo>
                  <a:pt x="0" y="320141"/>
                </a:moveTo>
                <a:lnTo>
                  <a:pt x="299656" y="320141"/>
                </a:lnTo>
                <a:lnTo>
                  <a:pt x="299656" y="0"/>
                </a:lnTo>
                <a:lnTo>
                  <a:pt x="0" y="0"/>
                </a:lnTo>
                <a:lnTo>
                  <a:pt x="0" y="320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173086" y="2749575"/>
            <a:ext cx="299720" cy="320675"/>
          </a:xfrm>
          <a:custGeom>
            <a:avLst/>
            <a:gdLst/>
            <a:ahLst/>
            <a:cxnLst/>
            <a:rect l="l" t="t" r="r" b="b"/>
            <a:pathLst>
              <a:path w="299720" h="320675">
                <a:moveTo>
                  <a:pt x="0" y="320141"/>
                </a:moveTo>
                <a:lnTo>
                  <a:pt x="299656" y="320141"/>
                </a:lnTo>
                <a:lnTo>
                  <a:pt x="299656" y="0"/>
                </a:lnTo>
                <a:lnTo>
                  <a:pt x="0" y="0"/>
                </a:lnTo>
                <a:lnTo>
                  <a:pt x="0" y="320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72680" y="2749575"/>
            <a:ext cx="299720" cy="320675"/>
          </a:xfrm>
          <a:custGeom>
            <a:avLst/>
            <a:gdLst/>
            <a:ahLst/>
            <a:cxnLst/>
            <a:rect l="l" t="t" r="r" b="b"/>
            <a:pathLst>
              <a:path w="299720" h="320675">
                <a:moveTo>
                  <a:pt x="0" y="320141"/>
                </a:moveTo>
                <a:lnTo>
                  <a:pt x="299656" y="320141"/>
                </a:lnTo>
                <a:lnTo>
                  <a:pt x="299656" y="0"/>
                </a:lnTo>
                <a:lnTo>
                  <a:pt x="0" y="0"/>
                </a:lnTo>
                <a:lnTo>
                  <a:pt x="0" y="320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73367" y="3069742"/>
            <a:ext cx="299720" cy="320675"/>
          </a:xfrm>
          <a:custGeom>
            <a:avLst/>
            <a:gdLst/>
            <a:ahLst/>
            <a:cxnLst/>
            <a:rect l="l" t="t" r="r" b="b"/>
            <a:pathLst>
              <a:path w="299720" h="320675">
                <a:moveTo>
                  <a:pt x="0" y="320141"/>
                </a:moveTo>
                <a:lnTo>
                  <a:pt x="299656" y="320141"/>
                </a:lnTo>
                <a:lnTo>
                  <a:pt x="299656" y="0"/>
                </a:lnTo>
                <a:lnTo>
                  <a:pt x="0" y="0"/>
                </a:lnTo>
                <a:lnTo>
                  <a:pt x="0" y="320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73086" y="3069742"/>
            <a:ext cx="299656" cy="3201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472680" y="3069742"/>
            <a:ext cx="299720" cy="320675"/>
          </a:xfrm>
          <a:custGeom>
            <a:avLst/>
            <a:gdLst/>
            <a:ahLst/>
            <a:cxnLst/>
            <a:rect l="l" t="t" r="r" b="b"/>
            <a:pathLst>
              <a:path w="299720" h="320675">
                <a:moveTo>
                  <a:pt x="0" y="320141"/>
                </a:moveTo>
                <a:lnTo>
                  <a:pt x="299656" y="320141"/>
                </a:lnTo>
                <a:lnTo>
                  <a:pt x="299656" y="0"/>
                </a:lnTo>
                <a:lnTo>
                  <a:pt x="0" y="0"/>
                </a:lnTo>
                <a:lnTo>
                  <a:pt x="0" y="320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73367" y="3389909"/>
            <a:ext cx="299720" cy="320675"/>
          </a:xfrm>
          <a:custGeom>
            <a:avLst/>
            <a:gdLst/>
            <a:ahLst/>
            <a:cxnLst/>
            <a:rect l="l" t="t" r="r" b="b"/>
            <a:pathLst>
              <a:path w="299720" h="320675">
                <a:moveTo>
                  <a:pt x="0" y="320141"/>
                </a:moveTo>
                <a:lnTo>
                  <a:pt x="299656" y="320141"/>
                </a:lnTo>
                <a:lnTo>
                  <a:pt x="299656" y="0"/>
                </a:lnTo>
                <a:lnTo>
                  <a:pt x="0" y="0"/>
                </a:lnTo>
                <a:lnTo>
                  <a:pt x="0" y="320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73086" y="3389909"/>
            <a:ext cx="299720" cy="320675"/>
          </a:xfrm>
          <a:custGeom>
            <a:avLst/>
            <a:gdLst/>
            <a:ahLst/>
            <a:cxnLst/>
            <a:rect l="l" t="t" r="r" b="b"/>
            <a:pathLst>
              <a:path w="299720" h="320675">
                <a:moveTo>
                  <a:pt x="0" y="320141"/>
                </a:moveTo>
                <a:lnTo>
                  <a:pt x="299656" y="320141"/>
                </a:lnTo>
                <a:lnTo>
                  <a:pt x="299656" y="0"/>
                </a:lnTo>
                <a:lnTo>
                  <a:pt x="0" y="0"/>
                </a:lnTo>
                <a:lnTo>
                  <a:pt x="0" y="320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72680" y="3389909"/>
            <a:ext cx="299720" cy="320675"/>
          </a:xfrm>
          <a:custGeom>
            <a:avLst/>
            <a:gdLst/>
            <a:ahLst/>
            <a:cxnLst/>
            <a:rect l="l" t="t" r="r" b="b"/>
            <a:pathLst>
              <a:path w="299720" h="320675">
                <a:moveTo>
                  <a:pt x="0" y="320141"/>
                </a:moveTo>
                <a:lnTo>
                  <a:pt x="299656" y="320141"/>
                </a:lnTo>
                <a:lnTo>
                  <a:pt x="299656" y="0"/>
                </a:lnTo>
                <a:lnTo>
                  <a:pt x="0" y="0"/>
                </a:lnTo>
                <a:lnTo>
                  <a:pt x="0" y="320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6873367" y="2749575"/>
          <a:ext cx="899160" cy="946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20"/>
                <a:gridCol w="299720"/>
                <a:gridCol w="299720"/>
              </a:tblGrid>
              <a:tr h="320154">
                <a:tc>
                  <a:txBody>
                    <a:bodyPr/>
                    <a:lstStyle/>
                    <a:p>
                      <a:pPr marL="60960">
                        <a:lnSpc>
                          <a:spcPts val="1885"/>
                        </a:lnSpc>
                      </a:pPr>
                      <a:r>
                        <a:rPr sz="1600" spc="-5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-2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1885"/>
                        </a:lnSpc>
                      </a:pPr>
                      <a:r>
                        <a:rPr sz="1600" spc="-5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marL="60960">
                        <a:lnSpc>
                          <a:spcPts val="1885"/>
                        </a:lnSpc>
                      </a:pPr>
                      <a:r>
                        <a:rPr sz="1600" spc="-5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1885"/>
                        </a:lnSpc>
                      </a:pPr>
                      <a:r>
                        <a:rPr sz="1600" b="1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5322">
                <a:tc>
                  <a:txBody>
                    <a:bodyPr/>
                    <a:lstStyle/>
                    <a:p>
                      <a:pPr marL="93980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" name="object 58"/>
          <p:cNvSpPr/>
          <p:nvPr/>
        </p:nvSpPr>
        <p:spPr>
          <a:xfrm>
            <a:off x="3132327" y="3106673"/>
            <a:ext cx="560705" cy="85725"/>
          </a:xfrm>
          <a:custGeom>
            <a:avLst/>
            <a:gdLst/>
            <a:ahLst/>
            <a:cxnLst/>
            <a:rect l="l" t="t" r="r" b="b"/>
            <a:pathLst>
              <a:path w="560704" h="85725">
                <a:moveTo>
                  <a:pt x="474725" y="0"/>
                </a:moveTo>
                <a:lnTo>
                  <a:pt x="474725" y="85725"/>
                </a:lnTo>
                <a:lnTo>
                  <a:pt x="531960" y="57150"/>
                </a:lnTo>
                <a:lnTo>
                  <a:pt x="488950" y="57150"/>
                </a:lnTo>
                <a:lnTo>
                  <a:pt x="488950" y="28575"/>
                </a:lnTo>
                <a:lnTo>
                  <a:pt x="531791" y="28575"/>
                </a:lnTo>
                <a:lnTo>
                  <a:pt x="474725" y="0"/>
                </a:lnTo>
                <a:close/>
              </a:path>
              <a:path w="560704" h="85725">
                <a:moveTo>
                  <a:pt x="47472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74725" y="57150"/>
                </a:lnTo>
                <a:lnTo>
                  <a:pt x="474725" y="28575"/>
                </a:lnTo>
                <a:close/>
              </a:path>
              <a:path w="560704" h="85725">
                <a:moveTo>
                  <a:pt x="531791" y="28575"/>
                </a:moveTo>
                <a:lnTo>
                  <a:pt x="488950" y="28575"/>
                </a:lnTo>
                <a:lnTo>
                  <a:pt x="488950" y="57150"/>
                </a:lnTo>
                <a:lnTo>
                  <a:pt x="531960" y="57150"/>
                </a:lnTo>
                <a:lnTo>
                  <a:pt x="560451" y="42925"/>
                </a:lnTo>
                <a:lnTo>
                  <a:pt x="5317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126226" y="3106673"/>
            <a:ext cx="560705" cy="85725"/>
          </a:xfrm>
          <a:custGeom>
            <a:avLst/>
            <a:gdLst/>
            <a:ahLst/>
            <a:cxnLst/>
            <a:rect l="l" t="t" r="r" b="b"/>
            <a:pathLst>
              <a:path w="560704" h="85725">
                <a:moveTo>
                  <a:pt x="474599" y="0"/>
                </a:moveTo>
                <a:lnTo>
                  <a:pt x="474599" y="85725"/>
                </a:lnTo>
                <a:lnTo>
                  <a:pt x="531833" y="57150"/>
                </a:lnTo>
                <a:lnTo>
                  <a:pt x="488950" y="57150"/>
                </a:lnTo>
                <a:lnTo>
                  <a:pt x="488950" y="28575"/>
                </a:lnTo>
                <a:lnTo>
                  <a:pt x="531664" y="28575"/>
                </a:lnTo>
                <a:lnTo>
                  <a:pt x="474599" y="0"/>
                </a:lnTo>
                <a:close/>
              </a:path>
              <a:path w="560704" h="85725">
                <a:moveTo>
                  <a:pt x="474599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74599" y="57150"/>
                </a:lnTo>
                <a:lnTo>
                  <a:pt x="474599" y="28575"/>
                </a:lnTo>
                <a:close/>
              </a:path>
              <a:path w="560704" h="85725">
                <a:moveTo>
                  <a:pt x="531664" y="28575"/>
                </a:moveTo>
                <a:lnTo>
                  <a:pt x="488950" y="28575"/>
                </a:lnTo>
                <a:lnTo>
                  <a:pt x="488950" y="57150"/>
                </a:lnTo>
                <a:lnTo>
                  <a:pt x="531833" y="57150"/>
                </a:lnTo>
                <a:lnTo>
                  <a:pt x="560324" y="42925"/>
                </a:lnTo>
                <a:lnTo>
                  <a:pt x="53166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48101" y="414972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48101" y="414972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74821" y="414972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74821" y="414972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01540" y="414972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01540" y="414972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28260" y="414972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628260" y="414972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54853" y="414972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54853" y="414972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48101" y="454596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348101" y="454596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774821" y="454596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74821" y="454596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01540" y="454596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01540" y="454596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3918965" y="4529709"/>
            <a:ext cx="5988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5765" algn="l"/>
              </a:tabLst>
            </a:pPr>
            <a:r>
              <a:rPr sz="1600" spc="-5" dirty="0">
                <a:solidFill>
                  <a:srgbClr val="006699"/>
                </a:solidFill>
                <a:latin typeface="Arial"/>
                <a:cs typeface="Arial"/>
              </a:rPr>
              <a:t>8	</a:t>
            </a:r>
            <a:r>
              <a:rPr sz="1600" spc="-10" dirty="0">
                <a:solidFill>
                  <a:srgbClr val="006699"/>
                </a:solidFill>
                <a:latin typeface="Arial"/>
                <a:cs typeface="Arial"/>
              </a:rPr>
              <a:t>-</a:t>
            </a:r>
            <a:r>
              <a:rPr sz="1600" spc="-5" dirty="0">
                <a:solidFill>
                  <a:srgbClr val="006699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628260" y="454596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628260" y="454596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054853" y="454596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054853" y="454596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348101" y="494220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40"/>
                </a:moveTo>
                <a:lnTo>
                  <a:pt x="426720" y="396240"/>
                </a:lnTo>
                <a:lnTo>
                  <a:pt x="426720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348101" y="494220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40"/>
                </a:moveTo>
                <a:lnTo>
                  <a:pt x="426720" y="396240"/>
                </a:lnTo>
                <a:lnTo>
                  <a:pt x="426720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774821" y="494220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40"/>
                </a:moveTo>
                <a:lnTo>
                  <a:pt x="426720" y="396240"/>
                </a:lnTo>
                <a:lnTo>
                  <a:pt x="426720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774821" y="494220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40"/>
                </a:moveTo>
                <a:lnTo>
                  <a:pt x="426720" y="396240"/>
                </a:lnTo>
                <a:lnTo>
                  <a:pt x="426720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201540" y="494220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40"/>
                </a:moveTo>
                <a:lnTo>
                  <a:pt x="426720" y="396240"/>
                </a:lnTo>
                <a:lnTo>
                  <a:pt x="426720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201540" y="494220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40"/>
                </a:moveTo>
                <a:lnTo>
                  <a:pt x="426720" y="396240"/>
                </a:lnTo>
                <a:lnTo>
                  <a:pt x="426720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628260" y="494220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40"/>
                </a:moveTo>
                <a:lnTo>
                  <a:pt x="426720" y="396240"/>
                </a:lnTo>
                <a:lnTo>
                  <a:pt x="426720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628260" y="494220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40"/>
                </a:moveTo>
                <a:lnTo>
                  <a:pt x="426720" y="396240"/>
                </a:lnTo>
                <a:lnTo>
                  <a:pt x="426720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054853" y="494220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40"/>
                </a:moveTo>
                <a:lnTo>
                  <a:pt x="426720" y="396240"/>
                </a:lnTo>
                <a:lnTo>
                  <a:pt x="426720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54853" y="494220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40"/>
                </a:moveTo>
                <a:lnTo>
                  <a:pt x="426720" y="396240"/>
                </a:lnTo>
                <a:lnTo>
                  <a:pt x="426720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348101" y="533844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348101" y="533844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774821" y="533844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774821" y="533844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01540" y="533844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201540" y="533844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628260" y="533844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628260" y="533844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054853" y="533844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54853" y="5338445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348101" y="573468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348101" y="573468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74821" y="573468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774821" y="573468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201540" y="573468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201540" y="573468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628260" y="573468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628260" y="573468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054853" y="573468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054853" y="5734684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81808" y="2909823"/>
            <a:ext cx="2091689" cy="1805305"/>
          </a:xfrm>
          <a:custGeom>
            <a:avLst/>
            <a:gdLst/>
            <a:ahLst/>
            <a:cxnLst/>
            <a:rect l="l" t="t" r="r" b="b"/>
            <a:pathLst>
              <a:path w="2091689" h="1805304">
                <a:moveTo>
                  <a:pt x="8382" y="0"/>
                </a:moveTo>
                <a:lnTo>
                  <a:pt x="0" y="9651"/>
                </a:lnTo>
                <a:lnTo>
                  <a:pt x="38481" y="42799"/>
                </a:lnTo>
                <a:lnTo>
                  <a:pt x="46863" y="33147"/>
                </a:lnTo>
                <a:lnTo>
                  <a:pt x="8382" y="0"/>
                </a:lnTo>
                <a:close/>
              </a:path>
              <a:path w="2091689" h="1805304">
                <a:moveTo>
                  <a:pt x="75692" y="58038"/>
                </a:moveTo>
                <a:lnTo>
                  <a:pt x="67310" y="67690"/>
                </a:lnTo>
                <a:lnTo>
                  <a:pt x="105791" y="100837"/>
                </a:lnTo>
                <a:lnTo>
                  <a:pt x="114173" y="91186"/>
                </a:lnTo>
                <a:lnTo>
                  <a:pt x="75692" y="58038"/>
                </a:lnTo>
                <a:close/>
              </a:path>
              <a:path w="2091689" h="1805304">
                <a:moveTo>
                  <a:pt x="143002" y="116077"/>
                </a:moveTo>
                <a:lnTo>
                  <a:pt x="134747" y="125729"/>
                </a:lnTo>
                <a:lnTo>
                  <a:pt x="173101" y="158876"/>
                </a:lnTo>
                <a:lnTo>
                  <a:pt x="181483" y="149351"/>
                </a:lnTo>
                <a:lnTo>
                  <a:pt x="143002" y="116077"/>
                </a:lnTo>
                <a:close/>
              </a:path>
              <a:path w="2091689" h="1805304">
                <a:moveTo>
                  <a:pt x="210312" y="174243"/>
                </a:moveTo>
                <a:lnTo>
                  <a:pt x="202057" y="183768"/>
                </a:lnTo>
                <a:lnTo>
                  <a:pt x="240538" y="217042"/>
                </a:lnTo>
                <a:lnTo>
                  <a:pt x="248793" y="207390"/>
                </a:lnTo>
                <a:lnTo>
                  <a:pt x="210312" y="174243"/>
                </a:lnTo>
                <a:close/>
              </a:path>
              <a:path w="2091689" h="1805304">
                <a:moveTo>
                  <a:pt x="277622" y="232283"/>
                </a:moveTo>
                <a:lnTo>
                  <a:pt x="269367" y="241808"/>
                </a:lnTo>
                <a:lnTo>
                  <a:pt x="307848" y="275081"/>
                </a:lnTo>
                <a:lnTo>
                  <a:pt x="316103" y="265429"/>
                </a:lnTo>
                <a:lnTo>
                  <a:pt x="277622" y="232283"/>
                </a:lnTo>
                <a:close/>
              </a:path>
              <a:path w="2091689" h="1805304">
                <a:moveTo>
                  <a:pt x="344932" y="290322"/>
                </a:moveTo>
                <a:lnTo>
                  <a:pt x="336677" y="299974"/>
                </a:lnTo>
                <a:lnTo>
                  <a:pt x="375158" y="333121"/>
                </a:lnTo>
                <a:lnTo>
                  <a:pt x="383413" y="323468"/>
                </a:lnTo>
                <a:lnTo>
                  <a:pt x="344932" y="290322"/>
                </a:lnTo>
                <a:close/>
              </a:path>
              <a:path w="2091689" h="1805304">
                <a:moveTo>
                  <a:pt x="412242" y="348361"/>
                </a:moveTo>
                <a:lnTo>
                  <a:pt x="403987" y="358013"/>
                </a:lnTo>
                <a:lnTo>
                  <a:pt x="442468" y="391160"/>
                </a:lnTo>
                <a:lnTo>
                  <a:pt x="450723" y="381508"/>
                </a:lnTo>
                <a:lnTo>
                  <a:pt x="412242" y="348361"/>
                </a:lnTo>
                <a:close/>
              </a:path>
              <a:path w="2091689" h="1805304">
                <a:moveTo>
                  <a:pt x="479552" y="406400"/>
                </a:moveTo>
                <a:lnTo>
                  <a:pt x="471297" y="416051"/>
                </a:lnTo>
                <a:lnTo>
                  <a:pt x="509778" y="449199"/>
                </a:lnTo>
                <a:lnTo>
                  <a:pt x="518033" y="439547"/>
                </a:lnTo>
                <a:lnTo>
                  <a:pt x="479552" y="406400"/>
                </a:lnTo>
                <a:close/>
              </a:path>
              <a:path w="2091689" h="1805304">
                <a:moveTo>
                  <a:pt x="546989" y="464438"/>
                </a:moveTo>
                <a:lnTo>
                  <a:pt x="538607" y="474090"/>
                </a:lnTo>
                <a:lnTo>
                  <a:pt x="577088" y="507238"/>
                </a:lnTo>
                <a:lnTo>
                  <a:pt x="585343" y="497586"/>
                </a:lnTo>
                <a:lnTo>
                  <a:pt x="546989" y="464438"/>
                </a:lnTo>
                <a:close/>
              </a:path>
              <a:path w="2091689" h="1805304">
                <a:moveTo>
                  <a:pt x="614299" y="522477"/>
                </a:moveTo>
                <a:lnTo>
                  <a:pt x="605917" y="532129"/>
                </a:lnTo>
                <a:lnTo>
                  <a:pt x="644398" y="565276"/>
                </a:lnTo>
                <a:lnTo>
                  <a:pt x="652780" y="555751"/>
                </a:lnTo>
                <a:lnTo>
                  <a:pt x="614299" y="522477"/>
                </a:lnTo>
                <a:close/>
              </a:path>
              <a:path w="2091689" h="1805304">
                <a:moveTo>
                  <a:pt x="681609" y="580643"/>
                </a:moveTo>
                <a:lnTo>
                  <a:pt x="673227" y="590168"/>
                </a:lnTo>
                <a:lnTo>
                  <a:pt x="711708" y="623442"/>
                </a:lnTo>
                <a:lnTo>
                  <a:pt x="720090" y="613790"/>
                </a:lnTo>
                <a:lnTo>
                  <a:pt x="681609" y="580643"/>
                </a:lnTo>
                <a:close/>
              </a:path>
              <a:path w="2091689" h="1805304">
                <a:moveTo>
                  <a:pt x="748919" y="638683"/>
                </a:moveTo>
                <a:lnTo>
                  <a:pt x="740664" y="648208"/>
                </a:lnTo>
                <a:lnTo>
                  <a:pt x="779018" y="681481"/>
                </a:lnTo>
                <a:lnTo>
                  <a:pt x="787400" y="671829"/>
                </a:lnTo>
                <a:lnTo>
                  <a:pt x="748919" y="638683"/>
                </a:lnTo>
                <a:close/>
              </a:path>
              <a:path w="2091689" h="1805304">
                <a:moveTo>
                  <a:pt x="816229" y="696722"/>
                </a:moveTo>
                <a:lnTo>
                  <a:pt x="807974" y="706374"/>
                </a:lnTo>
                <a:lnTo>
                  <a:pt x="846455" y="739520"/>
                </a:lnTo>
                <a:lnTo>
                  <a:pt x="854710" y="729869"/>
                </a:lnTo>
                <a:lnTo>
                  <a:pt x="816229" y="696722"/>
                </a:lnTo>
                <a:close/>
              </a:path>
              <a:path w="2091689" h="1805304">
                <a:moveTo>
                  <a:pt x="883539" y="754761"/>
                </a:moveTo>
                <a:lnTo>
                  <a:pt x="875284" y="764413"/>
                </a:lnTo>
                <a:lnTo>
                  <a:pt x="913765" y="797559"/>
                </a:lnTo>
                <a:lnTo>
                  <a:pt x="922020" y="787907"/>
                </a:lnTo>
                <a:lnTo>
                  <a:pt x="883539" y="754761"/>
                </a:lnTo>
                <a:close/>
              </a:path>
              <a:path w="2091689" h="1805304">
                <a:moveTo>
                  <a:pt x="950849" y="812800"/>
                </a:moveTo>
                <a:lnTo>
                  <a:pt x="942594" y="822451"/>
                </a:lnTo>
                <a:lnTo>
                  <a:pt x="981075" y="855599"/>
                </a:lnTo>
                <a:lnTo>
                  <a:pt x="989330" y="845946"/>
                </a:lnTo>
                <a:lnTo>
                  <a:pt x="950849" y="812800"/>
                </a:lnTo>
                <a:close/>
              </a:path>
              <a:path w="2091689" h="1805304">
                <a:moveTo>
                  <a:pt x="1018158" y="870838"/>
                </a:moveTo>
                <a:lnTo>
                  <a:pt x="1009904" y="880490"/>
                </a:lnTo>
                <a:lnTo>
                  <a:pt x="1048385" y="913638"/>
                </a:lnTo>
                <a:lnTo>
                  <a:pt x="1056640" y="904113"/>
                </a:lnTo>
                <a:lnTo>
                  <a:pt x="1018158" y="870838"/>
                </a:lnTo>
                <a:close/>
              </a:path>
              <a:path w="2091689" h="1805304">
                <a:moveTo>
                  <a:pt x="1085469" y="928877"/>
                </a:moveTo>
                <a:lnTo>
                  <a:pt x="1077214" y="938530"/>
                </a:lnTo>
                <a:lnTo>
                  <a:pt x="1115695" y="971676"/>
                </a:lnTo>
                <a:lnTo>
                  <a:pt x="1123950" y="962151"/>
                </a:lnTo>
                <a:lnTo>
                  <a:pt x="1085469" y="928877"/>
                </a:lnTo>
                <a:close/>
              </a:path>
              <a:path w="2091689" h="1805304">
                <a:moveTo>
                  <a:pt x="1152906" y="987044"/>
                </a:moveTo>
                <a:lnTo>
                  <a:pt x="1144524" y="996569"/>
                </a:lnTo>
                <a:lnTo>
                  <a:pt x="1183005" y="1029843"/>
                </a:lnTo>
                <a:lnTo>
                  <a:pt x="1191260" y="1020190"/>
                </a:lnTo>
                <a:lnTo>
                  <a:pt x="1152906" y="987044"/>
                </a:lnTo>
                <a:close/>
              </a:path>
              <a:path w="2091689" h="1805304">
                <a:moveTo>
                  <a:pt x="1220216" y="1045082"/>
                </a:moveTo>
                <a:lnTo>
                  <a:pt x="1211833" y="1054608"/>
                </a:lnTo>
                <a:lnTo>
                  <a:pt x="1250315" y="1087882"/>
                </a:lnTo>
                <a:lnTo>
                  <a:pt x="1258696" y="1078230"/>
                </a:lnTo>
                <a:lnTo>
                  <a:pt x="1220216" y="1045082"/>
                </a:lnTo>
                <a:close/>
              </a:path>
              <a:path w="2091689" h="1805304">
                <a:moveTo>
                  <a:pt x="1287526" y="1103121"/>
                </a:moveTo>
                <a:lnTo>
                  <a:pt x="1279144" y="1112774"/>
                </a:lnTo>
                <a:lnTo>
                  <a:pt x="1317625" y="1145920"/>
                </a:lnTo>
                <a:lnTo>
                  <a:pt x="1326007" y="1136269"/>
                </a:lnTo>
                <a:lnTo>
                  <a:pt x="1287526" y="1103121"/>
                </a:lnTo>
                <a:close/>
              </a:path>
              <a:path w="2091689" h="1805304">
                <a:moveTo>
                  <a:pt x="1354836" y="1161161"/>
                </a:moveTo>
                <a:lnTo>
                  <a:pt x="1346581" y="1170813"/>
                </a:lnTo>
                <a:lnTo>
                  <a:pt x="1384935" y="1203959"/>
                </a:lnTo>
                <a:lnTo>
                  <a:pt x="1393317" y="1194308"/>
                </a:lnTo>
                <a:lnTo>
                  <a:pt x="1354836" y="1161161"/>
                </a:lnTo>
                <a:close/>
              </a:path>
              <a:path w="2091689" h="1805304">
                <a:moveTo>
                  <a:pt x="1422145" y="1219200"/>
                </a:moveTo>
                <a:lnTo>
                  <a:pt x="1413891" y="1228852"/>
                </a:lnTo>
                <a:lnTo>
                  <a:pt x="1452371" y="1261999"/>
                </a:lnTo>
                <a:lnTo>
                  <a:pt x="1460627" y="1252346"/>
                </a:lnTo>
                <a:lnTo>
                  <a:pt x="1422145" y="1219200"/>
                </a:lnTo>
                <a:close/>
              </a:path>
              <a:path w="2091689" h="1805304">
                <a:moveTo>
                  <a:pt x="1489456" y="1277239"/>
                </a:moveTo>
                <a:lnTo>
                  <a:pt x="1481201" y="1286890"/>
                </a:lnTo>
                <a:lnTo>
                  <a:pt x="1519682" y="1320038"/>
                </a:lnTo>
                <a:lnTo>
                  <a:pt x="1527937" y="1310513"/>
                </a:lnTo>
                <a:lnTo>
                  <a:pt x="1489456" y="1277239"/>
                </a:lnTo>
                <a:close/>
              </a:path>
              <a:path w="2091689" h="1805304">
                <a:moveTo>
                  <a:pt x="1556766" y="1335277"/>
                </a:moveTo>
                <a:lnTo>
                  <a:pt x="1548511" y="1344930"/>
                </a:lnTo>
                <a:lnTo>
                  <a:pt x="1586992" y="1378077"/>
                </a:lnTo>
                <a:lnTo>
                  <a:pt x="1595246" y="1368552"/>
                </a:lnTo>
                <a:lnTo>
                  <a:pt x="1556766" y="1335277"/>
                </a:lnTo>
                <a:close/>
              </a:path>
              <a:path w="2091689" h="1805304">
                <a:moveTo>
                  <a:pt x="1624076" y="1393444"/>
                </a:moveTo>
                <a:lnTo>
                  <a:pt x="1615820" y="1402969"/>
                </a:lnTo>
                <a:lnTo>
                  <a:pt x="1654302" y="1436243"/>
                </a:lnTo>
                <a:lnTo>
                  <a:pt x="1662557" y="1426590"/>
                </a:lnTo>
                <a:lnTo>
                  <a:pt x="1624076" y="1393444"/>
                </a:lnTo>
                <a:close/>
              </a:path>
              <a:path w="2091689" h="1805304">
                <a:moveTo>
                  <a:pt x="1691386" y="1451483"/>
                </a:moveTo>
                <a:lnTo>
                  <a:pt x="1683131" y="1461008"/>
                </a:lnTo>
                <a:lnTo>
                  <a:pt x="1721612" y="1494282"/>
                </a:lnTo>
                <a:lnTo>
                  <a:pt x="1729867" y="1484630"/>
                </a:lnTo>
                <a:lnTo>
                  <a:pt x="1691386" y="1451483"/>
                </a:lnTo>
                <a:close/>
              </a:path>
              <a:path w="2091689" h="1805304">
                <a:moveTo>
                  <a:pt x="1758823" y="1509521"/>
                </a:moveTo>
                <a:lnTo>
                  <a:pt x="1750441" y="1519174"/>
                </a:lnTo>
                <a:lnTo>
                  <a:pt x="1788921" y="1552320"/>
                </a:lnTo>
                <a:lnTo>
                  <a:pt x="1797177" y="1542669"/>
                </a:lnTo>
                <a:lnTo>
                  <a:pt x="1758823" y="1509521"/>
                </a:lnTo>
                <a:close/>
              </a:path>
              <a:path w="2091689" h="1805304">
                <a:moveTo>
                  <a:pt x="1826133" y="1567561"/>
                </a:moveTo>
                <a:lnTo>
                  <a:pt x="1817751" y="1577213"/>
                </a:lnTo>
                <a:lnTo>
                  <a:pt x="1856232" y="1610359"/>
                </a:lnTo>
                <a:lnTo>
                  <a:pt x="1864614" y="1600708"/>
                </a:lnTo>
                <a:lnTo>
                  <a:pt x="1826133" y="1567561"/>
                </a:lnTo>
                <a:close/>
              </a:path>
              <a:path w="2091689" h="1805304">
                <a:moveTo>
                  <a:pt x="1893443" y="1625600"/>
                </a:moveTo>
                <a:lnTo>
                  <a:pt x="1885061" y="1635252"/>
                </a:lnTo>
                <a:lnTo>
                  <a:pt x="1923542" y="1668399"/>
                </a:lnTo>
                <a:lnTo>
                  <a:pt x="1931924" y="1658746"/>
                </a:lnTo>
                <a:lnTo>
                  <a:pt x="1893443" y="1625600"/>
                </a:lnTo>
                <a:close/>
              </a:path>
              <a:path w="2091689" h="1805304">
                <a:moveTo>
                  <a:pt x="1960753" y="1683639"/>
                </a:moveTo>
                <a:lnTo>
                  <a:pt x="1952498" y="1693290"/>
                </a:lnTo>
                <a:lnTo>
                  <a:pt x="1990852" y="1726438"/>
                </a:lnTo>
                <a:lnTo>
                  <a:pt x="1999233" y="1716913"/>
                </a:lnTo>
                <a:lnTo>
                  <a:pt x="1960753" y="1683639"/>
                </a:lnTo>
                <a:close/>
              </a:path>
              <a:path w="2091689" h="1805304">
                <a:moveTo>
                  <a:pt x="2029898" y="1760053"/>
                </a:moveTo>
                <a:lnTo>
                  <a:pt x="2009140" y="1784095"/>
                </a:lnTo>
                <a:lnTo>
                  <a:pt x="2091690" y="1805051"/>
                </a:lnTo>
                <a:lnTo>
                  <a:pt x="2076392" y="1768348"/>
                </a:lnTo>
                <a:lnTo>
                  <a:pt x="2039493" y="1768348"/>
                </a:lnTo>
                <a:lnTo>
                  <a:pt x="2029898" y="1760053"/>
                </a:lnTo>
                <a:close/>
              </a:path>
              <a:path w="2091689" h="1805304">
                <a:moveTo>
                  <a:pt x="2038194" y="1750445"/>
                </a:moveTo>
                <a:lnTo>
                  <a:pt x="2029898" y="1760053"/>
                </a:lnTo>
                <a:lnTo>
                  <a:pt x="2039493" y="1768348"/>
                </a:lnTo>
                <a:lnTo>
                  <a:pt x="2047875" y="1758823"/>
                </a:lnTo>
                <a:lnTo>
                  <a:pt x="2038194" y="1750445"/>
                </a:lnTo>
                <a:close/>
              </a:path>
              <a:path w="2091689" h="1805304">
                <a:moveTo>
                  <a:pt x="2058924" y="1726438"/>
                </a:moveTo>
                <a:lnTo>
                  <a:pt x="2038194" y="1750445"/>
                </a:lnTo>
                <a:lnTo>
                  <a:pt x="2047875" y="1758823"/>
                </a:lnTo>
                <a:lnTo>
                  <a:pt x="2039493" y="1768348"/>
                </a:lnTo>
                <a:lnTo>
                  <a:pt x="2076392" y="1768348"/>
                </a:lnTo>
                <a:lnTo>
                  <a:pt x="2058924" y="1726438"/>
                </a:lnTo>
                <a:close/>
              </a:path>
              <a:path w="2091689" h="1805304">
                <a:moveTo>
                  <a:pt x="2028063" y="1741677"/>
                </a:moveTo>
                <a:lnTo>
                  <a:pt x="2019808" y="1751330"/>
                </a:lnTo>
                <a:lnTo>
                  <a:pt x="2029898" y="1760053"/>
                </a:lnTo>
                <a:lnTo>
                  <a:pt x="2038194" y="1750445"/>
                </a:lnTo>
                <a:lnTo>
                  <a:pt x="2028063" y="17416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5731255" y="4537964"/>
            <a:ext cx="327914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Hasil konvolusi = (5 x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-2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)+ (5 x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-1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(4 x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) + (0 x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-1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) + (5 x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) + (4 x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6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(6 x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) + (1 x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) + (3 x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) =</a:t>
            </a:r>
            <a:r>
              <a:rPr sz="16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-4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4643373" y="4614798"/>
            <a:ext cx="1008380" cy="76200"/>
          </a:xfrm>
          <a:custGeom>
            <a:avLst/>
            <a:gdLst/>
            <a:ahLst/>
            <a:cxnLst/>
            <a:rect l="l" t="t" r="r" b="b"/>
            <a:pathLst>
              <a:path w="1008379" h="76200">
                <a:moveTo>
                  <a:pt x="50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0800" y="44450"/>
                </a:lnTo>
                <a:lnTo>
                  <a:pt x="50800" y="31750"/>
                </a:lnTo>
                <a:close/>
              </a:path>
              <a:path w="1008379" h="76200">
                <a:moveTo>
                  <a:pt x="139700" y="31750"/>
                </a:moveTo>
                <a:lnTo>
                  <a:pt x="88900" y="31750"/>
                </a:lnTo>
                <a:lnTo>
                  <a:pt x="88900" y="44450"/>
                </a:lnTo>
                <a:lnTo>
                  <a:pt x="139700" y="44450"/>
                </a:lnTo>
                <a:lnTo>
                  <a:pt x="139700" y="31750"/>
                </a:lnTo>
                <a:close/>
              </a:path>
              <a:path w="1008379" h="76200">
                <a:moveTo>
                  <a:pt x="228600" y="31750"/>
                </a:moveTo>
                <a:lnTo>
                  <a:pt x="177800" y="31750"/>
                </a:lnTo>
                <a:lnTo>
                  <a:pt x="17780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1008379" h="76200">
                <a:moveTo>
                  <a:pt x="317500" y="31750"/>
                </a:moveTo>
                <a:lnTo>
                  <a:pt x="266700" y="31750"/>
                </a:lnTo>
                <a:lnTo>
                  <a:pt x="266700" y="44450"/>
                </a:lnTo>
                <a:lnTo>
                  <a:pt x="317500" y="44450"/>
                </a:lnTo>
                <a:lnTo>
                  <a:pt x="317500" y="31750"/>
                </a:lnTo>
                <a:close/>
              </a:path>
              <a:path w="1008379" h="76200">
                <a:moveTo>
                  <a:pt x="406400" y="31750"/>
                </a:moveTo>
                <a:lnTo>
                  <a:pt x="355600" y="31750"/>
                </a:lnTo>
                <a:lnTo>
                  <a:pt x="355600" y="44450"/>
                </a:lnTo>
                <a:lnTo>
                  <a:pt x="406400" y="44450"/>
                </a:lnTo>
                <a:lnTo>
                  <a:pt x="406400" y="31750"/>
                </a:lnTo>
                <a:close/>
              </a:path>
              <a:path w="1008379" h="76200">
                <a:moveTo>
                  <a:pt x="495300" y="31750"/>
                </a:moveTo>
                <a:lnTo>
                  <a:pt x="444500" y="31750"/>
                </a:lnTo>
                <a:lnTo>
                  <a:pt x="444500" y="44450"/>
                </a:lnTo>
                <a:lnTo>
                  <a:pt x="495300" y="44450"/>
                </a:lnTo>
                <a:lnTo>
                  <a:pt x="495300" y="31750"/>
                </a:lnTo>
                <a:close/>
              </a:path>
              <a:path w="1008379" h="76200">
                <a:moveTo>
                  <a:pt x="584200" y="31750"/>
                </a:moveTo>
                <a:lnTo>
                  <a:pt x="533400" y="31750"/>
                </a:lnTo>
                <a:lnTo>
                  <a:pt x="533400" y="44450"/>
                </a:lnTo>
                <a:lnTo>
                  <a:pt x="584200" y="44450"/>
                </a:lnTo>
                <a:lnTo>
                  <a:pt x="584200" y="31750"/>
                </a:lnTo>
                <a:close/>
              </a:path>
              <a:path w="1008379" h="76200">
                <a:moveTo>
                  <a:pt x="673100" y="31750"/>
                </a:moveTo>
                <a:lnTo>
                  <a:pt x="622300" y="31750"/>
                </a:lnTo>
                <a:lnTo>
                  <a:pt x="622300" y="44450"/>
                </a:lnTo>
                <a:lnTo>
                  <a:pt x="673100" y="44450"/>
                </a:lnTo>
                <a:lnTo>
                  <a:pt x="673100" y="31750"/>
                </a:lnTo>
                <a:close/>
              </a:path>
              <a:path w="1008379" h="76200">
                <a:moveTo>
                  <a:pt x="762000" y="31750"/>
                </a:moveTo>
                <a:lnTo>
                  <a:pt x="711200" y="31750"/>
                </a:lnTo>
                <a:lnTo>
                  <a:pt x="711200" y="44450"/>
                </a:lnTo>
                <a:lnTo>
                  <a:pt x="762000" y="44450"/>
                </a:lnTo>
                <a:lnTo>
                  <a:pt x="762000" y="31750"/>
                </a:lnTo>
                <a:close/>
              </a:path>
              <a:path w="1008379" h="76200">
                <a:moveTo>
                  <a:pt x="850900" y="31750"/>
                </a:moveTo>
                <a:lnTo>
                  <a:pt x="800100" y="31750"/>
                </a:lnTo>
                <a:lnTo>
                  <a:pt x="800100" y="44450"/>
                </a:lnTo>
                <a:lnTo>
                  <a:pt x="850900" y="44450"/>
                </a:lnTo>
                <a:lnTo>
                  <a:pt x="850900" y="31750"/>
                </a:lnTo>
                <a:close/>
              </a:path>
              <a:path w="1008379" h="76200">
                <a:moveTo>
                  <a:pt x="931926" y="0"/>
                </a:moveTo>
                <a:lnTo>
                  <a:pt x="931926" y="76200"/>
                </a:lnTo>
                <a:lnTo>
                  <a:pt x="995426" y="44450"/>
                </a:lnTo>
                <a:lnTo>
                  <a:pt x="939800" y="44450"/>
                </a:lnTo>
                <a:lnTo>
                  <a:pt x="939800" y="31750"/>
                </a:lnTo>
                <a:lnTo>
                  <a:pt x="995426" y="31750"/>
                </a:lnTo>
                <a:lnTo>
                  <a:pt x="931926" y="0"/>
                </a:lnTo>
                <a:close/>
              </a:path>
              <a:path w="1008379" h="76200">
                <a:moveTo>
                  <a:pt x="931926" y="31750"/>
                </a:moveTo>
                <a:lnTo>
                  <a:pt x="889000" y="31750"/>
                </a:lnTo>
                <a:lnTo>
                  <a:pt x="889000" y="44450"/>
                </a:lnTo>
                <a:lnTo>
                  <a:pt x="931926" y="44450"/>
                </a:lnTo>
                <a:lnTo>
                  <a:pt x="931926" y="31750"/>
                </a:lnTo>
                <a:close/>
              </a:path>
              <a:path w="1008379" h="76200">
                <a:moveTo>
                  <a:pt x="995426" y="31750"/>
                </a:moveTo>
                <a:lnTo>
                  <a:pt x="939800" y="31750"/>
                </a:lnTo>
                <a:lnTo>
                  <a:pt x="939800" y="44450"/>
                </a:lnTo>
                <a:lnTo>
                  <a:pt x="995426" y="44450"/>
                </a:lnTo>
                <a:lnTo>
                  <a:pt x="1008126" y="38100"/>
                </a:lnTo>
                <a:lnTo>
                  <a:pt x="995426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763776" y="2363787"/>
            <a:ext cx="878205" cy="935355"/>
          </a:xfrm>
          <a:custGeom>
            <a:avLst/>
            <a:gdLst/>
            <a:ahLst/>
            <a:cxnLst/>
            <a:rect l="l" t="t" r="r" b="b"/>
            <a:pathLst>
              <a:path w="878205" h="935354">
                <a:moveTo>
                  <a:pt x="0" y="935037"/>
                </a:moveTo>
                <a:lnTo>
                  <a:pt x="877887" y="935037"/>
                </a:lnTo>
                <a:lnTo>
                  <a:pt x="877887" y="0"/>
                </a:lnTo>
                <a:lnTo>
                  <a:pt x="0" y="0"/>
                </a:lnTo>
                <a:lnTo>
                  <a:pt x="0" y="935037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4430" y="124409"/>
            <a:ext cx="72967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FFFF9E"/>
                </a:solidFill>
              </a:rPr>
              <a:t>Contoh(1) Konvolusi (Spatial</a:t>
            </a:r>
            <a:r>
              <a:rPr spc="-75" dirty="0">
                <a:solidFill>
                  <a:srgbClr val="FFFF9E"/>
                </a:solidFill>
              </a:rPr>
              <a:t> </a:t>
            </a:r>
            <a:r>
              <a:rPr spc="-5" dirty="0">
                <a:solidFill>
                  <a:srgbClr val="FFFF9E"/>
                </a:solidFill>
              </a:rPr>
              <a:t>Filter)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887349"/>
            <a:ext cx="660400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9A6ED9"/>
              </a:buClr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Citra dengan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5 x 5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pixel dan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8 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grayscale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4301693"/>
            <a:ext cx="21164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5920" indent="-363220">
              <a:lnSpc>
                <a:spcPct val="100000"/>
              </a:lnSpc>
              <a:spcBef>
                <a:spcPts val="105"/>
              </a:spcBef>
              <a:buClr>
                <a:srgbClr val="9A6ED9"/>
              </a:buClr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Hasilnya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78505" y="4312206"/>
            <a:ext cx="185420" cy="49530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7450" y="2428875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87042" y="2428875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86508" y="2428875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86101" y="2428875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85695" y="2428875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7450" y="2748914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87042" y="2748914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86508" y="2748914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86101" y="2748914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85695" y="2748914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87450" y="3068954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87042" y="3068954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86508" y="3068954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86101" y="3068954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85695" y="3068954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87450" y="3388995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87042" y="3388995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86508" y="3388995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86101" y="3388995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85695" y="3388995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87450" y="3709034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87042" y="3709034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86508" y="3709034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86101" y="3709034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85695" y="3709034"/>
            <a:ext cx="299720" cy="320040"/>
          </a:xfrm>
          <a:custGeom>
            <a:avLst/>
            <a:gdLst/>
            <a:ahLst/>
            <a:cxnLst/>
            <a:rect l="l" t="t" r="r" b="b"/>
            <a:pathLst>
              <a:path w="299719" h="320039">
                <a:moveTo>
                  <a:pt x="0" y="320039"/>
                </a:moveTo>
                <a:lnTo>
                  <a:pt x="299554" y="320039"/>
                </a:lnTo>
                <a:lnTo>
                  <a:pt x="299554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1182687" y="2424112"/>
          <a:ext cx="1512570" cy="1609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20"/>
                <a:gridCol w="299720"/>
                <a:gridCol w="299720"/>
                <a:gridCol w="299719"/>
                <a:gridCol w="299719"/>
              </a:tblGrid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" name="object 37"/>
          <p:cNvSpPr/>
          <p:nvPr/>
        </p:nvSpPr>
        <p:spPr>
          <a:xfrm>
            <a:off x="3619246" y="2828925"/>
            <a:ext cx="2246630" cy="800100"/>
          </a:xfrm>
          <a:custGeom>
            <a:avLst/>
            <a:gdLst/>
            <a:ahLst/>
            <a:cxnLst/>
            <a:rect l="l" t="t" r="r" b="b"/>
            <a:pathLst>
              <a:path w="2246629" h="800100">
                <a:moveTo>
                  <a:pt x="0" y="800100"/>
                </a:moveTo>
                <a:lnTo>
                  <a:pt x="2246629" y="800100"/>
                </a:lnTo>
                <a:lnTo>
                  <a:pt x="2246629" y="0"/>
                </a:lnTo>
                <a:lnTo>
                  <a:pt x="0" y="0"/>
                </a:lnTo>
                <a:lnTo>
                  <a:pt x="0" y="800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698494" y="2857880"/>
            <a:ext cx="17964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6699"/>
                </a:solidFill>
                <a:latin typeface="Arial"/>
                <a:cs typeface="Arial"/>
              </a:rPr>
              <a:t>Dikonvolusi</a:t>
            </a:r>
            <a:r>
              <a:rPr sz="1600" spc="-5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699"/>
                </a:solidFill>
                <a:latin typeface="Arial"/>
                <a:cs typeface="Arial"/>
              </a:rPr>
              <a:t>dengan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i="1" spc="-5" dirty="0">
                <a:solidFill>
                  <a:srgbClr val="006699"/>
                </a:solidFill>
                <a:latin typeface="Arial"/>
                <a:cs typeface="Arial"/>
              </a:rPr>
              <a:t>image mask</a:t>
            </a:r>
            <a:r>
              <a:rPr sz="1600" b="1" i="1" spc="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6699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613017" y="2828950"/>
            <a:ext cx="299720" cy="320675"/>
          </a:xfrm>
          <a:custGeom>
            <a:avLst/>
            <a:gdLst/>
            <a:ahLst/>
            <a:cxnLst/>
            <a:rect l="l" t="t" r="r" b="b"/>
            <a:pathLst>
              <a:path w="299720" h="320675">
                <a:moveTo>
                  <a:pt x="0" y="320141"/>
                </a:moveTo>
                <a:lnTo>
                  <a:pt x="299656" y="320141"/>
                </a:lnTo>
                <a:lnTo>
                  <a:pt x="299656" y="0"/>
                </a:lnTo>
                <a:lnTo>
                  <a:pt x="0" y="0"/>
                </a:lnTo>
                <a:lnTo>
                  <a:pt x="0" y="320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12736" y="2828950"/>
            <a:ext cx="299720" cy="320675"/>
          </a:xfrm>
          <a:custGeom>
            <a:avLst/>
            <a:gdLst/>
            <a:ahLst/>
            <a:cxnLst/>
            <a:rect l="l" t="t" r="r" b="b"/>
            <a:pathLst>
              <a:path w="299720" h="320675">
                <a:moveTo>
                  <a:pt x="0" y="320141"/>
                </a:moveTo>
                <a:lnTo>
                  <a:pt x="299656" y="320141"/>
                </a:lnTo>
                <a:lnTo>
                  <a:pt x="299656" y="0"/>
                </a:lnTo>
                <a:lnTo>
                  <a:pt x="0" y="0"/>
                </a:lnTo>
                <a:lnTo>
                  <a:pt x="0" y="320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12330" y="2828950"/>
            <a:ext cx="299720" cy="320675"/>
          </a:xfrm>
          <a:custGeom>
            <a:avLst/>
            <a:gdLst/>
            <a:ahLst/>
            <a:cxnLst/>
            <a:rect l="l" t="t" r="r" b="b"/>
            <a:pathLst>
              <a:path w="299720" h="320675">
                <a:moveTo>
                  <a:pt x="0" y="320141"/>
                </a:moveTo>
                <a:lnTo>
                  <a:pt x="299656" y="320141"/>
                </a:lnTo>
                <a:lnTo>
                  <a:pt x="299656" y="0"/>
                </a:lnTo>
                <a:lnTo>
                  <a:pt x="0" y="0"/>
                </a:lnTo>
                <a:lnTo>
                  <a:pt x="0" y="320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13017" y="3149117"/>
            <a:ext cx="299720" cy="320675"/>
          </a:xfrm>
          <a:custGeom>
            <a:avLst/>
            <a:gdLst/>
            <a:ahLst/>
            <a:cxnLst/>
            <a:rect l="l" t="t" r="r" b="b"/>
            <a:pathLst>
              <a:path w="299720" h="320675">
                <a:moveTo>
                  <a:pt x="0" y="320141"/>
                </a:moveTo>
                <a:lnTo>
                  <a:pt x="299656" y="320141"/>
                </a:lnTo>
                <a:lnTo>
                  <a:pt x="299656" y="0"/>
                </a:lnTo>
                <a:lnTo>
                  <a:pt x="0" y="0"/>
                </a:lnTo>
                <a:lnTo>
                  <a:pt x="0" y="320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12736" y="3149117"/>
            <a:ext cx="299656" cy="3201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12330" y="3149117"/>
            <a:ext cx="299720" cy="320675"/>
          </a:xfrm>
          <a:custGeom>
            <a:avLst/>
            <a:gdLst/>
            <a:ahLst/>
            <a:cxnLst/>
            <a:rect l="l" t="t" r="r" b="b"/>
            <a:pathLst>
              <a:path w="299720" h="320675">
                <a:moveTo>
                  <a:pt x="0" y="320141"/>
                </a:moveTo>
                <a:lnTo>
                  <a:pt x="299656" y="320141"/>
                </a:lnTo>
                <a:lnTo>
                  <a:pt x="299656" y="0"/>
                </a:lnTo>
                <a:lnTo>
                  <a:pt x="0" y="0"/>
                </a:lnTo>
                <a:lnTo>
                  <a:pt x="0" y="320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13017" y="3469284"/>
            <a:ext cx="299720" cy="320675"/>
          </a:xfrm>
          <a:custGeom>
            <a:avLst/>
            <a:gdLst/>
            <a:ahLst/>
            <a:cxnLst/>
            <a:rect l="l" t="t" r="r" b="b"/>
            <a:pathLst>
              <a:path w="299720" h="320675">
                <a:moveTo>
                  <a:pt x="0" y="320141"/>
                </a:moveTo>
                <a:lnTo>
                  <a:pt x="299656" y="320141"/>
                </a:lnTo>
                <a:lnTo>
                  <a:pt x="299656" y="0"/>
                </a:lnTo>
                <a:lnTo>
                  <a:pt x="0" y="0"/>
                </a:lnTo>
                <a:lnTo>
                  <a:pt x="0" y="320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12736" y="3469284"/>
            <a:ext cx="299720" cy="320675"/>
          </a:xfrm>
          <a:custGeom>
            <a:avLst/>
            <a:gdLst/>
            <a:ahLst/>
            <a:cxnLst/>
            <a:rect l="l" t="t" r="r" b="b"/>
            <a:pathLst>
              <a:path w="299720" h="320675">
                <a:moveTo>
                  <a:pt x="0" y="320141"/>
                </a:moveTo>
                <a:lnTo>
                  <a:pt x="299656" y="320141"/>
                </a:lnTo>
                <a:lnTo>
                  <a:pt x="299656" y="0"/>
                </a:lnTo>
                <a:lnTo>
                  <a:pt x="0" y="0"/>
                </a:lnTo>
                <a:lnTo>
                  <a:pt x="0" y="320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12330" y="3469284"/>
            <a:ext cx="299720" cy="320675"/>
          </a:xfrm>
          <a:custGeom>
            <a:avLst/>
            <a:gdLst/>
            <a:ahLst/>
            <a:cxnLst/>
            <a:rect l="l" t="t" r="r" b="b"/>
            <a:pathLst>
              <a:path w="299720" h="320675">
                <a:moveTo>
                  <a:pt x="0" y="320141"/>
                </a:moveTo>
                <a:lnTo>
                  <a:pt x="299656" y="320141"/>
                </a:lnTo>
                <a:lnTo>
                  <a:pt x="299656" y="0"/>
                </a:lnTo>
                <a:lnTo>
                  <a:pt x="0" y="0"/>
                </a:lnTo>
                <a:lnTo>
                  <a:pt x="0" y="320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6608254" y="2824187"/>
          <a:ext cx="913765" cy="970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20"/>
                <a:gridCol w="299720"/>
                <a:gridCol w="299720"/>
              </a:tblGrid>
              <a:tr h="320154">
                <a:tc>
                  <a:txBody>
                    <a:bodyPr/>
                    <a:lstStyle/>
                    <a:p>
                      <a:pPr marR="50800" algn="r">
                        <a:lnSpc>
                          <a:spcPts val="1885"/>
                        </a:lnSpc>
                      </a:pPr>
                      <a:r>
                        <a:rPr sz="1600" spc="-5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85"/>
                        </a:lnSpc>
                      </a:pPr>
                      <a:r>
                        <a:rPr sz="1600" spc="-5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marR="50800" algn="r">
                        <a:lnSpc>
                          <a:spcPts val="1885"/>
                        </a:lnSpc>
                      </a:pPr>
                      <a:r>
                        <a:rPr sz="1600" spc="-5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885"/>
                        </a:lnSpc>
                      </a:pPr>
                      <a:r>
                        <a:rPr sz="1600" b="1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0154">
                <a:tc>
                  <a:txBody>
                    <a:bodyPr/>
                    <a:lstStyle/>
                    <a:p>
                      <a:pPr marR="84455" algn="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" name="object 49"/>
          <p:cNvSpPr/>
          <p:nvPr/>
        </p:nvSpPr>
        <p:spPr>
          <a:xfrm>
            <a:off x="2871977" y="3186048"/>
            <a:ext cx="560705" cy="85725"/>
          </a:xfrm>
          <a:custGeom>
            <a:avLst/>
            <a:gdLst/>
            <a:ahLst/>
            <a:cxnLst/>
            <a:rect l="l" t="t" r="r" b="b"/>
            <a:pathLst>
              <a:path w="560704" h="85725">
                <a:moveTo>
                  <a:pt x="474725" y="0"/>
                </a:moveTo>
                <a:lnTo>
                  <a:pt x="474725" y="85725"/>
                </a:lnTo>
                <a:lnTo>
                  <a:pt x="531960" y="57150"/>
                </a:lnTo>
                <a:lnTo>
                  <a:pt x="488950" y="57150"/>
                </a:lnTo>
                <a:lnTo>
                  <a:pt x="488950" y="28575"/>
                </a:lnTo>
                <a:lnTo>
                  <a:pt x="531791" y="28575"/>
                </a:lnTo>
                <a:lnTo>
                  <a:pt x="474725" y="0"/>
                </a:lnTo>
                <a:close/>
              </a:path>
              <a:path w="560704" h="85725">
                <a:moveTo>
                  <a:pt x="47472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74725" y="57150"/>
                </a:lnTo>
                <a:lnTo>
                  <a:pt x="474725" y="28575"/>
                </a:lnTo>
                <a:close/>
              </a:path>
              <a:path w="560704" h="85725">
                <a:moveTo>
                  <a:pt x="531791" y="28575"/>
                </a:moveTo>
                <a:lnTo>
                  <a:pt x="488950" y="28575"/>
                </a:lnTo>
                <a:lnTo>
                  <a:pt x="488950" y="57150"/>
                </a:lnTo>
                <a:lnTo>
                  <a:pt x="531960" y="57150"/>
                </a:lnTo>
                <a:lnTo>
                  <a:pt x="560451" y="42925"/>
                </a:lnTo>
                <a:lnTo>
                  <a:pt x="5317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65876" y="3186048"/>
            <a:ext cx="560705" cy="85725"/>
          </a:xfrm>
          <a:custGeom>
            <a:avLst/>
            <a:gdLst/>
            <a:ahLst/>
            <a:cxnLst/>
            <a:rect l="l" t="t" r="r" b="b"/>
            <a:pathLst>
              <a:path w="560704" h="85725">
                <a:moveTo>
                  <a:pt x="474599" y="0"/>
                </a:moveTo>
                <a:lnTo>
                  <a:pt x="474599" y="85725"/>
                </a:lnTo>
                <a:lnTo>
                  <a:pt x="531833" y="57150"/>
                </a:lnTo>
                <a:lnTo>
                  <a:pt x="488950" y="57150"/>
                </a:lnTo>
                <a:lnTo>
                  <a:pt x="488950" y="28575"/>
                </a:lnTo>
                <a:lnTo>
                  <a:pt x="531664" y="28575"/>
                </a:lnTo>
                <a:lnTo>
                  <a:pt x="474599" y="0"/>
                </a:lnTo>
                <a:close/>
              </a:path>
              <a:path w="560704" h="85725">
                <a:moveTo>
                  <a:pt x="474599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74599" y="57150"/>
                </a:lnTo>
                <a:lnTo>
                  <a:pt x="474599" y="28575"/>
                </a:lnTo>
                <a:close/>
              </a:path>
              <a:path w="560704" h="85725">
                <a:moveTo>
                  <a:pt x="531664" y="28575"/>
                </a:moveTo>
                <a:lnTo>
                  <a:pt x="488950" y="28575"/>
                </a:lnTo>
                <a:lnTo>
                  <a:pt x="488950" y="57150"/>
                </a:lnTo>
                <a:lnTo>
                  <a:pt x="531833" y="57150"/>
                </a:lnTo>
                <a:lnTo>
                  <a:pt x="560324" y="42925"/>
                </a:lnTo>
                <a:lnTo>
                  <a:pt x="53166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43276" y="4292600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69996" y="4292600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96715" y="4292600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23435" y="4292600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50155" y="4292600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43276" y="4688840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69996" y="4688840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96715" y="4688840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23435" y="4688840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50155" y="4688840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43276" y="5085079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40"/>
                </a:moveTo>
                <a:lnTo>
                  <a:pt x="426720" y="396240"/>
                </a:lnTo>
                <a:lnTo>
                  <a:pt x="426720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69996" y="5085079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40"/>
                </a:moveTo>
                <a:lnTo>
                  <a:pt x="426720" y="396240"/>
                </a:lnTo>
                <a:lnTo>
                  <a:pt x="426720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96715" y="5085079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40"/>
                </a:moveTo>
                <a:lnTo>
                  <a:pt x="426720" y="396240"/>
                </a:lnTo>
                <a:lnTo>
                  <a:pt x="426720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23435" y="5085079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40"/>
                </a:moveTo>
                <a:lnTo>
                  <a:pt x="426720" y="396240"/>
                </a:lnTo>
                <a:lnTo>
                  <a:pt x="426720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50155" y="5085079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40"/>
                </a:moveTo>
                <a:lnTo>
                  <a:pt x="426720" y="396240"/>
                </a:lnTo>
                <a:lnTo>
                  <a:pt x="426720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43276" y="5481320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69996" y="5481320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96715" y="5481320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23435" y="5481320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550155" y="5481320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843276" y="5877559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269996" y="5877559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696715" y="5877559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123435" y="5877559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550155" y="5877559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6" name="object 76"/>
          <p:cNvGraphicFramePr>
            <a:graphicFrameLocks noGrp="1"/>
          </p:cNvGraphicFramePr>
          <p:nvPr/>
        </p:nvGraphicFramePr>
        <p:xfrm>
          <a:off x="2838513" y="4287837"/>
          <a:ext cx="2148205" cy="1990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"/>
                <a:gridCol w="426720"/>
                <a:gridCol w="426720"/>
                <a:gridCol w="426719"/>
                <a:gridCol w="426719"/>
              </a:tblGrid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3980" algn="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3980" algn="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1885"/>
                        </a:lnSpc>
                      </a:pPr>
                      <a:r>
                        <a:rPr sz="1600" spc="-125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spc="-5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225" algn="r">
                        <a:lnSpc>
                          <a:spcPts val="1889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889"/>
                        </a:lnSpc>
                      </a:pPr>
                      <a:r>
                        <a:rPr sz="1600" spc="-5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-4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spc="-5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-6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spc="-5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-13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spc="-5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3980" algn="r">
                        <a:lnSpc>
                          <a:spcPts val="1889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spc="-5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-4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spc="-5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-12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spc="-5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3980" algn="r">
                        <a:lnSpc>
                          <a:spcPts val="1889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spc="-5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-5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ts val="1889"/>
                        </a:lnSpc>
                      </a:pPr>
                      <a:r>
                        <a:rPr sz="1600" spc="-5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89"/>
                        </a:lnSpc>
                      </a:pPr>
                      <a:r>
                        <a:rPr sz="1600" spc="-5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-19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spc="-1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-17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spc="-1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-13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7" name="object 77"/>
          <p:cNvSpPr/>
          <p:nvPr/>
        </p:nvSpPr>
        <p:spPr>
          <a:xfrm>
            <a:off x="6659626" y="4292600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86218" y="4292600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13066" y="4292600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39658" y="4292600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659626" y="4688840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86218" y="4688840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13066" y="4688840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939658" y="4688840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659626" y="5085079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40"/>
                </a:moveTo>
                <a:lnTo>
                  <a:pt x="426720" y="396240"/>
                </a:lnTo>
                <a:lnTo>
                  <a:pt x="426720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086218" y="5085079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40"/>
                </a:moveTo>
                <a:lnTo>
                  <a:pt x="426720" y="396240"/>
                </a:lnTo>
                <a:lnTo>
                  <a:pt x="426720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513066" y="5085079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40"/>
                </a:moveTo>
                <a:lnTo>
                  <a:pt x="426720" y="396240"/>
                </a:lnTo>
                <a:lnTo>
                  <a:pt x="426720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939658" y="5085079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40"/>
                </a:moveTo>
                <a:lnTo>
                  <a:pt x="426720" y="396240"/>
                </a:lnTo>
                <a:lnTo>
                  <a:pt x="426720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659626" y="5481320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086218" y="5481320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513066" y="5481320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39658" y="5481320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659626" y="5877559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086218" y="5877559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513066" y="5877559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939658" y="5877559"/>
            <a:ext cx="426720" cy="396240"/>
          </a:xfrm>
          <a:custGeom>
            <a:avLst/>
            <a:gdLst/>
            <a:ahLst/>
            <a:cxnLst/>
            <a:rect l="l" t="t" r="r" b="b"/>
            <a:pathLst>
              <a:path w="426720" h="396239">
                <a:moveTo>
                  <a:pt x="0" y="396239"/>
                </a:moveTo>
                <a:lnTo>
                  <a:pt x="426720" y="396239"/>
                </a:lnTo>
                <a:lnTo>
                  <a:pt x="42672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7" name="object 97"/>
          <p:cNvGraphicFramePr>
            <a:graphicFrameLocks noGrp="1"/>
          </p:cNvGraphicFramePr>
          <p:nvPr/>
        </p:nvGraphicFramePr>
        <p:xfrm>
          <a:off x="6654863" y="4287837"/>
          <a:ext cx="2148205" cy="1990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"/>
                <a:gridCol w="426720"/>
                <a:gridCol w="426720"/>
                <a:gridCol w="426719"/>
                <a:gridCol w="426719"/>
              </a:tblGrid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8590" algn="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8590" algn="r">
                        <a:lnSpc>
                          <a:spcPts val="1889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9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8590" algn="r">
                        <a:lnSpc>
                          <a:spcPts val="1889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9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8590" algn="r">
                        <a:lnSpc>
                          <a:spcPts val="1889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9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ts val="1889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8590" algn="r">
                        <a:lnSpc>
                          <a:spcPts val="1889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9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9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89"/>
                        </a:lnSpc>
                      </a:pPr>
                      <a:r>
                        <a:rPr sz="1600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8" name="object 98"/>
          <p:cNvSpPr/>
          <p:nvPr/>
        </p:nvSpPr>
        <p:spPr>
          <a:xfrm>
            <a:off x="5148198" y="5262498"/>
            <a:ext cx="1368425" cy="76200"/>
          </a:xfrm>
          <a:custGeom>
            <a:avLst/>
            <a:gdLst/>
            <a:ahLst/>
            <a:cxnLst/>
            <a:rect l="l" t="t" r="r" b="b"/>
            <a:pathLst>
              <a:path w="1368425" h="76200">
                <a:moveTo>
                  <a:pt x="1292225" y="0"/>
                </a:moveTo>
                <a:lnTo>
                  <a:pt x="1292225" y="76200"/>
                </a:lnTo>
                <a:lnTo>
                  <a:pt x="1355725" y="44450"/>
                </a:lnTo>
                <a:lnTo>
                  <a:pt x="1305052" y="44450"/>
                </a:lnTo>
                <a:lnTo>
                  <a:pt x="1305052" y="31750"/>
                </a:lnTo>
                <a:lnTo>
                  <a:pt x="1355725" y="31750"/>
                </a:lnTo>
                <a:lnTo>
                  <a:pt x="1292225" y="0"/>
                </a:lnTo>
                <a:close/>
              </a:path>
              <a:path w="1368425" h="76200">
                <a:moveTo>
                  <a:pt x="12922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92225" y="44450"/>
                </a:lnTo>
                <a:lnTo>
                  <a:pt x="1292225" y="31750"/>
                </a:lnTo>
                <a:close/>
              </a:path>
              <a:path w="1368425" h="76200">
                <a:moveTo>
                  <a:pt x="1355725" y="31750"/>
                </a:moveTo>
                <a:lnTo>
                  <a:pt x="1305052" y="31750"/>
                </a:lnTo>
                <a:lnTo>
                  <a:pt x="1305052" y="44450"/>
                </a:lnTo>
                <a:lnTo>
                  <a:pt x="1355725" y="44450"/>
                </a:lnTo>
                <a:lnTo>
                  <a:pt x="1368425" y="38100"/>
                </a:lnTo>
                <a:lnTo>
                  <a:pt x="1355725" y="31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5156453" y="4969891"/>
            <a:ext cx="1216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rma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15920" y="110489"/>
            <a:ext cx="4316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Contoh (2)</a:t>
            </a:r>
            <a:r>
              <a:rPr spc="-75" dirty="0"/>
              <a:t> </a:t>
            </a:r>
            <a:r>
              <a:rPr dirty="0"/>
              <a:t>konvolusi</a:t>
            </a:r>
          </a:p>
        </p:txBody>
      </p:sp>
      <p:sp>
        <p:nvSpPr>
          <p:cNvPr id="8" name="object 8"/>
          <p:cNvSpPr/>
          <p:nvPr/>
        </p:nvSpPr>
        <p:spPr>
          <a:xfrm>
            <a:off x="428599" y="928700"/>
            <a:ext cx="7929626" cy="52863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86027" y="272288"/>
            <a:ext cx="60509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Contoh Operasi </a:t>
            </a:r>
            <a:r>
              <a:rPr dirty="0"/>
              <a:t>Konvolusi</a:t>
            </a:r>
            <a:r>
              <a:rPr spc="-95" dirty="0"/>
              <a:t> </a:t>
            </a:r>
            <a:r>
              <a:rPr spc="-5" dirty="0"/>
              <a:t>[1]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092453"/>
            <a:ext cx="8072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2127885" algn="l"/>
                <a:tab pos="3210560" algn="l"/>
                <a:tab pos="4104640" algn="l"/>
                <a:tab pos="5118735" algn="l"/>
                <a:tab pos="5760085" algn="l"/>
                <a:tab pos="6638290" algn="l"/>
              </a:tabLst>
            </a:pPr>
            <a:r>
              <a:rPr sz="2400" b="1" spc="-185" dirty="0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F1F1F1"/>
                </a:solidFill>
                <a:latin typeface="Arial"/>
                <a:cs typeface="Arial"/>
              </a:rPr>
              <a:t>empat</a:t>
            </a:r>
            <a:r>
              <a:rPr sz="2400" b="1" dirty="0">
                <a:solidFill>
                  <a:srgbClr val="F1F1F1"/>
                </a:solidFill>
                <a:latin typeface="Arial"/>
                <a:cs typeface="Arial"/>
              </a:rPr>
              <a:t>kan	</a:t>
            </a:r>
            <a:r>
              <a:rPr sz="2400" b="1" spc="-5" dirty="0">
                <a:solidFill>
                  <a:srgbClr val="F1F1F1"/>
                </a:solidFill>
                <a:latin typeface="Arial"/>
                <a:cs typeface="Arial"/>
              </a:rPr>
              <a:t>kernel</a:t>
            </a:r>
            <a:r>
              <a:rPr sz="2400" b="1" dirty="0">
                <a:solidFill>
                  <a:srgbClr val="F1F1F1"/>
                </a:solidFill>
                <a:latin typeface="Arial"/>
                <a:cs typeface="Arial"/>
              </a:rPr>
              <a:t>	</a:t>
            </a:r>
            <a:r>
              <a:rPr sz="2400" b="1" spc="-10" dirty="0">
                <a:solidFill>
                  <a:srgbClr val="F1F1F1"/>
                </a:solidFill>
                <a:latin typeface="Arial"/>
                <a:cs typeface="Arial"/>
              </a:rPr>
              <a:t>pad</a:t>
            </a:r>
            <a:r>
              <a:rPr sz="2400" b="1" spc="-5" dirty="0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1F1F1"/>
                </a:solidFill>
                <a:latin typeface="Arial"/>
                <a:cs typeface="Arial"/>
              </a:rPr>
              <a:t>	</a:t>
            </a:r>
            <a:r>
              <a:rPr sz="2400" b="1" spc="-5" dirty="0">
                <a:solidFill>
                  <a:srgbClr val="F1F1F1"/>
                </a:solidFill>
                <a:latin typeface="Arial"/>
                <a:cs typeface="Arial"/>
              </a:rPr>
              <a:t>sudu</a:t>
            </a:r>
            <a:r>
              <a:rPr sz="2400" b="1" dirty="0">
                <a:solidFill>
                  <a:srgbClr val="F1F1F1"/>
                </a:solidFill>
                <a:latin typeface="Arial"/>
                <a:cs typeface="Arial"/>
              </a:rPr>
              <a:t>t	</a:t>
            </a:r>
            <a:r>
              <a:rPr sz="2400" b="1" spc="-5" dirty="0">
                <a:solidFill>
                  <a:srgbClr val="F1F1F1"/>
                </a:solidFill>
                <a:latin typeface="Arial"/>
                <a:cs typeface="Arial"/>
              </a:rPr>
              <a:t>ki</a:t>
            </a:r>
            <a:r>
              <a:rPr sz="2400" b="1" spc="-15" dirty="0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1F1F1"/>
                </a:solidFill>
                <a:latin typeface="Arial"/>
                <a:cs typeface="Arial"/>
              </a:rPr>
              <a:t>i	</a:t>
            </a:r>
            <a:r>
              <a:rPr sz="2400" b="1" spc="-5" dirty="0">
                <a:solidFill>
                  <a:srgbClr val="F1F1F1"/>
                </a:solidFill>
                <a:latin typeface="Arial"/>
                <a:cs typeface="Arial"/>
              </a:rPr>
              <a:t>at</a:t>
            </a:r>
            <a:r>
              <a:rPr sz="2400" b="1" spc="-20" dirty="0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1F1F1"/>
                </a:solidFill>
                <a:latin typeface="Arial"/>
                <a:cs typeface="Arial"/>
              </a:rPr>
              <a:t>,	</a:t>
            </a:r>
            <a:r>
              <a:rPr sz="2400" b="1" spc="-5" dirty="0">
                <a:solidFill>
                  <a:srgbClr val="F1F1F1"/>
                </a:solidFill>
                <a:latin typeface="Arial"/>
                <a:cs typeface="Arial"/>
              </a:rPr>
              <a:t>kemud</a:t>
            </a:r>
            <a:r>
              <a:rPr sz="2400" b="1" spc="-20" dirty="0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F1F1F1"/>
                </a:solidFill>
                <a:latin typeface="Arial"/>
                <a:cs typeface="Arial"/>
              </a:rPr>
              <a:t>an  </a:t>
            </a:r>
            <a:r>
              <a:rPr sz="2400" b="1" dirty="0">
                <a:solidFill>
                  <a:srgbClr val="F1F1F1"/>
                </a:solidFill>
                <a:latin typeface="Arial"/>
                <a:cs typeface="Arial"/>
              </a:rPr>
              <a:t>hitung nilai </a:t>
            </a:r>
            <a:r>
              <a:rPr sz="2400" b="1" spc="-5" dirty="0">
                <a:solidFill>
                  <a:srgbClr val="F1F1F1"/>
                </a:solidFill>
                <a:latin typeface="Arial"/>
                <a:cs typeface="Arial"/>
              </a:rPr>
              <a:t>pixel pada posisi (0,0) dari</a:t>
            </a:r>
            <a:r>
              <a:rPr sz="2400" b="1" spc="-7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1F1F1"/>
                </a:solidFill>
                <a:latin typeface="Arial"/>
                <a:cs typeface="Arial"/>
              </a:rPr>
              <a:t>kernel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746200" y="2201862"/>
          <a:ext cx="6268085" cy="2606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/>
                <a:gridCol w="485775"/>
                <a:gridCol w="485775"/>
                <a:gridCol w="474980"/>
                <a:gridCol w="495300"/>
                <a:gridCol w="1393824"/>
                <a:gridCol w="485775"/>
                <a:gridCol w="483870"/>
                <a:gridCol w="485775"/>
                <a:gridCol w="485775"/>
                <a:gridCol w="485775"/>
              </a:tblGrid>
              <a:tr h="519747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9747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83540" y="5137302"/>
            <a:ext cx="8474710" cy="12446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Hasil </a:t>
            </a:r>
            <a:r>
              <a:rPr sz="2000" spc="-10" dirty="0">
                <a:solidFill>
                  <a:srgbClr val="F1F1F1"/>
                </a:solidFill>
                <a:latin typeface="Verdana"/>
                <a:cs typeface="Verdana"/>
              </a:rPr>
              <a:t>konvolusi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=3. Nilai ini dihitung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dengan </a:t>
            </a:r>
            <a:r>
              <a:rPr sz="2000" spc="-10" dirty="0">
                <a:solidFill>
                  <a:srgbClr val="F1F1F1"/>
                </a:solidFill>
                <a:latin typeface="Verdana"/>
                <a:cs typeface="Verdana"/>
              </a:rPr>
              <a:t>cara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berikut</a:t>
            </a:r>
            <a:r>
              <a:rPr sz="2000" spc="-2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(0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x 4) + ( -1 x 4) +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(0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x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3)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+ (-1 x 6) + (-1 x 5) +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(0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x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5)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+</a:t>
            </a:r>
            <a:r>
              <a:rPr sz="2000" spc="-5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(-1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x 6) +(0 x 6)</a:t>
            </a:r>
            <a:r>
              <a:rPr sz="2000" spc="-4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=3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43400" y="3390900"/>
            <a:ext cx="1066800" cy="76200"/>
          </a:xfrm>
          <a:custGeom>
            <a:avLst/>
            <a:gdLst/>
            <a:ahLst/>
            <a:cxnLst/>
            <a:rect l="l" t="t" r="r" b="b"/>
            <a:pathLst>
              <a:path w="1066800" h="76200">
                <a:moveTo>
                  <a:pt x="990600" y="0"/>
                </a:moveTo>
                <a:lnTo>
                  <a:pt x="990600" y="76200"/>
                </a:lnTo>
                <a:lnTo>
                  <a:pt x="1054100" y="44450"/>
                </a:lnTo>
                <a:lnTo>
                  <a:pt x="1003300" y="44450"/>
                </a:lnTo>
                <a:lnTo>
                  <a:pt x="1003300" y="31750"/>
                </a:lnTo>
                <a:lnTo>
                  <a:pt x="1054100" y="31750"/>
                </a:lnTo>
                <a:lnTo>
                  <a:pt x="990600" y="0"/>
                </a:lnTo>
                <a:close/>
              </a:path>
              <a:path w="1066800" h="76200">
                <a:moveTo>
                  <a:pt x="990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90600" y="44450"/>
                </a:lnTo>
                <a:lnTo>
                  <a:pt x="990600" y="31750"/>
                </a:lnTo>
                <a:close/>
              </a:path>
              <a:path w="1066800" h="76200">
                <a:moveTo>
                  <a:pt x="10541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54100" y="44450"/>
                </a:lnTo>
                <a:lnTo>
                  <a:pt x="1066800" y="38100"/>
                </a:lnTo>
                <a:lnTo>
                  <a:pt x="1054100" y="31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43375" y="2000275"/>
            <a:ext cx="1503934" cy="8404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86027" y="272288"/>
            <a:ext cx="60509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Contoh Operasi </a:t>
            </a:r>
            <a:r>
              <a:rPr dirty="0"/>
              <a:t>Konvolusi</a:t>
            </a:r>
            <a:r>
              <a:rPr spc="-95" dirty="0"/>
              <a:t> </a:t>
            </a:r>
            <a:r>
              <a:rPr spc="-5" dirty="0"/>
              <a:t>[2]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092453"/>
            <a:ext cx="8070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1F1F1"/>
                </a:solidFill>
                <a:latin typeface="Arial"/>
                <a:cs typeface="Arial"/>
              </a:rPr>
              <a:t>Geser </a:t>
            </a:r>
            <a:r>
              <a:rPr sz="2400" spc="-5" dirty="0">
                <a:solidFill>
                  <a:srgbClr val="F1F1F1"/>
                </a:solidFill>
                <a:latin typeface="Arial"/>
                <a:cs typeface="Arial"/>
              </a:rPr>
              <a:t>kernel </a:t>
            </a:r>
            <a:r>
              <a:rPr sz="2400" dirty="0">
                <a:solidFill>
                  <a:srgbClr val="F1F1F1"/>
                </a:solidFill>
                <a:latin typeface="Arial"/>
                <a:cs typeface="Arial"/>
              </a:rPr>
              <a:t>satu pixel </a:t>
            </a:r>
            <a:r>
              <a:rPr sz="2400" spc="-5" dirty="0">
                <a:solidFill>
                  <a:srgbClr val="F1F1F1"/>
                </a:solidFill>
                <a:latin typeface="Arial"/>
                <a:cs typeface="Arial"/>
              </a:rPr>
              <a:t>ke </a:t>
            </a:r>
            <a:r>
              <a:rPr sz="2400" dirty="0">
                <a:solidFill>
                  <a:srgbClr val="F1F1F1"/>
                </a:solidFill>
                <a:latin typeface="Arial"/>
                <a:cs typeface="Arial"/>
              </a:rPr>
              <a:t>kanan, kemudian </a:t>
            </a:r>
            <a:r>
              <a:rPr sz="2400" spc="-5" dirty="0">
                <a:solidFill>
                  <a:srgbClr val="F1F1F1"/>
                </a:solidFill>
                <a:latin typeface="Arial"/>
                <a:cs typeface="Arial"/>
              </a:rPr>
              <a:t>hitung </a:t>
            </a:r>
            <a:r>
              <a:rPr sz="2400" dirty="0">
                <a:solidFill>
                  <a:srgbClr val="F1F1F1"/>
                </a:solidFill>
                <a:latin typeface="Arial"/>
                <a:cs typeface="Arial"/>
              </a:rPr>
              <a:t>nilai  </a:t>
            </a:r>
            <a:r>
              <a:rPr sz="2400" spc="-5" dirty="0">
                <a:solidFill>
                  <a:srgbClr val="F1F1F1"/>
                </a:solidFill>
                <a:latin typeface="Arial"/>
                <a:cs typeface="Arial"/>
              </a:rPr>
              <a:t>pixel pada posisi </a:t>
            </a:r>
            <a:r>
              <a:rPr sz="2400" b="1" spc="-5" dirty="0">
                <a:solidFill>
                  <a:srgbClr val="F1F1F1"/>
                </a:solidFill>
                <a:latin typeface="Arial"/>
                <a:cs typeface="Arial"/>
              </a:rPr>
              <a:t>(0,0) </a:t>
            </a:r>
            <a:r>
              <a:rPr sz="2400" spc="-5" dirty="0">
                <a:solidFill>
                  <a:srgbClr val="F1F1F1"/>
                </a:solidFill>
                <a:latin typeface="Arial"/>
                <a:cs typeface="Arial"/>
              </a:rPr>
              <a:t>dari</a:t>
            </a:r>
            <a:r>
              <a:rPr sz="2400" spc="6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1F1F1"/>
                </a:solidFill>
                <a:latin typeface="Arial"/>
                <a:cs typeface="Arial"/>
              </a:rPr>
              <a:t>kernel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5165375"/>
            <a:ext cx="8474710" cy="1245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Hasil </a:t>
            </a:r>
            <a:r>
              <a:rPr sz="2000" spc="-10" dirty="0">
                <a:solidFill>
                  <a:srgbClr val="F1F1F1"/>
                </a:solidFill>
                <a:latin typeface="Verdana"/>
                <a:cs typeface="Verdana"/>
              </a:rPr>
              <a:t>konvolusi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=0.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Nilai ini dihitung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dengan </a:t>
            </a:r>
            <a:r>
              <a:rPr sz="2000" spc="-10" dirty="0">
                <a:solidFill>
                  <a:srgbClr val="F1F1F1"/>
                </a:solidFill>
                <a:latin typeface="Verdana"/>
                <a:cs typeface="Verdana"/>
              </a:rPr>
              <a:t>cara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berikut</a:t>
            </a:r>
            <a:r>
              <a:rPr sz="2000" spc="-6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(0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x 4) + ( -1 x 3) +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(0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x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5)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+ (-1 x 6) +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(4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x 5) + (-1 x 5) +</a:t>
            </a:r>
            <a:r>
              <a:rPr sz="2000" spc="-7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(-1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x 6) +(0 x 6) + (-1 x 6) +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(0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x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6)</a:t>
            </a:r>
            <a:r>
              <a:rPr sz="2000" spc="-7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1F1F1"/>
                </a:solidFill>
                <a:latin typeface="Verdana"/>
                <a:cs typeface="Verdana"/>
              </a:rPr>
              <a:t>=0</a:t>
            </a:r>
            <a:endParaRPr sz="2000">
              <a:latin typeface="Verdana"/>
              <a:cs typeface="Verdan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212800" y="2354262"/>
          <a:ext cx="6877684" cy="2682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  <a:gridCol w="532130"/>
                <a:gridCol w="533400"/>
                <a:gridCol w="533400"/>
                <a:gridCol w="1527174"/>
                <a:gridCol w="533400"/>
                <a:gridCol w="533400"/>
                <a:gridCol w="531495"/>
                <a:gridCol w="533400"/>
                <a:gridCol w="533400"/>
              </a:tblGrid>
              <a:tr h="534987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4987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4038600" y="3695700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0"/>
                </a:moveTo>
                <a:lnTo>
                  <a:pt x="1066800" y="76200"/>
                </a:lnTo>
                <a:lnTo>
                  <a:pt x="1130300" y="44450"/>
                </a:lnTo>
                <a:lnTo>
                  <a:pt x="1079500" y="44450"/>
                </a:lnTo>
                <a:lnTo>
                  <a:pt x="1079500" y="31750"/>
                </a:lnTo>
                <a:lnTo>
                  <a:pt x="1130300" y="31750"/>
                </a:lnTo>
                <a:lnTo>
                  <a:pt x="1066800" y="0"/>
                </a:lnTo>
                <a:close/>
              </a:path>
              <a:path w="1143000" h="76200">
                <a:moveTo>
                  <a:pt x="1066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66800" y="44450"/>
                </a:lnTo>
                <a:lnTo>
                  <a:pt x="1066800" y="31750"/>
                </a:lnTo>
                <a:close/>
              </a:path>
              <a:path w="1143000" h="76200">
                <a:moveTo>
                  <a:pt x="1130300" y="31750"/>
                </a:moveTo>
                <a:lnTo>
                  <a:pt x="1079500" y="31750"/>
                </a:lnTo>
                <a:lnTo>
                  <a:pt x="1079500" y="44450"/>
                </a:lnTo>
                <a:lnTo>
                  <a:pt x="1130300" y="44450"/>
                </a:lnTo>
                <a:lnTo>
                  <a:pt x="1143000" y="38100"/>
                </a:lnTo>
                <a:lnTo>
                  <a:pt x="1130300" y="31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28998" y="1945538"/>
            <a:ext cx="1503934" cy="8404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86027" y="272288"/>
            <a:ext cx="60509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Contoh Operasi </a:t>
            </a:r>
            <a:r>
              <a:rPr dirty="0"/>
              <a:t>Konvolusi</a:t>
            </a:r>
            <a:r>
              <a:rPr spc="-95" dirty="0"/>
              <a:t> </a:t>
            </a:r>
            <a:r>
              <a:rPr spc="-5" dirty="0"/>
              <a:t>[3]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092453"/>
            <a:ext cx="8070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1F1F1"/>
                </a:solidFill>
                <a:latin typeface="Arial"/>
                <a:cs typeface="Arial"/>
              </a:rPr>
              <a:t>Geser </a:t>
            </a:r>
            <a:r>
              <a:rPr sz="2400" spc="-5" dirty="0">
                <a:solidFill>
                  <a:srgbClr val="F1F1F1"/>
                </a:solidFill>
                <a:latin typeface="Arial"/>
                <a:cs typeface="Arial"/>
              </a:rPr>
              <a:t>kernel </a:t>
            </a:r>
            <a:r>
              <a:rPr sz="2400" dirty="0">
                <a:solidFill>
                  <a:srgbClr val="F1F1F1"/>
                </a:solidFill>
                <a:latin typeface="Arial"/>
                <a:cs typeface="Arial"/>
              </a:rPr>
              <a:t>satu pixel </a:t>
            </a:r>
            <a:r>
              <a:rPr sz="2400" spc="-5" dirty="0">
                <a:solidFill>
                  <a:srgbClr val="F1F1F1"/>
                </a:solidFill>
                <a:latin typeface="Arial"/>
                <a:cs typeface="Arial"/>
              </a:rPr>
              <a:t>ke </a:t>
            </a:r>
            <a:r>
              <a:rPr sz="2400" dirty="0">
                <a:solidFill>
                  <a:srgbClr val="F1F1F1"/>
                </a:solidFill>
                <a:latin typeface="Arial"/>
                <a:cs typeface="Arial"/>
              </a:rPr>
              <a:t>kanan, kemudian </a:t>
            </a:r>
            <a:r>
              <a:rPr sz="2400" spc="-5" dirty="0">
                <a:solidFill>
                  <a:srgbClr val="F1F1F1"/>
                </a:solidFill>
                <a:latin typeface="Arial"/>
                <a:cs typeface="Arial"/>
              </a:rPr>
              <a:t>hitung </a:t>
            </a:r>
            <a:r>
              <a:rPr sz="2400" dirty="0">
                <a:solidFill>
                  <a:srgbClr val="F1F1F1"/>
                </a:solidFill>
                <a:latin typeface="Arial"/>
                <a:cs typeface="Arial"/>
              </a:rPr>
              <a:t>nilai  </a:t>
            </a:r>
            <a:r>
              <a:rPr sz="2400" spc="-5" dirty="0">
                <a:solidFill>
                  <a:srgbClr val="F1F1F1"/>
                </a:solidFill>
                <a:latin typeface="Arial"/>
                <a:cs typeface="Arial"/>
              </a:rPr>
              <a:t>pixel pada posisi </a:t>
            </a:r>
            <a:r>
              <a:rPr sz="2400" b="1" spc="-5" dirty="0">
                <a:solidFill>
                  <a:srgbClr val="F1F1F1"/>
                </a:solidFill>
                <a:latin typeface="Arial"/>
                <a:cs typeface="Arial"/>
              </a:rPr>
              <a:t>(0,0) </a:t>
            </a:r>
            <a:r>
              <a:rPr sz="2400" spc="-5" dirty="0">
                <a:solidFill>
                  <a:srgbClr val="F1F1F1"/>
                </a:solidFill>
                <a:latin typeface="Arial"/>
                <a:cs typeface="Arial"/>
              </a:rPr>
              <a:t>dari</a:t>
            </a:r>
            <a:r>
              <a:rPr sz="2400" spc="6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1F1F1"/>
                </a:solidFill>
                <a:latin typeface="Arial"/>
                <a:cs typeface="Arial"/>
              </a:rPr>
              <a:t>kernel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5137302"/>
            <a:ext cx="8598535" cy="12446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Hasil </a:t>
            </a:r>
            <a:r>
              <a:rPr sz="2000" spc="-10" dirty="0">
                <a:solidFill>
                  <a:srgbClr val="F1F1F1"/>
                </a:solidFill>
                <a:latin typeface="Verdana"/>
                <a:cs typeface="Verdana"/>
              </a:rPr>
              <a:t>konvolusi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=2. Nilai ini dihitung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dengan </a:t>
            </a:r>
            <a:r>
              <a:rPr sz="2000" spc="-10" dirty="0">
                <a:solidFill>
                  <a:srgbClr val="F1F1F1"/>
                </a:solidFill>
                <a:latin typeface="Verdana"/>
                <a:cs typeface="Verdana"/>
              </a:rPr>
              <a:t>cara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berikut</a:t>
            </a:r>
            <a:r>
              <a:rPr sz="2000" spc="-2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(0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x 3) + ( -1 x 5) +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(0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x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4)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+ (-1 x 5) +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(4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x 5) + (-1 x 2) +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(0</a:t>
            </a:r>
            <a:r>
              <a:rPr sz="2000" spc="-7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x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6) + (-1 x 6) +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(0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x 2) =</a:t>
            </a:r>
            <a:r>
              <a:rPr sz="2000" spc="-6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38600" y="3695700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0"/>
                </a:moveTo>
                <a:lnTo>
                  <a:pt x="1066800" y="76200"/>
                </a:lnTo>
                <a:lnTo>
                  <a:pt x="1130300" y="44450"/>
                </a:lnTo>
                <a:lnTo>
                  <a:pt x="1079500" y="44450"/>
                </a:lnTo>
                <a:lnTo>
                  <a:pt x="1079500" y="31750"/>
                </a:lnTo>
                <a:lnTo>
                  <a:pt x="1130300" y="31750"/>
                </a:lnTo>
                <a:lnTo>
                  <a:pt x="1066800" y="0"/>
                </a:lnTo>
                <a:close/>
              </a:path>
              <a:path w="1143000" h="76200">
                <a:moveTo>
                  <a:pt x="1066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66800" y="44450"/>
                </a:lnTo>
                <a:lnTo>
                  <a:pt x="1066800" y="31750"/>
                </a:lnTo>
                <a:close/>
              </a:path>
              <a:path w="1143000" h="76200">
                <a:moveTo>
                  <a:pt x="1130300" y="31750"/>
                </a:moveTo>
                <a:lnTo>
                  <a:pt x="1079500" y="31750"/>
                </a:lnTo>
                <a:lnTo>
                  <a:pt x="1079500" y="44450"/>
                </a:lnTo>
                <a:lnTo>
                  <a:pt x="1130300" y="44450"/>
                </a:lnTo>
                <a:lnTo>
                  <a:pt x="1143000" y="38100"/>
                </a:lnTo>
                <a:lnTo>
                  <a:pt x="1130300" y="31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03200" y="2346325"/>
          <a:ext cx="7792084" cy="2614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155"/>
                <a:gridCol w="603884"/>
                <a:gridCol w="621030"/>
                <a:gridCol w="588009"/>
                <a:gridCol w="605789"/>
                <a:gridCol w="1731010"/>
                <a:gridCol w="605154"/>
                <a:gridCol w="603885"/>
                <a:gridCol w="605789"/>
                <a:gridCol w="603884"/>
                <a:gridCol w="605154"/>
              </a:tblGrid>
              <a:tr h="5213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97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3786123" y="2071649"/>
            <a:ext cx="1503934" cy="8404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86027" y="272288"/>
            <a:ext cx="60509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Contoh Operasi </a:t>
            </a:r>
            <a:r>
              <a:rPr dirty="0"/>
              <a:t>Konvolusi</a:t>
            </a:r>
            <a:r>
              <a:rPr spc="-95" dirty="0"/>
              <a:t> </a:t>
            </a:r>
            <a:r>
              <a:rPr spc="-5" dirty="0"/>
              <a:t>[4]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3540" y="5132730"/>
            <a:ext cx="8401685" cy="12446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Hasil konvolusi =0. Nilai ini dihitung dengan cara berikut</a:t>
            </a:r>
            <a:r>
              <a:rPr sz="2000" spc="-13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(0</a:t>
            </a:r>
            <a:r>
              <a:rPr sz="2000" spc="-2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x</a:t>
            </a:r>
            <a:r>
              <a:rPr sz="2000" spc="-1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6)</a:t>
            </a:r>
            <a:r>
              <a:rPr sz="2000" spc="-1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+</a:t>
            </a:r>
            <a:r>
              <a:rPr sz="2000" spc="-2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-1</a:t>
            </a:r>
            <a:r>
              <a:rPr sz="2000" spc="-1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x</a:t>
            </a:r>
            <a:r>
              <a:rPr sz="2000" spc="-1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6)</a:t>
            </a:r>
            <a:r>
              <a:rPr sz="2000" spc="-1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+</a:t>
            </a:r>
            <a:r>
              <a:rPr sz="2000" spc="-1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(0</a:t>
            </a:r>
            <a:r>
              <a:rPr sz="2000" spc="-1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x</a:t>
            </a:r>
            <a:r>
              <a:rPr sz="2000" spc="-1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5)</a:t>
            </a:r>
            <a:r>
              <a:rPr sz="2000" spc="-2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+</a:t>
            </a:r>
            <a:r>
              <a:rPr sz="2000" spc="-1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1F1F1"/>
                </a:solidFill>
                <a:latin typeface="Arial"/>
                <a:cs typeface="Arial"/>
              </a:rPr>
              <a:t>(-1</a:t>
            </a:r>
            <a:r>
              <a:rPr sz="2000" spc="-3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x</a:t>
            </a:r>
            <a:r>
              <a:rPr sz="2000" spc="-1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5)</a:t>
            </a:r>
            <a:r>
              <a:rPr sz="2000" spc="-1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+</a:t>
            </a:r>
            <a:r>
              <a:rPr sz="2000" spc="-1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(4</a:t>
            </a:r>
            <a:r>
              <a:rPr sz="2000" spc="-1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x</a:t>
            </a:r>
            <a:r>
              <a:rPr sz="2000" spc="-1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6)</a:t>
            </a:r>
            <a:r>
              <a:rPr sz="2000" spc="-2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+</a:t>
            </a:r>
            <a:r>
              <a:rPr sz="2000" spc="-1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1F1F1"/>
                </a:solidFill>
                <a:latin typeface="Arial"/>
                <a:cs typeface="Arial"/>
              </a:rPr>
              <a:t>(-1</a:t>
            </a:r>
            <a:r>
              <a:rPr sz="2000" spc="-3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x</a:t>
            </a:r>
            <a:r>
              <a:rPr sz="2000" spc="-1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6)</a:t>
            </a:r>
            <a:r>
              <a:rPr sz="2000" spc="-1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+</a:t>
            </a:r>
            <a:r>
              <a:rPr sz="2000" spc="-1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(0</a:t>
            </a:r>
            <a:r>
              <a:rPr sz="2000" spc="-2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x 6)</a:t>
            </a:r>
            <a:r>
              <a:rPr sz="2000" spc="-2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+</a:t>
            </a:r>
            <a:r>
              <a:rPr sz="2000" spc="-1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1F1F1"/>
                </a:solidFill>
                <a:latin typeface="Arial"/>
                <a:cs typeface="Arial"/>
              </a:rPr>
              <a:t>(-1</a:t>
            </a:r>
            <a:r>
              <a:rPr sz="2000" spc="-3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x</a:t>
            </a:r>
            <a:r>
              <a:rPr sz="2000" spc="-1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7)</a:t>
            </a:r>
            <a:r>
              <a:rPr sz="2000" spc="-1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(0 x 5) =</a:t>
            </a:r>
            <a:r>
              <a:rPr sz="2000" spc="-8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38600" y="3695700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0"/>
                </a:moveTo>
                <a:lnTo>
                  <a:pt x="1066800" y="76200"/>
                </a:lnTo>
                <a:lnTo>
                  <a:pt x="1130300" y="44450"/>
                </a:lnTo>
                <a:lnTo>
                  <a:pt x="1079500" y="44450"/>
                </a:lnTo>
                <a:lnTo>
                  <a:pt x="1079500" y="31750"/>
                </a:lnTo>
                <a:lnTo>
                  <a:pt x="1130300" y="31750"/>
                </a:lnTo>
                <a:lnTo>
                  <a:pt x="1066800" y="0"/>
                </a:lnTo>
                <a:close/>
              </a:path>
              <a:path w="1143000" h="76200">
                <a:moveTo>
                  <a:pt x="1066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66800" y="44450"/>
                </a:lnTo>
                <a:lnTo>
                  <a:pt x="1066800" y="31750"/>
                </a:lnTo>
                <a:close/>
              </a:path>
              <a:path w="1143000" h="76200">
                <a:moveTo>
                  <a:pt x="1130300" y="31750"/>
                </a:moveTo>
                <a:lnTo>
                  <a:pt x="1079500" y="31750"/>
                </a:lnTo>
                <a:lnTo>
                  <a:pt x="1079500" y="44450"/>
                </a:lnTo>
                <a:lnTo>
                  <a:pt x="1130300" y="44450"/>
                </a:lnTo>
                <a:lnTo>
                  <a:pt x="1143000" y="38100"/>
                </a:lnTo>
                <a:lnTo>
                  <a:pt x="1130300" y="31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73000" y="2430462"/>
          <a:ext cx="8103234" cy="2621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0"/>
                <a:gridCol w="626744"/>
                <a:gridCol w="628015"/>
                <a:gridCol w="626110"/>
                <a:gridCol w="628014"/>
                <a:gridCol w="1796414"/>
                <a:gridCol w="628014"/>
                <a:gridCol w="626745"/>
                <a:gridCol w="628014"/>
                <a:gridCol w="626109"/>
                <a:gridCol w="628015"/>
              </a:tblGrid>
              <a:tr h="5349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97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71373" y="1092453"/>
            <a:ext cx="8337550" cy="1762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9760" marR="508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620395" algn="l"/>
              </a:tabLst>
            </a:pPr>
            <a:r>
              <a:rPr sz="2400" dirty="0">
                <a:solidFill>
                  <a:srgbClr val="F1F1F1"/>
                </a:solidFill>
                <a:latin typeface="Arial"/>
                <a:cs typeface="Arial"/>
              </a:rPr>
              <a:t>Selanjutnya, Geser </a:t>
            </a:r>
            <a:r>
              <a:rPr sz="2400" i="1" spc="-5" dirty="0">
                <a:solidFill>
                  <a:srgbClr val="F1F1F1"/>
                </a:solidFill>
                <a:latin typeface="Arial"/>
                <a:cs typeface="Arial"/>
              </a:rPr>
              <a:t>Kernel </a:t>
            </a:r>
            <a:r>
              <a:rPr sz="2400" dirty="0">
                <a:solidFill>
                  <a:srgbClr val="F1F1F1"/>
                </a:solidFill>
                <a:latin typeface="Arial"/>
                <a:cs typeface="Arial"/>
              </a:rPr>
              <a:t>Satu </a:t>
            </a:r>
            <a:r>
              <a:rPr sz="2400" i="1" spc="-5" dirty="0">
                <a:solidFill>
                  <a:srgbClr val="F1F1F1"/>
                </a:solidFill>
                <a:latin typeface="Arial"/>
                <a:cs typeface="Arial"/>
              </a:rPr>
              <a:t>Pixel </a:t>
            </a:r>
            <a:r>
              <a:rPr sz="2400" spc="-5" dirty="0">
                <a:solidFill>
                  <a:srgbClr val="F1F1F1"/>
                </a:solidFill>
                <a:latin typeface="Arial"/>
                <a:cs typeface="Arial"/>
              </a:rPr>
              <a:t>ke bawah, lalu  mulai </a:t>
            </a:r>
            <a:r>
              <a:rPr sz="2400" dirty="0">
                <a:solidFill>
                  <a:srgbClr val="F1F1F1"/>
                </a:solidFill>
                <a:latin typeface="Arial"/>
                <a:cs typeface="Arial"/>
              </a:rPr>
              <a:t>lagi </a:t>
            </a:r>
            <a:r>
              <a:rPr sz="2400" spc="-5" dirty="0">
                <a:solidFill>
                  <a:srgbClr val="F1F1F1"/>
                </a:solidFill>
                <a:latin typeface="Arial"/>
                <a:cs typeface="Arial"/>
              </a:rPr>
              <a:t>melakukan Konvolusi dari sisi kiri citra. Setiap  kali Konvolusi, </a:t>
            </a:r>
            <a:r>
              <a:rPr sz="2400" dirty="0">
                <a:solidFill>
                  <a:srgbClr val="F1F1F1"/>
                </a:solidFill>
                <a:latin typeface="Arial"/>
                <a:cs typeface="Arial"/>
              </a:rPr>
              <a:t>Geser </a:t>
            </a:r>
            <a:r>
              <a:rPr sz="2400" i="1" spc="-5" dirty="0">
                <a:solidFill>
                  <a:srgbClr val="F1F1F1"/>
                </a:solidFill>
                <a:latin typeface="Arial"/>
                <a:cs typeface="Arial"/>
              </a:rPr>
              <a:t>Kernel </a:t>
            </a:r>
            <a:r>
              <a:rPr sz="2400" spc="-5" dirty="0">
                <a:solidFill>
                  <a:srgbClr val="F1F1F1"/>
                </a:solidFill>
                <a:latin typeface="Arial"/>
                <a:cs typeface="Arial"/>
              </a:rPr>
              <a:t>Satu </a:t>
            </a:r>
            <a:r>
              <a:rPr sz="2400" i="1" spc="-5" dirty="0">
                <a:solidFill>
                  <a:srgbClr val="F1F1F1"/>
                </a:solidFill>
                <a:latin typeface="Arial"/>
                <a:cs typeface="Arial"/>
              </a:rPr>
              <a:t>Pixel </a:t>
            </a:r>
            <a:r>
              <a:rPr sz="2400" spc="-5" dirty="0">
                <a:solidFill>
                  <a:srgbClr val="F1F1F1"/>
                </a:solidFill>
                <a:latin typeface="Arial"/>
                <a:cs typeface="Arial"/>
              </a:rPr>
              <a:t>Ke</a:t>
            </a:r>
            <a:r>
              <a:rPr sz="2400" spc="9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1F1F1"/>
                </a:solidFill>
                <a:latin typeface="Arial"/>
                <a:cs typeface="Arial"/>
              </a:rPr>
              <a:t>Kanan: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(i)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00500" y="2357399"/>
            <a:ext cx="1503934" cy="8404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86027" y="272288"/>
            <a:ext cx="60509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Contoh Operasi </a:t>
            </a:r>
            <a:r>
              <a:rPr dirty="0"/>
              <a:t>Konvolusi</a:t>
            </a:r>
            <a:r>
              <a:rPr spc="-95" dirty="0"/>
              <a:t> </a:t>
            </a:r>
            <a:r>
              <a:rPr spc="-5" dirty="0"/>
              <a:t>[4]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7340" y="4603089"/>
            <a:ext cx="8358505" cy="12458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Hasil </a:t>
            </a:r>
            <a:r>
              <a:rPr sz="2000" spc="-10" dirty="0">
                <a:solidFill>
                  <a:srgbClr val="F1F1F1"/>
                </a:solidFill>
                <a:latin typeface="Verdana"/>
                <a:cs typeface="Verdana"/>
              </a:rPr>
              <a:t>konvolusi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=2. Nilai ini dihitung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dengan </a:t>
            </a:r>
            <a:r>
              <a:rPr sz="2000" spc="-10" dirty="0">
                <a:solidFill>
                  <a:srgbClr val="F1F1F1"/>
                </a:solidFill>
                <a:latin typeface="Verdana"/>
                <a:cs typeface="Verdana"/>
              </a:rPr>
              <a:t>cara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berikut</a:t>
            </a:r>
            <a:r>
              <a:rPr sz="2000" spc="-2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(0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x 6) + ( -1 x 5) +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(0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x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5)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+ (-1 x 6) +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(4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x 6) + (-1 x 6) +</a:t>
            </a:r>
            <a:r>
              <a:rPr sz="2000" spc="-7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(0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x 7) + (-1 x 5) +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(0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x 5 )</a:t>
            </a:r>
            <a:r>
              <a:rPr sz="2000" spc="-6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=2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169" y="1334770"/>
            <a:ext cx="360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ii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27000" y="1287462"/>
          <a:ext cx="8249284" cy="2637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640080"/>
                <a:gridCol w="640079"/>
                <a:gridCol w="640080"/>
                <a:gridCol w="640080"/>
                <a:gridCol w="1831975"/>
                <a:gridCol w="639445"/>
                <a:gridCol w="639445"/>
                <a:gridCol w="639445"/>
                <a:gridCol w="639445"/>
                <a:gridCol w="639445"/>
              </a:tblGrid>
              <a:tr h="5197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1620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97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4114800" y="2552700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0"/>
                </a:moveTo>
                <a:lnTo>
                  <a:pt x="1066800" y="76200"/>
                </a:lnTo>
                <a:lnTo>
                  <a:pt x="1130300" y="44450"/>
                </a:lnTo>
                <a:lnTo>
                  <a:pt x="1079500" y="44450"/>
                </a:lnTo>
                <a:lnTo>
                  <a:pt x="1079500" y="31750"/>
                </a:lnTo>
                <a:lnTo>
                  <a:pt x="1130300" y="31750"/>
                </a:lnTo>
                <a:lnTo>
                  <a:pt x="1066800" y="0"/>
                </a:lnTo>
                <a:close/>
              </a:path>
              <a:path w="1143000" h="76200">
                <a:moveTo>
                  <a:pt x="1066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66800" y="44450"/>
                </a:lnTo>
                <a:lnTo>
                  <a:pt x="1066800" y="31750"/>
                </a:lnTo>
                <a:close/>
              </a:path>
              <a:path w="1143000" h="76200">
                <a:moveTo>
                  <a:pt x="1130300" y="31750"/>
                </a:moveTo>
                <a:lnTo>
                  <a:pt x="1079500" y="31750"/>
                </a:lnTo>
                <a:lnTo>
                  <a:pt x="1079500" y="44450"/>
                </a:lnTo>
                <a:lnTo>
                  <a:pt x="1130300" y="44450"/>
                </a:lnTo>
                <a:lnTo>
                  <a:pt x="1143000" y="38100"/>
                </a:lnTo>
                <a:lnTo>
                  <a:pt x="1130300" y="31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57625" y="1071524"/>
            <a:ext cx="1503934" cy="8404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45357" y="110489"/>
            <a:ext cx="26536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Pendahuluan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8340" y="944626"/>
            <a:ext cx="6814820" cy="2240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9A6ED9"/>
              </a:buClr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Dua operasi matematis</a:t>
            </a:r>
            <a:r>
              <a:rPr sz="32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penting  dalam pengolahan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citra</a:t>
            </a:r>
            <a:r>
              <a:rPr sz="3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3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535"/>
              </a:spcBef>
              <a:buClr>
                <a:srgbClr val="0D90BD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Operasi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Konvolusi (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Spatial</a:t>
            </a:r>
            <a:r>
              <a:rPr sz="2400" i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Filter/Discret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Convolution</a:t>
            </a:r>
            <a:r>
              <a:rPr sz="24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Filter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0D90BD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Transformasi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Fourier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86027" y="272288"/>
            <a:ext cx="60509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Contoh Operasi </a:t>
            </a:r>
            <a:r>
              <a:rPr dirty="0"/>
              <a:t>Konvolusi</a:t>
            </a:r>
            <a:r>
              <a:rPr spc="-95" dirty="0"/>
              <a:t> </a:t>
            </a:r>
            <a:r>
              <a:rPr spc="-5" dirty="0"/>
              <a:t>[4]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7340" y="4603089"/>
            <a:ext cx="8358505" cy="12458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Hasil </a:t>
            </a:r>
            <a:r>
              <a:rPr sz="2000" spc="-10" dirty="0">
                <a:solidFill>
                  <a:srgbClr val="F1F1F1"/>
                </a:solidFill>
                <a:latin typeface="Verdana"/>
                <a:cs typeface="Verdana"/>
              </a:rPr>
              <a:t>konvolusi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=6. Nilai ini dihitung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dengan </a:t>
            </a:r>
            <a:r>
              <a:rPr sz="2000" spc="-10" dirty="0">
                <a:solidFill>
                  <a:srgbClr val="F1F1F1"/>
                </a:solidFill>
                <a:latin typeface="Verdana"/>
                <a:cs typeface="Verdana"/>
              </a:rPr>
              <a:t>cara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berikut</a:t>
            </a:r>
            <a:r>
              <a:rPr sz="2000" spc="-2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(0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x 5) + ( -1 x 5) +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(0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x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2)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+ (-1 x 6) +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(4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x 6) + (-1 x 2) +</a:t>
            </a:r>
            <a:r>
              <a:rPr sz="2000" spc="-7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(0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2568575" algn="l"/>
              </a:tabLst>
            </a:pP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x 5) + (-1 x</a:t>
            </a:r>
            <a:r>
              <a:rPr sz="2000" spc="-1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5) +	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(0 </a:t>
            </a:r>
            <a:r>
              <a:rPr sz="2000" dirty="0">
                <a:solidFill>
                  <a:srgbClr val="F1F1F1"/>
                </a:solidFill>
                <a:latin typeface="Verdana"/>
                <a:cs typeface="Verdana"/>
              </a:rPr>
              <a:t>x 3 )</a:t>
            </a:r>
            <a:r>
              <a:rPr sz="2000" spc="-2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Verdana"/>
                <a:cs typeface="Verdana"/>
              </a:rPr>
              <a:t>=6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165" y="1334770"/>
            <a:ext cx="424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iii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14800" y="2552700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0"/>
                </a:moveTo>
                <a:lnTo>
                  <a:pt x="1066800" y="76200"/>
                </a:lnTo>
                <a:lnTo>
                  <a:pt x="1130300" y="44450"/>
                </a:lnTo>
                <a:lnTo>
                  <a:pt x="1079500" y="44450"/>
                </a:lnTo>
                <a:lnTo>
                  <a:pt x="1079500" y="31750"/>
                </a:lnTo>
                <a:lnTo>
                  <a:pt x="1130300" y="31750"/>
                </a:lnTo>
                <a:lnTo>
                  <a:pt x="1066800" y="0"/>
                </a:lnTo>
                <a:close/>
              </a:path>
              <a:path w="1143000" h="76200">
                <a:moveTo>
                  <a:pt x="1066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66800" y="44450"/>
                </a:lnTo>
                <a:lnTo>
                  <a:pt x="1066800" y="31750"/>
                </a:lnTo>
                <a:close/>
              </a:path>
              <a:path w="1143000" h="76200">
                <a:moveTo>
                  <a:pt x="1130300" y="31750"/>
                </a:moveTo>
                <a:lnTo>
                  <a:pt x="1079500" y="31750"/>
                </a:lnTo>
                <a:lnTo>
                  <a:pt x="1079500" y="44450"/>
                </a:lnTo>
                <a:lnTo>
                  <a:pt x="1130300" y="44450"/>
                </a:lnTo>
                <a:lnTo>
                  <a:pt x="1143000" y="38100"/>
                </a:lnTo>
                <a:lnTo>
                  <a:pt x="1130300" y="31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79400" y="1439862"/>
          <a:ext cx="8020684" cy="2983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330"/>
                <a:gridCol w="635634"/>
                <a:gridCol w="633730"/>
                <a:gridCol w="633730"/>
                <a:gridCol w="633730"/>
                <a:gridCol w="1816735"/>
                <a:gridCol w="634364"/>
                <a:gridCol w="634364"/>
                <a:gridCol w="634365"/>
                <a:gridCol w="635634"/>
                <a:gridCol w="633729"/>
              </a:tblGrid>
              <a:tr h="6064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9050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59079" algn="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58445" algn="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9050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59079" algn="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58445" algn="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6797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6797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33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9050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259079" algn="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258445" algn="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6797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4574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49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9050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59079" algn="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58445" algn="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9747"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9079" algn="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8445" algn="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3928998" y="1500149"/>
            <a:ext cx="1503934" cy="8404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86027" y="68961"/>
            <a:ext cx="60528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Contoh Operasi </a:t>
            </a:r>
            <a:r>
              <a:rPr dirty="0"/>
              <a:t>Konvolusi</a:t>
            </a:r>
            <a:r>
              <a:rPr spc="-85" dirty="0"/>
              <a:t> </a:t>
            </a:r>
            <a:r>
              <a:rPr spc="-5" dirty="0"/>
              <a:t>[4]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092453"/>
            <a:ext cx="8070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42265" algn="l"/>
                <a:tab pos="355600" algn="l"/>
              </a:tabLst>
            </a:pPr>
            <a:r>
              <a:rPr sz="2400" dirty="0">
                <a:solidFill>
                  <a:srgbClr val="F1F1F1"/>
                </a:solidFill>
                <a:latin typeface="Arial"/>
                <a:cs typeface="Arial"/>
              </a:rPr>
              <a:t>Dengan</a:t>
            </a:r>
            <a:r>
              <a:rPr sz="2400" spc="10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1F1F1"/>
                </a:solidFill>
                <a:latin typeface="Arial"/>
                <a:cs typeface="Arial"/>
              </a:rPr>
              <a:t>cara</a:t>
            </a:r>
            <a:r>
              <a:rPr sz="2400" spc="11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1F1F1"/>
                </a:solidFill>
                <a:latin typeface="Arial"/>
                <a:cs typeface="Arial"/>
              </a:rPr>
              <a:t>yang</a:t>
            </a:r>
            <a:r>
              <a:rPr sz="2400" spc="10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1F1F1"/>
                </a:solidFill>
                <a:latin typeface="Arial"/>
                <a:cs typeface="Arial"/>
              </a:rPr>
              <a:t>sama</a:t>
            </a:r>
            <a:r>
              <a:rPr sz="2400" spc="11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1F1F1"/>
                </a:solidFill>
                <a:latin typeface="Arial"/>
                <a:cs typeface="Arial"/>
              </a:rPr>
              <a:t>seperti</a:t>
            </a:r>
            <a:r>
              <a:rPr sz="2400" spc="10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1F1F1"/>
                </a:solidFill>
                <a:latin typeface="Arial"/>
                <a:cs typeface="Arial"/>
              </a:rPr>
              <a:t>tadi</a:t>
            </a:r>
            <a:r>
              <a:rPr sz="2400" spc="10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sz="2400" spc="9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1F1F1"/>
                </a:solidFill>
                <a:latin typeface="Arial"/>
                <a:cs typeface="Arial"/>
              </a:rPr>
              <a:t>maka</a:t>
            </a:r>
            <a:r>
              <a:rPr sz="2400" spc="10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1F1F1"/>
                </a:solidFill>
                <a:latin typeface="Arial"/>
                <a:cs typeface="Arial"/>
              </a:rPr>
              <a:t>pixel</a:t>
            </a:r>
            <a:r>
              <a:rPr sz="2400" i="1" spc="9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1F1F1"/>
                </a:solidFill>
                <a:latin typeface="Arial"/>
                <a:cs typeface="Arial"/>
              </a:rPr>
              <a:t>–</a:t>
            </a:r>
            <a:r>
              <a:rPr sz="2400" i="1" spc="10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1F1F1"/>
                </a:solidFill>
                <a:latin typeface="Arial"/>
                <a:cs typeface="Arial"/>
              </a:rPr>
              <a:t>pixel</a:t>
            </a:r>
            <a:endParaRPr sz="2400">
              <a:latin typeface="Arial"/>
              <a:cs typeface="Arial"/>
            </a:endParaRPr>
          </a:p>
          <a:p>
            <a:pPr marL="105410" algn="ctr">
              <a:lnSpc>
                <a:spcPct val="100000"/>
              </a:lnSpc>
            </a:pPr>
            <a:r>
              <a:rPr sz="2400" spc="-5" dirty="0">
                <a:solidFill>
                  <a:srgbClr val="F1F1F1"/>
                </a:solidFill>
                <a:latin typeface="Arial"/>
                <a:cs typeface="Arial"/>
              </a:rPr>
              <a:t>pada baris ke tiga dikonvolusi sehingga menghasilkan</a:t>
            </a:r>
            <a:r>
              <a:rPr sz="2400" spc="18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1F1F1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6465" y="4430014"/>
            <a:ext cx="822579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Jika </a:t>
            </a:r>
            <a:r>
              <a:rPr sz="2000" spc="-5" dirty="0">
                <a:solidFill>
                  <a:srgbClr val="F1F1F1"/>
                </a:solidFill>
                <a:latin typeface="Arial"/>
                <a:cs typeface="Arial"/>
              </a:rPr>
              <a:t>hasil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Konvolusi menghasilkan nilai </a:t>
            </a:r>
            <a:r>
              <a:rPr sz="2000" spc="-5" dirty="0">
                <a:solidFill>
                  <a:srgbClr val="F1F1F1"/>
                </a:solidFill>
                <a:latin typeface="Arial"/>
                <a:cs typeface="Arial"/>
              </a:rPr>
              <a:t>Pixel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negatif, maka nilai </a:t>
            </a:r>
            <a:r>
              <a:rPr sz="2000" spc="-5" dirty="0">
                <a:solidFill>
                  <a:srgbClr val="F1F1F1"/>
                </a:solidFill>
                <a:latin typeface="Arial"/>
                <a:cs typeface="Arial"/>
              </a:rPr>
              <a:t>tersebut 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di jadikan 0, sebaliknya jika hasil Konvolusi menghasilkan nilai </a:t>
            </a:r>
            <a:r>
              <a:rPr sz="2000" i="1" dirty="0">
                <a:solidFill>
                  <a:srgbClr val="F1F1F1"/>
                </a:solidFill>
                <a:latin typeface="Arial"/>
                <a:cs typeface="Arial"/>
              </a:rPr>
              <a:t>pixel 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lebih besar </a:t>
            </a:r>
            <a:r>
              <a:rPr sz="2000" spc="-5" dirty="0">
                <a:solidFill>
                  <a:srgbClr val="F1F1F1"/>
                </a:solidFill>
                <a:latin typeface="Arial"/>
                <a:cs typeface="Arial"/>
              </a:rPr>
              <a:t>dari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nilai keabuan </a:t>
            </a:r>
            <a:r>
              <a:rPr sz="2000" spc="-5" dirty="0">
                <a:solidFill>
                  <a:srgbClr val="F1F1F1"/>
                </a:solidFill>
                <a:latin typeface="Arial"/>
                <a:cs typeface="Arial"/>
              </a:rPr>
              <a:t>maksimum,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maka nilai </a:t>
            </a:r>
            <a:r>
              <a:rPr sz="2000" spc="-5" dirty="0">
                <a:solidFill>
                  <a:srgbClr val="F1F1F1"/>
                </a:solidFill>
                <a:latin typeface="Arial"/>
                <a:cs typeface="Arial"/>
              </a:rPr>
              <a:t>tersebut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dijadikan  nilai keabuan</a:t>
            </a:r>
            <a:r>
              <a:rPr sz="2000" spc="-5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maksimum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965450" y="2432050"/>
          <a:ext cx="2381250" cy="161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805"/>
                <a:gridCol w="519430"/>
                <a:gridCol w="427354"/>
                <a:gridCol w="473075"/>
                <a:gridCol w="471169"/>
              </a:tblGrid>
              <a:tr h="320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19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208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19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9911" y="68961"/>
            <a:ext cx="63861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Konvolusi untuk</a:t>
            </a:r>
            <a:r>
              <a:rPr spc="-105" dirty="0"/>
              <a:t> </a:t>
            </a:r>
            <a:r>
              <a:rPr spc="-5" dirty="0"/>
              <a:t>pinggir/border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78839" y="1092453"/>
            <a:ext cx="757174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5"/>
              </a:spcBef>
              <a:tabLst>
                <a:tab pos="6429375" algn="l"/>
                <a:tab pos="7473315" algn="l"/>
              </a:tabLst>
            </a:pP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Masalah</a:t>
            </a:r>
            <a:r>
              <a:rPr sz="2000" spc="-2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ti</a:t>
            </a:r>
            <a:r>
              <a:rPr sz="2000" spc="-10" dirty="0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bul</a:t>
            </a:r>
            <a:r>
              <a:rPr sz="2000" spc="-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bila </a:t>
            </a:r>
            <a:r>
              <a:rPr sz="2000" i="1" dirty="0">
                <a:solidFill>
                  <a:srgbClr val="F1F1F1"/>
                </a:solidFill>
                <a:latin typeface="Arial"/>
                <a:cs typeface="Arial"/>
              </a:rPr>
              <a:t>Pixel</a:t>
            </a:r>
            <a:r>
              <a:rPr sz="2000" i="1" spc="-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yang</a:t>
            </a:r>
            <a:r>
              <a:rPr sz="2000" spc="-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di</a:t>
            </a:r>
            <a:r>
              <a:rPr sz="2000" spc="-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k</a:t>
            </a:r>
            <a:r>
              <a:rPr sz="2000" spc="5" dirty="0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nvolusi</a:t>
            </a:r>
            <a:r>
              <a:rPr sz="2000" spc="-2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adalah</a:t>
            </a:r>
            <a:r>
              <a:rPr sz="2000" spc="-1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1F1F1"/>
                </a:solidFill>
                <a:latin typeface="Arial"/>
                <a:cs typeface="Arial"/>
              </a:rPr>
              <a:t>Pixel	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pinggir	(  border), karena beberapa Koefisien Konvolusi tidak dapat di  Posisikan pada </a:t>
            </a:r>
            <a:r>
              <a:rPr sz="2000" i="1" dirty="0">
                <a:solidFill>
                  <a:srgbClr val="F1F1F1"/>
                </a:solidFill>
                <a:latin typeface="Arial"/>
                <a:cs typeface="Arial"/>
              </a:rPr>
              <a:t>Pixel – pixel </a:t>
            </a:r>
            <a:r>
              <a:rPr sz="2000" spc="-5" dirty="0">
                <a:solidFill>
                  <a:srgbClr val="F1F1F1"/>
                </a:solidFill>
                <a:latin typeface="Arial"/>
                <a:cs typeface="Arial"/>
              </a:rPr>
              <a:t>Citra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( “Efek Menggantung” ), seperti  contoh di bawah</a:t>
            </a:r>
            <a:r>
              <a:rPr sz="2000" spc="-8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ini: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965450" y="2654300"/>
          <a:ext cx="3079750" cy="2392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46024"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</a:tr>
              <a:tr h="444626"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</a:tr>
              <a:tr h="446024"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80"/>
                      </a:solidFill>
                      <a:prstDash val="solid"/>
                    </a:lnT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8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88340" y="5362143"/>
            <a:ext cx="7613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1F1F1"/>
                </a:solidFill>
                <a:latin typeface="Arial"/>
                <a:cs typeface="Arial"/>
              </a:rPr>
              <a:t>Masalah “Menggantung” Seperti ini Selalu </a:t>
            </a:r>
            <a:r>
              <a:rPr sz="1800" spc="-35" dirty="0">
                <a:solidFill>
                  <a:srgbClr val="F1F1F1"/>
                </a:solidFill>
                <a:latin typeface="Arial"/>
                <a:cs typeface="Arial"/>
              </a:rPr>
              <a:t>Terjadi </a:t>
            </a:r>
            <a:r>
              <a:rPr sz="1800" spc="-5" dirty="0">
                <a:solidFill>
                  <a:srgbClr val="F1F1F1"/>
                </a:solidFill>
                <a:latin typeface="Arial"/>
                <a:cs typeface="Arial"/>
              </a:rPr>
              <a:t>pada Pixel </a:t>
            </a:r>
            <a:r>
              <a:rPr sz="1800" dirty="0">
                <a:solidFill>
                  <a:srgbClr val="F1F1F1"/>
                </a:solidFill>
                <a:latin typeface="Arial"/>
                <a:cs typeface="Arial"/>
              </a:rPr>
              <a:t>– </a:t>
            </a:r>
            <a:r>
              <a:rPr sz="1800" spc="-10" dirty="0">
                <a:solidFill>
                  <a:srgbClr val="F1F1F1"/>
                </a:solidFill>
                <a:latin typeface="Arial"/>
                <a:cs typeface="Arial"/>
              </a:rPr>
              <a:t>pixel </a:t>
            </a:r>
            <a:r>
              <a:rPr sz="1800" spc="-5" dirty="0">
                <a:solidFill>
                  <a:srgbClr val="F1F1F1"/>
                </a:solidFill>
                <a:latin typeface="Arial"/>
                <a:cs typeface="Arial"/>
              </a:rPr>
              <a:t>pinggir  kiri, kanan, atas, dan </a:t>
            </a:r>
            <a:r>
              <a:rPr sz="1800" spc="-10" dirty="0">
                <a:solidFill>
                  <a:srgbClr val="F1F1F1"/>
                </a:solidFill>
                <a:latin typeface="Arial"/>
                <a:cs typeface="Arial"/>
              </a:rPr>
              <a:t>bawah. </a:t>
            </a:r>
            <a:r>
              <a:rPr sz="1800" spc="-5" dirty="0">
                <a:solidFill>
                  <a:srgbClr val="F1F1F1"/>
                </a:solidFill>
                <a:latin typeface="Arial"/>
                <a:cs typeface="Arial"/>
              </a:rPr>
              <a:t>Solusi untuk masalah ini adalah </a:t>
            </a:r>
            <a:r>
              <a:rPr sz="1800" dirty="0">
                <a:solidFill>
                  <a:srgbClr val="F1F1F1"/>
                </a:solidFill>
                <a:latin typeface="Arial"/>
                <a:cs typeface="Arial"/>
              </a:rPr>
              <a:t>[</a:t>
            </a:r>
            <a:r>
              <a:rPr sz="1800" spc="16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1F1F1"/>
                </a:solidFill>
                <a:latin typeface="Arial"/>
                <a:cs typeface="Arial"/>
              </a:rPr>
              <a:t>SID95]: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092453"/>
            <a:ext cx="80467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2300" marR="260985" indent="-6096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000" i="1" dirty="0">
                <a:solidFill>
                  <a:srgbClr val="F1F1F1"/>
                </a:solidFill>
                <a:latin typeface="Arial"/>
                <a:cs typeface="Arial"/>
              </a:rPr>
              <a:t>Pixel – pixel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pinggir di abaikan, tidak di – Konvolusi. Solusi ini  banyak di pakai di dalam pustaka fungsi – fungsi pengolahan  citra. Dengan cara seperti ini, maka pixel – pixel pinggir</a:t>
            </a:r>
            <a:r>
              <a:rPr sz="2000" spc="-16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nilainya  sama seperti citra</a:t>
            </a:r>
            <a:r>
              <a:rPr sz="2000" spc="-10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asal.</a:t>
            </a:r>
            <a:endParaRPr sz="2000">
              <a:latin typeface="Arial"/>
              <a:cs typeface="Arial"/>
            </a:endParaRPr>
          </a:p>
          <a:p>
            <a:pPr marL="622300" marR="5080" indent="-6096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Duplikasi elemen citra, misalnya elemen kolom pertama disalin</a:t>
            </a:r>
            <a:r>
              <a:rPr sz="2000" spc="-16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1F1F1"/>
                </a:solidFill>
                <a:latin typeface="Arial"/>
                <a:cs typeface="Arial"/>
              </a:rPr>
              <a:t>ke 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kolom </a:t>
            </a:r>
            <a:r>
              <a:rPr sz="2000" i="1" dirty="0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+1, begitu juga sebaliknya, lalu konvolusi </a:t>
            </a:r>
            <a:r>
              <a:rPr sz="2000" i="1" dirty="0">
                <a:solidFill>
                  <a:srgbClr val="F1F1F1"/>
                </a:solidFill>
                <a:latin typeface="Arial"/>
                <a:cs typeface="Arial"/>
              </a:rPr>
              <a:t>pixel –pixel 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pinggir</a:t>
            </a:r>
            <a:r>
              <a:rPr sz="2000" spc="-3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tersebut.</a:t>
            </a:r>
            <a:endParaRPr sz="2000">
              <a:latin typeface="Arial"/>
              <a:cs typeface="Arial"/>
            </a:endParaRPr>
          </a:p>
          <a:p>
            <a:pPr marL="622300" marR="456565" indent="-6096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Elemen yang di tandai dengan “?” diasumsikan bernilai 0</a:t>
            </a:r>
            <a:r>
              <a:rPr sz="2000" spc="-15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atau  Konstanta yang lain, Sehingga pixel – pixel pinggir dapat di  lakukan</a:t>
            </a:r>
            <a:r>
              <a:rPr sz="2000" spc="-4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19911" y="68961"/>
            <a:ext cx="63861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Konvolusi untuk</a:t>
            </a:r>
            <a:r>
              <a:rPr spc="-105" dirty="0"/>
              <a:t> </a:t>
            </a:r>
            <a:r>
              <a:rPr spc="-5" dirty="0"/>
              <a:t>pinggir/border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9911" y="68961"/>
            <a:ext cx="63861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Konvolusi untuk</a:t>
            </a:r>
            <a:r>
              <a:rPr spc="-105" dirty="0"/>
              <a:t> </a:t>
            </a:r>
            <a:r>
              <a:rPr spc="-5" dirty="0"/>
              <a:t>pinggir/border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93444" y="1016253"/>
            <a:ext cx="759460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651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Solusi dengan ketiga pendekatan diatas mengasumsikan bagian  pinggir Citra lebarnya sangat kecil ( hanya satu pixel) relatif di  bandingkan dengan ukuran citra sehingga pixel – pixel pinggir</a:t>
            </a:r>
            <a:r>
              <a:rPr sz="2000" spc="-14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tidak  memperlihatkan efek yang kasat</a:t>
            </a:r>
            <a:r>
              <a:rPr sz="2000" spc="-13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F1F1"/>
                </a:solidFill>
                <a:latin typeface="Arial"/>
                <a:cs typeface="Arial"/>
              </a:rPr>
              <a:t>mata.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041650" y="2432050"/>
          <a:ext cx="2533650" cy="229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555"/>
                <a:gridCol w="487680"/>
                <a:gridCol w="518159"/>
                <a:gridCol w="504190"/>
                <a:gridCol w="504189"/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38452" y="146684"/>
            <a:ext cx="652970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solidFill>
                  <a:srgbClr val="FFFF9E"/>
                </a:solidFill>
              </a:rPr>
              <a:t>Algoritma </a:t>
            </a:r>
            <a:r>
              <a:rPr sz="2900" dirty="0">
                <a:solidFill>
                  <a:srgbClr val="FFFF9E"/>
                </a:solidFill>
              </a:rPr>
              <a:t>Konvolusi </a:t>
            </a:r>
            <a:r>
              <a:rPr sz="2900" spc="-5" dirty="0">
                <a:solidFill>
                  <a:srgbClr val="FFFF9E"/>
                </a:solidFill>
              </a:rPr>
              <a:t>(Spatial</a:t>
            </a:r>
            <a:r>
              <a:rPr sz="2900" spc="-35" dirty="0">
                <a:solidFill>
                  <a:srgbClr val="FFFF9E"/>
                </a:solidFill>
              </a:rPr>
              <a:t> </a:t>
            </a:r>
            <a:r>
              <a:rPr sz="2900" dirty="0">
                <a:solidFill>
                  <a:srgbClr val="FFFF9E"/>
                </a:solidFill>
              </a:rPr>
              <a:t>Filter)</a:t>
            </a:r>
            <a:endParaRPr sz="2900"/>
          </a:p>
        </p:txBody>
      </p:sp>
      <p:sp>
        <p:nvSpPr>
          <p:cNvPr id="8" name="object 8"/>
          <p:cNvSpPr txBox="1"/>
          <p:nvPr/>
        </p:nvSpPr>
        <p:spPr>
          <a:xfrm>
            <a:off x="535940" y="834009"/>
            <a:ext cx="8210550" cy="536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3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Verdana"/>
                <a:cs typeface="Verdana"/>
              </a:rPr>
              <a:t>Algoritma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 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5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void konvolusi (citra Image, citra ImageResult, matrix Mask, int</a:t>
            </a:r>
            <a:r>
              <a:rPr sz="1600" spc="1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N,</a:t>
            </a:r>
            <a:endParaRPr sz="1600">
              <a:latin typeface="Courier New"/>
              <a:cs typeface="Courier New"/>
            </a:endParaRPr>
          </a:p>
          <a:p>
            <a:pPr marL="355600">
              <a:lnSpc>
                <a:spcPts val="154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int M)</a:t>
            </a:r>
            <a:r>
              <a:rPr sz="16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40"/>
              </a:lnSpc>
            </a:pPr>
            <a:r>
              <a:rPr sz="1600" b="1" i="1" spc="-5" dirty="0">
                <a:solidFill>
                  <a:srgbClr val="00CC00"/>
                </a:solidFill>
                <a:latin typeface="Courier New"/>
                <a:cs typeface="Courier New"/>
              </a:rPr>
              <a:t>/*</a:t>
            </a:r>
            <a:endParaRPr sz="1600">
              <a:latin typeface="Courier New"/>
              <a:cs typeface="Courier New"/>
            </a:endParaRPr>
          </a:p>
          <a:p>
            <a:pPr marL="12700" marR="493395">
              <a:lnSpc>
                <a:spcPts val="1540"/>
              </a:lnSpc>
              <a:spcBef>
                <a:spcPts val="175"/>
              </a:spcBef>
            </a:pPr>
            <a:r>
              <a:rPr sz="1600" b="1" i="1" spc="-5" dirty="0">
                <a:solidFill>
                  <a:srgbClr val="00CC00"/>
                </a:solidFill>
                <a:latin typeface="Courier New"/>
                <a:cs typeface="Courier New"/>
              </a:rPr>
              <a:t>Mengkonvolusi citra Image yang berukuran N x M dengan mask 3x3.  Hasil konvolusi disimpan dalam matriks</a:t>
            </a:r>
            <a:r>
              <a:rPr sz="1600" b="1" i="1" spc="70" dirty="0">
                <a:solidFill>
                  <a:srgbClr val="00CC00"/>
                </a:solidFill>
                <a:latin typeface="Courier New"/>
                <a:cs typeface="Courier New"/>
              </a:rPr>
              <a:t> </a:t>
            </a:r>
            <a:r>
              <a:rPr sz="1600" b="1" i="1" spc="-5" dirty="0">
                <a:solidFill>
                  <a:srgbClr val="00CC00"/>
                </a:solidFill>
                <a:latin typeface="Courier New"/>
                <a:cs typeface="Courier New"/>
              </a:rPr>
              <a:t>ImageResult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290"/>
              </a:lnSpc>
            </a:pPr>
            <a:r>
              <a:rPr sz="1600" b="1" i="1" spc="-5" dirty="0">
                <a:solidFill>
                  <a:srgbClr val="00CC00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355600">
              <a:lnSpc>
                <a:spcPts val="1905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i,j;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ts val="192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for (i=1;i&lt;=N-2;i++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1920"/>
              </a:lnSpc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(j=1;j&lt;=M-2;j++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192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ImageResult[i][j]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  <a:p>
            <a:pPr marL="2756535">
              <a:lnSpc>
                <a:spcPts val="192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Image[i-1][j-1]*Mask[0][0]</a:t>
            </a:r>
            <a:r>
              <a:rPr sz="2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L="2756535">
              <a:lnSpc>
                <a:spcPts val="1920"/>
              </a:lnSpc>
              <a:tabLst>
                <a:tab pos="5041900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Image[i-1][j]	*Mask[0][1]</a:t>
            </a:r>
            <a:r>
              <a:rPr sz="20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L="2756535">
              <a:lnSpc>
                <a:spcPts val="192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Image[i-1][j+1]*Mask[0][2]</a:t>
            </a:r>
            <a:r>
              <a:rPr sz="2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L="2756535">
              <a:lnSpc>
                <a:spcPts val="1920"/>
              </a:lnSpc>
              <a:tabLst>
                <a:tab pos="504253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Image[i][j-1]	*Mask[1][0]</a:t>
            </a:r>
            <a:r>
              <a:rPr sz="20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L="2756535">
              <a:lnSpc>
                <a:spcPts val="1920"/>
              </a:lnSpc>
              <a:tabLst>
                <a:tab pos="5041900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Image[i][j]	*Mask[1][1]</a:t>
            </a:r>
            <a:r>
              <a:rPr sz="20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L="2756535">
              <a:lnSpc>
                <a:spcPts val="1920"/>
              </a:lnSpc>
              <a:tabLst>
                <a:tab pos="5041900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Image[i][j+1]	*Mask[1][2]</a:t>
            </a:r>
            <a:r>
              <a:rPr sz="20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L="2756535">
              <a:lnSpc>
                <a:spcPts val="192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Image[i+1][j-1]*Mask[2][0]</a:t>
            </a:r>
            <a:r>
              <a:rPr sz="2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L="2756535">
              <a:lnSpc>
                <a:spcPts val="1920"/>
              </a:lnSpc>
              <a:tabLst>
                <a:tab pos="5041900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Image[i+1][j]	*Mask[2][1]</a:t>
            </a:r>
            <a:r>
              <a:rPr sz="20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L="2756535">
              <a:lnSpc>
                <a:spcPts val="192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Image[i+1][j+1]*Mask[2][2];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1920"/>
              </a:lnSpc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ts val="1920"/>
              </a:lnSpc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13710" y="110489"/>
            <a:ext cx="31178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Hasil</a:t>
            </a:r>
            <a:r>
              <a:rPr spc="-85" dirty="0"/>
              <a:t> </a:t>
            </a:r>
            <a:r>
              <a:rPr dirty="0"/>
              <a:t>Konvolusi</a:t>
            </a:r>
          </a:p>
        </p:txBody>
      </p:sp>
      <p:sp>
        <p:nvSpPr>
          <p:cNvPr id="8" name="object 8"/>
          <p:cNvSpPr/>
          <p:nvPr/>
        </p:nvSpPr>
        <p:spPr>
          <a:xfrm>
            <a:off x="571474" y="1320800"/>
            <a:ext cx="8001000" cy="3446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75026" y="110489"/>
            <a:ext cx="33978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Jenis-Jenis</a:t>
            </a:r>
            <a:r>
              <a:rPr spc="-130" dirty="0"/>
              <a:t> </a:t>
            </a:r>
            <a:r>
              <a:rPr dirty="0"/>
              <a:t>Filter</a:t>
            </a:r>
          </a:p>
        </p:txBody>
      </p:sp>
      <p:sp>
        <p:nvSpPr>
          <p:cNvPr id="8" name="object 8"/>
          <p:cNvSpPr/>
          <p:nvPr/>
        </p:nvSpPr>
        <p:spPr>
          <a:xfrm>
            <a:off x="642912" y="1071575"/>
            <a:ext cx="7804784" cy="4857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34208" y="110489"/>
            <a:ext cx="42767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Penapis </a:t>
            </a:r>
            <a:r>
              <a:rPr dirty="0"/>
              <a:t>Lolos</a:t>
            </a:r>
            <a:r>
              <a:rPr spc="-100" dirty="0"/>
              <a:t> </a:t>
            </a:r>
            <a:r>
              <a:rPr dirty="0"/>
              <a:t>Bawah</a:t>
            </a:r>
          </a:p>
        </p:txBody>
      </p:sp>
      <p:sp>
        <p:nvSpPr>
          <p:cNvPr id="8" name="object 8"/>
          <p:cNvSpPr/>
          <p:nvPr/>
        </p:nvSpPr>
        <p:spPr>
          <a:xfrm>
            <a:off x="642912" y="1000137"/>
            <a:ext cx="7831708" cy="52863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06217" y="110489"/>
            <a:ext cx="41319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Penapis lolos</a:t>
            </a:r>
            <a:r>
              <a:rPr spc="-95" dirty="0"/>
              <a:t> </a:t>
            </a:r>
            <a:r>
              <a:rPr spc="-5" dirty="0"/>
              <a:t>bawah</a:t>
            </a:r>
          </a:p>
        </p:txBody>
      </p:sp>
      <p:sp>
        <p:nvSpPr>
          <p:cNvPr id="8" name="object 8"/>
          <p:cNvSpPr/>
          <p:nvPr/>
        </p:nvSpPr>
        <p:spPr>
          <a:xfrm>
            <a:off x="639483" y="1000074"/>
            <a:ext cx="7832090" cy="49292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93898" y="110489"/>
            <a:ext cx="31591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Teori</a:t>
            </a:r>
            <a:r>
              <a:rPr spc="-80" dirty="0"/>
              <a:t> </a:t>
            </a:r>
            <a:r>
              <a:rPr dirty="0"/>
              <a:t>Konvolusi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8340" y="946150"/>
            <a:ext cx="65906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A6ED9"/>
              </a:buClr>
              <a:buFont typeface="Wingdings"/>
              <a:buChar char=""/>
              <a:tabLst>
                <a:tab pos="356235" algn="l"/>
              </a:tabLst>
            </a:pPr>
            <a:r>
              <a:rPr sz="2400" b="1" spc="-5" dirty="0">
                <a:solidFill>
                  <a:srgbClr val="FFFFFF"/>
                </a:solidFill>
                <a:latin typeface="Verdana"/>
                <a:cs typeface="Verdana"/>
              </a:rPr>
              <a:t>Konvolusi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2 </a:t>
            </a:r>
            <a:r>
              <a:rPr sz="2400" b="1" spc="-5" dirty="0">
                <a:solidFill>
                  <a:srgbClr val="FFFFFF"/>
                </a:solidFill>
                <a:latin typeface="Verdana"/>
                <a:cs typeface="Verdana"/>
              </a:rPr>
              <a:t>buah </a:t>
            </a:r>
            <a:r>
              <a:rPr sz="2400" b="1" spc="-10" dirty="0">
                <a:solidFill>
                  <a:srgbClr val="FFFFFF"/>
                </a:solidFill>
                <a:latin typeface="Verdana"/>
                <a:cs typeface="Verdana"/>
              </a:rPr>
              <a:t>fungsi </a:t>
            </a:r>
            <a:r>
              <a:rPr sz="2400" i="1" spc="-5" dirty="0">
                <a:solidFill>
                  <a:srgbClr val="FFFFFF"/>
                </a:solidFill>
                <a:latin typeface="Verdana"/>
                <a:cs typeface="Verdana"/>
              </a:rPr>
              <a:t>f(x) dan </a:t>
            </a:r>
            <a:r>
              <a:rPr sz="2400" i="1" dirty="0">
                <a:solidFill>
                  <a:srgbClr val="FFFFFF"/>
                </a:solidFill>
                <a:latin typeface="Verdana"/>
                <a:cs typeface="Verdana"/>
              </a:rPr>
              <a:t>g(x)  </a:t>
            </a:r>
            <a:r>
              <a:rPr sz="2400" i="1" spc="-5" dirty="0">
                <a:solidFill>
                  <a:srgbClr val="FFFFFF"/>
                </a:solidFill>
                <a:latin typeface="Verdana"/>
                <a:cs typeface="Verdana"/>
              </a:rPr>
              <a:t>didefinisikan sebagai</a:t>
            </a:r>
            <a:r>
              <a:rPr sz="2400" i="1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Verdana"/>
                <a:cs typeface="Verdana"/>
              </a:rPr>
              <a:t>berikut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40" y="2683891"/>
            <a:ext cx="7459345" cy="3362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6285" marR="814069" indent="-286385">
              <a:lnSpc>
                <a:spcPct val="100000"/>
              </a:lnSpc>
              <a:spcBef>
                <a:spcPts val="105"/>
              </a:spcBef>
              <a:buClr>
                <a:srgbClr val="0D90BD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tanda * menyatakan operator konvolusi, dan</a:t>
            </a:r>
            <a:r>
              <a:rPr sz="20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peubah  (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variable) a adalah peubah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bantu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000" i="1" spc="-5" dirty="0">
                <a:solidFill>
                  <a:srgbClr val="FFFFFF"/>
                </a:solidFill>
                <a:latin typeface="Arial"/>
                <a:cs typeface="Arial"/>
              </a:rPr>
              <a:t>dummy</a:t>
            </a:r>
            <a:r>
              <a:rPr sz="20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variable).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9A6ED9"/>
              </a:buClr>
              <a:buFont typeface="Wingdings"/>
              <a:buChar char=""/>
              <a:tabLst>
                <a:tab pos="356235" algn="l"/>
              </a:tabLst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Untuk fungsi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diskrit, konvolusi</a:t>
            </a:r>
            <a:r>
              <a:rPr sz="2400" spc="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didefinisikan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sebagai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3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lr>
                <a:srgbClr val="0D90BD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g(x)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disebut </a:t>
            </a:r>
            <a:r>
              <a:rPr sz="1800" b="1" i="1" spc="-5" dirty="0">
                <a:solidFill>
                  <a:srgbClr val="FFFFFF"/>
                </a:solidFill>
                <a:latin typeface="Arial"/>
                <a:cs typeface="Arial"/>
              </a:rPr>
              <a:t>kernel </a:t>
            </a:r>
            <a:r>
              <a:rPr sz="1800" b="1" i="1" dirty="0">
                <a:solidFill>
                  <a:srgbClr val="FFFFFF"/>
                </a:solidFill>
                <a:latin typeface="Arial"/>
                <a:cs typeface="Arial"/>
              </a:rPr>
              <a:t>konvolusi </a:t>
            </a:r>
            <a:r>
              <a:rPr sz="1800" b="1" i="1" spc="-5" dirty="0">
                <a:solidFill>
                  <a:srgbClr val="FFFFFF"/>
                </a:solidFill>
                <a:latin typeface="Arial"/>
                <a:cs typeface="Arial"/>
              </a:rPr>
              <a:t>atau kernel </a:t>
            </a:r>
            <a:r>
              <a:rPr sz="1800" b="1" i="1" dirty="0">
                <a:solidFill>
                  <a:srgbClr val="FFFFFF"/>
                </a:solidFill>
                <a:latin typeface="Arial"/>
                <a:cs typeface="Arial"/>
              </a:rPr>
              <a:t>penapis</a:t>
            </a:r>
            <a:r>
              <a:rPr sz="1800" b="1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FFFF"/>
                </a:solidFill>
                <a:latin typeface="Arial"/>
                <a:cs typeface="Arial"/>
              </a:rPr>
              <a:t>(filter).</a:t>
            </a:r>
            <a:endParaRPr sz="18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434"/>
              </a:spcBef>
              <a:buClr>
                <a:srgbClr val="0D90BD"/>
              </a:buClr>
              <a:buFont typeface="Wingdings"/>
              <a:buChar char=""/>
              <a:tabLst>
                <a:tab pos="818515" algn="l"/>
                <a:tab pos="819150" algn="l"/>
              </a:tabLst>
            </a:pPr>
            <a:r>
              <a:rPr dirty="0"/>
              <a:t>	</a:t>
            </a:r>
            <a:r>
              <a:rPr sz="1800" b="1" i="1" spc="-5" dirty="0">
                <a:solidFill>
                  <a:srgbClr val="FFFFFF"/>
                </a:solidFill>
                <a:latin typeface="Arial"/>
                <a:cs typeface="Arial"/>
              </a:rPr>
              <a:t>Kernel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g(x) </a:t>
            </a:r>
            <a:r>
              <a:rPr sz="1800" i="1" spc="-10" dirty="0">
                <a:solidFill>
                  <a:srgbClr val="FFFFFF"/>
                </a:solidFill>
                <a:latin typeface="Arial"/>
                <a:cs typeface="Arial"/>
              </a:rPr>
              <a:t>merupakan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suatu </a:t>
            </a:r>
            <a:r>
              <a:rPr sz="1800" i="1" spc="-10" dirty="0">
                <a:solidFill>
                  <a:srgbClr val="FFFFFF"/>
                </a:solidFill>
                <a:latin typeface="Arial"/>
                <a:cs typeface="Arial"/>
              </a:rPr>
              <a:t>jendela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yang </a:t>
            </a:r>
            <a:r>
              <a:rPr sz="1800" i="1" spc="-10" dirty="0">
                <a:solidFill>
                  <a:srgbClr val="FFFFFF"/>
                </a:solidFill>
                <a:latin typeface="Arial"/>
                <a:cs typeface="Arial"/>
              </a:rPr>
              <a:t>dioperasikan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secara  bergeser pada sinyal masukan </a:t>
            </a: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f(x),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yang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dalam hal ini, jumlah  perkalian kedua fungsi pada setiap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titik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merupakan hasil konvolusi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yang dinyatakan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dengan keluaran</a:t>
            </a:r>
            <a:r>
              <a:rPr sz="18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h(x)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57298" y="1857336"/>
            <a:ext cx="3671951" cy="6702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71750" y="3857561"/>
            <a:ext cx="4214876" cy="6892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3450" y="985786"/>
            <a:ext cx="7281799" cy="51578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80182" y="110489"/>
            <a:ext cx="31838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Penapis</a:t>
            </a:r>
            <a:r>
              <a:rPr spc="-65" dirty="0"/>
              <a:t> </a:t>
            </a:r>
            <a:r>
              <a:rPr spc="-5" dirty="0"/>
              <a:t>Median</a:t>
            </a:r>
          </a:p>
        </p:txBody>
      </p:sp>
      <p:sp>
        <p:nvSpPr>
          <p:cNvPr id="8" name="object 8"/>
          <p:cNvSpPr/>
          <p:nvPr/>
        </p:nvSpPr>
        <p:spPr>
          <a:xfrm>
            <a:off x="933450" y="1057224"/>
            <a:ext cx="7281799" cy="51578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80182" y="110489"/>
            <a:ext cx="31838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Penapis</a:t>
            </a:r>
            <a:r>
              <a:rPr spc="-65" dirty="0"/>
              <a:t> </a:t>
            </a:r>
            <a:r>
              <a:rPr spc="-5" dirty="0"/>
              <a:t>Median</a:t>
            </a:r>
          </a:p>
        </p:txBody>
      </p:sp>
      <p:sp>
        <p:nvSpPr>
          <p:cNvPr id="8" name="object 8"/>
          <p:cNvSpPr/>
          <p:nvPr/>
        </p:nvSpPr>
        <p:spPr>
          <a:xfrm>
            <a:off x="933450" y="985850"/>
            <a:ext cx="7281799" cy="52292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59658" y="110489"/>
            <a:ext cx="24250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Matrik</a:t>
            </a:r>
            <a:r>
              <a:rPr spc="-95" dirty="0"/>
              <a:t> </a:t>
            </a:r>
            <a:r>
              <a:rPr spc="-5" dirty="0"/>
              <a:t>Hasil</a:t>
            </a:r>
          </a:p>
        </p:txBody>
      </p:sp>
      <p:sp>
        <p:nvSpPr>
          <p:cNvPr id="8" name="object 8"/>
          <p:cNvSpPr/>
          <p:nvPr/>
        </p:nvSpPr>
        <p:spPr>
          <a:xfrm>
            <a:off x="933450" y="985786"/>
            <a:ext cx="7281799" cy="51578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High</a:t>
            </a:r>
            <a:r>
              <a:rPr spc="-90" dirty="0"/>
              <a:t> </a:t>
            </a:r>
            <a:r>
              <a:rPr dirty="0"/>
              <a:t>Filter</a:t>
            </a:r>
          </a:p>
        </p:txBody>
      </p:sp>
      <p:sp>
        <p:nvSpPr>
          <p:cNvPr id="8" name="object 8"/>
          <p:cNvSpPr/>
          <p:nvPr/>
        </p:nvSpPr>
        <p:spPr>
          <a:xfrm>
            <a:off x="933450" y="933399"/>
            <a:ext cx="7281799" cy="51388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High</a:t>
            </a:r>
            <a:r>
              <a:rPr spc="-90" dirty="0"/>
              <a:t> </a:t>
            </a:r>
            <a:r>
              <a:rPr dirty="0"/>
              <a:t>Filter</a:t>
            </a:r>
          </a:p>
        </p:txBody>
      </p:sp>
      <p:sp>
        <p:nvSpPr>
          <p:cNvPr id="8" name="object 8"/>
          <p:cNvSpPr/>
          <p:nvPr/>
        </p:nvSpPr>
        <p:spPr>
          <a:xfrm>
            <a:off x="900112" y="985850"/>
            <a:ext cx="7348474" cy="52292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71038" y="110489"/>
            <a:ext cx="32048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Hasil </a:t>
            </a:r>
            <a:r>
              <a:rPr dirty="0"/>
              <a:t>high</a:t>
            </a:r>
            <a:r>
              <a:rPr spc="-100" dirty="0"/>
              <a:t> </a:t>
            </a:r>
            <a:r>
              <a:rPr spc="-5" dirty="0"/>
              <a:t>Filter</a:t>
            </a:r>
          </a:p>
        </p:txBody>
      </p:sp>
      <p:sp>
        <p:nvSpPr>
          <p:cNvPr id="8" name="object 8"/>
          <p:cNvSpPr/>
          <p:nvPr/>
        </p:nvSpPr>
        <p:spPr>
          <a:xfrm>
            <a:off x="933450" y="1057224"/>
            <a:ext cx="7281799" cy="51578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19805" y="110489"/>
            <a:ext cx="3107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Laplacian</a:t>
            </a:r>
            <a:r>
              <a:rPr spc="-90" dirty="0"/>
              <a:t> </a:t>
            </a:r>
            <a:r>
              <a:rPr dirty="0"/>
              <a:t>Filter</a:t>
            </a:r>
          </a:p>
        </p:txBody>
      </p:sp>
      <p:sp>
        <p:nvSpPr>
          <p:cNvPr id="8" name="object 8"/>
          <p:cNvSpPr/>
          <p:nvPr/>
        </p:nvSpPr>
        <p:spPr>
          <a:xfrm>
            <a:off x="933450" y="985786"/>
            <a:ext cx="7281799" cy="48721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56738" y="83312"/>
            <a:ext cx="34340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Laplacian -</a:t>
            </a:r>
            <a:r>
              <a:rPr spc="-110" dirty="0"/>
              <a:t> </a:t>
            </a:r>
            <a:r>
              <a:rPr dirty="0"/>
              <a:t>Filter</a:t>
            </a:r>
          </a:p>
        </p:txBody>
      </p:sp>
      <p:sp>
        <p:nvSpPr>
          <p:cNvPr id="8" name="object 8"/>
          <p:cNvSpPr/>
          <p:nvPr/>
        </p:nvSpPr>
        <p:spPr>
          <a:xfrm>
            <a:off x="933450" y="985850"/>
            <a:ext cx="7281799" cy="4943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985850"/>
            <a:ext cx="7319899" cy="52292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20973" y="110489"/>
            <a:ext cx="27025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Konvolusi</a:t>
            </a:r>
            <a:r>
              <a:rPr spc="-130" dirty="0"/>
              <a:t> </a:t>
            </a:r>
            <a:r>
              <a:rPr spc="5" dirty="0"/>
              <a:t>2D</a:t>
            </a:r>
          </a:p>
        </p:txBody>
      </p:sp>
      <p:sp>
        <p:nvSpPr>
          <p:cNvPr id="8" name="object 8"/>
          <p:cNvSpPr/>
          <p:nvPr/>
        </p:nvSpPr>
        <p:spPr>
          <a:xfrm>
            <a:off x="571474" y="928636"/>
            <a:ext cx="8085201" cy="50721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3450" y="1057224"/>
            <a:ext cx="7281799" cy="51578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1987" y="966863"/>
            <a:ext cx="7319899" cy="51767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3450" y="1057224"/>
            <a:ext cx="7281799" cy="51578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24377" y="110489"/>
            <a:ext cx="30962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Filter </a:t>
            </a:r>
            <a:r>
              <a:rPr dirty="0"/>
              <a:t>-</a:t>
            </a:r>
            <a:r>
              <a:rPr spc="-85" dirty="0"/>
              <a:t> </a:t>
            </a:r>
            <a:r>
              <a:rPr spc="-5" dirty="0"/>
              <a:t>Roberts</a:t>
            </a:r>
          </a:p>
        </p:txBody>
      </p:sp>
      <p:sp>
        <p:nvSpPr>
          <p:cNvPr id="8" name="object 8"/>
          <p:cNvSpPr/>
          <p:nvPr/>
        </p:nvSpPr>
        <p:spPr>
          <a:xfrm>
            <a:off x="933450" y="1057224"/>
            <a:ext cx="7281799" cy="5014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24708" y="110489"/>
            <a:ext cx="38995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Hasil </a:t>
            </a:r>
            <a:r>
              <a:rPr dirty="0"/>
              <a:t>Filter</a:t>
            </a:r>
            <a:r>
              <a:rPr spc="-75" dirty="0"/>
              <a:t> </a:t>
            </a:r>
            <a:r>
              <a:rPr spc="-5" dirty="0"/>
              <a:t>Roberts</a:t>
            </a:r>
          </a:p>
        </p:txBody>
      </p:sp>
      <p:sp>
        <p:nvSpPr>
          <p:cNvPr id="8" name="object 8"/>
          <p:cNvSpPr/>
          <p:nvPr/>
        </p:nvSpPr>
        <p:spPr>
          <a:xfrm>
            <a:off x="933450" y="985850"/>
            <a:ext cx="7281799" cy="52292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58008" y="110489"/>
            <a:ext cx="44272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Hasil </a:t>
            </a:r>
            <a:r>
              <a:rPr dirty="0"/>
              <a:t>– Matrk</a:t>
            </a:r>
            <a:r>
              <a:rPr spc="-85" dirty="0"/>
              <a:t> </a:t>
            </a:r>
            <a:r>
              <a:rPr spc="-5" dirty="0"/>
              <a:t>Roberts</a:t>
            </a:r>
          </a:p>
        </p:txBody>
      </p:sp>
      <p:sp>
        <p:nvSpPr>
          <p:cNvPr id="8" name="object 8"/>
          <p:cNvSpPr/>
          <p:nvPr/>
        </p:nvSpPr>
        <p:spPr>
          <a:xfrm>
            <a:off x="933450" y="985786"/>
            <a:ext cx="7281799" cy="51578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43833" y="110489"/>
            <a:ext cx="26593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Filter </a:t>
            </a:r>
            <a:r>
              <a:rPr dirty="0"/>
              <a:t>-</a:t>
            </a:r>
            <a:r>
              <a:rPr spc="-90" dirty="0"/>
              <a:t> </a:t>
            </a:r>
            <a:r>
              <a:rPr dirty="0"/>
              <a:t>Sobel</a:t>
            </a:r>
          </a:p>
        </p:txBody>
      </p:sp>
      <p:sp>
        <p:nvSpPr>
          <p:cNvPr id="8" name="object 8"/>
          <p:cNvSpPr/>
          <p:nvPr/>
        </p:nvSpPr>
        <p:spPr>
          <a:xfrm>
            <a:off x="933450" y="985786"/>
            <a:ext cx="7281799" cy="47292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43377" y="110489"/>
            <a:ext cx="38601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Hasil </a:t>
            </a:r>
            <a:r>
              <a:rPr dirty="0"/>
              <a:t>– </a:t>
            </a:r>
            <a:r>
              <a:rPr spc="-5" dirty="0"/>
              <a:t>Filter</a:t>
            </a:r>
            <a:r>
              <a:rPr spc="-85" dirty="0"/>
              <a:t> </a:t>
            </a:r>
            <a:r>
              <a:rPr dirty="0"/>
              <a:t>Sobel</a:t>
            </a:r>
          </a:p>
        </p:txBody>
      </p:sp>
      <p:sp>
        <p:nvSpPr>
          <p:cNvPr id="8" name="object 8"/>
          <p:cNvSpPr/>
          <p:nvPr/>
        </p:nvSpPr>
        <p:spPr>
          <a:xfrm>
            <a:off x="933450" y="985850"/>
            <a:ext cx="7281799" cy="52292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98114" y="110489"/>
            <a:ext cx="27495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Hasil </a:t>
            </a:r>
            <a:r>
              <a:rPr dirty="0"/>
              <a:t>-</a:t>
            </a:r>
            <a:r>
              <a:rPr spc="-110" dirty="0"/>
              <a:t> </a:t>
            </a:r>
            <a:r>
              <a:rPr dirty="0"/>
              <a:t>Matrik</a:t>
            </a:r>
          </a:p>
        </p:txBody>
      </p:sp>
      <p:sp>
        <p:nvSpPr>
          <p:cNvPr id="8" name="object 8"/>
          <p:cNvSpPr/>
          <p:nvPr/>
        </p:nvSpPr>
        <p:spPr>
          <a:xfrm>
            <a:off x="933450" y="1057224"/>
            <a:ext cx="7281799" cy="51578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8687" y="1057224"/>
            <a:ext cx="7291324" cy="51578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93898" y="110489"/>
            <a:ext cx="31591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Teori</a:t>
            </a:r>
            <a:r>
              <a:rPr spc="-80" dirty="0"/>
              <a:t> </a:t>
            </a:r>
            <a:r>
              <a:rPr dirty="0"/>
              <a:t>Konvolusi</a:t>
            </a:r>
          </a:p>
        </p:txBody>
      </p:sp>
      <p:sp>
        <p:nvSpPr>
          <p:cNvPr id="8" name="object 8"/>
          <p:cNvSpPr/>
          <p:nvPr/>
        </p:nvSpPr>
        <p:spPr>
          <a:xfrm>
            <a:off x="665518" y="1071587"/>
            <a:ext cx="7764145" cy="52863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3450" y="1057224"/>
            <a:ext cx="7281799" cy="51578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3925" y="985786"/>
            <a:ext cx="7300849" cy="51578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3450" y="966800"/>
            <a:ext cx="7281799" cy="5105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78661" y="68707"/>
            <a:ext cx="62420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9E"/>
                </a:solidFill>
              </a:rPr>
              <a:t>Teori </a:t>
            </a:r>
            <a:r>
              <a:rPr dirty="0">
                <a:solidFill>
                  <a:srgbClr val="FFFF9E"/>
                </a:solidFill>
              </a:rPr>
              <a:t>Konvolusi </a:t>
            </a:r>
            <a:r>
              <a:rPr spc="-5" dirty="0">
                <a:solidFill>
                  <a:srgbClr val="FFFF9E"/>
                </a:solidFill>
              </a:rPr>
              <a:t>(Spatial</a:t>
            </a:r>
            <a:r>
              <a:rPr spc="-75" dirty="0">
                <a:solidFill>
                  <a:srgbClr val="FFFF9E"/>
                </a:solidFill>
              </a:rPr>
              <a:t> </a:t>
            </a:r>
            <a:r>
              <a:rPr spc="-10" dirty="0">
                <a:solidFill>
                  <a:srgbClr val="FFFF9E"/>
                </a:solidFill>
              </a:rPr>
              <a:t>Filter)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233023"/>
            <a:ext cx="7719695" cy="52451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9A6ED9"/>
              </a:buClr>
              <a:buFont typeface="Wingdings 2"/>
              <a:buChar char=""/>
              <a:tabLst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Contoh operasi konvolusi pada data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1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dimensi</a:t>
            </a:r>
            <a:r>
              <a:rPr sz="2400" spc="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652780" lvl="1" indent="-285115">
              <a:lnSpc>
                <a:spcPct val="100000"/>
              </a:lnSpc>
              <a:spcBef>
                <a:spcPts val="240"/>
              </a:spcBef>
              <a:buClr>
                <a:srgbClr val="0D90BD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f(x)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{0,1,2,3,2,1,0}</a:t>
            </a:r>
            <a:endParaRPr sz="2400">
              <a:latin typeface="Arial"/>
              <a:cs typeface="Arial"/>
            </a:endParaRPr>
          </a:p>
          <a:p>
            <a:pPr marL="652780" lvl="1" indent="-285115">
              <a:lnSpc>
                <a:spcPct val="100000"/>
              </a:lnSpc>
              <a:spcBef>
                <a:spcPts val="290"/>
              </a:spcBef>
              <a:buClr>
                <a:srgbClr val="0D90BD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g(x)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{1,3,1}</a:t>
            </a:r>
            <a:endParaRPr sz="2400">
              <a:latin typeface="Arial"/>
              <a:cs typeface="Arial"/>
            </a:endParaRPr>
          </a:p>
          <a:p>
            <a:pPr marL="36766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Didefinisikan </a:t>
            </a:r>
            <a:r>
              <a:rPr sz="2400" b="1" spc="-5" dirty="0">
                <a:solidFill>
                  <a:srgbClr val="FFFFFF"/>
                </a:solidFill>
                <a:latin typeface="Symbol"/>
                <a:cs typeface="Symbol"/>
              </a:rPr>
              <a:t>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adalah operasi konvolusi, maka</a:t>
            </a:r>
            <a:r>
              <a:rPr sz="2400"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652780" lvl="1" indent="-285115">
              <a:lnSpc>
                <a:spcPct val="100000"/>
              </a:lnSpc>
              <a:spcBef>
                <a:spcPts val="295"/>
              </a:spcBef>
              <a:buClr>
                <a:srgbClr val="0D90BD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h(x)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f(x) </a:t>
            </a:r>
            <a:r>
              <a:rPr sz="2400" dirty="0">
                <a:solidFill>
                  <a:srgbClr val="FFFFFF"/>
                </a:solidFill>
                <a:latin typeface="Symbol"/>
                <a:cs typeface="Symbol"/>
              </a:rPr>
              <a:t>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g(x)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{1,5,10,13,10,5,1}</a:t>
            </a:r>
            <a:endParaRPr sz="2400">
              <a:latin typeface="Arial"/>
              <a:cs typeface="Arial"/>
            </a:endParaRPr>
          </a:p>
          <a:p>
            <a:pPr marL="652780" lvl="1" indent="-285115">
              <a:lnSpc>
                <a:spcPct val="100000"/>
              </a:lnSpc>
              <a:spcBef>
                <a:spcPts val="285"/>
              </a:spcBef>
              <a:buClr>
                <a:srgbClr val="0D90BD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Caranya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835660" lvl="2" indent="-191770">
              <a:lnSpc>
                <a:spcPct val="100000"/>
              </a:lnSpc>
              <a:spcBef>
                <a:spcPts val="290"/>
              </a:spcBef>
              <a:buClr>
                <a:srgbClr val="AAB8C9"/>
              </a:buClr>
              <a:buFont typeface="Wingdings 2"/>
              <a:buChar char=""/>
              <a:tabLst>
                <a:tab pos="836294" algn="l"/>
                <a:tab pos="4585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(1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=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835660" lvl="2" indent="-191770">
              <a:lnSpc>
                <a:spcPct val="100000"/>
              </a:lnSpc>
              <a:spcBef>
                <a:spcPts val="285"/>
              </a:spcBef>
              <a:buClr>
                <a:srgbClr val="AAB8C9"/>
              </a:buClr>
              <a:buFont typeface="Wingdings 2"/>
              <a:buChar char=""/>
              <a:tabLst>
                <a:tab pos="836294" algn="l"/>
                <a:tab pos="4585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(1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(2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=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835660" lvl="2" indent="-191770">
              <a:lnSpc>
                <a:spcPct val="100000"/>
              </a:lnSpc>
              <a:spcBef>
                <a:spcPts val="290"/>
              </a:spcBef>
              <a:buClr>
                <a:srgbClr val="AAB8C9"/>
              </a:buClr>
              <a:buFont typeface="Wingdings 2"/>
              <a:buChar char=""/>
              <a:tabLst>
                <a:tab pos="836294" algn="l"/>
                <a:tab pos="4585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(1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(2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(3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=	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  <a:p>
            <a:pPr marL="835660" lvl="2" indent="-191770">
              <a:lnSpc>
                <a:spcPct val="100000"/>
              </a:lnSpc>
              <a:spcBef>
                <a:spcPts val="290"/>
              </a:spcBef>
              <a:buClr>
                <a:srgbClr val="AAB8C9"/>
              </a:buClr>
              <a:buFont typeface="Wingdings 2"/>
              <a:buChar char=""/>
              <a:tabLst>
                <a:tab pos="836294" algn="l"/>
                <a:tab pos="4585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(2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(3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(2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=	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  <a:p>
            <a:pPr marL="835660" lvl="2" indent="-191770">
              <a:lnSpc>
                <a:spcPct val="100000"/>
              </a:lnSpc>
              <a:spcBef>
                <a:spcPts val="290"/>
              </a:spcBef>
              <a:buClr>
                <a:srgbClr val="AAB8C9"/>
              </a:buClr>
              <a:buFont typeface="Wingdings 2"/>
              <a:buChar char=""/>
              <a:tabLst>
                <a:tab pos="836294" algn="l"/>
                <a:tab pos="4585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(3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(2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(1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=	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  <a:p>
            <a:pPr marL="835660" lvl="2" indent="-191770">
              <a:lnSpc>
                <a:spcPct val="100000"/>
              </a:lnSpc>
              <a:spcBef>
                <a:spcPts val="290"/>
              </a:spcBef>
              <a:buClr>
                <a:srgbClr val="AAB8C9"/>
              </a:buClr>
              <a:buFont typeface="Wingdings 2"/>
              <a:buChar char=""/>
              <a:tabLst>
                <a:tab pos="836294" algn="l"/>
                <a:tab pos="4585335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(2 x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+ (1 x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+ (0 x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=	5</a:t>
            </a:r>
            <a:endParaRPr sz="2400">
              <a:latin typeface="Arial"/>
              <a:cs typeface="Arial"/>
            </a:endParaRPr>
          </a:p>
          <a:p>
            <a:pPr marL="835660" lvl="2" indent="-191770">
              <a:lnSpc>
                <a:spcPct val="100000"/>
              </a:lnSpc>
              <a:spcBef>
                <a:spcPts val="285"/>
              </a:spcBef>
              <a:buClr>
                <a:srgbClr val="AAB8C9"/>
              </a:buClr>
              <a:buFont typeface="Wingdings 2"/>
              <a:buChar char=""/>
              <a:tabLst>
                <a:tab pos="836294" algn="l"/>
                <a:tab pos="4585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(1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=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33901" y="1857311"/>
            <a:ext cx="4786630" cy="4215130"/>
          </a:xfrm>
          <a:custGeom>
            <a:avLst/>
            <a:gdLst/>
            <a:ahLst/>
            <a:cxnLst/>
            <a:rect l="l" t="t" r="r" b="b"/>
            <a:pathLst>
              <a:path w="4786630" h="4215130">
                <a:moveTo>
                  <a:pt x="0" y="4214876"/>
                </a:moveTo>
                <a:lnTo>
                  <a:pt x="4786249" y="4214876"/>
                </a:lnTo>
                <a:lnTo>
                  <a:pt x="4786249" y="0"/>
                </a:lnTo>
                <a:lnTo>
                  <a:pt x="0" y="0"/>
                </a:lnTo>
                <a:lnTo>
                  <a:pt x="0" y="42148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33901" y="1857311"/>
            <a:ext cx="4786630" cy="4215130"/>
          </a:xfrm>
          <a:custGeom>
            <a:avLst/>
            <a:gdLst/>
            <a:ahLst/>
            <a:cxnLst/>
            <a:rect l="l" t="t" r="r" b="b"/>
            <a:pathLst>
              <a:path w="4786630" h="4215130">
                <a:moveTo>
                  <a:pt x="0" y="4214876"/>
                </a:moveTo>
                <a:lnTo>
                  <a:pt x="4786249" y="4214876"/>
                </a:lnTo>
                <a:lnTo>
                  <a:pt x="4786249" y="0"/>
                </a:lnTo>
                <a:lnTo>
                  <a:pt x="0" y="0"/>
                </a:lnTo>
                <a:lnTo>
                  <a:pt x="0" y="4214876"/>
                </a:lnTo>
                <a:close/>
              </a:path>
            </a:pathLst>
          </a:custGeom>
          <a:ln w="25400">
            <a:solidFill>
              <a:srgbClr val="0768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69745" y="182371"/>
            <a:ext cx="566674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solidFill>
                  <a:srgbClr val="FFFF9E"/>
                </a:solidFill>
              </a:rPr>
              <a:t>Teori </a:t>
            </a:r>
            <a:r>
              <a:rPr sz="2900" dirty="0">
                <a:solidFill>
                  <a:srgbClr val="FFFF9E"/>
                </a:solidFill>
              </a:rPr>
              <a:t>Konvolusi </a:t>
            </a:r>
            <a:r>
              <a:rPr sz="2900" spc="-5" dirty="0">
                <a:solidFill>
                  <a:srgbClr val="FFFF9E"/>
                </a:solidFill>
              </a:rPr>
              <a:t>(Spatial</a:t>
            </a:r>
            <a:r>
              <a:rPr sz="2900" spc="-60" dirty="0">
                <a:solidFill>
                  <a:srgbClr val="FFFF9E"/>
                </a:solidFill>
              </a:rPr>
              <a:t> </a:t>
            </a:r>
            <a:r>
              <a:rPr sz="2900" dirty="0">
                <a:solidFill>
                  <a:srgbClr val="FFFF9E"/>
                </a:solidFill>
              </a:rPr>
              <a:t>Filter)</a:t>
            </a:r>
            <a:endParaRPr sz="2900"/>
          </a:p>
        </p:txBody>
      </p:sp>
      <p:sp>
        <p:nvSpPr>
          <p:cNvPr id="10" name="object 10"/>
          <p:cNvSpPr txBox="1"/>
          <p:nvPr/>
        </p:nvSpPr>
        <p:spPr>
          <a:xfrm>
            <a:off x="186639" y="1722471"/>
            <a:ext cx="3235325" cy="11220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A6ED9"/>
              </a:buClr>
              <a:buFont typeface="Wingdings"/>
              <a:buChar char="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f(x) =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{0,1,2,3,2,1,0}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9A6ED9"/>
              </a:buClr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g(x)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{1,3,1}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9A6ED9"/>
              </a:buClr>
              <a:buFont typeface="Wingdings"/>
              <a:buChar char="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h(x) = f(x)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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g(x)</a:t>
            </a:r>
            <a:r>
              <a:rPr sz="2000" spc="-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3744" y="2880487"/>
            <a:ext cx="2818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{1,5,10,13,10,5,1}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04851" y="4805376"/>
            <a:ext cx="2816860" cy="704215"/>
          </a:xfrm>
          <a:custGeom>
            <a:avLst/>
            <a:gdLst/>
            <a:ahLst/>
            <a:cxnLst/>
            <a:rect l="l" t="t" r="r" b="b"/>
            <a:pathLst>
              <a:path w="2816859" h="704214">
                <a:moveTo>
                  <a:pt x="1408362" y="0"/>
                </a:moveTo>
                <a:lnTo>
                  <a:pt x="0" y="704076"/>
                </a:lnTo>
                <a:lnTo>
                  <a:pt x="2816724" y="704076"/>
                </a:lnTo>
                <a:lnTo>
                  <a:pt x="14083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04851" y="4805376"/>
            <a:ext cx="2816860" cy="704215"/>
          </a:xfrm>
          <a:custGeom>
            <a:avLst/>
            <a:gdLst/>
            <a:ahLst/>
            <a:cxnLst/>
            <a:rect l="l" t="t" r="r" b="b"/>
            <a:pathLst>
              <a:path w="2816859" h="704214">
                <a:moveTo>
                  <a:pt x="0" y="704076"/>
                </a:moveTo>
                <a:lnTo>
                  <a:pt x="1408362" y="0"/>
                </a:lnTo>
                <a:lnTo>
                  <a:pt x="2816724" y="704076"/>
                </a:lnTo>
                <a:lnTo>
                  <a:pt x="0" y="704076"/>
                </a:lnTo>
                <a:close/>
              </a:path>
            </a:pathLst>
          </a:custGeom>
          <a:ln w="9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04851" y="2106461"/>
            <a:ext cx="3286760" cy="3403600"/>
          </a:xfrm>
          <a:custGeom>
            <a:avLst/>
            <a:gdLst/>
            <a:ahLst/>
            <a:cxnLst/>
            <a:rect l="l" t="t" r="r" b="b"/>
            <a:pathLst>
              <a:path w="3286759" h="3403600">
                <a:moveTo>
                  <a:pt x="0" y="0"/>
                </a:moveTo>
                <a:lnTo>
                  <a:pt x="0" y="3402992"/>
                </a:lnTo>
                <a:lnTo>
                  <a:pt x="3286178" y="3402992"/>
                </a:lnTo>
              </a:path>
            </a:pathLst>
          </a:custGeom>
          <a:ln w="9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74305" y="4336038"/>
            <a:ext cx="0" cy="1290955"/>
          </a:xfrm>
          <a:custGeom>
            <a:avLst/>
            <a:gdLst/>
            <a:ahLst/>
            <a:cxnLst/>
            <a:rect l="l" t="t" r="r" b="b"/>
            <a:pathLst>
              <a:path h="1290954">
                <a:moveTo>
                  <a:pt x="0" y="0"/>
                </a:moveTo>
                <a:lnTo>
                  <a:pt x="0" y="1290761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43759" y="3162576"/>
            <a:ext cx="0" cy="2464435"/>
          </a:xfrm>
          <a:custGeom>
            <a:avLst/>
            <a:gdLst/>
            <a:ahLst/>
            <a:cxnLst/>
            <a:rect l="l" t="t" r="r" b="b"/>
            <a:pathLst>
              <a:path h="2464435">
                <a:moveTo>
                  <a:pt x="0" y="0"/>
                </a:moveTo>
                <a:lnTo>
                  <a:pt x="0" y="2464223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13213" y="2458499"/>
            <a:ext cx="0" cy="3168650"/>
          </a:xfrm>
          <a:custGeom>
            <a:avLst/>
            <a:gdLst/>
            <a:ahLst/>
            <a:cxnLst/>
            <a:rect l="l" t="t" r="r" b="b"/>
            <a:pathLst>
              <a:path h="3168650">
                <a:moveTo>
                  <a:pt x="0" y="0"/>
                </a:moveTo>
                <a:lnTo>
                  <a:pt x="0" y="31683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82668" y="3162576"/>
            <a:ext cx="0" cy="2464435"/>
          </a:xfrm>
          <a:custGeom>
            <a:avLst/>
            <a:gdLst/>
            <a:ahLst/>
            <a:cxnLst/>
            <a:rect l="l" t="t" r="r" b="b"/>
            <a:pathLst>
              <a:path h="2464435">
                <a:moveTo>
                  <a:pt x="0" y="0"/>
                </a:moveTo>
                <a:lnTo>
                  <a:pt x="0" y="2464223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52121" y="4336038"/>
            <a:ext cx="0" cy="1290955"/>
          </a:xfrm>
          <a:custGeom>
            <a:avLst/>
            <a:gdLst/>
            <a:ahLst/>
            <a:cxnLst/>
            <a:rect l="l" t="t" r="r" b="b"/>
            <a:pathLst>
              <a:path h="1290954">
                <a:moveTo>
                  <a:pt x="0" y="0"/>
                </a:moveTo>
                <a:lnTo>
                  <a:pt x="0" y="1290761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87488" y="5274761"/>
            <a:ext cx="587375" cy="0"/>
          </a:xfrm>
          <a:custGeom>
            <a:avLst/>
            <a:gdLst/>
            <a:ahLst/>
            <a:cxnLst/>
            <a:rect l="l" t="t" r="r" b="b"/>
            <a:pathLst>
              <a:path w="587375">
                <a:moveTo>
                  <a:pt x="58681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87488" y="5040069"/>
            <a:ext cx="1056640" cy="0"/>
          </a:xfrm>
          <a:custGeom>
            <a:avLst/>
            <a:gdLst/>
            <a:ahLst/>
            <a:cxnLst/>
            <a:rect l="l" t="t" r="r" b="b"/>
            <a:pathLst>
              <a:path w="1056639">
                <a:moveTo>
                  <a:pt x="105627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87488" y="5040069"/>
            <a:ext cx="1995805" cy="0"/>
          </a:xfrm>
          <a:custGeom>
            <a:avLst/>
            <a:gdLst/>
            <a:ahLst/>
            <a:cxnLst/>
            <a:rect l="l" t="t" r="r" b="b"/>
            <a:pathLst>
              <a:path w="1995804">
                <a:moveTo>
                  <a:pt x="199518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04851" y="5274761"/>
            <a:ext cx="2816860" cy="0"/>
          </a:xfrm>
          <a:custGeom>
            <a:avLst/>
            <a:gdLst/>
            <a:ahLst/>
            <a:cxnLst/>
            <a:rect l="l" t="t" r="r" b="b"/>
            <a:pathLst>
              <a:path w="2816859">
                <a:moveTo>
                  <a:pt x="28167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46169" y="4805376"/>
            <a:ext cx="1467485" cy="0"/>
          </a:xfrm>
          <a:custGeom>
            <a:avLst/>
            <a:gdLst/>
            <a:ahLst/>
            <a:cxnLst/>
            <a:rect l="l" t="t" r="r" b="b"/>
            <a:pathLst>
              <a:path w="1467485">
                <a:moveTo>
                  <a:pt x="146704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99491" y="4350206"/>
            <a:ext cx="480695" cy="930275"/>
          </a:xfrm>
          <a:custGeom>
            <a:avLst/>
            <a:gdLst/>
            <a:ahLst/>
            <a:cxnLst/>
            <a:rect l="l" t="t" r="r" b="b"/>
            <a:pathLst>
              <a:path w="480695" h="930275">
                <a:moveTo>
                  <a:pt x="474644" y="0"/>
                </a:moveTo>
                <a:lnTo>
                  <a:pt x="471810" y="923"/>
                </a:lnTo>
                <a:lnTo>
                  <a:pt x="0" y="924724"/>
                </a:lnTo>
                <a:lnTo>
                  <a:pt x="924" y="927542"/>
                </a:lnTo>
                <a:lnTo>
                  <a:pt x="5529" y="929914"/>
                </a:lnTo>
                <a:lnTo>
                  <a:pt x="8363" y="928990"/>
                </a:lnTo>
                <a:lnTo>
                  <a:pt x="480173" y="5158"/>
                </a:lnTo>
                <a:lnTo>
                  <a:pt x="479265" y="2309"/>
                </a:lnTo>
                <a:lnTo>
                  <a:pt x="476954" y="1231"/>
                </a:lnTo>
                <a:lnTo>
                  <a:pt x="474644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99491" y="4350206"/>
            <a:ext cx="480695" cy="930275"/>
          </a:xfrm>
          <a:custGeom>
            <a:avLst/>
            <a:gdLst/>
            <a:ahLst/>
            <a:cxnLst/>
            <a:rect l="l" t="t" r="r" b="b"/>
            <a:pathLst>
              <a:path w="480695" h="930275">
                <a:moveTo>
                  <a:pt x="9549" y="926680"/>
                </a:moveTo>
                <a:lnTo>
                  <a:pt x="479003" y="7468"/>
                </a:lnTo>
                <a:lnTo>
                  <a:pt x="480173" y="5158"/>
                </a:lnTo>
                <a:lnTo>
                  <a:pt x="479265" y="2309"/>
                </a:lnTo>
                <a:lnTo>
                  <a:pt x="476954" y="1231"/>
                </a:lnTo>
                <a:lnTo>
                  <a:pt x="474644" y="0"/>
                </a:lnTo>
                <a:lnTo>
                  <a:pt x="471810" y="923"/>
                </a:lnTo>
                <a:lnTo>
                  <a:pt x="470640" y="3203"/>
                </a:lnTo>
                <a:lnTo>
                  <a:pt x="1185" y="922414"/>
                </a:lnTo>
                <a:lnTo>
                  <a:pt x="0" y="924724"/>
                </a:lnTo>
                <a:lnTo>
                  <a:pt x="924" y="927542"/>
                </a:lnTo>
                <a:lnTo>
                  <a:pt x="3234" y="928728"/>
                </a:lnTo>
                <a:lnTo>
                  <a:pt x="5529" y="929914"/>
                </a:lnTo>
                <a:lnTo>
                  <a:pt x="8363" y="928990"/>
                </a:lnTo>
                <a:lnTo>
                  <a:pt x="9549" y="9266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46169" y="5274761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8681" y="0"/>
                </a:lnTo>
              </a:path>
            </a:pathLst>
          </a:custGeom>
          <a:ln w="9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04851" y="5040069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384"/>
                </a:lnTo>
              </a:path>
            </a:pathLst>
          </a:custGeom>
          <a:ln w="93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46169" y="5040069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8681" y="0"/>
                </a:lnTo>
              </a:path>
            </a:pathLst>
          </a:custGeom>
          <a:ln w="9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04851" y="4805376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384"/>
                </a:lnTo>
              </a:path>
            </a:pathLst>
          </a:custGeom>
          <a:ln w="93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46169" y="2458499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8681" y="0"/>
                </a:lnTo>
              </a:path>
            </a:pathLst>
          </a:custGeom>
          <a:ln w="9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04851" y="2223807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384"/>
                </a:lnTo>
              </a:path>
            </a:pathLst>
          </a:custGeom>
          <a:ln w="93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46169" y="2693192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8681" y="0"/>
                </a:lnTo>
              </a:path>
            </a:pathLst>
          </a:custGeom>
          <a:ln w="9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04851" y="2458499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384"/>
                </a:lnTo>
              </a:path>
            </a:pathLst>
          </a:custGeom>
          <a:ln w="93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46169" y="2927884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8681" y="0"/>
                </a:lnTo>
              </a:path>
            </a:pathLst>
          </a:custGeom>
          <a:ln w="9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04851" y="2693192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384"/>
                </a:lnTo>
              </a:path>
            </a:pathLst>
          </a:custGeom>
          <a:ln w="93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46169" y="3162576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8681" y="0"/>
                </a:lnTo>
              </a:path>
            </a:pathLst>
          </a:custGeom>
          <a:ln w="9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04851" y="2927884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384"/>
                </a:lnTo>
              </a:path>
            </a:pathLst>
          </a:custGeom>
          <a:ln w="93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46169" y="3397269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8681" y="0"/>
                </a:lnTo>
              </a:path>
            </a:pathLst>
          </a:custGeom>
          <a:ln w="9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04851" y="3162576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384"/>
                </a:lnTo>
              </a:path>
            </a:pathLst>
          </a:custGeom>
          <a:ln w="93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46169" y="3631961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8681" y="0"/>
                </a:lnTo>
              </a:path>
            </a:pathLst>
          </a:custGeom>
          <a:ln w="9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04851" y="3397269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384"/>
                </a:lnTo>
              </a:path>
            </a:pathLst>
          </a:custGeom>
          <a:ln w="93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46169" y="3866653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8681" y="0"/>
                </a:lnTo>
              </a:path>
            </a:pathLst>
          </a:custGeom>
          <a:ln w="9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04851" y="3631961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384"/>
                </a:lnTo>
              </a:path>
            </a:pathLst>
          </a:custGeom>
          <a:ln w="93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46169" y="4101346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8681" y="0"/>
                </a:lnTo>
              </a:path>
            </a:pathLst>
          </a:custGeom>
          <a:ln w="9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04851" y="3866653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384"/>
                </a:lnTo>
              </a:path>
            </a:pathLst>
          </a:custGeom>
          <a:ln w="93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46169" y="4336038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8681" y="0"/>
                </a:lnTo>
              </a:path>
            </a:pathLst>
          </a:custGeom>
          <a:ln w="9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04851" y="4101346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338"/>
                </a:lnTo>
              </a:path>
            </a:pathLst>
          </a:custGeom>
          <a:ln w="93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46169" y="4570684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8681" y="0"/>
                </a:lnTo>
              </a:path>
            </a:pathLst>
          </a:custGeom>
          <a:ln w="9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04851" y="4336038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338"/>
                </a:lnTo>
              </a:path>
            </a:pathLst>
          </a:custGeom>
          <a:ln w="93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46169" y="4805376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8681" y="0"/>
                </a:lnTo>
              </a:path>
            </a:pathLst>
          </a:custGeom>
          <a:ln w="9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04851" y="4570684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384"/>
                </a:lnTo>
              </a:path>
            </a:pathLst>
          </a:custGeom>
          <a:ln w="93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548570" y="2289215"/>
            <a:ext cx="200025" cy="30765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1200" spc="15" dirty="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200" spc="15" dirty="0"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200" spc="15" dirty="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200" spc="15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  <a:p>
            <a:pPr marL="86995" algn="ctr">
              <a:lnSpc>
                <a:spcPct val="100000"/>
              </a:lnSpc>
              <a:spcBef>
                <a:spcPts val="405"/>
              </a:spcBef>
            </a:pPr>
            <a:r>
              <a:rPr sz="1200" spc="15" dirty="0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  <a:p>
            <a:pPr marL="86995" algn="ctr">
              <a:lnSpc>
                <a:spcPct val="100000"/>
              </a:lnSpc>
              <a:spcBef>
                <a:spcPts val="409"/>
              </a:spcBef>
            </a:pPr>
            <a:r>
              <a:rPr sz="1200" spc="15" dirty="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  <a:p>
            <a:pPr marL="86995" algn="ctr">
              <a:lnSpc>
                <a:spcPct val="100000"/>
              </a:lnSpc>
              <a:spcBef>
                <a:spcPts val="409"/>
              </a:spcBef>
            </a:pPr>
            <a:r>
              <a:rPr sz="1200" spc="15" dirty="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  <a:p>
            <a:pPr marL="86995" algn="ctr">
              <a:lnSpc>
                <a:spcPct val="100000"/>
              </a:lnSpc>
              <a:spcBef>
                <a:spcPts val="405"/>
              </a:spcBef>
            </a:pPr>
            <a:r>
              <a:rPr sz="1200" spc="15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  <a:p>
            <a:pPr marL="86995" algn="ctr">
              <a:lnSpc>
                <a:spcPct val="100000"/>
              </a:lnSpc>
              <a:spcBef>
                <a:spcPts val="409"/>
              </a:spcBef>
            </a:pPr>
            <a:r>
              <a:rPr sz="1200" spc="15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  <a:p>
            <a:pPr marL="86995" algn="ctr">
              <a:lnSpc>
                <a:spcPct val="100000"/>
              </a:lnSpc>
              <a:spcBef>
                <a:spcPts val="405"/>
              </a:spcBef>
            </a:pPr>
            <a:r>
              <a:rPr sz="1200" spc="15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 marL="86995" algn="ctr">
              <a:lnSpc>
                <a:spcPct val="100000"/>
              </a:lnSpc>
              <a:spcBef>
                <a:spcPts val="409"/>
              </a:spcBef>
            </a:pPr>
            <a:r>
              <a:rPr sz="1200" spc="15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  <a:p>
            <a:pPr marL="86995" algn="ctr">
              <a:lnSpc>
                <a:spcPct val="100000"/>
              </a:lnSpc>
              <a:spcBef>
                <a:spcPts val="409"/>
              </a:spcBef>
            </a:pPr>
            <a:r>
              <a:rPr sz="1200" spc="15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 marL="86995" algn="ctr">
              <a:lnSpc>
                <a:spcPct val="100000"/>
              </a:lnSpc>
              <a:spcBef>
                <a:spcPts val="405"/>
              </a:spcBef>
            </a:pPr>
            <a:r>
              <a:rPr sz="1200" spc="1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368991" y="3157187"/>
            <a:ext cx="480695" cy="1203960"/>
          </a:xfrm>
          <a:custGeom>
            <a:avLst/>
            <a:gdLst/>
            <a:ahLst/>
            <a:cxnLst/>
            <a:rect l="l" t="t" r="r" b="b"/>
            <a:pathLst>
              <a:path w="480695" h="1203960">
                <a:moveTo>
                  <a:pt x="474074" y="0"/>
                </a:moveTo>
                <a:lnTo>
                  <a:pt x="471348" y="1231"/>
                </a:lnTo>
                <a:lnTo>
                  <a:pt x="470409" y="3541"/>
                </a:lnTo>
                <a:lnTo>
                  <a:pt x="0" y="1199055"/>
                </a:lnTo>
                <a:lnTo>
                  <a:pt x="1185" y="1201781"/>
                </a:lnTo>
                <a:lnTo>
                  <a:pt x="6006" y="1203675"/>
                </a:lnTo>
                <a:lnTo>
                  <a:pt x="8732" y="1202490"/>
                </a:lnTo>
                <a:lnTo>
                  <a:pt x="479141" y="7083"/>
                </a:lnTo>
                <a:lnTo>
                  <a:pt x="480081" y="4619"/>
                </a:lnTo>
                <a:lnTo>
                  <a:pt x="478895" y="1847"/>
                </a:lnTo>
                <a:lnTo>
                  <a:pt x="474074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68991" y="3157186"/>
            <a:ext cx="480695" cy="1203960"/>
          </a:xfrm>
          <a:custGeom>
            <a:avLst/>
            <a:gdLst/>
            <a:ahLst/>
            <a:cxnLst/>
            <a:rect l="l" t="t" r="r" b="b"/>
            <a:pathLst>
              <a:path w="480695" h="1203960">
                <a:moveTo>
                  <a:pt x="9687" y="1200072"/>
                </a:moveTo>
                <a:lnTo>
                  <a:pt x="479142" y="7083"/>
                </a:lnTo>
                <a:lnTo>
                  <a:pt x="480081" y="4619"/>
                </a:lnTo>
                <a:lnTo>
                  <a:pt x="478895" y="1847"/>
                </a:lnTo>
                <a:lnTo>
                  <a:pt x="476492" y="923"/>
                </a:lnTo>
                <a:lnTo>
                  <a:pt x="474074" y="0"/>
                </a:lnTo>
                <a:lnTo>
                  <a:pt x="471348" y="1231"/>
                </a:lnTo>
                <a:lnTo>
                  <a:pt x="470409" y="3541"/>
                </a:lnTo>
                <a:lnTo>
                  <a:pt x="954" y="1196638"/>
                </a:lnTo>
                <a:lnTo>
                  <a:pt x="0" y="1199055"/>
                </a:lnTo>
                <a:lnTo>
                  <a:pt x="1185" y="1201781"/>
                </a:lnTo>
                <a:lnTo>
                  <a:pt x="3604" y="1202721"/>
                </a:lnTo>
                <a:lnTo>
                  <a:pt x="6006" y="1203675"/>
                </a:lnTo>
                <a:lnTo>
                  <a:pt x="8732" y="1202490"/>
                </a:lnTo>
                <a:lnTo>
                  <a:pt x="9687" y="12000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838414" y="2453110"/>
            <a:ext cx="480695" cy="715010"/>
          </a:xfrm>
          <a:custGeom>
            <a:avLst/>
            <a:gdLst/>
            <a:ahLst/>
            <a:cxnLst/>
            <a:rect l="l" t="t" r="r" b="b"/>
            <a:pathLst>
              <a:path w="480695" h="715010">
                <a:moveTo>
                  <a:pt x="475260" y="0"/>
                </a:moveTo>
                <a:lnTo>
                  <a:pt x="472334" y="615"/>
                </a:lnTo>
                <a:lnTo>
                  <a:pt x="470845" y="2925"/>
                </a:lnTo>
                <a:lnTo>
                  <a:pt x="0" y="709004"/>
                </a:lnTo>
                <a:lnTo>
                  <a:pt x="585" y="711930"/>
                </a:lnTo>
                <a:lnTo>
                  <a:pt x="4897" y="714702"/>
                </a:lnTo>
                <a:lnTo>
                  <a:pt x="7808" y="714240"/>
                </a:lnTo>
                <a:lnTo>
                  <a:pt x="478649" y="8007"/>
                </a:lnTo>
                <a:lnTo>
                  <a:pt x="480189" y="5851"/>
                </a:lnTo>
                <a:lnTo>
                  <a:pt x="479573" y="2925"/>
                </a:lnTo>
                <a:lnTo>
                  <a:pt x="477416" y="1385"/>
                </a:lnTo>
                <a:lnTo>
                  <a:pt x="475260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38414" y="2453110"/>
            <a:ext cx="480695" cy="715010"/>
          </a:xfrm>
          <a:custGeom>
            <a:avLst/>
            <a:gdLst/>
            <a:ahLst/>
            <a:cxnLst/>
            <a:rect l="l" t="t" r="r" b="b"/>
            <a:pathLst>
              <a:path w="480695" h="715010">
                <a:moveTo>
                  <a:pt x="9256" y="712084"/>
                </a:moveTo>
                <a:lnTo>
                  <a:pt x="478649" y="8007"/>
                </a:lnTo>
                <a:lnTo>
                  <a:pt x="480189" y="5851"/>
                </a:lnTo>
                <a:lnTo>
                  <a:pt x="479573" y="2925"/>
                </a:lnTo>
                <a:lnTo>
                  <a:pt x="477416" y="1385"/>
                </a:lnTo>
                <a:lnTo>
                  <a:pt x="475260" y="0"/>
                </a:lnTo>
                <a:lnTo>
                  <a:pt x="472334" y="615"/>
                </a:lnTo>
                <a:lnTo>
                  <a:pt x="470948" y="2771"/>
                </a:lnTo>
                <a:lnTo>
                  <a:pt x="1447" y="706848"/>
                </a:lnTo>
                <a:lnTo>
                  <a:pt x="0" y="709004"/>
                </a:lnTo>
                <a:lnTo>
                  <a:pt x="585" y="711930"/>
                </a:lnTo>
                <a:lnTo>
                  <a:pt x="2741" y="713316"/>
                </a:lnTo>
                <a:lnTo>
                  <a:pt x="4897" y="714702"/>
                </a:lnTo>
                <a:lnTo>
                  <a:pt x="7808" y="714240"/>
                </a:lnTo>
                <a:lnTo>
                  <a:pt x="9256" y="71208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307823" y="2453110"/>
            <a:ext cx="480695" cy="715010"/>
          </a:xfrm>
          <a:custGeom>
            <a:avLst/>
            <a:gdLst/>
            <a:ahLst/>
            <a:cxnLst/>
            <a:rect l="l" t="t" r="r" b="b"/>
            <a:pathLst>
              <a:path w="480695" h="715010">
                <a:moveTo>
                  <a:pt x="4928" y="0"/>
                </a:moveTo>
                <a:lnTo>
                  <a:pt x="2772" y="1385"/>
                </a:lnTo>
                <a:lnTo>
                  <a:pt x="616" y="2925"/>
                </a:lnTo>
                <a:lnTo>
                  <a:pt x="0" y="5851"/>
                </a:lnTo>
                <a:lnTo>
                  <a:pt x="1540" y="8007"/>
                </a:lnTo>
                <a:lnTo>
                  <a:pt x="470994" y="712084"/>
                </a:lnTo>
                <a:lnTo>
                  <a:pt x="472380" y="714240"/>
                </a:lnTo>
                <a:lnTo>
                  <a:pt x="475306" y="714702"/>
                </a:lnTo>
                <a:lnTo>
                  <a:pt x="479619" y="711930"/>
                </a:lnTo>
                <a:lnTo>
                  <a:pt x="480235" y="709004"/>
                </a:lnTo>
                <a:lnTo>
                  <a:pt x="478695" y="706848"/>
                </a:lnTo>
                <a:lnTo>
                  <a:pt x="9241" y="2771"/>
                </a:lnTo>
                <a:lnTo>
                  <a:pt x="7855" y="615"/>
                </a:lnTo>
                <a:lnTo>
                  <a:pt x="4928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07823" y="2453110"/>
            <a:ext cx="480695" cy="715010"/>
          </a:xfrm>
          <a:custGeom>
            <a:avLst/>
            <a:gdLst/>
            <a:ahLst/>
            <a:cxnLst/>
            <a:rect l="l" t="t" r="r" b="b"/>
            <a:pathLst>
              <a:path w="480695" h="715010">
                <a:moveTo>
                  <a:pt x="1540" y="8007"/>
                </a:moveTo>
                <a:lnTo>
                  <a:pt x="470994" y="712084"/>
                </a:lnTo>
                <a:lnTo>
                  <a:pt x="472380" y="714240"/>
                </a:lnTo>
                <a:lnTo>
                  <a:pt x="475306" y="714702"/>
                </a:lnTo>
                <a:lnTo>
                  <a:pt x="477463" y="713316"/>
                </a:lnTo>
                <a:lnTo>
                  <a:pt x="479619" y="711930"/>
                </a:lnTo>
                <a:lnTo>
                  <a:pt x="480235" y="709004"/>
                </a:lnTo>
                <a:lnTo>
                  <a:pt x="9241" y="2771"/>
                </a:lnTo>
                <a:lnTo>
                  <a:pt x="7855" y="615"/>
                </a:lnTo>
                <a:lnTo>
                  <a:pt x="4928" y="0"/>
                </a:lnTo>
                <a:lnTo>
                  <a:pt x="2772" y="1385"/>
                </a:lnTo>
                <a:lnTo>
                  <a:pt x="616" y="2925"/>
                </a:lnTo>
                <a:lnTo>
                  <a:pt x="0" y="5851"/>
                </a:lnTo>
                <a:lnTo>
                  <a:pt x="1540" y="800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77277" y="3157187"/>
            <a:ext cx="480695" cy="1184275"/>
          </a:xfrm>
          <a:custGeom>
            <a:avLst/>
            <a:gdLst/>
            <a:ahLst/>
            <a:cxnLst/>
            <a:rect l="l" t="t" r="r" b="b"/>
            <a:pathLst>
              <a:path w="480695" h="1184275">
                <a:moveTo>
                  <a:pt x="6006" y="0"/>
                </a:moveTo>
                <a:lnTo>
                  <a:pt x="3696" y="923"/>
                </a:lnTo>
                <a:lnTo>
                  <a:pt x="1232" y="2001"/>
                </a:lnTo>
                <a:lnTo>
                  <a:pt x="0" y="4619"/>
                </a:lnTo>
                <a:lnTo>
                  <a:pt x="1078" y="7083"/>
                </a:lnTo>
                <a:lnTo>
                  <a:pt x="470532" y="1180545"/>
                </a:lnTo>
                <a:lnTo>
                  <a:pt x="471456" y="1183009"/>
                </a:lnTo>
                <a:lnTo>
                  <a:pt x="474228" y="1184087"/>
                </a:lnTo>
                <a:lnTo>
                  <a:pt x="476539" y="1183163"/>
                </a:lnTo>
                <a:lnTo>
                  <a:pt x="479003" y="1182239"/>
                </a:lnTo>
                <a:lnTo>
                  <a:pt x="480235" y="1179467"/>
                </a:lnTo>
                <a:lnTo>
                  <a:pt x="479157" y="1177003"/>
                </a:lnTo>
                <a:lnTo>
                  <a:pt x="8779" y="1231"/>
                </a:lnTo>
                <a:lnTo>
                  <a:pt x="6006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77277" y="3157186"/>
            <a:ext cx="480695" cy="1184275"/>
          </a:xfrm>
          <a:custGeom>
            <a:avLst/>
            <a:gdLst/>
            <a:ahLst/>
            <a:cxnLst/>
            <a:rect l="l" t="t" r="r" b="b"/>
            <a:pathLst>
              <a:path w="480695" h="1184275">
                <a:moveTo>
                  <a:pt x="1078" y="7083"/>
                </a:moveTo>
                <a:lnTo>
                  <a:pt x="470532" y="1180545"/>
                </a:lnTo>
                <a:lnTo>
                  <a:pt x="471456" y="1183009"/>
                </a:lnTo>
                <a:lnTo>
                  <a:pt x="474228" y="1184087"/>
                </a:lnTo>
                <a:lnTo>
                  <a:pt x="476539" y="1183163"/>
                </a:lnTo>
                <a:lnTo>
                  <a:pt x="479003" y="1182239"/>
                </a:lnTo>
                <a:lnTo>
                  <a:pt x="480235" y="1179467"/>
                </a:lnTo>
                <a:lnTo>
                  <a:pt x="9703" y="3541"/>
                </a:lnTo>
                <a:lnTo>
                  <a:pt x="8779" y="1231"/>
                </a:lnTo>
                <a:lnTo>
                  <a:pt x="6006" y="0"/>
                </a:lnTo>
                <a:lnTo>
                  <a:pt x="3696" y="923"/>
                </a:lnTo>
                <a:lnTo>
                  <a:pt x="1232" y="2001"/>
                </a:lnTo>
                <a:lnTo>
                  <a:pt x="0" y="4619"/>
                </a:lnTo>
                <a:lnTo>
                  <a:pt x="1078" y="708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46731" y="4330648"/>
            <a:ext cx="480695" cy="949960"/>
          </a:xfrm>
          <a:custGeom>
            <a:avLst/>
            <a:gdLst/>
            <a:ahLst/>
            <a:cxnLst/>
            <a:rect l="l" t="t" r="r" b="b"/>
            <a:pathLst>
              <a:path w="480695" h="949960">
                <a:moveTo>
                  <a:pt x="5544" y="0"/>
                </a:moveTo>
                <a:lnTo>
                  <a:pt x="3234" y="1077"/>
                </a:lnTo>
                <a:lnTo>
                  <a:pt x="924" y="2309"/>
                </a:lnTo>
                <a:lnTo>
                  <a:pt x="0" y="5081"/>
                </a:lnTo>
                <a:lnTo>
                  <a:pt x="1232" y="7391"/>
                </a:lnTo>
                <a:lnTo>
                  <a:pt x="470686" y="946207"/>
                </a:lnTo>
                <a:lnTo>
                  <a:pt x="471764" y="948517"/>
                </a:lnTo>
                <a:lnTo>
                  <a:pt x="474690" y="949456"/>
                </a:lnTo>
                <a:lnTo>
                  <a:pt x="479311" y="947146"/>
                </a:lnTo>
                <a:lnTo>
                  <a:pt x="480235" y="944328"/>
                </a:lnTo>
                <a:lnTo>
                  <a:pt x="479003" y="942003"/>
                </a:lnTo>
                <a:lnTo>
                  <a:pt x="9549" y="3233"/>
                </a:lnTo>
                <a:lnTo>
                  <a:pt x="8471" y="923"/>
                </a:lnTo>
                <a:lnTo>
                  <a:pt x="5544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46731" y="4330648"/>
            <a:ext cx="480695" cy="949960"/>
          </a:xfrm>
          <a:custGeom>
            <a:avLst/>
            <a:gdLst/>
            <a:ahLst/>
            <a:cxnLst/>
            <a:rect l="l" t="t" r="r" b="b"/>
            <a:pathLst>
              <a:path w="480695" h="949960">
                <a:moveTo>
                  <a:pt x="1232" y="7391"/>
                </a:moveTo>
                <a:lnTo>
                  <a:pt x="470686" y="946207"/>
                </a:lnTo>
                <a:lnTo>
                  <a:pt x="471764" y="948517"/>
                </a:lnTo>
                <a:lnTo>
                  <a:pt x="474690" y="949456"/>
                </a:lnTo>
                <a:lnTo>
                  <a:pt x="477001" y="948301"/>
                </a:lnTo>
                <a:lnTo>
                  <a:pt x="479311" y="947146"/>
                </a:lnTo>
                <a:lnTo>
                  <a:pt x="480235" y="944328"/>
                </a:lnTo>
                <a:lnTo>
                  <a:pt x="9549" y="3233"/>
                </a:lnTo>
                <a:lnTo>
                  <a:pt x="8471" y="923"/>
                </a:lnTo>
                <a:lnTo>
                  <a:pt x="5544" y="0"/>
                </a:lnTo>
                <a:lnTo>
                  <a:pt x="3234" y="1077"/>
                </a:lnTo>
                <a:lnTo>
                  <a:pt x="924" y="2309"/>
                </a:lnTo>
                <a:lnTo>
                  <a:pt x="0" y="5081"/>
                </a:lnTo>
                <a:lnTo>
                  <a:pt x="1232" y="73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21575" y="5274761"/>
            <a:ext cx="0" cy="352425"/>
          </a:xfrm>
          <a:custGeom>
            <a:avLst/>
            <a:gdLst/>
            <a:ahLst/>
            <a:cxnLst/>
            <a:rect l="l" t="t" r="r" b="b"/>
            <a:pathLst>
              <a:path h="352425">
                <a:moveTo>
                  <a:pt x="0" y="0"/>
                </a:moveTo>
                <a:lnTo>
                  <a:pt x="0" y="352038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904851" y="5509453"/>
            <a:ext cx="3212465" cy="0"/>
          </a:xfrm>
          <a:custGeom>
            <a:avLst/>
            <a:gdLst/>
            <a:ahLst/>
            <a:cxnLst/>
            <a:rect l="l" t="t" r="r" b="b"/>
            <a:pathLst>
              <a:path w="3212465">
                <a:moveTo>
                  <a:pt x="0" y="0"/>
                </a:moveTo>
                <a:lnTo>
                  <a:pt x="3212249" y="0"/>
                </a:lnTo>
              </a:path>
            </a:pathLst>
          </a:custGeom>
          <a:ln w="9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06472" y="5467196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0" y="0"/>
                </a:moveTo>
                <a:lnTo>
                  <a:pt x="0" y="84498"/>
                </a:lnTo>
                <a:lnTo>
                  <a:pt x="84557" y="42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04851" y="2141265"/>
            <a:ext cx="0" cy="3368675"/>
          </a:xfrm>
          <a:custGeom>
            <a:avLst/>
            <a:gdLst/>
            <a:ahLst/>
            <a:cxnLst/>
            <a:rect l="l" t="t" r="r" b="b"/>
            <a:pathLst>
              <a:path h="3368675">
                <a:moveTo>
                  <a:pt x="0" y="3368188"/>
                </a:moveTo>
                <a:lnTo>
                  <a:pt x="0" y="0"/>
                </a:lnTo>
              </a:path>
            </a:pathLst>
          </a:custGeom>
          <a:ln w="93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62603" y="2067346"/>
            <a:ext cx="85090" cy="84455"/>
          </a:xfrm>
          <a:custGeom>
            <a:avLst/>
            <a:gdLst/>
            <a:ahLst/>
            <a:cxnLst/>
            <a:rect l="l" t="t" r="r" b="b"/>
            <a:pathLst>
              <a:path w="85089" h="84455">
                <a:moveTo>
                  <a:pt x="42247" y="0"/>
                </a:moveTo>
                <a:lnTo>
                  <a:pt x="0" y="84390"/>
                </a:lnTo>
                <a:lnTo>
                  <a:pt x="84495" y="84390"/>
                </a:lnTo>
                <a:lnTo>
                  <a:pt x="42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74305" y="5509453"/>
            <a:ext cx="0" cy="59055"/>
          </a:xfrm>
          <a:custGeom>
            <a:avLst/>
            <a:gdLst/>
            <a:ahLst/>
            <a:cxnLst/>
            <a:rect l="l" t="t" r="r" b="b"/>
            <a:pathLst>
              <a:path h="59054">
                <a:moveTo>
                  <a:pt x="0" y="58673"/>
                </a:moveTo>
                <a:lnTo>
                  <a:pt x="0" y="0"/>
                </a:lnTo>
              </a:path>
            </a:pathLst>
          </a:custGeom>
          <a:ln w="93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39578" y="5509453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>
                <a:moveTo>
                  <a:pt x="0" y="0"/>
                </a:moveTo>
                <a:lnTo>
                  <a:pt x="469454" y="0"/>
                </a:lnTo>
              </a:path>
            </a:pathLst>
          </a:custGeom>
          <a:ln w="9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318094" y="5650597"/>
            <a:ext cx="11303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843759" y="5509453"/>
            <a:ext cx="0" cy="59055"/>
          </a:xfrm>
          <a:custGeom>
            <a:avLst/>
            <a:gdLst/>
            <a:ahLst/>
            <a:cxnLst/>
            <a:rect l="l" t="t" r="r" b="b"/>
            <a:pathLst>
              <a:path h="59054">
                <a:moveTo>
                  <a:pt x="0" y="58673"/>
                </a:moveTo>
                <a:lnTo>
                  <a:pt x="0" y="0"/>
                </a:lnTo>
              </a:path>
            </a:pathLst>
          </a:custGeom>
          <a:ln w="93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609032" y="5509453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>
                <a:moveTo>
                  <a:pt x="0" y="0"/>
                </a:moveTo>
                <a:lnTo>
                  <a:pt x="469454" y="0"/>
                </a:lnTo>
              </a:path>
            </a:pathLst>
          </a:custGeom>
          <a:ln w="9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787548" y="5650597"/>
            <a:ext cx="11303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5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313213" y="5509453"/>
            <a:ext cx="0" cy="59055"/>
          </a:xfrm>
          <a:custGeom>
            <a:avLst/>
            <a:gdLst/>
            <a:ahLst/>
            <a:cxnLst/>
            <a:rect l="l" t="t" r="r" b="b"/>
            <a:pathLst>
              <a:path h="59054">
                <a:moveTo>
                  <a:pt x="0" y="58673"/>
                </a:moveTo>
                <a:lnTo>
                  <a:pt x="0" y="0"/>
                </a:lnTo>
              </a:path>
            </a:pathLst>
          </a:custGeom>
          <a:ln w="93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078486" y="5509453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>
                <a:moveTo>
                  <a:pt x="0" y="0"/>
                </a:moveTo>
                <a:lnTo>
                  <a:pt x="469454" y="0"/>
                </a:lnTo>
              </a:path>
            </a:pathLst>
          </a:custGeom>
          <a:ln w="9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6256925" y="5650597"/>
            <a:ext cx="11303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5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782668" y="5509453"/>
            <a:ext cx="0" cy="59055"/>
          </a:xfrm>
          <a:custGeom>
            <a:avLst/>
            <a:gdLst/>
            <a:ahLst/>
            <a:cxnLst/>
            <a:rect l="l" t="t" r="r" b="b"/>
            <a:pathLst>
              <a:path h="59054">
                <a:moveTo>
                  <a:pt x="0" y="58673"/>
                </a:moveTo>
                <a:lnTo>
                  <a:pt x="0" y="0"/>
                </a:lnTo>
              </a:path>
            </a:pathLst>
          </a:custGeom>
          <a:ln w="93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547940" y="5509453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>
                <a:moveTo>
                  <a:pt x="0" y="0"/>
                </a:moveTo>
                <a:lnTo>
                  <a:pt x="469454" y="0"/>
                </a:lnTo>
              </a:path>
            </a:pathLst>
          </a:custGeom>
          <a:ln w="9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6726380" y="5650597"/>
            <a:ext cx="11303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5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7252121" y="5509453"/>
            <a:ext cx="0" cy="59055"/>
          </a:xfrm>
          <a:custGeom>
            <a:avLst/>
            <a:gdLst/>
            <a:ahLst/>
            <a:cxnLst/>
            <a:rect l="l" t="t" r="r" b="b"/>
            <a:pathLst>
              <a:path h="59054">
                <a:moveTo>
                  <a:pt x="0" y="58673"/>
                </a:moveTo>
                <a:lnTo>
                  <a:pt x="0" y="0"/>
                </a:lnTo>
              </a:path>
            </a:pathLst>
          </a:custGeom>
          <a:ln w="93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17394" y="5509453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>
                <a:moveTo>
                  <a:pt x="0" y="0"/>
                </a:moveTo>
                <a:lnTo>
                  <a:pt x="469454" y="0"/>
                </a:lnTo>
              </a:path>
            </a:pathLst>
          </a:custGeom>
          <a:ln w="9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7195834" y="5650597"/>
            <a:ext cx="11303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5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7721575" y="5509453"/>
            <a:ext cx="0" cy="59055"/>
          </a:xfrm>
          <a:custGeom>
            <a:avLst/>
            <a:gdLst/>
            <a:ahLst/>
            <a:cxnLst/>
            <a:rect l="l" t="t" r="r" b="b"/>
            <a:pathLst>
              <a:path h="59054">
                <a:moveTo>
                  <a:pt x="0" y="58673"/>
                </a:moveTo>
                <a:lnTo>
                  <a:pt x="0" y="0"/>
                </a:lnTo>
              </a:path>
            </a:pathLst>
          </a:custGeom>
          <a:ln w="93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486849" y="5509453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>
                <a:moveTo>
                  <a:pt x="0" y="0"/>
                </a:moveTo>
                <a:lnTo>
                  <a:pt x="469454" y="0"/>
                </a:lnTo>
              </a:path>
            </a:pathLst>
          </a:custGeom>
          <a:ln w="9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7665287" y="5650597"/>
            <a:ext cx="11303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5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904851" y="5509453"/>
            <a:ext cx="0" cy="59055"/>
          </a:xfrm>
          <a:custGeom>
            <a:avLst/>
            <a:gdLst/>
            <a:ahLst/>
            <a:cxnLst/>
            <a:rect l="l" t="t" r="r" b="b"/>
            <a:pathLst>
              <a:path h="59054">
                <a:moveTo>
                  <a:pt x="0" y="58673"/>
                </a:moveTo>
                <a:lnTo>
                  <a:pt x="0" y="0"/>
                </a:lnTo>
              </a:path>
            </a:pathLst>
          </a:custGeom>
          <a:ln w="93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787488" y="5509453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727" y="0"/>
                </a:lnTo>
              </a:path>
            </a:pathLst>
          </a:custGeom>
          <a:ln w="9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4848640" y="5650597"/>
            <a:ext cx="11303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7486849" y="4427251"/>
            <a:ext cx="1174115" cy="965200"/>
          </a:xfrm>
          <a:custGeom>
            <a:avLst/>
            <a:gdLst/>
            <a:ahLst/>
            <a:cxnLst/>
            <a:rect l="l" t="t" r="r" b="b"/>
            <a:pathLst>
              <a:path w="1174115" h="965200">
                <a:moveTo>
                  <a:pt x="821544" y="260779"/>
                </a:moveTo>
                <a:lnTo>
                  <a:pt x="586817" y="260779"/>
                </a:lnTo>
                <a:lnTo>
                  <a:pt x="0" y="964856"/>
                </a:lnTo>
                <a:lnTo>
                  <a:pt x="821544" y="260779"/>
                </a:lnTo>
                <a:close/>
              </a:path>
              <a:path w="1174115" h="965200">
                <a:moveTo>
                  <a:pt x="1173635" y="0"/>
                </a:moveTo>
                <a:lnTo>
                  <a:pt x="234727" y="0"/>
                </a:lnTo>
                <a:lnTo>
                  <a:pt x="234727" y="260779"/>
                </a:lnTo>
                <a:lnTo>
                  <a:pt x="1173635" y="260779"/>
                </a:lnTo>
                <a:lnTo>
                  <a:pt x="117363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486849" y="4427251"/>
            <a:ext cx="1174115" cy="965200"/>
          </a:xfrm>
          <a:custGeom>
            <a:avLst/>
            <a:gdLst/>
            <a:ahLst/>
            <a:cxnLst/>
            <a:rect l="l" t="t" r="r" b="b"/>
            <a:pathLst>
              <a:path w="1174115" h="965200">
                <a:moveTo>
                  <a:pt x="1173635" y="260779"/>
                </a:moveTo>
                <a:lnTo>
                  <a:pt x="1173635" y="0"/>
                </a:lnTo>
                <a:lnTo>
                  <a:pt x="234727" y="0"/>
                </a:lnTo>
                <a:lnTo>
                  <a:pt x="234727" y="260779"/>
                </a:lnTo>
                <a:lnTo>
                  <a:pt x="586817" y="260779"/>
                </a:lnTo>
                <a:lnTo>
                  <a:pt x="0" y="964856"/>
                </a:lnTo>
                <a:lnTo>
                  <a:pt x="821544" y="260779"/>
                </a:lnTo>
                <a:lnTo>
                  <a:pt x="1173635" y="260779"/>
                </a:lnTo>
                <a:close/>
              </a:path>
            </a:pathLst>
          </a:custGeom>
          <a:ln w="9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8084223" y="4453670"/>
            <a:ext cx="21399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dirty="0">
                <a:latin typeface="Arial"/>
                <a:cs typeface="Arial"/>
              </a:rPr>
              <a:t>f</a:t>
            </a:r>
            <a:r>
              <a:rPr sz="1000" spc="10" dirty="0">
                <a:latin typeface="Arial"/>
                <a:cs typeface="Arial"/>
              </a:rPr>
              <a:t>(x)</a:t>
            </a:r>
            <a:endParaRPr sz="10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782668" y="2197628"/>
            <a:ext cx="1174115" cy="965200"/>
          </a:xfrm>
          <a:custGeom>
            <a:avLst/>
            <a:gdLst/>
            <a:ahLst/>
            <a:cxnLst/>
            <a:rect l="l" t="t" r="r" b="b"/>
            <a:pathLst>
              <a:path w="1174115" h="965200">
                <a:moveTo>
                  <a:pt x="821544" y="260871"/>
                </a:moveTo>
                <a:lnTo>
                  <a:pt x="586817" y="260871"/>
                </a:lnTo>
                <a:lnTo>
                  <a:pt x="0" y="964948"/>
                </a:lnTo>
                <a:lnTo>
                  <a:pt x="821544" y="260871"/>
                </a:lnTo>
                <a:close/>
              </a:path>
              <a:path w="1174115" h="965200">
                <a:moveTo>
                  <a:pt x="1173635" y="0"/>
                </a:moveTo>
                <a:lnTo>
                  <a:pt x="234727" y="0"/>
                </a:lnTo>
                <a:lnTo>
                  <a:pt x="234727" y="260871"/>
                </a:lnTo>
                <a:lnTo>
                  <a:pt x="1173635" y="260871"/>
                </a:lnTo>
                <a:lnTo>
                  <a:pt x="117363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782668" y="2197628"/>
            <a:ext cx="1174115" cy="965200"/>
          </a:xfrm>
          <a:custGeom>
            <a:avLst/>
            <a:gdLst/>
            <a:ahLst/>
            <a:cxnLst/>
            <a:rect l="l" t="t" r="r" b="b"/>
            <a:pathLst>
              <a:path w="1174115" h="965200">
                <a:moveTo>
                  <a:pt x="1173635" y="260871"/>
                </a:moveTo>
                <a:lnTo>
                  <a:pt x="1173635" y="0"/>
                </a:lnTo>
                <a:lnTo>
                  <a:pt x="234727" y="0"/>
                </a:lnTo>
                <a:lnTo>
                  <a:pt x="234727" y="260871"/>
                </a:lnTo>
                <a:lnTo>
                  <a:pt x="586817" y="260871"/>
                </a:lnTo>
                <a:lnTo>
                  <a:pt x="0" y="964948"/>
                </a:lnTo>
                <a:lnTo>
                  <a:pt x="821544" y="260871"/>
                </a:lnTo>
                <a:lnTo>
                  <a:pt x="1173635" y="260871"/>
                </a:lnTo>
                <a:close/>
              </a:path>
            </a:pathLst>
          </a:custGeom>
          <a:ln w="9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7361868" y="2224093"/>
            <a:ext cx="250190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0" dirty="0">
                <a:latin typeface="Arial"/>
                <a:cs typeface="Arial"/>
              </a:rPr>
              <a:t>h(x)</a:t>
            </a:r>
            <a:endParaRPr sz="10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8260884" y="5482412"/>
            <a:ext cx="9525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904851" y="2458499"/>
            <a:ext cx="1408430" cy="0"/>
          </a:xfrm>
          <a:custGeom>
            <a:avLst/>
            <a:gdLst/>
            <a:ahLst/>
            <a:cxnLst/>
            <a:rect l="l" t="t" r="r" b="b"/>
            <a:pathLst>
              <a:path w="1408429">
                <a:moveTo>
                  <a:pt x="140836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904851" y="3162576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29">
                <a:moveTo>
                  <a:pt x="187781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904851" y="4336038"/>
            <a:ext cx="2347595" cy="0"/>
          </a:xfrm>
          <a:custGeom>
            <a:avLst/>
            <a:gdLst/>
            <a:ahLst/>
            <a:cxnLst/>
            <a:rect l="l" t="t" r="r" b="b"/>
            <a:pathLst>
              <a:path w="2347595">
                <a:moveTo>
                  <a:pt x="23472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66697" y="172338"/>
            <a:ext cx="566737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solidFill>
                  <a:srgbClr val="FFFF9E"/>
                </a:solidFill>
              </a:rPr>
              <a:t>Teori </a:t>
            </a:r>
            <a:r>
              <a:rPr sz="2900" dirty="0">
                <a:solidFill>
                  <a:srgbClr val="FFFF9E"/>
                </a:solidFill>
              </a:rPr>
              <a:t>Konvolusi </a:t>
            </a:r>
            <a:r>
              <a:rPr sz="2900" spc="-5" dirty="0">
                <a:solidFill>
                  <a:srgbClr val="FFFF9E"/>
                </a:solidFill>
              </a:rPr>
              <a:t>(Spatial</a:t>
            </a:r>
            <a:r>
              <a:rPr sz="2900" spc="-55" dirty="0">
                <a:solidFill>
                  <a:srgbClr val="FFFF9E"/>
                </a:solidFill>
              </a:rPr>
              <a:t> </a:t>
            </a:r>
            <a:r>
              <a:rPr sz="2900" dirty="0">
                <a:solidFill>
                  <a:srgbClr val="FFFF9E"/>
                </a:solidFill>
              </a:rPr>
              <a:t>Filter)</a:t>
            </a:r>
            <a:endParaRPr sz="2900"/>
          </a:p>
        </p:txBody>
      </p:sp>
      <p:sp>
        <p:nvSpPr>
          <p:cNvPr id="8" name="object 8"/>
          <p:cNvSpPr txBox="1"/>
          <p:nvPr/>
        </p:nvSpPr>
        <p:spPr>
          <a:xfrm>
            <a:off x="535940" y="1442973"/>
            <a:ext cx="7831455" cy="4629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83185" indent="-342900">
              <a:lnSpc>
                <a:spcPct val="80000"/>
              </a:lnSpc>
              <a:spcBef>
                <a:spcPts val="675"/>
              </a:spcBef>
              <a:buClr>
                <a:srgbClr val="9A6ED9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Sedangkan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pemakaian teknik </a:t>
            </a:r>
            <a:r>
              <a:rPr sz="2400" i="1" dirty="0">
                <a:solidFill>
                  <a:srgbClr val="FFFFFF"/>
                </a:solidFill>
                <a:latin typeface="Verdana"/>
                <a:cs typeface="Verdana"/>
              </a:rPr>
              <a:t>spatial filtering 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pada citra,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umumnya titik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yang akan diproses  beserta titik-titik disekitarnya dimasukkan ke  dalam sebuah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matrix 2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dimensi yang berukuran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 x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M.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A6ED9"/>
              </a:buClr>
              <a:buFont typeface="Wingdings"/>
              <a:buChar char=""/>
            </a:pPr>
            <a:endParaRPr sz="3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0000"/>
              </a:lnSpc>
              <a:buClr>
                <a:srgbClr val="9A6ED9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Matrix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ini dinamakan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matrix </a:t>
            </a:r>
            <a:r>
              <a:rPr sz="2400" i="1" dirty="0">
                <a:solidFill>
                  <a:srgbClr val="FFFFFF"/>
                </a:solidFill>
                <a:latin typeface="Verdana"/>
                <a:cs typeface="Verdana"/>
              </a:rPr>
              <a:t>neighbor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(matrix  tetangga), dimana dimensi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filter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pada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umumnya 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kelipatan ganjil karena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titik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yang akan diproses  diletakkan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di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tengah dari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matrix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9A6ED9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Pada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umumnya N=M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A6ED9"/>
              </a:buClr>
              <a:buFont typeface="Wingdings"/>
              <a:buChar char="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ts val="2855"/>
              </a:lnSpc>
              <a:buClr>
                <a:srgbClr val="9A6ED9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Untuk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citra, konvolusi dituliskan</a:t>
            </a:r>
            <a:r>
              <a:rPr sz="2400" spc="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756285" lvl="1" indent="-286385">
              <a:lnSpc>
                <a:spcPts val="2855"/>
              </a:lnSpc>
              <a:buClr>
                <a:srgbClr val="0D90BD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h(x,y)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f(x,y) </a:t>
            </a:r>
            <a:r>
              <a:rPr sz="2400" b="1" spc="-5" dirty="0">
                <a:solidFill>
                  <a:srgbClr val="FFFFFF"/>
                </a:solidFill>
                <a:latin typeface="Symbol"/>
                <a:cs typeface="Symbol"/>
              </a:rPr>
              <a:t></a:t>
            </a:r>
            <a:r>
              <a:rPr sz="24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g(x,y)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74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87" y="114300"/>
            <a:ext cx="7922259" cy="490855"/>
          </a:xfrm>
          <a:custGeom>
            <a:avLst/>
            <a:gdLst/>
            <a:ahLst/>
            <a:cxnLst/>
            <a:rect l="l" t="t" r="r" b="b"/>
            <a:pathLst>
              <a:path w="7922259" h="490855">
                <a:moveTo>
                  <a:pt x="7839900" y="0"/>
                </a:moveTo>
                <a:lnTo>
                  <a:pt x="81762" y="0"/>
                </a:lnTo>
                <a:lnTo>
                  <a:pt x="49934" y="6421"/>
                </a:lnTo>
                <a:lnTo>
                  <a:pt x="23945" y="23939"/>
                </a:lnTo>
                <a:lnTo>
                  <a:pt x="6424" y="49934"/>
                </a:lnTo>
                <a:lnTo>
                  <a:pt x="0" y="81788"/>
                </a:lnTo>
                <a:lnTo>
                  <a:pt x="0" y="408813"/>
                </a:lnTo>
                <a:lnTo>
                  <a:pt x="6424" y="440612"/>
                </a:lnTo>
                <a:lnTo>
                  <a:pt x="23945" y="466613"/>
                </a:lnTo>
                <a:lnTo>
                  <a:pt x="49934" y="484161"/>
                </a:lnTo>
                <a:lnTo>
                  <a:pt x="81762" y="490600"/>
                </a:lnTo>
                <a:lnTo>
                  <a:pt x="7839900" y="490600"/>
                </a:lnTo>
                <a:lnTo>
                  <a:pt x="7871680" y="484161"/>
                </a:lnTo>
                <a:lnTo>
                  <a:pt x="7897637" y="466613"/>
                </a:lnTo>
                <a:lnTo>
                  <a:pt x="7915142" y="440612"/>
                </a:lnTo>
                <a:lnTo>
                  <a:pt x="7921561" y="408813"/>
                </a:lnTo>
                <a:lnTo>
                  <a:pt x="7921561" y="81788"/>
                </a:lnTo>
                <a:lnTo>
                  <a:pt x="7915195" y="49934"/>
                </a:lnTo>
                <a:lnTo>
                  <a:pt x="7897685" y="23939"/>
                </a:lnTo>
                <a:lnTo>
                  <a:pt x="7871698" y="6421"/>
                </a:lnTo>
                <a:lnTo>
                  <a:pt x="783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87" y="752411"/>
            <a:ext cx="7921625" cy="6105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75" y="257238"/>
            <a:ext cx="220662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738" y="271462"/>
            <a:ext cx="220599" cy="219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38122" y="29337"/>
            <a:ext cx="566674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solidFill>
                  <a:srgbClr val="FFFF9E"/>
                </a:solidFill>
              </a:rPr>
              <a:t>Teori </a:t>
            </a:r>
            <a:r>
              <a:rPr sz="2900" dirty="0">
                <a:solidFill>
                  <a:srgbClr val="FFFF9E"/>
                </a:solidFill>
              </a:rPr>
              <a:t>Konvolusi </a:t>
            </a:r>
            <a:r>
              <a:rPr sz="2900" spc="-5" dirty="0">
                <a:solidFill>
                  <a:srgbClr val="FFFF9E"/>
                </a:solidFill>
              </a:rPr>
              <a:t>(Spatial</a:t>
            </a:r>
            <a:r>
              <a:rPr sz="2900" spc="-65" dirty="0">
                <a:solidFill>
                  <a:srgbClr val="FFFF9E"/>
                </a:solidFill>
              </a:rPr>
              <a:t> </a:t>
            </a:r>
            <a:r>
              <a:rPr sz="2900" dirty="0">
                <a:solidFill>
                  <a:srgbClr val="FFFF9E"/>
                </a:solidFill>
              </a:rPr>
              <a:t>Filter)</a:t>
            </a:r>
            <a:endParaRPr sz="2900"/>
          </a:p>
        </p:txBody>
      </p:sp>
      <p:sp>
        <p:nvSpPr>
          <p:cNvPr id="8" name="object 8"/>
          <p:cNvSpPr txBox="1"/>
          <p:nvPr/>
        </p:nvSpPr>
        <p:spPr>
          <a:xfrm>
            <a:off x="688340" y="944626"/>
            <a:ext cx="55600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9A6ED9"/>
              </a:buClr>
              <a:buFont typeface="Wingdings"/>
              <a:buChar char=""/>
              <a:tabLst>
                <a:tab pos="356235" algn="l"/>
              </a:tabLst>
            </a:pP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Contoh matrix 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tetangga 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3 x 3</a:t>
            </a:r>
            <a:r>
              <a:rPr sz="2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40" y="3322701"/>
            <a:ext cx="7094855" cy="2007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9A6ED9"/>
              </a:buClr>
              <a:buFont typeface="Wingdings"/>
              <a:buChar char=""/>
              <a:tabLst>
                <a:tab pos="356235" algn="l"/>
              </a:tabLst>
            </a:pP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Selain digunakannya </a:t>
            </a:r>
            <a:r>
              <a:rPr sz="2600" i="1" dirty="0">
                <a:solidFill>
                  <a:srgbClr val="FFFFFF"/>
                </a:solidFill>
                <a:latin typeface="Verdana"/>
                <a:cs typeface="Verdana"/>
              </a:rPr>
              <a:t>matrix tetangga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teknik 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spatial filtering 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menggunakan  sebuah 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matrix 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lagi 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yaitu matrix  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konvolusi(</a:t>
            </a:r>
            <a:r>
              <a:rPr sz="2600" i="1" spc="-5" dirty="0">
                <a:solidFill>
                  <a:srgbClr val="FFFFFF"/>
                </a:solidFill>
                <a:latin typeface="Verdana"/>
                <a:cs typeface="Verdana"/>
              </a:rPr>
              <a:t>mask/kernel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) 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yang 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ukurannya  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sama 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dengan 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matrix</a:t>
            </a: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tetangga.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86501" y="1714474"/>
            <a:ext cx="457834" cy="410209"/>
          </a:xfrm>
          <a:custGeom>
            <a:avLst/>
            <a:gdLst/>
            <a:ahLst/>
            <a:cxnLst/>
            <a:rect l="l" t="t" r="r" b="b"/>
            <a:pathLst>
              <a:path w="457835" h="410210">
                <a:moveTo>
                  <a:pt x="0" y="410108"/>
                </a:moveTo>
                <a:lnTo>
                  <a:pt x="457733" y="410108"/>
                </a:lnTo>
                <a:lnTo>
                  <a:pt x="457733" y="0"/>
                </a:lnTo>
                <a:lnTo>
                  <a:pt x="0" y="0"/>
                </a:lnTo>
                <a:lnTo>
                  <a:pt x="0" y="410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44209" y="1714474"/>
            <a:ext cx="457834" cy="410209"/>
          </a:xfrm>
          <a:custGeom>
            <a:avLst/>
            <a:gdLst/>
            <a:ahLst/>
            <a:cxnLst/>
            <a:rect l="l" t="t" r="r" b="b"/>
            <a:pathLst>
              <a:path w="457834" h="410210">
                <a:moveTo>
                  <a:pt x="0" y="410108"/>
                </a:moveTo>
                <a:lnTo>
                  <a:pt x="457733" y="410108"/>
                </a:lnTo>
                <a:lnTo>
                  <a:pt x="457733" y="0"/>
                </a:lnTo>
                <a:lnTo>
                  <a:pt x="0" y="0"/>
                </a:lnTo>
                <a:lnTo>
                  <a:pt x="0" y="410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01917" y="1714474"/>
            <a:ext cx="457834" cy="410209"/>
          </a:xfrm>
          <a:custGeom>
            <a:avLst/>
            <a:gdLst/>
            <a:ahLst/>
            <a:cxnLst/>
            <a:rect l="l" t="t" r="r" b="b"/>
            <a:pathLst>
              <a:path w="457834" h="410210">
                <a:moveTo>
                  <a:pt x="0" y="410108"/>
                </a:moveTo>
                <a:lnTo>
                  <a:pt x="457733" y="410108"/>
                </a:lnTo>
                <a:lnTo>
                  <a:pt x="457733" y="0"/>
                </a:lnTo>
                <a:lnTo>
                  <a:pt x="0" y="0"/>
                </a:lnTo>
                <a:lnTo>
                  <a:pt x="0" y="410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86501" y="2124557"/>
            <a:ext cx="457834" cy="410209"/>
          </a:xfrm>
          <a:custGeom>
            <a:avLst/>
            <a:gdLst/>
            <a:ahLst/>
            <a:cxnLst/>
            <a:rect l="l" t="t" r="r" b="b"/>
            <a:pathLst>
              <a:path w="457835" h="410210">
                <a:moveTo>
                  <a:pt x="0" y="410108"/>
                </a:moveTo>
                <a:lnTo>
                  <a:pt x="457733" y="410108"/>
                </a:lnTo>
                <a:lnTo>
                  <a:pt x="457733" y="0"/>
                </a:lnTo>
                <a:lnTo>
                  <a:pt x="0" y="0"/>
                </a:lnTo>
                <a:lnTo>
                  <a:pt x="0" y="410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44209" y="2124557"/>
            <a:ext cx="457733" cy="4101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01917" y="2124557"/>
            <a:ext cx="457834" cy="410209"/>
          </a:xfrm>
          <a:custGeom>
            <a:avLst/>
            <a:gdLst/>
            <a:ahLst/>
            <a:cxnLst/>
            <a:rect l="l" t="t" r="r" b="b"/>
            <a:pathLst>
              <a:path w="457834" h="410210">
                <a:moveTo>
                  <a:pt x="0" y="410108"/>
                </a:moveTo>
                <a:lnTo>
                  <a:pt x="457733" y="410108"/>
                </a:lnTo>
                <a:lnTo>
                  <a:pt x="457733" y="0"/>
                </a:lnTo>
                <a:lnTo>
                  <a:pt x="0" y="0"/>
                </a:lnTo>
                <a:lnTo>
                  <a:pt x="0" y="410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86501" y="2534640"/>
            <a:ext cx="457834" cy="410209"/>
          </a:xfrm>
          <a:custGeom>
            <a:avLst/>
            <a:gdLst/>
            <a:ahLst/>
            <a:cxnLst/>
            <a:rect l="l" t="t" r="r" b="b"/>
            <a:pathLst>
              <a:path w="457835" h="410210">
                <a:moveTo>
                  <a:pt x="0" y="410108"/>
                </a:moveTo>
                <a:lnTo>
                  <a:pt x="457733" y="410108"/>
                </a:lnTo>
                <a:lnTo>
                  <a:pt x="457733" y="0"/>
                </a:lnTo>
                <a:lnTo>
                  <a:pt x="0" y="0"/>
                </a:lnTo>
                <a:lnTo>
                  <a:pt x="0" y="410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44209" y="2534640"/>
            <a:ext cx="457834" cy="410209"/>
          </a:xfrm>
          <a:custGeom>
            <a:avLst/>
            <a:gdLst/>
            <a:ahLst/>
            <a:cxnLst/>
            <a:rect l="l" t="t" r="r" b="b"/>
            <a:pathLst>
              <a:path w="457834" h="410210">
                <a:moveTo>
                  <a:pt x="0" y="410108"/>
                </a:moveTo>
                <a:lnTo>
                  <a:pt x="457733" y="410108"/>
                </a:lnTo>
                <a:lnTo>
                  <a:pt x="457733" y="0"/>
                </a:lnTo>
                <a:lnTo>
                  <a:pt x="0" y="0"/>
                </a:lnTo>
                <a:lnTo>
                  <a:pt x="0" y="410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01917" y="2534640"/>
            <a:ext cx="457834" cy="410209"/>
          </a:xfrm>
          <a:custGeom>
            <a:avLst/>
            <a:gdLst/>
            <a:ahLst/>
            <a:cxnLst/>
            <a:rect l="l" t="t" r="r" b="b"/>
            <a:pathLst>
              <a:path w="457834" h="410210">
                <a:moveTo>
                  <a:pt x="0" y="410108"/>
                </a:moveTo>
                <a:lnTo>
                  <a:pt x="457733" y="410108"/>
                </a:lnTo>
                <a:lnTo>
                  <a:pt x="457733" y="0"/>
                </a:lnTo>
                <a:lnTo>
                  <a:pt x="0" y="0"/>
                </a:lnTo>
                <a:lnTo>
                  <a:pt x="0" y="410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781738" y="1709712"/>
          <a:ext cx="1387475" cy="1240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834"/>
                <a:gridCol w="457834"/>
                <a:gridCol w="457834"/>
              </a:tblGrid>
              <a:tr h="410095">
                <a:tc>
                  <a:txBody>
                    <a:bodyPr/>
                    <a:lstStyle/>
                    <a:p>
                      <a:pPr marL="1270" algn="ctr">
                        <a:lnSpc>
                          <a:spcPts val="1880"/>
                        </a:lnSpc>
                      </a:pPr>
                      <a:r>
                        <a:rPr sz="1600" b="1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80"/>
                        </a:lnSpc>
                      </a:pPr>
                      <a:r>
                        <a:rPr sz="1600" b="1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80"/>
                        </a:lnSpc>
                      </a:pPr>
                      <a:r>
                        <a:rPr sz="1600" b="1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0082">
                <a:tc>
                  <a:txBody>
                    <a:bodyPr/>
                    <a:lstStyle/>
                    <a:p>
                      <a:pPr marL="1270" algn="ctr">
                        <a:lnSpc>
                          <a:spcPts val="1885"/>
                        </a:lnSpc>
                      </a:pPr>
                      <a:r>
                        <a:rPr sz="1600" b="1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b="1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85"/>
                        </a:lnSpc>
                      </a:pPr>
                      <a:r>
                        <a:rPr sz="1600" b="1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0095">
                <a:tc>
                  <a:txBody>
                    <a:bodyPr/>
                    <a:lstStyle/>
                    <a:p>
                      <a:pPr marL="1270" algn="ctr">
                        <a:lnSpc>
                          <a:spcPts val="1885"/>
                        </a:lnSpc>
                      </a:pPr>
                      <a:r>
                        <a:rPr sz="1600" b="1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85"/>
                        </a:lnSpc>
                      </a:pPr>
                      <a:r>
                        <a:rPr sz="1600" b="1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85"/>
                        </a:lnSpc>
                      </a:pPr>
                      <a:r>
                        <a:rPr sz="1600" b="1" dirty="0">
                          <a:solidFill>
                            <a:srgbClr val="006699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1847</Words>
  <Application>Microsoft Office PowerPoint</Application>
  <PresentationFormat>On-screen Show (4:3)</PresentationFormat>
  <Paragraphs>626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Pendahuluan</vt:lpstr>
      <vt:lpstr>Teori Konvolusi</vt:lpstr>
      <vt:lpstr>Konvolusi 2D</vt:lpstr>
      <vt:lpstr>Teori Konvolusi</vt:lpstr>
      <vt:lpstr>Teori Konvolusi (Spatial Filter)</vt:lpstr>
      <vt:lpstr>Teori Konvolusi (Spatial Filter)</vt:lpstr>
      <vt:lpstr>Teori Konvolusi (Spatial Filter)</vt:lpstr>
      <vt:lpstr>Teori Konvolusi (Spatial Filter)</vt:lpstr>
      <vt:lpstr>Ilustrasi Konvolusi</vt:lpstr>
      <vt:lpstr>PowerPoint Presentation</vt:lpstr>
      <vt:lpstr>PowerPoint Presentation</vt:lpstr>
      <vt:lpstr>Contoh(1) Konvolusi (Spatial Filter)</vt:lpstr>
      <vt:lpstr>Contoh (2) konvolusi</vt:lpstr>
      <vt:lpstr>Contoh Operasi Konvolusi [1]</vt:lpstr>
      <vt:lpstr>Contoh Operasi Konvolusi [2]</vt:lpstr>
      <vt:lpstr>Contoh Operasi Konvolusi [3]</vt:lpstr>
      <vt:lpstr>Contoh Operasi Konvolusi [4]</vt:lpstr>
      <vt:lpstr>Contoh Operasi Konvolusi [4]</vt:lpstr>
      <vt:lpstr>Contoh Operasi Konvolusi [4]</vt:lpstr>
      <vt:lpstr>Contoh Operasi Konvolusi [4]</vt:lpstr>
      <vt:lpstr>Konvolusi untuk pinggir/border</vt:lpstr>
      <vt:lpstr>Konvolusi untuk pinggir/border</vt:lpstr>
      <vt:lpstr>Konvolusi untuk pinggir/border</vt:lpstr>
      <vt:lpstr>Algoritma Konvolusi (Spatial Filter)</vt:lpstr>
      <vt:lpstr>Hasil Konvolusi</vt:lpstr>
      <vt:lpstr>Jenis-Jenis Filter</vt:lpstr>
      <vt:lpstr>Penapis Lolos Bawah</vt:lpstr>
      <vt:lpstr>Penapis lolos bawah</vt:lpstr>
      <vt:lpstr>PowerPoint Presentation</vt:lpstr>
      <vt:lpstr>Penapis Median</vt:lpstr>
      <vt:lpstr>Penapis Median</vt:lpstr>
      <vt:lpstr>Matrik Hasil</vt:lpstr>
      <vt:lpstr>High Filter</vt:lpstr>
      <vt:lpstr>High Filter</vt:lpstr>
      <vt:lpstr>Hasil high Filter</vt:lpstr>
      <vt:lpstr>Laplacian Filter</vt:lpstr>
      <vt:lpstr>Laplacian - Filter</vt:lpstr>
      <vt:lpstr>PowerPoint Presentation</vt:lpstr>
      <vt:lpstr>PowerPoint Presentation</vt:lpstr>
      <vt:lpstr>PowerPoint Presentation</vt:lpstr>
      <vt:lpstr>PowerPoint Presentation</vt:lpstr>
      <vt:lpstr>Filter - Roberts</vt:lpstr>
      <vt:lpstr>Hasil Filter Roberts</vt:lpstr>
      <vt:lpstr>Hasil – Matrk Roberts</vt:lpstr>
      <vt:lpstr>Filter - Sobel</vt:lpstr>
      <vt:lpstr>Hasil – Filter Sobel</vt:lpstr>
      <vt:lpstr>Hasil - Matrik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KONVOLUSI DAN TRANSFORMASI</dc:title>
  <dc:creator>budi</dc:creator>
  <cp:lastModifiedBy>ismail - [2010]</cp:lastModifiedBy>
  <cp:revision>1</cp:revision>
  <dcterms:created xsi:type="dcterms:W3CDTF">2018-05-18T00:05:51Z</dcterms:created>
  <dcterms:modified xsi:type="dcterms:W3CDTF">2018-05-18T00:07:50Z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2013-04-09T00:00:00Z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2018-05-18T00:00:00Z</vt:filetime>
  </property>
</Properties>
</file>