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20" r:id="rId4"/>
    <p:sldId id="334" r:id="rId5"/>
    <p:sldId id="321" r:id="rId6"/>
    <p:sldId id="343" r:id="rId7"/>
    <p:sldId id="338" r:id="rId8"/>
    <p:sldId id="335" r:id="rId9"/>
    <p:sldId id="339" r:id="rId10"/>
    <p:sldId id="340" r:id="rId11"/>
    <p:sldId id="341" r:id="rId12"/>
    <p:sldId id="324" r:id="rId13"/>
    <p:sldId id="342" r:id="rId14"/>
    <p:sldId id="325" r:id="rId15"/>
    <p:sldId id="326" r:id="rId16"/>
    <p:sldId id="327" r:id="rId17"/>
    <p:sldId id="328" r:id="rId18"/>
    <p:sldId id="329" r:id="rId19"/>
    <p:sldId id="330" r:id="rId20"/>
    <p:sldId id="344" r:id="rId21"/>
    <p:sldId id="331" r:id="rId22"/>
    <p:sldId id="332" r:id="rId23"/>
    <p:sldId id="333" r:id="rId24"/>
    <p:sldId id="312" r:id="rId25"/>
    <p:sldId id="313" r:id="rId26"/>
    <p:sldId id="314" r:id="rId27"/>
    <p:sldId id="315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83" r:id="rId42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604" y="0"/>
            <a:ext cx="229235" cy="6858000"/>
          </a:xfrm>
          <a:custGeom>
            <a:avLst/>
            <a:gdLst/>
            <a:ahLst/>
            <a:cxnLst/>
            <a:rect l="l" t="t" r="r" b="b"/>
            <a:pathLst>
              <a:path w="229235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154289" y="0"/>
            <a:ext cx="698500" cy="334010"/>
          </a:xfrm>
          <a:custGeom>
            <a:avLst/>
            <a:gdLst/>
            <a:ahLst/>
            <a:cxnLst/>
            <a:rect l="l" t="t" r="r" b="b"/>
            <a:pathLst>
              <a:path w="698500" h="334010">
                <a:moveTo>
                  <a:pt x="0" y="333476"/>
                </a:moveTo>
                <a:lnTo>
                  <a:pt x="698500" y="333476"/>
                </a:lnTo>
                <a:lnTo>
                  <a:pt x="6985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678" y="0"/>
            <a:ext cx="9099671" cy="686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3C50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754" y="1547809"/>
            <a:ext cx="7838490" cy="455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09" y="6858000"/>
                </a:lnTo>
                <a:lnTo>
                  <a:pt x="19430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510" y="0"/>
            <a:ext cx="1482090" cy="6858000"/>
          </a:xfrm>
          <a:custGeom>
            <a:avLst/>
            <a:gdLst/>
            <a:ahLst/>
            <a:cxnLst/>
            <a:rect l="l" t="t" r="r" b="b"/>
            <a:pathLst>
              <a:path w="1482089" h="6858000">
                <a:moveTo>
                  <a:pt x="0" y="6858000"/>
                </a:moveTo>
                <a:lnTo>
                  <a:pt x="1482090" y="6858000"/>
                </a:lnTo>
                <a:lnTo>
                  <a:pt x="148209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09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509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6250330"/>
            <a:ext cx="1524000" cy="607695"/>
          </a:xfrm>
          <a:custGeom>
            <a:avLst/>
            <a:gdLst/>
            <a:ahLst/>
            <a:cxnLst/>
            <a:rect l="l" t="t" r="r" b="b"/>
            <a:pathLst>
              <a:path w="1524000" h="607695">
                <a:moveTo>
                  <a:pt x="0" y="607669"/>
                </a:moveTo>
                <a:lnTo>
                  <a:pt x="1524000" y="607669"/>
                </a:lnTo>
                <a:lnTo>
                  <a:pt x="1524000" y="0"/>
                </a:lnTo>
                <a:lnTo>
                  <a:pt x="0" y="0"/>
                </a:lnTo>
                <a:lnTo>
                  <a:pt x="0" y="60766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0"/>
            <a:ext cx="2743200" cy="6858000"/>
          </a:xfrm>
          <a:custGeom>
            <a:avLst/>
            <a:gdLst/>
            <a:ahLst/>
            <a:cxnLst/>
            <a:rect l="l" t="t" r="r" b="b"/>
            <a:pathLst>
              <a:path w="2743200" h="6858000">
                <a:moveTo>
                  <a:pt x="0" y="6858000"/>
                </a:moveTo>
                <a:lnTo>
                  <a:pt x="2743200" y="6858000"/>
                </a:lnTo>
                <a:lnTo>
                  <a:pt x="274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6350" y="210058"/>
            <a:ext cx="9156700" cy="665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  <a:lnTo>
                  <a:pt x="0" y="0"/>
                </a:lnTo>
                <a:lnTo>
                  <a:pt x="0" y="625033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1204" y="0"/>
            <a:ext cx="0" cy="6250940"/>
          </a:xfrm>
          <a:custGeom>
            <a:avLst/>
            <a:gdLst/>
            <a:ahLst/>
            <a:cxnLst/>
            <a:rect l="l" t="t" r="r" b="b"/>
            <a:pathLst>
              <a:path h="6250940">
                <a:moveTo>
                  <a:pt x="0" y="0"/>
                </a:moveTo>
                <a:lnTo>
                  <a:pt x="0" y="625033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9089" y="0"/>
            <a:ext cx="3505200" cy="2291715"/>
          </a:xfrm>
          <a:custGeom>
            <a:avLst/>
            <a:gdLst/>
            <a:ahLst/>
            <a:cxnLst/>
            <a:rect l="l" t="t" r="r" b="b"/>
            <a:pathLst>
              <a:path w="3505200" h="2291715">
                <a:moveTo>
                  <a:pt x="0" y="2291334"/>
                </a:moveTo>
                <a:lnTo>
                  <a:pt x="3505199" y="2291334"/>
                </a:lnTo>
                <a:lnTo>
                  <a:pt x="3505199" y="0"/>
                </a:lnTo>
                <a:lnTo>
                  <a:pt x="0" y="0"/>
                </a:lnTo>
                <a:lnTo>
                  <a:pt x="0" y="2291334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0866" y="612915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81739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44976"/>
            <a:ext cx="2751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3C500"/>
                </a:solidFill>
                <a:latin typeface="Century Gothic"/>
                <a:cs typeface="Century Gothic"/>
              </a:rPr>
              <a:t>Pengenalan  Citra</a:t>
            </a:r>
            <a:r>
              <a:rPr sz="3600" spc="-40" dirty="0">
                <a:solidFill>
                  <a:srgbClr val="93C500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93C500"/>
                </a:solidFill>
                <a:latin typeface="Century Gothic"/>
                <a:cs typeface="Century Gothic"/>
              </a:rPr>
              <a:t>Digital</a:t>
            </a:r>
            <a:endParaRPr sz="36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430887"/>
          </a:xfrm>
        </p:spPr>
        <p:txBody>
          <a:bodyPr/>
          <a:lstStyle/>
          <a:p>
            <a:pPr marL="538163" indent="-538163">
              <a:buNone/>
            </a:pPr>
            <a:endParaRPr lang="id-ID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7286676" cy="289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511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9235" cy="6858000"/>
          </a:xfrm>
          <a:custGeom>
            <a:avLst/>
            <a:gdLst/>
            <a:ahLst/>
            <a:cxnLst/>
            <a:rect l="l" t="t" r="r" b="b"/>
            <a:pathLst>
              <a:path w="229235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4289" y="0"/>
            <a:ext cx="698500" cy="334010"/>
          </a:xfrm>
          <a:custGeom>
            <a:avLst/>
            <a:gdLst/>
            <a:ahLst/>
            <a:cxnLst/>
            <a:rect l="l" t="t" r="r" b="b"/>
            <a:pathLst>
              <a:path w="698500" h="334010">
                <a:moveTo>
                  <a:pt x="0" y="333476"/>
                </a:moveTo>
                <a:lnTo>
                  <a:pt x="698500" y="333476"/>
                </a:lnTo>
                <a:lnTo>
                  <a:pt x="6985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78" y="0"/>
            <a:ext cx="9099671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990" y="1143000"/>
            <a:ext cx="4191000" cy="1628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000" y="1295272"/>
            <a:ext cx="3581400" cy="154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0303" y="3276472"/>
            <a:ext cx="3581400" cy="1652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0" y="3276600"/>
            <a:ext cx="4419600" cy="16065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98167" y="190500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98167" y="1905000"/>
            <a:ext cx="762000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sz="1200" spc="-5" dirty="0">
                <a:latin typeface="Tahoma"/>
                <a:cs typeface="Tahoma"/>
              </a:rPr>
              <a:t>Sampler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748" y="2768854"/>
            <a:ext cx="1268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Citra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kontinue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9567" y="2768854"/>
            <a:ext cx="1038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Citra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digital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9121" y="2768854"/>
            <a:ext cx="3216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Matriks </a:t>
            </a:r>
            <a:r>
              <a:rPr sz="1600" spc="-15" dirty="0">
                <a:latin typeface="Tahoma"/>
                <a:cs typeface="Tahoma"/>
              </a:rPr>
              <a:t>citra </a:t>
            </a:r>
            <a:r>
              <a:rPr sz="1600" spc="-5" dirty="0">
                <a:latin typeface="Tahoma"/>
                <a:cs typeface="Tahoma"/>
              </a:rPr>
              <a:t>dengan </a:t>
            </a:r>
            <a:r>
              <a:rPr sz="1600" spc="-10" dirty="0">
                <a:latin typeface="Tahoma"/>
                <a:cs typeface="Tahoma"/>
              </a:rPr>
              <a:t>obyek </a:t>
            </a:r>
            <a:r>
              <a:rPr sz="1600" spc="-5" dirty="0">
                <a:latin typeface="Tahoma"/>
                <a:cs typeface="Tahoma"/>
              </a:rPr>
              <a:t>angka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748" y="4861712"/>
            <a:ext cx="15468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Resolusi spasial </a:t>
            </a:r>
            <a:r>
              <a:rPr sz="1600" spc="-5" dirty="0">
                <a:latin typeface="Tahoma"/>
                <a:cs typeface="Tahoma"/>
              </a:rPr>
              <a:t>:  Tinggi (16 x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16)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53054" y="5203697"/>
            <a:ext cx="1365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Rendah </a:t>
            </a:r>
            <a:r>
              <a:rPr sz="1600" spc="-5" dirty="0">
                <a:latin typeface="Tahoma"/>
                <a:cs typeface="Tahoma"/>
              </a:rPr>
              <a:t>(8 x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8)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6636" y="4861712"/>
            <a:ext cx="170561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latin typeface="Tahoma"/>
                <a:cs typeface="Tahoma"/>
              </a:rPr>
              <a:t>Resolusi keabuan </a:t>
            </a:r>
            <a:r>
              <a:rPr sz="1600" spc="-5" dirty="0">
                <a:latin typeface="Tahoma"/>
                <a:cs typeface="Tahoma"/>
              </a:rPr>
              <a:t>:  Tinggi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(4)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59218" y="5203697"/>
            <a:ext cx="1028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Rendah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(2)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17167" y="4724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7167" y="4724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50766" y="4724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50766" y="4724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228600"/>
                </a:moveTo>
                <a:lnTo>
                  <a:pt x="381000" y="228600"/>
                </a:lnTo>
                <a:lnTo>
                  <a:pt x="381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96000" y="4572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800"/>
                </a:move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6000" y="4572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800"/>
                </a:move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2000" y="4572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0" y="45720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947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b="1" dirty="0" smtClean="0"/>
              <a:t>Citra Digital</a:t>
            </a:r>
            <a:endParaRPr lang="id-ID" b="1" dirty="0"/>
          </a:p>
        </p:txBody>
      </p:sp>
      <p:sp>
        <p:nvSpPr>
          <p:cNvPr id="5" name="object 6"/>
          <p:cNvSpPr/>
          <p:nvPr/>
        </p:nvSpPr>
        <p:spPr>
          <a:xfrm>
            <a:off x="439455" y="3200400"/>
            <a:ext cx="8176259" cy="246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806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754" y="1547809"/>
            <a:ext cx="7838490" cy="5232202"/>
          </a:xfrm>
        </p:spPr>
        <p:txBody>
          <a:bodyPr/>
          <a:lstStyle/>
          <a:p>
            <a:r>
              <a:rPr lang="id-ID" sz="2400" dirty="0"/>
              <a:t>Citra digital </a:t>
            </a:r>
            <a:r>
              <a:rPr lang="id-ID" sz="2400" dirty="0" smtClean="0"/>
              <a:t>diperoleh dari proses digitalisasi</a:t>
            </a:r>
            <a:r>
              <a:rPr lang="id-ID" sz="2400" dirty="0"/>
              <a:t>. </a:t>
            </a:r>
            <a:r>
              <a:rPr lang="id-ID" sz="2400" dirty="0" smtClean="0"/>
              <a:t>Ada 2 proses digitalisasi yakni</a:t>
            </a:r>
            <a:r>
              <a:rPr lang="id-ID" sz="2400" dirty="0"/>
              <a:t>: </a:t>
            </a:r>
            <a:endParaRPr lang="id-ID" sz="2400" dirty="0" smtClean="0"/>
          </a:p>
          <a:p>
            <a:r>
              <a:rPr lang="id-ID" sz="2400" dirty="0" smtClean="0"/>
              <a:t>1.sampling merupakan proses pengambilan nilai diskrit koordinat ruang (</a:t>
            </a:r>
            <a:r>
              <a:rPr lang="id-ID" sz="2400" dirty="0"/>
              <a:t>x,y</a:t>
            </a:r>
            <a:r>
              <a:rPr lang="id-ID" sz="2400" dirty="0" smtClean="0"/>
              <a:t>)  dengan melewatkan citra melalui grid (celah</a:t>
            </a:r>
            <a:r>
              <a:rPr lang="id-ID" sz="2400" dirty="0"/>
              <a:t>) </a:t>
            </a:r>
            <a:endParaRPr lang="id-ID" sz="2400" dirty="0" smtClean="0"/>
          </a:p>
          <a:p>
            <a:r>
              <a:rPr lang="id-ID" sz="2400" dirty="0" smtClean="0"/>
              <a:t>2.kuantisasi merupakan proses pengelompokkan nilai tingkat keabuan citra kontinu ke dalam beberapa level atau merupakan proses membagi skala keabuan (</a:t>
            </a:r>
            <a:r>
              <a:rPr lang="id-ID" sz="2400" dirty="0"/>
              <a:t>0,L) </a:t>
            </a:r>
            <a:r>
              <a:rPr lang="id-ID" sz="2400" dirty="0" smtClean="0"/>
              <a:t>menjadi G buah level yg dinyatakan dengan suatu harga bilangan bulat (integer</a:t>
            </a:r>
            <a:r>
              <a:rPr lang="id-ID" sz="2400" dirty="0"/>
              <a:t>), </a:t>
            </a:r>
            <a:r>
              <a:rPr lang="id-ID" sz="2400" dirty="0" smtClean="0"/>
              <a:t>dinyatakan sebagai </a:t>
            </a:r>
          </a:p>
          <a:p>
            <a:r>
              <a:rPr lang="id-ID" sz="2400" dirty="0" smtClean="0"/>
              <a:t>G </a:t>
            </a:r>
            <a:r>
              <a:rPr lang="id-ID" sz="2400" dirty="0"/>
              <a:t>= </a:t>
            </a:r>
            <a:r>
              <a:rPr lang="id-ID" sz="2400" dirty="0" smtClean="0"/>
              <a:t>2^m</a:t>
            </a:r>
          </a:p>
          <a:p>
            <a:r>
              <a:rPr lang="id-ID" sz="2400" dirty="0" smtClean="0"/>
              <a:t>G </a:t>
            </a:r>
            <a:r>
              <a:rPr lang="id-ID" sz="2400" dirty="0"/>
              <a:t>: </a:t>
            </a:r>
            <a:r>
              <a:rPr lang="id-ID" sz="2400" dirty="0" smtClean="0"/>
              <a:t>derajat keabuan</a:t>
            </a:r>
            <a:r>
              <a:rPr lang="id-ID" sz="2400" dirty="0"/>
              <a:t>, </a:t>
            </a:r>
            <a:endParaRPr lang="id-ID" sz="2400" dirty="0" smtClean="0"/>
          </a:p>
          <a:p>
            <a:r>
              <a:rPr lang="id-ID" sz="2400" dirty="0" smtClean="0"/>
              <a:t>m </a:t>
            </a:r>
            <a:r>
              <a:rPr lang="id-ID" sz="2400" dirty="0"/>
              <a:t>: </a:t>
            </a:r>
            <a:r>
              <a:rPr lang="id-ID" sz="2400" dirty="0" smtClean="0"/>
              <a:t>bil bulat positif</a:t>
            </a:r>
            <a:endParaRPr lang="id-ID" sz="2400" dirty="0"/>
          </a:p>
          <a:p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42294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b="1" spc="-5" dirty="0"/>
              <a:t>Image </a:t>
            </a:r>
            <a:r>
              <a:rPr lang="id-ID" b="1" dirty="0"/>
              <a:t>Acquisition /</a:t>
            </a:r>
            <a:r>
              <a:rPr lang="id-ID" b="1" spc="-70" dirty="0"/>
              <a:t> </a:t>
            </a:r>
            <a:r>
              <a:rPr lang="id-ID" b="1" spc="-5" dirty="0"/>
              <a:t>Formation</a:t>
            </a:r>
            <a:endParaRPr lang="id-ID" b="1" dirty="0"/>
          </a:p>
        </p:txBody>
      </p:sp>
      <p:sp>
        <p:nvSpPr>
          <p:cNvPr id="4" name="object 7"/>
          <p:cNvSpPr txBox="1"/>
          <p:nvPr/>
        </p:nvSpPr>
        <p:spPr>
          <a:xfrm>
            <a:off x="533400" y="1371600"/>
            <a:ext cx="5440680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Kamera, </a:t>
            </a:r>
            <a:r>
              <a:rPr sz="2800" spc="-40" dirty="0">
                <a:latin typeface="Calibri"/>
                <a:cs typeface="Calibri"/>
              </a:rPr>
              <a:t>scanner, </a:t>
            </a:r>
            <a:r>
              <a:rPr sz="2800" spc="-5" dirty="0">
                <a:latin typeface="Calibri"/>
                <a:cs typeface="Calibri"/>
              </a:rPr>
              <a:t>sensor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(obtained)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Bitmap </a:t>
            </a:r>
            <a:r>
              <a:rPr sz="2800" spc="-20" dirty="0">
                <a:latin typeface="Calibri"/>
                <a:cs typeface="Calibri"/>
              </a:rPr>
              <a:t>drawing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(created)</a:t>
            </a:r>
            <a:endParaRPr sz="2800" dirty="0">
              <a:latin typeface="Calibri"/>
              <a:cs typeface="Calibri"/>
            </a:endParaRPr>
          </a:p>
          <a:p>
            <a:pPr marL="355600" marR="2034539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Mainstream formats:  </a:t>
            </a:r>
            <a:r>
              <a:rPr sz="2800" spc="-95" dirty="0">
                <a:latin typeface="Calibri"/>
                <a:cs typeface="Calibri"/>
              </a:rPr>
              <a:t>BMP, </a:t>
            </a:r>
            <a:r>
              <a:rPr sz="2800" spc="-10" dirty="0">
                <a:latin typeface="Calibri"/>
                <a:cs typeface="Calibri"/>
              </a:rPr>
              <a:t>JPG,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PNG,</a:t>
            </a:r>
            <a:endParaRPr sz="28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800" spc="-75" dirty="0">
                <a:latin typeface="Calibri"/>
                <a:cs typeface="Calibri"/>
              </a:rPr>
              <a:t>GIF, </a:t>
            </a:r>
            <a:r>
              <a:rPr sz="2800" spc="-60" dirty="0">
                <a:latin typeface="Calibri"/>
                <a:cs typeface="Calibri"/>
              </a:rPr>
              <a:t>TIFF,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RAZ</a:t>
            </a:r>
          </a:p>
        </p:txBody>
      </p:sp>
      <p:sp>
        <p:nvSpPr>
          <p:cNvPr id="5" name="object 3"/>
          <p:cNvSpPr>
            <a:spLocks noGrp="1"/>
          </p:cNvSpPr>
          <p:nvPr>
            <p:ph type="body" idx="1"/>
          </p:nvPr>
        </p:nvSpPr>
        <p:spPr>
          <a:xfrm>
            <a:off x="3429000" y="3048000"/>
            <a:ext cx="5062244" cy="305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17975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Image </a:t>
            </a:r>
            <a:r>
              <a:rPr dirty="0"/>
              <a:t>Acquisition /</a:t>
            </a:r>
            <a:r>
              <a:rPr spc="-70" dirty="0"/>
              <a:t> </a:t>
            </a:r>
            <a:r>
              <a:rPr spc="-5" dirty="0"/>
              <a:t>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3886" y="1846072"/>
            <a:ext cx="5841365" cy="3226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07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Image </a:t>
            </a:r>
            <a:r>
              <a:rPr dirty="0"/>
              <a:t>Acquisition /</a:t>
            </a:r>
            <a:r>
              <a:rPr spc="-70" dirty="0"/>
              <a:t> </a:t>
            </a:r>
            <a:r>
              <a:rPr spc="-5" dirty="0"/>
              <a:t>Formation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44575" y="2492882"/>
            <a:ext cx="6773926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414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dirty="0" smtClean="0"/>
              <a:t>Representasi Citra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object 2"/>
          <p:cNvSpPr/>
          <p:nvPr/>
        </p:nvSpPr>
        <p:spPr>
          <a:xfrm>
            <a:off x="1219200" y="1981200"/>
            <a:ext cx="6534911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200" y="3124200"/>
            <a:ext cx="6534911" cy="2505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32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686" y="920622"/>
            <a:ext cx="39865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Representasi</a:t>
            </a:r>
            <a:r>
              <a:rPr spc="-60" dirty="0"/>
              <a:t> </a:t>
            </a:r>
            <a:r>
              <a:rPr spc="-5" dirty="0"/>
              <a:t>Matriks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05000"/>
            <a:ext cx="8224266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9375" y="2160270"/>
            <a:ext cx="45148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Nilai matriks </a:t>
            </a:r>
            <a:r>
              <a:rPr sz="2000" spc="-5" dirty="0">
                <a:latin typeface="Century Gothic"/>
                <a:cs typeface="Century Gothic"/>
              </a:rPr>
              <a:t>pada bagian </a:t>
            </a:r>
            <a:r>
              <a:rPr sz="2000" dirty="0">
                <a:latin typeface="Century Gothic"/>
                <a:cs typeface="Century Gothic"/>
              </a:rPr>
              <a:t>citra</a:t>
            </a:r>
            <a:r>
              <a:rPr sz="2000" spc="-1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yang  ditandai</a:t>
            </a:r>
            <a:endParaRPr sz="20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7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0988" y="531876"/>
            <a:ext cx="649223" cy="90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350" y="641730"/>
            <a:ext cx="39865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Representasi</a:t>
            </a:r>
            <a:r>
              <a:rPr spc="-60" dirty="0"/>
              <a:t> </a:t>
            </a:r>
            <a:r>
              <a:rPr spc="-5" dirty="0"/>
              <a:t>Matriks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215644"/>
            <a:ext cx="3962400" cy="206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326" y="3577869"/>
            <a:ext cx="2497074" cy="2497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1327" y="3577869"/>
            <a:ext cx="2497201" cy="2497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1327" y="6130620"/>
            <a:ext cx="2514600" cy="76200"/>
          </a:xfrm>
          <a:custGeom>
            <a:avLst/>
            <a:gdLst/>
            <a:ahLst/>
            <a:cxnLst/>
            <a:rect l="l" t="t" r="r" b="b"/>
            <a:pathLst>
              <a:path w="2514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514600" h="76200">
                <a:moveTo>
                  <a:pt x="2438400" y="0"/>
                </a:moveTo>
                <a:lnTo>
                  <a:pt x="2438400" y="76200"/>
                </a:lnTo>
                <a:lnTo>
                  <a:pt x="2501900" y="44450"/>
                </a:lnTo>
                <a:lnTo>
                  <a:pt x="2451100" y="44450"/>
                </a:lnTo>
                <a:lnTo>
                  <a:pt x="2451100" y="31750"/>
                </a:lnTo>
                <a:lnTo>
                  <a:pt x="2501900" y="31750"/>
                </a:lnTo>
                <a:lnTo>
                  <a:pt x="2438400" y="0"/>
                </a:lnTo>
                <a:close/>
              </a:path>
              <a:path w="2514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514600" h="76200">
                <a:moveTo>
                  <a:pt x="2438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2514600" h="76200">
                <a:moveTo>
                  <a:pt x="25019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501900" y="44450"/>
                </a:lnTo>
                <a:lnTo>
                  <a:pt x="2514600" y="38100"/>
                </a:lnTo>
                <a:lnTo>
                  <a:pt x="2501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0827" y="3577971"/>
            <a:ext cx="76200" cy="2438400"/>
          </a:xfrm>
          <a:custGeom>
            <a:avLst/>
            <a:gdLst/>
            <a:ahLst/>
            <a:cxnLst/>
            <a:rect l="l" t="t" r="r" b="b"/>
            <a:pathLst>
              <a:path w="76200" h="2438400">
                <a:moveTo>
                  <a:pt x="31750" y="2362161"/>
                </a:moveTo>
                <a:lnTo>
                  <a:pt x="0" y="2362161"/>
                </a:lnTo>
                <a:lnTo>
                  <a:pt x="38100" y="2438361"/>
                </a:lnTo>
                <a:lnTo>
                  <a:pt x="69850" y="2374861"/>
                </a:lnTo>
                <a:lnTo>
                  <a:pt x="31750" y="2374861"/>
                </a:lnTo>
                <a:lnTo>
                  <a:pt x="31750" y="2362161"/>
                </a:lnTo>
                <a:close/>
              </a:path>
              <a:path w="76200" h="2438400">
                <a:moveTo>
                  <a:pt x="44450" y="63499"/>
                </a:moveTo>
                <a:lnTo>
                  <a:pt x="31750" y="63499"/>
                </a:lnTo>
                <a:lnTo>
                  <a:pt x="31750" y="2374861"/>
                </a:lnTo>
                <a:lnTo>
                  <a:pt x="44450" y="2374861"/>
                </a:lnTo>
                <a:lnTo>
                  <a:pt x="44450" y="63499"/>
                </a:lnTo>
                <a:close/>
              </a:path>
              <a:path w="76200" h="2438400">
                <a:moveTo>
                  <a:pt x="76200" y="2362161"/>
                </a:moveTo>
                <a:lnTo>
                  <a:pt x="44450" y="2362161"/>
                </a:lnTo>
                <a:lnTo>
                  <a:pt x="44450" y="2374861"/>
                </a:lnTo>
                <a:lnTo>
                  <a:pt x="69850" y="2374861"/>
                </a:lnTo>
                <a:lnTo>
                  <a:pt x="76200" y="2362161"/>
                </a:lnTo>
                <a:close/>
              </a:path>
              <a:path w="76200" h="24384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24384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2094" y="4633721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ook Antiqua"/>
                <a:cs typeface="Book Antiqua"/>
              </a:rPr>
              <a:t>H=256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8522" y="6248501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ook Antiqua"/>
                <a:cs typeface="Book Antiqua"/>
              </a:rPr>
              <a:t>W=256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6126" y="4809871"/>
            <a:ext cx="1524000" cy="127000"/>
          </a:xfrm>
          <a:custGeom>
            <a:avLst/>
            <a:gdLst/>
            <a:ahLst/>
            <a:cxnLst/>
            <a:rect l="l" t="t" r="r" b="b"/>
            <a:pathLst>
              <a:path w="1524000" h="127000">
                <a:moveTo>
                  <a:pt x="1397000" y="0"/>
                </a:moveTo>
                <a:lnTo>
                  <a:pt x="1397000" y="126999"/>
                </a:lnTo>
                <a:lnTo>
                  <a:pt x="1511300" y="69849"/>
                </a:lnTo>
                <a:lnTo>
                  <a:pt x="1409700" y="69849"/>
                </a:lnTo>
                <a:lnTo>
                  <a:pt x="1409700" y="57149"/>
                </a:lnTo>
                <a:lnTo>
                  <a:pt x="1511300" y="57149"/>
                </a:lnTo>
                <a:lnTo>
                  <a:pt x="1397000" y="0"/>
                </a:lnTo>
                <a:close/>
              </a:path>
              <a:path w="1524000" h="127000">
                <a:moveTo>
                  <a:pt x="1397000" y="57149"/>
                </a:moveTo>
                <a:lnTo>
                  <a:pt x="0" y="57149"/>
                </a:lnTo>
                <a:lnTo>
                  <a:pt x="0" y="69849"/>
                </a:lnTo>
                <a:lnTo>
                  <a:pt x="1397000" y="69849"/>
                </a:lnTo>
                <a:lnTo>
                  <a:pt x="1397000" y="57149"/>
                </a:lnTo>
                <a:close/>
              </a:path>
              <a:path w="1524000" h="127000">
                <a:moveTo>
                  <a:pt x="1511300" y="57149"/>
                </a:moveTo>
                <a:lnTo>
                  <a:pt x="1409700" y="57149"/>
                </a:lnTo>
                <a:lnTo>
                  <a:pt x="1409700" y="69849"/>
                </a:lnTo>
                <a:lnTo>
                  <a:pt x="1511300" y="69849"/>
                </a:lnTo>
                <a:lnTo>
                  <a:pt x="1524000" y="63499"/>
                </a:lnTo>
                <a:lnTo>
                  <a:pt x="1511300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63948" y="4127119"/>
            <a:ext cx="12998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ok Antiqua"/>
                <a:cs typeface="Book Antiqua"/>
              </a:rPr>
              <a:t>Divide</a:t>
            </a:r>
            <a:r>
              <a:rPr sz="2000" spc="-7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into  </a:t>
            </a:r>
            <a:r>
              <a:rPr sz="2000" dirty="0">
                <a:latin typeface="Book Antiqua"/>
                <a:cs typeface="Book Antiqua"/>
              </a:rPr>
              <a:t>8x8</a:t>
            </a:r>
            <a:r>
              <a:rPr sz="2000" spc="-4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blocks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67600" y="38827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199"/>
                </a:moveTo>
                <a:lnTo>
                  <a:pt x="76200" y="76199"/>
                </a:lnTo>
                <a:lnTo>
                  <a:pt x="762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7800" y="3256660"/>
            <a:ext cx="2211705" cy="632460"/>
          </a:xfrm>
          <a:custGeom>
            <a:avLst/>
            <a:gdLst/>
            <a:ahLst/>
            <a:cxnLst/>
            <a:rect l="l" t="t" r="r" b="b"/>
            <a:pathLst>
              <a:path w="2211704" h="632460">
                <a:moveTo>
                  <a:pt x="75156" y="30568"/>
                </a:moveTo>
                <a:lnTo>
                  <a:pt x="71774" y="42865"/>
                </a:lnTo>
                <a:lnTo>
                  <a:pt x="2208149" y="632206"/>
                </a:lnTo>
                <a:lnTo>
                  <a:pt x="2211451" y="619887"/>
                </a:lnTo>
                <a:lnTo>
                  <a:pt x="75156" y="30568"/>
                </a:lnTo>
                <a:close/>
              </a:path>
              <a:path w="2211704" h="632460">
                <a:moveTo>
                  <a:pt x="83565" y="0"/>
                </a:moveTo>
                <a:lnTo>
                  <a:pt x="0" y="16510"/>
                </a:lnTo>
                <a:lnTo>
                  <a:pt x="63373" y="73405"/>
                </a:lnTo>
                <a:lnTo>
                  <a:pt x="71774" y="42865"/>
                </a:lnTo>
                <a:lnTo>
                  <a:pt x="59562" y="39497"/>
                </a:lnTo>
                <a:lnTo>
                  <a:pt x="62864" y="27177"/>
                </a:lnTo>
                <a:lnTo>
                  <a:pt x="76089" y="27177"/>
                </a:lnTo>
                <a:lnTo>
                  <a:pt x="83565" y="0"/>
                </a:lnTo>
                <a:close/>
              </a:path>
              <a:path w="2211704" h="632460">
                <a:moveTo>
                  <a:pt x="62864" y="27177"/>
                </a:moveTo>
                <a:lnTo>
                  <a:pt x="59562" y="39497"/>
                </a:lnTo>
                <a:lnTo>
                  <a:pt x="71774" y="42865"/>
                </a:lnTo>
                <a:lnTo>
                  <a:pt x="75156" y="30568"/>
                </a:lnTo>
                <a:lnTo>
                  <a:pt x="62864" y="27177"/>
                </a:lnTo>
                <a:close/>
              </a:path>
              <a:path w="2211704" h="632460">
                <a:moveTo>
                  <a:pt x="76089" y="27177"/>
                </a:moveTo>
                <a:lnTo>
                  <a:pt x="62864" y="27177"/>
                </a:lnTo>
                <a:lnTo>
                  <a:pt x="75156" y="30568"/>
                </a:lnTo>
                <a:lnTo>
                  <a:pt x="76089" y="271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0625" y="3273171"/>
            <a:ext cx="1069975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28" y="32224"/>
                </a:moveTo>
                <a:lnTo>
                  <a:pt x="0" y="604011"/>
                </a:lnTo>
                <a:lnTo>
                  <a:pt x="6350" y="615060"/>
                </a:lnTo>
                <a:lnTo>
                  <a:pt x="1006955" y="43286"/>
                </a:lnTo>
                <a:lnTo>
                  <a:pt x="1000628" y="32224"/>
                </a:lnTo>
                <a:close/>
              </a:path>
              <a:path w="1069975" h="615314">
                <a:moveTo>
                  <a:pt x="1052702" y="25907"/>
                </a:moveTo>
                <a:lnTo>
                  <a:pt x="1011681" y="25907"/>
                </a:lnTo>
                <a:lnTo>
                  <a:pt x="1018031" y="36956"/>
                </a:lnTo>
                <a:lnTo>
                  <a:pt x="1006955" y="43286"/>
                </a:lnTo>
                <a:lnTo>
                  <a:pt x="1022730" y="70865"/>
                </a:lnTo>
                <a:lnTo>
                  <a:pt x="1052702" y="25907"/>
                </a:lnTo>
                <a:close/>
              </a:path>
              <a:path w="1069975" h="615314">
                <a:moveTo>
                  <a:pt x="1011681" y="25907"/>
                </a:moveTo>
                <a:lnTo>
                  <a:pt x="1000628" y="32224"/>
                </a:lnTo>
                <a:lnTo>
                  <a:pt x="1006955" y="43286"/>
                </a:lnTo>
                <a:lnTo>
                  <a:pt x="1018031" y="36956"/>
                </a:lnTo>
                <a:lnTo>
                  <a:pt x="1011681" y="25907"/>
                </a:lnTo>
                <a:close/>
              </a:path>
              <a:path w="1069975" h="615314">
                <a:moveTo>
                  <a:pt x="1069975" y="0"/>
                </a:moveTo>
                <a:lnTo>
                  <a:pt x="984884" y="4699"/>
                </a:lnTo>
                <a:lnTo>
                  <a:pt x="1000628" y="32224"/>
                </a:lnTo>
                <a:lnTo>
                  <a:pt x="1011681" y="25907"/>
                </a:lnTo>
                <a:lnTo>
                  <a:pt x="1052702" y="25907"/>
                </a:lnTo>
                <a:lnTo>
                  <a:pt x="1069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31132" y="2836458"/>
            <a:ext cx="965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1132" y="1583061"/>
            <a:ext cx="965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3401" y="2836458"/>
            <a:ext cx="965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3401" y="1583061"/>
            <a:ext cx="965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7623" y="2980302"/>
            <a:ext cx="38036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6</a:t>
            </a:r>
            <a:r>
              <a:rPr sz="1450" spc="-25" dirty="0">
                <a:latin typeface="Times New Roman"/>
                <a:cs typeface="Times New Roman"/>
              </a:rPr>
              <a:t>9</a:t>
            </a:r>
            <a:r>
              <a:rPr sz="2175" spc="-839" baseline="-3831" dirty="0">
                <a:latin typeface="Symbol"/>
                <a:cs typeface="Symbol"/>
              </a:rPr>
              <a:t></a:t>
            </a:r>
            <a:r>
              <a:rPr sz="2175" baseline="-13409" dirty="0">
                <a:latin typeface="Symbol"/>
                <a:cs typeface="Symbol"/>
              </a:rPr>
              <a:t></a:t>
            </a:r>
            <a:endParaRPr sz="2175" baseline="-13409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0730" y="2699999"/>
            <a:ext cx="37719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spc="-50" dirty="0">
                <a:latin typeface="Times New Roman"/>
                <a:cs typeface="Times New Roman"/>
              </a:rPr>
              <a:t>3</a:t>
            </a:r>
            <a:r>
              <a:rPr sz="2175" baseline="13409" dirty="0">
                <a:latin typeface="Symbol"/>
                <a:cs typeface="Symbol"/>
              </a:rPr>
              <a:t></a:t>
            </a:r>
            <a:endParaRPr sz="2175" baseline="13409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3401" y="2980302"/>
            <a:ext cx="3702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75" spc="-839" baseline="-3831" dirty="0">
                <a:latin typeface="Symbol"/>
                <a:cs typeface="Symbol"/>
              </a:rPr>
              <a:t></a:t>
            </a:r>
            <a:r>
              <a:rPr sz="2175" spc="-150" baseline="-13409" dirty="0">
                <a:latin typeface="Symbol"/>
                <a:cs typeface="Symbol"/>
              </a:rPr>
              <a:t>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8</a:t>
            </a:r>
            <a:r>
              <a:rPr sz="14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3401" y="2699999"/>
            <a:ext cx="3702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75" spc="-150" baseline="13409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dirty="0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7623" y="2299177"/>
            <a:ext cx="38036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R="5080" algn="r">
              <a:lnSpc>
                <a:spcPts val="1600"/>
              </a:lnSpc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6</a:t>
            </a:r>
            <a:r>
              <a:rPr sz="1450" spc="-25" dirty="0">
                <a:latin typeface="Times New Roman"/>
                <a:cs typeface="Times New Roman"/>
              </a:rPr>
              <a:t>9</a:t>
            </a:r>
            <a:r>
              <a:rPr sz="2175" baseline="1915" dirty="0">
                <a:latin typeface="Symbol"/>
                <a:cs typeface="Symbol"/>
              </a:rPr>
              <a:t></a:t>
            </a:r>
            <a:endParaRPr sz="2175" baseline="1915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4924" y="2203915"/>
            <a:ext cx="3727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spc="-80" dirty="0">
                <a:latin typeface="Times New Roman"/>
                <a:cs typeface="Times New Roman"/>
              </a:rPr>
              <a:t>1</a:t>
            </a:r>
            <a:r>
              <a:rPr sz="2175" baseline="24904" dirty="0">
                <a:latin typeface="Symbol"/>
                <a:cs typeface="Symbol"/>
              </a:rPr>
              <a:t></a:t>
            </a:r>
            <a:endParaRPr sz="2175" baseline="24904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33401" y="2299177"/>
            <a:ext cx="37020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1600"/>
              </a:lnSpc>
            </a:pPr>
            <a:r>
              <a:rPr sz="2175" spc="-150" baseline="1915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dirty="0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3401" y="2203915"/>
            <a:ext cx="3721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75" spc="-135" baseline="24904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dirty="0">
                <a:latin typeface="Times New Roman"/>
                <a:cs typeface="Times New Roman"/>
              </a:rPr>
              <a:t>8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8923" y="1648591"/>
            <a:ext cx="388620" cy="586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6</a:t>
            </a:r>
            <a:r>
              <a:rPr sz="1450" spc="40" dirty="0">
                <a:latin typeface="Times New Roman"/>
                <a:cs typeface="Times New Roman"/>
              </a:rPr>
              <a:t>7</a:t>
            </a:r>
            <a:r>
              <a:rPr sz="2175" baseline="-17241" dirty="0">
                <a:latin typeface="Symbol"/>
                <a:cs typeface="Symbol"/>
              </a:rPr>
              <a:t></a:t>
            </a:r>
            <a:endParaRPr sz="2175" baseline="-17241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6</a:t>
            </a:r>
            <a:r>
              <a:rPr sz="1450" spc="40" dirty="0">
                <a:latin typeface="Times New Roman"/>
                <a:cs typeface="Times New Roman"/>
              </a:rPr>
              <a:t>7</a:t>
            </a:r>
            <a:r>
              <a:rPr sz="2175" baseline="13409" dirty="0">
                <a:latin typeface="Symbol"/>
                <a:cs typeface="Symbol"/>
              </a:rPr>
              <a:t></a:t>
            </a:r>
            <a:endParaRPr sz="2175" baseline="13409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3401" y="1648591"/>
            <a:ext cx="368935" cy="586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175" spc="-165" baseline="-17241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dirty="0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175" spc="-179" baseline="13409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7</a:t>
            </a:r>
            <a:r>
              <a:rPr sz="1450" dirty="0">
                <a:latin typeface="Times New Roman"/>
                <a:cs typeface="Times New Roman"/>
              </a:rPr>
              <a:t>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47623" y="1491246"/>
            <a:ext cx="38036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0" dirty="0">
                <a:latin typeface="Times New Roman"/>
                <a:cs typeface="Times New Roman"/>
              </a:rPr>
              <a:t>169</a:t>
            </a:r>
            <a:r>
              <a:rPr sz="2175" spc="0" baseline="26819" dirty="0">
                <a:latin typeface="Symbol"/>
                <a:cs typeface="Symbol"/>
              </a:rPr>
              <a:t></a:t>
            </a:r>
            <a:endParaRPr sz="2175" baseline="26819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49177" y="1211375"/>
            <a:ext cx="37846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6</a:t>
            </a:r>
            <a:r>
              <a:rPr sz="1450" spc="-35" dirty="0">
                <a:latin typeface="Times New Roman"/>
                <a:cs typeface="Times New Roman"/>
              </a:rPr>
              <a:t>5</a:t>
            </a:r>
            <a:r>
              <a:rPr sz="2175" baseline="-3831" dirty="0">
                <a:latin typeface="Symbol"/>
                <a:cs typeface="Symbol"/>
              </a:rPr>
              <a:t></a:t>
            </a:r>
            <a:endParaRPr sz="2175" baseline="-3831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33401" y="1491246"/>
            <a:ext cx="3733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75" spc="-112" baseline="26819" dirty="0">
                <a:latin typeface="Symbol"/>
                <a:cs typeface="Symbol"/>
              </a:rPr>
              <a:t>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8</a:t>
            </a:r>
            <a:r>
              <a:rPr sz="145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705047" y="1244168"/>
          <a:ext cx="2545714" cy="1969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/>
                <a:gridCol w="440055"/>
                <a:gridCol w="434975"/>
                <a:gridCol w="438150"/>
                <a:gridCol w="436244"/>
                <a:gridCol w="397510"/>
              </a:tblGrid>
              <a:tr h="241935">
                <a:tc>
                  <a:txBody>
                    <a:bodyPr/>
                    <a:lstStyle/>
                    <a:p>
                      <a:pPr marR="41275" algn="ctr">
                        <a:lnSpc>
                          <a:spcPts val="1585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85"/>
                        </a:lnSpc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153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5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194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85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585"/>
                        </a:lnSpc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34925"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153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116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176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187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166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28575"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168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630"/>
                        </a:lnSpc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34925"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177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177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31750"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178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176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164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630"/>
                        </a:lnSpc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34925"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169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710"/>
                        </a:lnSpc>
                        <a:spcBef>
                          <a:spcPts val="140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R="34925"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182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183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0"/>
                        </a:lnSpc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630"/>
                        </a:lnSpc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R="34925" algn="ctr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179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181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1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664"/>
                        </a:lnSpc>
                        <a:spcBef>
                          <a:spcPts val="140"/>
                        </a:spcBef>
                      </a:pPr>
                      <a:r>
                        <a:rPr sz="1450" spc="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233401" y="1211375"/>
            <a:ext cx="3733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75" spc="-112" baseline="-3831" dirty="0">
                <a:latin typeface="Symbol"/>
                <a:cs typeface="Symbol"/>
              </a:rPr>
              <a:t></a:t>
            </a:r>
            <a:r>
              <a:rPr sz="1450" spc="25" dirty="0">
                <a:latin typeface="Times New Roman"/>
                <a:cs typeface="Times New Roman"/>
              </a:rPr>
              <a:t>1</a:t>
            </a:r>
            <a:r>
              <a:rPr sz="1450" spc="30" dirty="0">
                <a:latin typeface="Times New Roman"/>
                <a:cs typeface="Times New Roman"/>
              </a:rPr>
              <a:t>8</a:t>
            </a:r>
            <a:r>
              <a:rPr sz="145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3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dirty="0" smtClean="0"/>
              <a:t>Pengolahan Citra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7838490" cy="1846659"/>
          </a:xfrm>
        </p:spPr>
        <p:txBody>
          <a:bodyPr/>
          <a:lstStyle/>
          <a:p>
            <a:r>
              <a:rPr lang="id-ID" sz="2400" dirty="0"/>
              <a:t>Pengolahan Citra adalah kegiatan memperbaiki kualitas citra agar mudah diinterpretasikan oleh manusia/mesin (komputer). Input adalah citra dan keluarannya adalah citra dengan kualitas lebih baik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4356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dirty="0" smtClean="0"/>
              <a:t>Implementasi di matlab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22665" r="52782" b="13461"/>
          <a:stretch>
            <a:fillRect/>
          </a:stretch>
        </p:blipFill>
        <p:spPr bwMode="auto">
          <a:xfrm>
            <a:off x="500034" y="2071678"/>
            <a:ext cx="614363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14488"/>
            <a:ext cx="2649267" cy="26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686" y="797179"/>
            <a:ext cx="323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Resolusi</a:t>
            </a:r>
            <a:r>
              <a:rPr sz="4000" spc="-40" dirty="0"/>
              <a:t> </a:t>
            </a:r>
            <a:r>
              <a:rPr sz="4000" spc="-5" dirty="0"/>
              <a:t>Citra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46848" y="2132901"/>
            <a:ext cx="7339965" cy="399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10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686" y="662127"/>
            <a:ext cx="3231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Resolusi</a:t>
            </a:r>
            <a:r>
              <a:rPr sz="4000" spc="-35" dirty="0"/>
              <a:t> </a:t>
            </a:r>
            <a:r>
              <a:rPr sz="4000" spc="-5" dirty="0"/>
              <a:t>Citra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85875" y="1301711"/>
            <a:ext cx="6358001" cy="5223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7227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b="1" dirty="0" smtClean="0"/>
              <a:t>Komponen Warna</a:t>
            </a:r>
            <a:endParaRPr lang="id-ID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object 2"/>
          <p:cNvSpPr/>
          <p:nvPr/>
        </p:nvSpPr>
        <p:spPr>
          <a:xfrm>
            <a:off x="685800" y="1448845"/>
            <a:ext cx="7296911" cy="175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3200400"/>
            <a:ext cx="7296911" cy="3115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7090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PENGOLAHAN CITRA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54" y="1547809"/>
            <a:ext cx="7838490" cy="3877985"/>
          </a:xfrm>
        </p:spPr>
        <p:txBody>
          <a:bodyPr/>
          <a:lstStyle/>
          <a:p>
            <a:pPr marL="0" indent="0">
              <a:buNone/>
            </a:pPr>
            <a:r>
              <a:rPr lang="id-ID" sz="2800" dirty="0" smtClean="0"/>
              <a:t>Operasi-operasi pada pengolahan citra diterapkan pada citra bila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/>
              <a:t>Perbaikan atau memodifikasi citra dilakukan untuk meningkatkan kualitas penampakan citra/ menonjolkan beberapa aspek informasi yang terkandung dalam citra (image enhancement). Contoh : perbaikan kontras gelap/terang, perbaikan tepian obyek, penajaman, pemberian warna semu, dll.</a:t>
            </a:r>
            <a:endParaRPr lang="id-ID" sz="2800" dirty="0"/>
          </a:p>
        </p:txBody>
      </p:sp>
    </p:spTree>
    <p:extLst>
      <p:ext uri="{BB962C8B-B14F-4D97-AF65-F5344CB8AC3E}">
        <p14:creationId xmlns="" xmlns:p14="http://schemas.microsoft.com/office/powerpoint/2010/main" val="25451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754" y="1547809"/>
            <a:ext cx="7838490" cy="430887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/>
              <a:t> Adanya cacat pada citra sehingga perlu dihilangkan/diminimumkan (image restoration). Contoh : penghilangan kesamaran (deblurring); citra tampak kabur karena pengaturan fokus lensa tidak tepat/kamera goyang, penghilangan noise.</a:t>
            </a:r>
          </a:p>
          <a:p>
            <a:endParaRPr lang="id-ID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/>
              <a:t>Elemen dalam citra perlu dikelompokkan, dicocokkan atau diukur (image segmentation). Operasi ini berkaitan erat dengan pengenalan pola.</a:t>
            </a:r>
            <a:endParaRPr lang="id-ID" sz="2800" dirty="0"/>
          </a:p>
        </p:txBody>
      </p:sp>
    </p:spTree>
    <p:extLst>
      <p:ext uri="{BB962C8B-B14F-4D97-AF65-F5344CB8AC3E}">
        <p14:creationId xmlns="" xmlns:p14="http://schemas.microsoft.com/office/powerpoint/2010/main" val="1571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1546"/>
            <a:ext cx="8023225" cy="517064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/>
              <a:t> Diperlukan ekstraksi ciri-ciri tertentu yang dimiliki citra untuk membantu dalam pengidentifikasian obyek (image analysis). Proses segmentasi kadangkala diperlukan untuk melokalisasi obyek yang diinginkan dari sekelilingnya. Contoh : pendeteksian tepi obyek.</a:t>
            </a:r>
          </a:p>
          <a:p>
            <a:pPr marL="285750" indent="-285750">
              <a:buFont typeface="Arial" pitchFamily="34" charset="0"/>
              <a:buChar char="•"/>
            </a:pPr>
            <a:endParaRPr lang="id-ID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/>
              <a:t> Sebagian citra perlu digabung dengan bagian citra yang lain (image reconstruction). Contoh : beberapa foto rontgen digunakan untuk membentuk ulang gambar organ tubuh</a:t>
            </a:r>
          </a:p>
          <a:p>
            <a:pPr marL="285750" indent="-285750">
              <a:buFont typeface="Arial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="" xmlns:p14="http://schemas.microsoft.com/office/powerpoint/2010/main" val="29886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03" y="928670"/>
            <a:ext cx="8023225" cy="344709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/>
              <a:t> Citra perlu dimampatkan (image compression). Contoh : suatu file citra berbentuk bmp berukuran 258 kb dimampatkan dengan metode JPEG menjadi berukuran 49 kb.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/>
              <a:t> Menyembunyikan data rahasia (berupa teks/citra) pada citra sehingga keberadaan data rahasia tersebut tidak diketahui orang (steganografi &amp; watermarking)</a:t>
            </a:r>
            <a:endParaRPr lang="id-ID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72008"/>
            <a:ext cx="564360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672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797179"/>
            <a:ext cx="606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Pengolahan Citra</a:t>
            </a:r>
            <a:r>
              <a:rPr sz="4000" spc="-10" dirty="0"/>
              <a:t> Digital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59053" y="1727073"/>
            <a:ext cx="717867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Perbaikan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kualitas 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-4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3D3C2C"/>
                </a:solidFill>
                <a:latin typeface="Century Gothic"/>
                <a:cs typeface="Century Gothic"/>
              </a:rPr>
              <a:t>Enhancement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Pemugaran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-1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Restoration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Segmentasi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-1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3D3C2C"/>
                </a:solidFill>
                <a:latin typeface="Century Gothic"/>
                <a:cs typeface="Century Gothic"/>
              </a:rPr>
              <a:t>Segmentation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Rekonstruksi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Reconstruction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Penambahan efek citra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(Image</a:t>
            </a:r>
            <a:r>
              <a:rPr sz="2400" spc="-3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Stylization)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Pemampatan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-1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3D3C2C"/>
                </a:solidFill>
                <a:latin typeface="Century Gothic"/>
                <a:cs typeface="Century Gothic"/>
              </a:rPr>
              <a:t>Compression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Analisis citra (</a:t>
            </a:r>
            <a:r>
              <a:rPr sz="2400" i="1" dirty="0">
                <a:solidFill>
                  <a:srgbClr val="3D3C2C"/>
                </a:solidFill>
                <a:latin typeface="Century Gothic"/>
                <a:cs typeface="Century Gothic"/>
              </a:rPr>
              <a:t>Image</a:t>
            </a:r>
            <a:r>
              <a:rPr sz="2400" i="1" spc="-4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3D3C2C"/>
                </a:solidFill>
                <a:latin typeface="Century Gothic"/>
                <a:cs typeface="Century Gothic"/>
              </a:rPr>
              <a:t>Analysis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)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475" y="797179"/>
            <a:ext cx="510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Peningkatan</a:t>
            </a:r>
            <a:r>
              <a:rPr sz="4000" spc="-25" dirty="0"/>
              <a:t> </a:t>
            </a:r>
            <a:r>
              <a:rPr sz="4000" spc="-5" dirty="0"/>
              <a:t>Kontras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55967" y="1752473"/>
            <a:ext cx="3455924" cy="345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2045" y="1752473"/>
            <a:ext cx="3456051" cy="345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308" y="988867"/>
            <a:ext cx="76677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d-ID" dirty="0"/>
              <a:t>Tiga Bidang Berkaitan dengan </a:t>
            </a:r>
            <a:r>
              <a:rPr lang="id-ID" dirty="0" smtClean="0"/>
              <a:t>Citra</a:t>
            </a:r>
            <a:endParaRPr lang="id-ID" dirty="0"/>
          </a:p>
        </p:txBody>
      </p:sp>
      <p:sp>
        <p:nvSpPr>
          <p:cNvPr id="3" name="object 3"/>
          <p:cNvSpPr txBox="1"/>
          <p:nvPr/>
        </p:nvSpPr>
        <p:spPr>
          <a:xfrm>
            <a:off x="3683127" y="3307841"/>
            <a:ext cx="1112520" cy="571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latin typeface="Century Gothic"/>
                <a:cs typeface="Century Gothic"/>
              </a:rPr>
              <a:t>Image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6784" y="5522366"/>
            <a:ext cx="1570990" cy="64325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latin typeface="Century Gothic"/>
                <a:cs typeface="Century Gothic"/>
              </a:rPr>
              <a:t>Description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272" y="5622137"/>
            <a:ext cx="1809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(Pavlidis,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1986)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3936" y="2664841"/>
            <a:ext cx="393065" cy="643255"/>
          </a:xfrm>
          <a:custGeom>
            <a:avLst/>
            <a:gdLst/>
            <a:ahLst/>
            <a:cxnLst/>
            <a:rect l="l" t="t" r="r" b="b"/>
            <a:pathLst>
              <a:path w="393064" h="643254">
                <a:moveTo>
                  <a:pt x="0" y="643001"/>
                </a:moveTo>
                <a:lnTo>
                  <a:pt x="3926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4428" y="2657348"/>
            <a:ext cx="405130" cy="650875"/>
          </a:xfrm>
          <a:custGeom>
            <a:avLst/>
            <a:gdLst/>
            <a:ahLst/>
            <a:cxnLst/>
            <a:rect l="l" t="t" r="r" b="b"/>
            <a:pathLst>
              <a:path w="405129" h="650875">
                <a:moveTo>
                  <a:pt x="362886" y="609094"/>
                </a:moveTo>
                <a:lnTo>
                  <a:pt x="350647" y="616585"/>
                </a:lnTo>
                <a:lnTo>
                  <a:pt x="404875" y="650493"/>
                </a:lnTo>
                <a:lnTo>
                  <a:pt x="402373" y="621284"/>
                </a:lnTo>
                <a:lnTo>
                  <a:pt x="370332" y="621284"/>
                </a:lnTo>
                <a:lnTo>
                  <a:pt x="362886" y="609094"/>
                </a:lnTo>
                <a:close/>
              </a:path>
              <a:path w="405129" h="650875">
                <a:moveTo>
                  <a:pt x="387243" y="594188"/>
                </a:moveTo>
                <a:lnTo>
                  <a:pt x="362886" y="609094"/>
                </a:lnTo>
                <a:lnTo>
                  <a:pt x="370332" y="621284"/>
                </a:lnTo>
                <a:lnTo>
                  <a:pt x="394716" y="606425"/>
                </a:lnTo>
                <a:lnTo>
                  <a:pt x="387243" y="594188"/>
                </a:lnTo>
                <a:close/>
              </a:path>
              <a:path w="405129" h="650875">
                <a:moveTo>
                  <a:pt x="399415" y="586739"/>
                </a:moveTo>
                <a:lnTo>
                  <a:pt x="387243" y="594188"/>
                </a:lnTo>
                <a:lnTo>
                  <a:pt x="394716" y="606425"/>
                </a:lnTo>
                <a:lnTo>
                  <a:pt x="370332" y="621284"/>
                </a:lnTo>
                <a:lnTo>
                  <a:pt x="402373" y="621284"/>
                </a:lnTo>
                <a:lnTo>
                  <a:pt x="399415" y="586739"/>
                </a:lnTo>
                <a:close/>
              </a:path>
              <a:path w="405129" h="650875">
                <a:moveTo>
                  <a:pt x="24384" y="0"/>
                </a:moveTo>
                <a:lnTo>
                  <a:pt x="0" y="14986"/>
                </a:lnTo>
                <a:lnTo>
                  <a:pt x="362886" y="609094"/>
                </a:lnTo>
                <a:lnTo>
                  <a:pt x="387243" y="594188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319" y="1241501"/>
            <a:ext cx="656907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 smtClean="0">
              <a:latin typeface="Times New Roman"/>
              <a:cs typeface="Times New Roman"/>
            </a:endParaRPr>
          </a:p>
          <a:p>
            <a:pPr marL="1772285">
              <a:lnSpc>
                <a:spcPct val="100000"/>
              </a:lnSpc>
              <a:spcBef>
                <a:spcPts val="2055"/>
              </a:spcBef>
            </a:pPr>
            <a:r>
              <a:rPr sz="2000" spc="-5" dirty="0" smtClean="0">
                <a:latin typeface="Century Gothic"/>
                <a:cs typeface="Century Gothic"/>
              </a:rPr>
              <a:t>1950 </a:t>
            </a:r>
            <a:r>
              <a:rPr sz="2000" dirty="0">
                <a:latin typeface="Century Gothic"/>
                <a:cs typeface="Century Gothic"/>
              </a:rPr>
              <a:t>Image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Processing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5201" y="4522215"/>
            <a:ext cx="981710" cy="1286510"/>
          </a:xfrm>
          <a:custGeom>
            <a:avLst/>
            <a:gdLst/>
            <a:ahLst/>
            <a:cxnLst/>
            <a:rect l="l" t="t" r="r" b="b"/>
            <a:pathLst>
              <a:path w="981710" h="1286510">
                <a:moveTo>
                  <a:pt x="981583" y="12859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6820" y="3664965"/>
            <a:ext cx="1186815" cy="869315"/>
          </a:xfrm>
          <a:custGeom>
            <a:avLst/>
            <a:gdLst/>
            <a:ahLst/>
            <a:cxnLst/>
            <a:rect l="l" t="t" r="r" b="b"/>
            <a:pathLst>
              <a:path w="1186814" h="869314">
                <a:moveTo>
                  <a:pt x="1131710" y="22116"/>
                </a:moveTo>
                <a:lnTo>
                  <a:pt x="0" y="845692"/>
                </a:lnTo>
                <a:lnTo>
                  <a:pt x="16763" y="868806"/>
                </a:lnTo>
                <a:lnTo>
                  <a:pt x="1148474" y="45230"/>
                </a:lnTo>
                <a:lnTo>
                  <a:pt x="1131710" y="22116"/>
                </a:lnTo>
                <a:close/>
              </a:path>
              <a:path w="1186814" h="869314">
                <a:moveTo>
                  <a:pt x="1179188" y="13715"/>
                </a:moveTo>
                <a:lnTo>
                  <a:pt x="1143254" y="13715"/>
                </a:lnTo>
                <a:lnTo>
                  <a:pt x="1160018" y="36829"/>
                </a:lnTo>
                <a:lnTo>
                  <a:pt x="1148474" y="45230"/>
                </a:lnTo>
                <a:lnTo>
                  <a:pt x="1156843" y="56768"/>
                </a:lnTo>
                <a:lnTo>
                  <a:pt x="1179188" y="13715"/>
                </a:lnTo>
                <a:close/>
              </a:path>
              <a:path w="1186814" h="869314">
                <a:moveTo>
                  <a:pt x="1143254" y="13715"/>
                </a:moveTo>
                <a:lnTo>
                  <a:pt x="1131710" y="22116"/>
                </a:lnTo>
                <a:lnTo>
                  <a:pt x="1148474" y="45230"/>
                </a:lnTo>
                <a:lnTo>
                  <a:pt x="1160018" y="36829"/>
                </a:lnTo>
                <a:lnTo>
                  <a:pt x="1143254" y="13715"/>
                </a:lnTo>
                <a:close/>
              </a:path>
              <a:path w="1186814" h="869314">
                <a:moveTo>
                  <a:pt x="1186307" y="0"/>
                </a:moveTo>
                <a:lnTo>
                  <a:pt x="1123315" y="10540"/>
                </a:lnTo>
                <a:lnTo>
                  <a:pt x="1131710" y="22116"/>
                </a:lnTo>
                <a:lnTo>
                  <a:pt x="1143254" y="13715"/>
                </a:lnTo>
                <a:lnTo>
                  <a:pt x="1179188" y="13715"/>
                </a:lnTo>
                <a:lnTo>
                  <a:pt x="1186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473" y="4045631"/>
            <a:ext cx="1931035" cy="672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entury Gothic"/>
                <a:cs typeface="Century Gothic"/>
              </a:rPr>
              <a:t>1970</a:t>
            </a:r>
            <a:r>
              <a:rPr sz="2000" spc="-5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Computer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latin typeface="Century Gothic"/>
                <a:cs typeface="Century Gothic"/>
              </a:rPr>
              <a:t>Graphics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0185" y="3664965"/>
            <a:ext cx="1177925" cy="714375"/>
          </a:xfrm>
          <a:custGeom>
            <a:avLst/>
            <a:gdLst/>
            <a:ahLst/>
            <a:cxnLst/>
            <a:rect l="l" t="t" r="r" b="b"/>
            <a:pathLst>
              <a:path w="1177925" h="714375">
                <a:moveTo>
                  <a:pt x="0" y="0"/>
                </a:moveTo>
                <a:lnTo>
                  <a:pt x="1177798" y="7143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7394" y="4371594"/>
            <a:ext cx="928369" cy="1437005"/>
          </a:xfrm>
          <a:custGeom>
            <a:avLst/>
            <a:gdLst/>
            <a:ahLst/>
            <a:cxnLst/>
            <a:rect l="l" t="t" r="r" b="b"/>
            <a:pathLst>
              <a:path w="928370" h="1437004">
                <a:moveTo>
                  <a:pt x="6730" y="1372984"/>
                </a:moveTo>
                <a:lnTo>
                  <a:pt x="0" y="1436522"/>
                </a:lnTo>
                <a:lnTo>
                  <a:pt x="47617" y="1408150"/>
                </a:lnTo>
                <a:lnTo>
                  <a:pt x="35051" y="1408150"/>
                </a:lnTo>
                <a:lnTo>
                  <a:pt x="11048" y="1392720"/>
                </a:lnTo>
                <a:lnTo>
                  <a:pt x="18760" y="1380694"/>
                </a:lnTo>
                <a:lnTo>
                  <a:pt x="6730" y="1372984"/>
                </a:lnTo>
                <a:close/>
              </a:path>
              <a:path w="928370" h="1437004">
                <a:moveTo>
                  <a:pt x="18760" y="1380694"/>
                </a:moveTo>
                <a:lnTo>
                  <a:pt x="11048" y="1392720"/>
                </a:lnTo>
                <a:lnTo>
                  <a:pt x="35051" y="1408150"/>
                </a:lnTo>
                <a:lnTo>
                  <a:pt x="42785" y="1396091"/>
                </a:lnTo>
                <a:lnTo>
                  <a:pt x="18760" y="1380694"/>
                </a:lnTo>
                <a:close/>
              </a:path>
              <a:path w="928370" h="1437004">
                <a:moveTo>
                  <a:pt x="42785" y="1396091"/>
                </a:moveTo>
                <a:lnTo>
                  <a:pt x="35051" y="1408150"/>
                </a:lnTo>
                <a:lnTo>
                  <a:pt x="47617" y="1408150"/>
                </a:lnTo>
                <a:lnTo>
                  <a:pt x="54863" y="1403832"/>
                </a:lnTo>
                <a:lnTo>
                  <a:pt x="42785" y="1396091"/>
                </a:lnTo>
                <a:close/>
              </a:path>
              <a:path w="928370" h="1437004">
                <a:moveTo>
                  <a:pt x="904113" y="0"/>
                </a:moveTo>
                <a:lnTo>
                  <a:pt x="18760" y="1380694"/>
                </a:lnTo>
                <a:lnTo>
                  <a:pt x="42785" y="1396091"/>
                </a:lnTo>
                <a:lnTo>
                  <a:pt x="928115" y="15493"/>
                </a:lnTo>
                <a:lnTo>
                  <a:pt x="90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86094" y="4227017"/>
            <a:ext cx="19310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1970</a:t>
            </a:r>
            <a:r>
              <a:rPr sz="2000" spc="-6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Computer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entury Gothic"/>
                <a:cs typeface="Century Gothic"/>
              </a:rPr>
              <a:t>Vision</a:t>
            </a:r>
            <a:endParaRPr sz="20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5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833" y="797179"/>
            <a:ext cx="6212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Penajaman</a:t>
            </a:r>
            <a:r>
              <a:rPr sz="4000" spc="25" dirty="0"/>
              <a:t> </a:t>
            </a:r>
            <a:r>
              <a:rPr sz="4000" i="1" spc="-10" dirty="0">
                <a:latin typeface="Century Gothic"/>
                <a:cs typeface="Century Gothic"/>
              </a:rPr>
              <a:t>(Sharpening)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1828800"/>
            <a:ext cx="3505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1828800"/>
            <a:ext cx="35052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797179"/>
            <a:ext cx="549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Pengkaburan</a:t>
            </a:r>
            <a:r>
              <a:rPr sz="4000" spc="50" dirty="0"/>
              <a:t> </a:t>
            </a:r>
            <a:r>
              <a:rPr sz="4000" i="1" spc="-10" dirty="0">
                <a:latin typeface="Century Gothic"/>
                <a:cs typeface="Century Gothic"/>
              </a:rPr>
              <a:t>(Bluring)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0" y="1752600"/>
            <a:ext cx="35052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752600"/>
            <a:ext cx="35052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314" y="797179"/>
            <a:ext cx="5375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Menghilangkan</a:t>
            </a:r>
            <a:r>
              <a:rPr sz="4000" spc="-20" dirty="0"/>
              <a:t> </a:t>
            </a:r>
            <a:r>
              <a:rPr sz="4000" spc="-5" dirty="0"/>
              <a:t>Noise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000" y="1828800"/>
            <a:ext cx="3251200" cy="32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1828800"/>
            <a:ext cx="3251200" cy="325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526" y="797179"/>
            <a:ext cx="4267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Pemugaran</a:t>
            </a:r>
            <a:r>
              <a:rPr sz="4000" dirty="0"/>
              <a:t> </a:t>
            </a:r>
            <a:r>
              <a:rPr sz="4000" spc="-5" dirty="0"/>
              <a:t>Citra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9991" y="1714500"/>
            <a:ext cx="3959987" cy="3320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4875" y="1714500"/>
            <a:ext cx="3959986" cy="3304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482" y="797179"/>
            <a:ext cx="421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Segmentasi </a:t>
            </a:r>
            <a:r>
              <a:rPr sz="4000" spc="-5" dirty="0"/>
              <a:t>Citra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857375" y="4337900"/>
            <a:ext cx="2548001" cy="2043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4375" y="4322343"/>
            <a:ext cx="25654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349" y="1655317"/>
            <a:ext cx="5105400" cy="2535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49" y="4171531"/>
            <a:ext cx="29464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4349" y="1809369"/>
            <a:ext cx="2971800" cy="22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806323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Rekonstruksi</a:t>
            </a:r>
            <a:r>
              <a:rPr sz="4000" spc="-25" dirty="0"/>
              <a:t> </a:t>
            </a:r>
            <a:r>
              <a:rPr sz="4000" spc="-5" dirty="0"/>
              <a:t>Citra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702175" y="2799969"/>
            <a:ext cx="3352800" cy="251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9198" y="5454231"/>
            <a:ext cx="366737" cy="39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7872" y="2799969"/>
            <a:ext cx="493915" cy="393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2375" y="371436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571500" y="0"/>
                </a:moveTo>
                <a:lnTo>
                  <a:pt x="571500" y="171449"/>
                </a:lnTo>
                <a:lnTo>
                  <a:pt x="0" y="171449"/>
                </a:lnTo>
                <a:lnTo>
                  <a:pt x="171450" y="342899"/>
                </a:lnTo>
                <a:lnTo>
                  <a:pt x="0" y="514349"/>
                </a:lnTo>
                <a:lnTo>
                  <a:pt x="571500" y="514349"/>
                </a:lnTo>
                <a:lnTo>
                  <a:pt x="571500" y="685799"/>
                </a:lnTo>
                <a:lnTo>
                  <a:pt x="914400" y="342899"/>
                </a:lnTo>
                <a:lnTo>
                  <a:pt x="57150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2375" y="3714369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171449"/>
                </a:moveTo>
                <a:lnTo>
                  <a:pt x="571500" y="171449"/>
                </a:lnTo>
                <a:lnTo>
                  <a:pt x="571500" y="0"/>
                </a:lnTo>
                <a:lnTo>
                  <a:pt x="914400" y="342899"/>
                </a:lnTo>
                <a:lnTo>
                  <a:pt x="571500" y="685799"/>
                </a:lnTo>
                <a:lnTo>
                  <a:pt x="571500" y="514349"/>
                </a:lnTo>
                <a:lnTo>
                  <a:pt x="0" y="514349"/>
                </a:lnTo>
                <a:lnTo>
                  <a:pt x="171450" y="342899"/>
                </a:lnTo>
                <a:lnTo>
                  <a:pt x="0" y="171449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268983"/>
            <a:ext cx="2520061" cy="2520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1000" y="1268983"/>
            <a:ext cx="2520061" cy="2520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1154" y="3802379"/>
            <a:ext cx="127000" cy="912494"/>
          </a:xfrm>
          <a:custGeom>
            <a:avLst/>
            <a:gdLst/>
            <a:ahLst/>
            <a:cxnLst/>
            <a:rect l="l" t="t" r="r" b="b"/>
            <a:pathLst>
              <a:path w="127000" h="912495">
                <a:moveTo>
                  <a:pt x="53975" y="785495"/>
                </a:moveTo>
                <a:lnTo>
                  <a:pt x="0" y="785495"/>
                </a:lnTo>
                <a:lnTo>
                  <a:pt x="63500" y="912495"/>
                </a:lnTo>
                <a:lnTo>
                  <a:pt x="120650" y="798195"/>
                </a:lnTo>
                <a:lnTo>
                  <a:pt x="53975" y="798195"/>
                </a:lnTo>
                <a:lnTo>
                  <a:pt x="53975" y="785495"/>
                </a:lnTo>
                <a:close/>
              </a:path>
              <a:path w="127000" h="912495">
                <a:moveTo>
                  <a:pt x="73025" y="0"/>
                </a:moveTo>
                <a:lnTo>
                  <a:pt x="53975" y="0"/>
                </a:lnTo>
                <a:lnTo>
                  <a:pt x="53975" y="798195"/>
                </a:lnTo>
                <a:lnTo>
                  <a:pt x="73025" y="798195"/>
                </a:lnTo>
                <a:lnTo>
                  <a:pt x="73025" y="0"/>
                </a:lnTo>
                <a:close/>
              </a:path>
              <a:path w="127000" h="912495">
                <a:moveTo>
                  <a:pt x="127000" y="785495"/>
                </a:moveTo>
                <a:lnTo>
                  <a:pt x="73025" y="785495"/>
                </a:lnTo>
                <a:lnTo>
                  <a:pt x="73025" y="798195"/>
                </a:lnTo>
                <a:lnTo>
                  <a:pt x="120650" y="798195"/>
                </a:lnTo>
                <a:lnTo>
                  <a:pt x="127000" y="785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9035" y="3802379"/>
            <a:ext cx="127000" cy="912494"/>
          </a:xfrm>
          <a:custGeom>
            <a:avLst/>
            <a:gdLst/>
            <a:ahLst/>
            <a:cxnLst/>
            <a:rect l="l" t="t" r="r" b="b"/>
            <a:pathLst>
              <a:path w="127000" h="912495">
                <a:moveTo>
                  <a:pt x="72964" y="126889"/>
                </a:moveTo>
                <a:lnTo>
                  <a:pt x="53914" y="126984"/>
                </a:lnTo>
                <a:lnTo>
                  <a:pt x="58039" y="912495"/>
                </a:lnTo>
                <a:lnTo>
                  <a:pt x="77089" y="912368"/>
                </a:lnTo>
                <a:lnTo>
                  <a:pt x="72964" y="126889"/>
                </a:lnTo>
                <a:close/>
              </a:path>
              <a:path w="127000" h="912495">
                <a:moveTo>
                  <a:pt x="62738" y="0"/>
                </a:moveTo>
                <a:lnTo>
                  <a:pt x="0" y="127254"/>
                </a:lnTo>
                <a:lnTo>
                  <a:pt x="53914" y="126984"/>
                </a:lnTo>
                <a:lnTo>
                  <a:pt x="53848" y="114300"/>
                </a:lnTo>
                <a:lnTo>
                  <a:pt x="120683" y="114173"/>
                </a:lnTo>
                <a:lnTo>
                  <a:pt x="62738" y="0"/>
                </a:lnTo>
                <a:close/>
              </a:path>
              <a:path w="127000" h="912495">
                <a:moveTo>
                  <a:pt x="72898" y="114173"/>
                </a:moveTo>
                <a:lnTo>
                  <a:pt x="53848" y="114300"/>
                </a:lnTo>
                <a:lnTo>
                  <a:pt x="53914" y="126984"/>
                </a:lnTo>
                <a:lnTo>
                  <a:pt x="72964" y="126889"/>
                </a:lnTo>
                <a:lnTo>
                  <a:pt x="72898" y="114173"/>
                </a:lnTo>
                <a:close/>
              </a:path>
              <a:path w="127000" h="912495">
                <a:moveTo>
                  <a:pt x="120683" y="114173"/>
                </a:moveTo>
                <a:lnTo>
                  <a:pt x="72898" y="114173"/>
                </a:lnTo>
                <a:lnTo>
                  <a:pt x="72964" y="126889"/>
                </a:lnTo>
                <a:lnTo>
                  <a:pt x="127000" y="126619"/>
                </a:lnTo>
                <a:lnTo>
                  <a:pt x="120683" y="1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905" y="4714443"/>
            <a:ext cx="24949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Book Antiqua"/>
                <a:cs typeface="Book Antiqua"/>
              </a:rPr>
              <a:t>compressed</a:t>
            </a:r>
            <a:r>
              <a:rPr sz="2000" spc="-4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bitstream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Book Antiqua"/>
                <a:cs typeface="Book Antiqua"/>
              </a:rPr>
              <a:t>00111000001001101…</a:t>
            </a:r>
            <a:endParaRPr sz="20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Book Antiqua"/>
                <a:cs typeface="Book Antiqua"/>
              </a:rPr>
              <a:t>(2428</a:t>
            </a:r>
            <a:r>
              <a:rPr sz="2000" spc="-5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Bytes)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400" y="4714875"/>
            <a:ext cx="1244600" cy="8509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050" y="4714875"/>
            <a:ext cx="1244600" cy="850900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9400" y="5108575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330200" y="0"/>
                </a:moveTo>
                <a:lnTo>
                  <a:pt x="330200" y="127000"/>
                </a:lnTo>
                <a:lnTo>
                  <a:pt x="438150" y="73025"/>
                </a:lnTo>
                <a:lnTo>
                  <a:pt x="342900" y="73025"/>
                </a:lnTo>
                <a:lnTo>
                  <a:pt x="342900" y="53975"/>
                </a:lnTo>
                <a:lnTo>
                  <a:pt x="438150" y="53975"/>
                </a:lnTo>
                <a:lnTo>
                  <a:pt x="330200" y="0"/>
                </a:lnTo>
                <a:close/>
              </a:path>
              <a:path w="457200" h="127000">
                <a:moveTo>
                  <a:pt x="33020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330200" y="73025"/>
                </a:lnTo>
                <a:lnTo>
                  <a:pt x="330200" y="53975"/>
                </a:lnTo>
                <a:close/>
              </a:path>
              <a:path w="457200" h="127000">
                <a:moveTo>
                  <a:pt x="438150" y="53975"/>
                </a:moveTo>
                <a:lnTo>
                  <a:pt x="342900" y="53975"/>
                </a:lnTo>
                <a:lnTo>
                  <a:pt x="342900" y="73025"/>
                </a:lnTo>
                <a:lnTo>
                  <a:pt x="438150" y="73025"/>
                </a:lnTo>
                <a:lnTo>
                  <a:pt x="457200" y="63500"/>
                </a:lnTo>
                <a:lnTo>
                  <a:pt x="43815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9800" y="5108575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330200" y="0"/>
                </a:moveTo>
                <a:lnTo>
                  <a:pt x="330200" y="127000"/>
                </a:lnTo>
                <a:lnTo>
                  <a:pt x="438150" y="73025"/>
                </a:lnTo>
                <a:lnTo>
                  <a:pt x="342900" y="73025"/>
                </a:lnTo>
                <a:lnTo>
                  <a:pt x="342900" y="53975"/>
                </a:lnTo>
                <a:lnTo>
                  <a:pt x="438150" y="53975"/>
                </a:lnTo>
                <a:lnTo>
                  <a:pt x="330200" y="0"/>
                </a:lnTo>
                <a:close/>
              </a:path>
              <a:path w="457200" h="127000">
                <a:moveTo>
                  <a:pt x="330200" y="53975"/>
                </a:moveTo>
                <a:lnTo>
                  <a:pt x="0" y="53975"/>
                </a:lnTo>
                <a:lnTo>
                  <a:pt x="0" y="73025"/>
                </a:lnTo>
                <a:lnTo>
                  <a:pt x="330200" y="73025"/>
                </a:lnTo>
                <a:lnTo>
                  <a:pt x="330200" y="53975"/>
                </a:lnTo>
                <a:close/>
              </a:path>
              <a:path w="457200" h="127000">
                <a:moveTo>
                  <a:pt x="438150" y="53975"/>
                </a:moveTo>
                <a:lnTo>
                  <a:pt x="342900" y="53975"/>
                </a:lnTo>
                <a:lnTo>
                  <a:pt x="342900" y="73025"/>
                </a:lnTo>
                <a:lnTo>
                  <a:pt x="438150" y="73025"/>
                </a:lnTo>
                <a:lnTo>
                  <a:pt x="457200" y="63500"/>
                </a:lnTo>
                <a:lnTo>
                  <a:pt x="438150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395" y="3823208"/>
            <a:ext cx="16573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Book Antiqua"/>
                <a:cs typeface="Book Antiqua"/>
              </a:rPr>
              <a:t>original</a:t>
            </a:r>
            <a:r>
              <a:rPr sz="2000" spc="-7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image  </a:t>
            </a:r>
            <a:r>
              <a:rPr sz="2000" dirty="0">
                <a:latin typeface="Book Antiqua"/>
                <a:cs typeface="Book Antiqua"/>
              </a:rPr>
              <a:t>262144</a:t>
            </a:r>
            <a:r>
              <a:rPr sz="2000" spc="-6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Bytes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5277" y="3836923"/>
            <a:ext cx="4167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ook Antiqua"/>
                <a:cs typeface="Book Antiqua"/>
              </a:rPr>
              <a:t>compression ratio (CR) </a:t>
            </a:r>
            <a:r>
              <a:rPr sz="2400" dirty="0">
                <a:latin typeface="Book Antiqua"/>
                <a:cs typeface="Book Antiqua"/>
              </a:rPr>
              <a:t>=</a:t>
            </a:r>
            <a:r>
              <a:rPr sz="2400" spc="-1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108:1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78379" y="643255"/>
            <a:ext cx="358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Kompresi</a:t>
            </a:r>
            <a:r>
              <a:rPr sz="4000" spc="-55" dirty="0"/>
              <a:t> </a:t>
            </a:r>
            <a:r>
              <a:rPr sz="4000" spc="-5" dirty="0"/>
              <a:t>Citra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768223"/>
            <a:ext cx="707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 </a:t>
            </a:r>
            <a:r>
              <a:rPr sz="3600" dirty="0"/>
              <a:t>Analysis: </a:t>
            </a:r>
            <a:r>
              <a:rPr sz="3600" spc="-5" dirty="0"/>
              <a:t>Edge</a:t>
            </a:r>
            <a:r>
              <a:rPr sz="3600" spc="-65" dirty="0"/>
              <a:t> </a:t>
            </a:r>
            <a:r>
              <a:rPr sz="3600" spc="-5" dirty="0"/>
              <a:t>Detection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57200" y="1986876"/>
            <a:ext cx="3962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1986876"/>
            <a:ext cx="3962400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9533" y="6109512"/>
            <a:ext cx="3037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Book Antiqua"/>
                <a:cs typeface="Book Antiqua"/>
              </a:rPr>
              <a:t>From [Gonzalez </a:t>
            </a:r>
            <a:r>
              <a:rPr sz="2000" dirty="0">
                <a:latin typeface="Book Antiqua"/>
                <a:cs typeface="Book Antiqua"/>
              </a:rPr>
              <a:t>&amp;</a:t>
            </a:r>
            <a:r>
              <a:rPr sz="2000" spc="-9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Woods]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1530858"/>
            <a:ext cx="2971800" cy="227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4080408"/>
            <a:ext cx="2971800" cy="197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037" y="1484782"/>
            <a:ext cx="3865499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4084637"/>
            <a:ext cx="341630" cy="411480"/>
          </a:xfrm>
          <a:custGeom>
            <a:avLst/>
            <a:gdLst/>
            <a:ahLst/>
            <a:cxnLst/>
            <a:rect l="l" t="t" r="r" b="b"/>
            <a:pathLst>
              <a:path w="341629" h="411479">
                <a:moveTo>
                  <a:pt x="0" y="411162"/>
                </a:moveTo>
                <a:lnTo>
                  <a:pt x="341312" y="411162"/>
                </a:lnTo>
                <a:lnTo>
                  <a:pt x="341312" y="0"/>
                </a:lnTo>
                <a:lnTo>
                  <a:pt x="0" y="0"/>
                </a:lnTo>
                <a:lnTo>
                  <a:pt x="0" y="411162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0" y="4572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1076" y="4495800"/>
            <a:ext cx="255904" cy="304800"/>
          </a:xfrm>
          <a:custGeom>
            <a:avLst/>
            <a:gdLst/>
            <a:ahLst/>
            <a:cxnLst/>
            <a:rect l="l" t="t" r="r" b="b"/>
            <a:pathLst>
              <a:path w="255904" h="304800">
                <a:moveTo>
                  <a:pt x="0" y="304800"/>
                </a:moveTo>
                <a:lnTo>
                  <a:pt x="255587" y="304800"/>
                </a:lnTo>
                <a:lnTo>
                  <a:pt x="255587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4119562"/>
            <a:ext cx="381000" cy="376555"/>
          </a:xfrm>
          <a:custGeom>
            <a:avLst/>
            <a:gdLst/>
            <a:ahLst/>
            <a:cxnLst/>
            <a:rect l="l" t="t" r="r" b="b"/>
            <a:pathLst>
              <a:path w="381000" h="376554">
                <a:moveTo>
                  <a:pt x="0" y="376237"/>
                </a:moveTo>
                <a:lnTo>
                  <a:pt x="381000" y="376237"/>
                </a:lnTo>
                <a:lnTo>
                  <a:pt x="381000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600" y="2475357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200"/>
                </a:move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26670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9093" y="715213"/>
            <a:ext cx="703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 Analysis: </a:t>
            </a:r>
            <a:r>
              <a:rPr sz="3600" dirty="0"/>
              <a:t>Face</a:t>
            </a:r>
            <a:r>
              <a:rPr sz="3600" spc="-10" dirty="0"/>
              <a:t> </a:t>
            </a:r>
            <a:r>
              <a:rPr sz="3600" spc="-5" dirty="0"/>
              <a:t>Detection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3658361" y="6109512"/>
            <a:ext cx="19805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Book Antiqua"/>
                <a:cs typeface="Book Antiqua"/>
              </a:rPr>
              <a:t>From </a:t>
            </a:r>
            <a:r>
              <a:rPr sz="2000" dirty="0">
                <a:latin typeface="Book Antiqua"/>
                <a:cs typeface="Book Antiqua"/>
              </a:rPr>
              <a:t>Prof. Xin</a:t>
            </a:r>
            <a:r>
              <a:rPr sz="2000" spc="-10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Li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858138"/>
            <a:ext cx="6736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 </a:t>
            </a:r>
            <a:r>
              <a:rPr sz="3600" dirty="0"/>
              <a:t>Analysis: </a:t>
            </a:r>
            <a:r>
              <a:rPr sz="3600" spc="-5" dirty="0"/>
              <a:t>Skin</a:t>
            </a:r>
            <a:r>
              <a:rPr sz="3600" spc="-55" dirty="0"/>
              <a:t> </a:t>
            </a:r>
            <a:r>
              <a:rPr sz="3600" spc="-5" dirty="0"/>
              <a:t>Detection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6800" y="1981200"/>
            <a:ext cx="2868929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8635" y="1831848"/>
            <a:ext cx="3052571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267200"/>
            <a:ext cx="2565400" cy="1718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2728" y="4154423"/>
            <a:ext cx="2935224" cy="198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36576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571500" y="0"/>
                </a:moveTo>
                <a:lnTo>
                  <a:pt x="571500" y="171450"/>
                </a:lnTo>
                <a:lnTo>
                  <a:pt x="0" y="171450"/>
                </a:lnTo>
                <a:lnTo>
                  <a:pt x="171450" y="342900"/>
                </a:lnTo>
                <a:lnTo>
                  <a:pt x="0" y="514350"/>
                </a:lnTo>
                <a:lnTo>
                  <a:pt x="571500" y="514350"/>
                </a:lnTo>
                <a:lnTo>
                  <a:pt x="571500" y="685800"/>
                </a:lnTo>
                <a:lnTo>
                  <a:pt x="914400" y="342900"/>
                </a:lnTo>
                <a:lnTo>
                  <a:pt x="57150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3657600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171450"/>
                </a:moveTo>
                <a:lnTo>
                  <a:pt x="571500" y="171450"/>
                </a:lnTo>
                <a:lnTo>
                  <a:pt x="571500" y="0"/>
                </a:lnTo>
                <a:lnTo>
                  <a:pt x="914400" y="342900"/>
                </a:lnTo>
                <a:lnTo>
                  <a:pt x="571500" y="685800"/>
                </a:lnTo>
                <a:lnTo>
                  <a:pt x="5715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"/>
          <p:cNvSpPr>
            <a:spLocks noGrp="1"/>
          </p:cNvSpPr>
          <p:nvPr>
            <p:ph type="body" idx="1"/>
          </p:nvPr>
        </p:nvSpPr>
        <p:spPr>
          <a:xfrm>
            <a:off x="468682" y="1905000"/>
            <a:ext cx="9132517" cy="1981200"/>
          </a:xfrm>
          <a:prstGeom prst="rect">
            <a:avLst/>
          </a:prstGeom>
          <a:blipFill>
            <a:blip r:embed="rId2" cstate="print"/>
            <a:srcRect/>
            <a:stretch>
              <a:fillRect t="-75721" b="1"/>
            </a:stretch>
          </a:blipFill>
        </p:spPr>
        <p:txBody>
          <a:bodyPr wrap="square" lIns="0" tIns="0" rIns="0" bIns="0" rtlCol="0"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dirty="0" smtClean="0"/>
              <a:t>Tiga Bidang...(lanjutan)</a:t>
            </a:r>
            <a:endParaRPr lang="id-ID" dirty="0"/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1258315" y="2085847"/>
            <a:ext cx="12903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0" i="0">
                <a:solidFill>
                  <a:srgbClr val="93C500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95885" marR="5080" indent="-83820">
              <a:spcBef>
                <a:spcPts val="100"/>
              </a:spcBef>
            </a:pPr>
            <a:r>
              <a:rPr lang="id-ID" sz="1800" b="1" spc="-10" dirty="0" smtClean="0">
                <a:solidFill>
                  <a:srgbClr val="FFFFFF"/>
                </a:solidFill>
              </a:rPr>
              <a:t>C</a:t>
            </a:r>
            <a:r>
              <a:rPr lang="id-ID" sz="1800" b="1" spc="25" dirty="0" smtClean="0">
                <a:solidFill>
                  <a:srgbClr val="FFFFFF"/>
                </a:solidFill>
              </a:rPr>
              <a:t>o</a:t>
            </a:r>
            <a:r>
              <a:rPr lang="id-ID" sz="1800" b="1" spc="30" dirty="0" smtClean="0">
                <a:solidFill>
                  <a:srgbClr val="FFFFFF"/>
                </a:solidFill>
              </a:rPr>
              <a:t>m</a:t>
            </a:r>
            <a:r>
              <a:rPr lang="id-ID" sz="1800" b="1" spc="10" dirty="0" smtClean="0">
                <a:solidFill>
                  <a:srgbClr val="FFFFFF"/>
                </a:solidFill>
              </a:rPr>
              <a:t>pu</a:t>
            </a:r>
            <a:r>
              <a:rPr lang="id-ID" sz="1800" b="1" spc="-10" dirty="0" smtClean="0">
                <a:solidFill>
                  <a:srgbClr val="FFFFFF"/>
                </a:solidFill>
              </a:rPr>
              <a:t>t</a:t>
            </a:r>
            <a:r>
              <a:rPr lang="id-ID" sz="1800" b="1" spc="10" dirty="0" smtClean="0">
                <a:solidFill>
                  <a:srgbClr val="FFFFFF"/>
                </a:solidFill>
              </a:rPr>
              <a:t>e</a:t>
            </a:r>
            <a:r>
              <a:rPr lang="id-ID" sz="1800" b="1" spc="5" dirty="0" smtClean="0">
                <a:solidFill>
                  <a:srgbClr val="FFFFFF"/>
                </a:solidFill>
              </a:rPr>
              <a:t>r  Graphics</a:t>
            </a:r>
            <a:endParaRPr lang="id-ID" sz="1800" b="1" dirty="0"/>
          </a:p>
        </p:txBody>
      </p:sp>
      <p:sp>
        <p:nvSpPr>
          <p:cNvPr id="16" name="object 4"/>
          <p:cNvSpPr txBox="1"/>
          <p:nvPr/>
        </p:nvSpPr>
        <p:spPr>
          <a:xfrm>
            <a:off x="7354313" y="2466847"/>
            <a:ext cx="1290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Vision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6160008" y="3276600"/>
            <a:ext cx="774700" cy="480059"/>
          </a:xfrm>
          <a:custGeom>
            <a:avLst/>
            <a:gdLst/>
            <a:ahLst/>
            <a:cxnLst/>
            <a:rect l="l" t="t" r="r" b="b"/>
            <a:pathLst>
              <a:path w="774700" h="480060">
                <a:moveTo>
                  <a:pt x="657279" y="101825"/>
                </a:moveTo>
                <a:lnTo>
                  <a:pt x="630762" y="57111"/>
                </a:lnTo>
                <a:lnTo>
                  <a:pt x="0" y="435864"/>
                </a:lnTo>
                <a:lnTo>
                  <a:pt x="25908" y="480060"/>
                </a:lnTo>
                <a:lnTo>
                  <a:pt x="657279" y="101825"/>
                </a:lnTo>
                <a:close/>
              </a:path>
              <a:path w="774700" h="480060">
                <a:moveTo>
                  <a:pt x="774192" y="0"/>
                </a:moveTo>
                <a:lnTo>
                  <a:pt x="605028" y="13716"/>
                </a:lnTo>
                <a:lnTo>
                  <a:pt x="630762" y="57111"/>
                </a:lnTo>
                <a:lnTo>
                  <a:pt x="652272" y="44196"/>
                </a:lnTo>
                <a:lnTo>
                  <a:pt x="679704" y="88392"/>
                </a:lnTo>
                <a:lnTo>
                  <a:pt x="679704" y="139640"/>
                </a:lnTo>
                <a:lnTo>
                  <a:pt x="682752" y="144780"/>
                </a:lnTo>
                <a:lnTo>
                  <a:pt x="774192" y="0"/>
                </a:lnTo>
                <a:close/>
              </a:path>
              <a:path w="774700" h="480060">
                <a:moveTo>
                  <a:pt x="679704" y="88392"/>
                </a:moveTo>
                <a:lnTo>
                  <a:pt x="652272" y="44196"/>
                </a:lnTo>
                <a:lnTo>
                  <a:pt x="630762" y="57111"/>
                </a:lnTo>
                <a:lnTo>
                  <a:pt x="657279" y="101825"/>
                </a:lnTo>
                <a:lnTo>
                  <a:pt x="679704" y="88392"/>
                </a:lnTo>
                <a:close/>
              </a:path>
              <a:path w="774700" h="480060">
                <a:moveTo>
                  <a:pt x="679704" y="139640"/>
                </a:moveTo>
                <a:lnTo>
                  <a:pt x="679704" y="88392"/>
                </a:lnTo>
                <a:lnTo>
                  <a:pt x="657279" y="101825"/>
                </a:lnTo>
                <a:lnTo>
                  <a:pt x="679704" y="139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2971800" y="3048000"/>
            <a:ext cx="855344" cy="706120"/>
          </a:xfrm>
          <a:custGeom>
            <a:avLst/>
            <a:gdLst/>
            <a:ahLst/>
            <a:cxnLst/>
            <a:rect l="l" t="t" r="r" b="b"/>
            <a:pathLst>
              <a:path w="855345" h="706120">
                <a:moveTo>
                  <a:pt x="167640" y="38100"/>
                </a:moveTo>
                <a:lnTo>
                  <a:pt x="0" y="0"/>
                </a:lnTo>
                <a:lnTo>
                  <a:pt x="70104" y="155448"/>
                </a:lnTo>
                <a:lnTo>
                  <a:pt x="82296" y="140779"/>
                </a:lnTo>
                <a:lnTo>
                  <a:pt x="82296" y="100584"/>
                </a:lnTo>
                <a:lnTo>
                  <a:pt x="115824" y="60960"/>
                </a:lnTo>
                <a:lnTo>
                  <a:pt x="135332" y="76969"/>
                </a:lnTo>
                <a:lnTo>
                  <a:pt x="167640" y="38100"/>
                </a:lnTo>
                <a:close/>
              </a:path>
              <a:path w="855345" h="706120">
                <a:moveTo>
                  <a:pt x="135332" y="76969"/>
                </a:moveTo>
                <a:lnTo>
                  <a:pt x="115824" y="60960"/>
                </a:lnTo>
                <a:lnTo>
                  <a:pt x="82296" y="100584"/>
                </a:lnTo>
                <a:lnTo>
                  <a:pt x="102194" y="116838"/>
                </a:lnTo>
                <a:lnTo>
                  <a:pt x="135332" y="76969"/>
                </a:lnTo>
                <a:close/>
              </a:path>
              <a:path w="855345" h="706120">
                <a:moveTo>
                  <a:pt x="102194" y="116838"/>
                </a:moveTo>
                <a:lnTo>
                  <a:pt x="82296" y="100584"/>
                </a:lnTo>
                <a:lnTo>
                  <a:pt x="82296" y="140779"/>
                </a:lnTo>
                <a:lnTo>
                  <a:pt x="102194" y="116838"/>
                </a:lnTo>
                <a:close/>
              </a:path>
              <a:path w="855345" h="706120">
                <a:moveTo>
                  <a:pt x="854964" y="667512"/>
                </a:moveTo>
                <a:lnTo>
                  <a:pt x="135332" y="76969"/>
                </a:lnTo>
                <a:lnTo>
                  <a:pt x="102194" y="116838"/>
                </a:lnTo>
                <a:lnTo>
                  <a:pt x="822960" y="705612"/>
                </a:lnTo>
                <a:lnTo>
                  <a:pt x="854964" y="6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 txBox="1"/>
          <p:nvPr/>
        </p:nvSpPr>
        <p:spPr>
          <a:xfrm>
            <a:off x="993139" y="3068826"/>
            <a:ext cx="17316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0" dirty="0">
                <a:latin typeface="Times New Roman"/>
                <a:cs typeface="Times New Roman"/>
              </a:rPr>
              <a:t>*</a:t>
            </a:r>
            <a:r>
              <a:rPr sz="1600" spc="130" dirty="0">
                <a:latin typeface="Calibri"/>
                <a:cs typeface="Calibri"/>
              </a:rPr>
              <a:t>Data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Visualization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50" dirty="0">
                <a:latin typeface="Times New Roman"/>
                <a:cs typeface="Times New Roman"/>
              </a:rPr>
              <a:t>*</a:t>
            </a:r>
            <a:r>
              <a:rPr sz="1600" spc="150" dirty="0">
                <a:latin typeface="Calibri"/>
                <a:cs typeface="Calibri"/>
              </a:rPr>
              <a:t>CGI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75" dirty="0">
                <a:latin typeface="Times New Roman"/>
                <a:cs typeface="Times New Roman"/>
              </a:rPr>
              <a:t>*</a:t>
            </a:r>
            <a:r>
              <a:rPr sz="1600" spc="75" dirty="0">
                <a:latin typeface="Calibri"/>
                <a:cs typeface="Calibri"/>
              </a:rPr>
              <a:t>Pattern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Generator</a:t>
            </a:r>
          </a:p>
        </p:txBody>
      </p:sp>
      <p:sp>
        <p:nvSpPr>
          <p:cNvPr id="20" name="object 8"/>
          <p:cNvSpPr/>
          <p:nvPr/>
        </p:nvSpPr>
        <p:spPr>
          <a:xfrm>
            <a:off x="457200" y="3886200"/>
            <a:ext cx="9143999" cy="342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/>
          <p:cNvSpPr txBox="1"/>
          <p:nvPr/>
        </p:nvSpPr>
        <p:spPr>
          <a:xfrm>
            <a:off x="1749043" y="5819645"/>
            <a:ext cx="16821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Image 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10"/>
          <p:cNvSpPr/>
          <p:nvPr/>
        </p:nvSpPr>
        <p:spPr>
          <a:xfrm>
            <a:off x="3657600" y="5088636"/>
            <a:ext cx="551815" cy="550545"/>
          </a:xfrm>
          <a:custGeom>
            <a:avLst/>
            <a:gdLst/>
            <a:ahLst/>
            <a:cxnLst/>
            <a:rect l="l" t="t" r="r" b="b"/>
            <a:pathLst>
              <a:path w="551814" h="550545">
                <a:moveTo>
                  <a:pt x="91440" y="425196"/>
                </a:moveTo>
                <a:lnTo>
                  <a:pt x="54864" y="388620"/>
                </a:lnTo>
                <a:lnTo>
                  <a:pt x="0" y="550164"/>
                </a:lnTo>
                <a:lnTo>
                  <a:pt x="73152" y="526235"/>
                </a:lnTo>
                <a:lnTo>
                  <a:pt x="73152" y="443484"/>
                </a:lnTo>
                <a:lnTo>
                  <a:pt x="91440" y="425196"/>
                </a:lnTo>
                <a:close/>
              </a:path>
              <a:path w="551814" h="550545">
                <a:moveTo>
                  <a:pt x="126492" y="460248"/>
                </a:moveTo>
                <a:lnTo>
                  <a:pt x="91440" y="425196"/>
                </a:lnTo>
                <a:lnTo>
                  <a:pt x="73152" y="443484"/>
                </a:lnTo>
                <a:lnTo>
                  <a:pt x="108204" y="478536"/>
                </a:lnTo>
                <a:lnTo>
                  <a:pt x="126492" y="460248"/>
                </a:lnTo>
                <a:close/>
              </a:path>
              <a:path w="551814" h="550545">
                <a:moveTo>
                  <a:pt x="163068" y="496824"/>
                </a:moveTo>
                <a:lnTo>
                  <a:pt x="126492" y="460248"/>
                </a:lnTo>
                <a:lnTo>
                  <a:pt x="108204" y="478536"/>
                </a:lnTo>
                <a:lnTo>
                  <a:pt x="73152" y="443484"/>
                </a:lnTo>
                <a:lnTo>
                  <a:pt x="73152" y="526235"/>
                </a:lnTo>
                <a:lnTo>
                  <a:pt x="163068" y="496824"/>
                </a:lnTo>
                <a:close/>
              </a:path>
              <a:path w="551814" h="550545">
                <a:moveTo>
                  <a:pt x="551688" y="35052"/>
                </a:moveTo>
                <a:lnTo>
                  <a:pt x="516636" y="0"/>
                </a:lnTo>
                <a:lnTo>
                  <a:pt x="91440" y="425196"/>
                </a:lnTo>
                <a:lnTo>
                  <a:pt x="126492" y="460248"/>
                </a:lnTo>
                <a:lnTo>
                  <a:pt x="551688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/>
          <p:cNvSpPr txBox="1"/>
          <p:nvPr/>
        </p:nvSpPr>
        <p:spPr>
          <a:xfrm>
            <a:off x="3736338" y="5735825"/>
            <a:ext cx="19373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5" dirty="0">
                <a:latin typeface="Times New Roman"/>
                <a:cs typeface="Times New Roman"/>
              </a:rPr>
              <a:t>*</a:t>
            </a:r>
            <a:r>
              <a:rPr sz="1600" spc="105" dirty="0">
                <a:latin typeface="Calibri"/>
                <a:cs typeface="Calibri"/>
              </a:rPr>
              <a:t>Image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Manipulation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05" dirty="0">
                <a:latin typeface="Times New Roman"/>
                <a:cs typeface="Times New Roman"/>
              </a:rPr>
              <a:t>*</a:t>
            </a:r>
            <a:r>
              <a:rPr sz="1600" spc="105" dirty="0">
                <a:latin typeface="Calibri"/>
                <a:cs typeface="Calibri"/>
              </a:rPr>
              <a:t>Image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Effects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105" dirty="0">
                <a:latin typeface="Times New Roman"/>
                <a:cs typeface="Times New Roman"/>
              </a:rPr>
              <a:t>*</a:t>
            </a:r>
            <a:r>
              <a:rPr sz="1600" spc="105" dirty="0">
                <a:latin typeface="Calibri"/>
                <a:cs typeface="Calibri"/>
              </a:rPr>
              <a:t>Image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0" dirty="0">
                <a:latin typeface="Calibri"/>
                <a:cs typeface="Calibri"/>
              </a:rPr>
              <a:t>Preprocessing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12"/>
          <p:cNvSpPr txBox="1"/>
          <p:nvPr/>
        </p:nvSpPr>
        <p:spPr>
          <a:xfrm>
            <a:off x="7089137" y="3526026"/>
            <a:ext cx="187388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marR="130175" indent="-18161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latin typeface="Times New Roman"/>
                <a:cs typeface="Times New Roman"/>
              </a:rPr>
              <a:t>*</a:t>
            </a:r>
            <a:r>
              <a:rPr sz="1600" spc="75" dirty="0">
                <a:latin typeface="Calibri"/>
                <a:cs typeface="Calibri"/>
              </a:rPr>
              <a:t>Feature </a:t>
            </a:r>
            <a:r>
              <a:rPr sz="1600" spc="0" dirty="0">
                <a:latin typeface="Calibri"/>
                <a:cs typeface="Calibri"/>
              </a:rPr>
              <a:t>Detection  </a:t>
            </a:r>
            <a:r>
              <a:rPr sz="1600" dirty="0">
                <a:latin typeface="Calibri"/>
                <a:cs typeface="Calibri"/>
              </a:rPr>
              <a:t>Feature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Extraction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75" dirty="0">
                <a:latin typeface="Times New Roman"/>
                <a:cs typeface="Times New Roman"/>
              </a:rPr>
              <a:t>*</a:t>
            </a:r>
            <a:r>
              <a:rPr sz="1600" spc="75" dirty="0">
                <a:latin typeface="Calibri"/>
                <a:cs typeface="Calibri"/>
              </a:rPr>
              <a:t>Pattern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Recognition  </a:t>
            </a:r>
            <a:r>
              <a:rPr sz="1600" spc="10" dirty="0">
                <a:latin typeface="Calibri"/>
                <a:cs typeface="Calibri"/>
              </a:rPr>
              <a:t>(Native and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AI)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13"/>
          <p:cNvSpPr txBox="1"/>
          <p:nvPr/>
        </p:nvSpPr>
        <p:spPr>
          <a:xfrm>
            <a:off x="4070094" y="3975606"/>
            <a:ext cx="1838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Calibri"/>
                <a:cs typeface="Calibri"/>
              </a:rPr>
              <a:t>GRAPHICS  IN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4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78367"/>
            <a:ext cx="6553200" cy="389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465" y="788873"/>
            <a:ext cx="7292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 </a:t>
            </a:r>
            <a:r>
              <a:rPr sz="3600" dirty="0"/>
              <a:t>Analysis: </a:t>
            </a:r>
            <a:r>
              <a:rPr sz="3600" spc="-5" dirty="0"/>
              <a:t>Image</a:t>
            </a:r>
            <a:r>
              <a:rPr sz="3600" spc="-30" dirty="0"/>
              <a:t> </a:t>
            </a:r>
            <a:r>
              <a:rPr sz="3600" dirty="0"/>
              <a:t>Matching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58361" y="6037579"/>
            <a:ext cx="19805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Book Antiqua"/>
                <a:cs typeface="Book Antiqua"/>
              </a:rPr>
              <a:t>From </a:t>
            </a:r>
            <a:r>
              <a:rPr sz="2000" dirty="0">
                <a:latin typeface="Book Antiqua"/>
                <a:cs typeface="Book Antiqua"/>
              </a:rPr>
              <a:t>Prof. Xin</a:t>
            </a:r>
            <a:r>
              <a:rPr sz="2000" spc="-10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Li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09" y="6858000"/>
                </a:lnTo>
                <a:lnTo>
                  <a:pt x="19430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510" y="0"/>
            <a:ext cx="1482090" cy="6858000"/>
          </a:xfrm>
          <a:custGeom>
            <a:avLst/>
            <a:gdLst/>
            <a:ahLst/>
            <a:cxnLst/>
            <a:rect l="l" t="t" r="r" b="b"/>
            <a:pathLst>
              <a:path w="1482089" h="6858000">
                <a:moveTo>
                  <a:pt x="0" y="6858000"/>
                </a:moveTo>
                <a:lnTo>
                  <a:pt x="1482090" y="6858000"/>
                </a:lnTo>
                <a:lnTo>
                  <a:pt x="148209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09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509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6250330"/>
            <a:ext cx="1524000" cy="607695"/>
          </a:xfrm>
          <a:custGeom>
            <a:avLst/>
            <a:gdLst/>
            <a:ahLst/>
            <a:cxnLst/>
            <a:rect l="l" t="t" r="r" b="b"/>
            <a:pathLst>
              <a:path w="1524000" h="607695">
                <a:moveTo>
                  <a:pt x="0" y="607669"/>
                </a:moveTo>
                <a:lnTo>
                  <a:pt x="1524000" y="607669"/>
                </a:lnTo>
                <a:lnTo>
                  <a:pt x="1524000" y="0"/>
                </a:lnTo>
                <a:lnTo>
                  <a:pt x="0" y="0"/>
                </a:lnTo>
                <a:lnTo>
                  <a:pt x="0" y="60766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0"/>
            <a:ext cx="2743200" cy="6858000"/>
          </a:xfrm>
          <a:custGeom>
            <a:avLst/>
            <a:gdLst/>
            <a:ahLst/>
            <a:cxnLst/>
            <a:rect l="l" t="t" r="r" b="b"/>
            <a:pathLst>
              <a:path w="2743200" h="6858000">
                <a:moveTo>
                  <a:pt x="0" y="6858000"/>
                </a:moveTo>
                <a:lnTo>
                  <a:pt x="2743200" y="6858000"/>
                </a:lnTo>
                <a:lnTo>
                  <a:pt x="274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6350" y="210058"/>
            <a:ext cx="9156700" cy="665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  <a:lnTo>
                  <a:pt x="0" y="0"/>
                </a:lnTo>
                <a:lnTo>
                  <a:pt x="0" y="625033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1204" y="0"/>
            <a:ext cx="0" cy="6250940"/>
          </a:xfrm>
          <a:custGeom>
            <a:avLst/>
            <a:gdLst/>
            <a:ahLst/>
            <a:cxnLst/>
            <a:rect l="l" t="t" r="r" b="b"/>
            <a:pathLst>
              <a:path h="6250940">
                <a:moveTo>
                  <a:pt x="0" y="0"/>
                </a:moveTo>
                <a:lnTo>
                  <a:pt x="0" y="625033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9089" y="0"/>
            <a:ext cx="3505200" cy="2291715"/>
          </a:xfrm>
          <a:custGeom>
            <a:avLst/>
            <a:gdLst/>
            <a:ahLst/>
            <a:cxnLst/>
            <a:rect l="l" t="t" r="r" b="b"/>
            <a:pathLst>
              <a:path w="3505200" h="2291715">
                <a:moveTo>
                  <a:pt x="0" y="2291334"/>
                </a:moveTo>
                <a:lnTo>
                  <a:pt x="3505199" y="2291334"/>
                </a:lnTo>
                <a:lnTo>
                  <a:pt x="3505199" y="0"/>
                </a:lnTo>
                <a:lnTo>
                  <a:pt x="0" y="0"/>
                </a:lnTo>
                <a:lnTo>
                  <a:pt x="0" y="2291334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0866" y="612915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81739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9635" y="2773679"/>
            <a:ext cx="5280660" cy="861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9630" y="2734817"/>
            <a:ext cx="52578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6489" y="3405632"/>
            <a:ext cx="178180" cy="158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90647" y="3267075"/>
            <a:ext cx="175768" cy="184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6677" y="3076701"/>
            <a:ext cx="189865" cy="364490"/>
          </a:xfrm>
          <a:custGeom>
            <a:avLst/>
            <a:gdLst/>
            <a:ahLst/>
            <a:cxnLst/>
            <a:rect l="l" t="t" r="r" b="b"/>
            <a:pathLst>
              <a:path w="189864" h="364489">
                <a:moveTo>
                  <a:pt x="94869" y="0"/>
                </a:moveTo>
                <a:lnTo>
                  <a:pt x="50786" y="11989"/>
                </a:lnTo>
                <a:lnTo>
                  <a:pt x="22121" y="48125"/>
                </a:lnTo>
                <a:lnTo>
                  <a:pt x="7620" y="93345"/>
                </a:lnTo>
                <a:lnTo>
                  <a:pt x="1904" y="133746"/>
                </a:lnTo>
                <a:lnTo>
                  <a:pt x="0" y="183387"/>
                </a:lnTo>
                <a:lnTo>
                  <a:pt x="426" y="206793"/>
                </a:lnTo>
                <a:lnTo>
                  <a:pt x="3804" y="248842"/>
                </a:lnTo>
                <a:lnTo>
                  <a:pt x="14938" y="299465"/>
                </a:lnTo>
                <a:lnTo>
                  <a:pt x="32865" y="334135"/>
                </a:lnTo>
                <a:lnTo>
                  <a:pt x="65311" y="358751"/>
                </a:lnTo>
                <a:lnTo>
                  <a:pt x="96012" y="364109"/>
                </a:lnTo>
                <a:lnTo>
                  <a:pt x="105515" y="363561"/>
                </a:lnTo>
                <a:lnTo>
                  <a:pt x="148796" y="343741"/>
                </a:lnTo>
                <a:lnTo>
                  <a:pt x="174307" y="301180"/>
                </a:lnTo>
                <a:lnTo>
                  <a:pt x="185880" y="254146"/>
                </a:lnTo>
                <a:lnTo>
                  <a:pt x="189309" y="210038"/>
                </a:lnTo>
                <a:lnTo>
                  <a:pt x="189737" y="183387"/>
                </a:lnTo>
                <a:lnTo>
                  <a:pt x="189287" y="158357"/>
                </a:lnTo>
                <a:lnTo>
                  <a:pt x="185719" y="114629"/>
                </a:lnTo>
                <a:lnTo>
                  <a:pt x="174228" y="64166"/>
                </a:lnTo>
                <a:lnTo>
                  <a:pt x="156469" y="29519"/>
                </a:lnTo>
                <a:lnTo>
                  <a:pt x="123890" y="5089"/>
                </a:lnTo>
                <a:lnTo>
                  <a:pt x="94869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50128" y="2962910"/>
            <a:ext cx="442595" cy="608330"/>
          </a:xfrm>
          <a:custGeom>
            <a:avLst/>
            <a:gdLst/>
            <a:ahLst/>
            <a:cxnLst/>
            <a:rect l="l" t="t" r="r" b="b"/>
            <a:pathLst>
              <a:path w="442595" h="608329">
                <a:moveTo>
                  <a:pt x="0" y="0"/>
                </a:moveTo>
                <a:lnTo>
                  <a:pt x="35411" y="0"/>
                </a:lnTo>
                <a:lnTo>
                  <a:pt x="70786" y="0"/>
                </a:lnTo>
                <a:lnTo>
                  <a:pt x="106138" y="0"/>
                </a:lnTo>
                <a:lnTo>
                  <a:pt x="141477" y="0"/>
                </a:lnTo>
                <a:lnTo>
                  <a:pt x="141477" y="48904"/>
                </a:lnTo>
                <a:lnTo>
                  <a:pt x="141477" y="293497"/>
                </a:lnTo>
                <a:lnTo>
                  <a:pt x="141618" y="314950"/>
                </a:lnTo>
                <a:lnTo>
                  <a:pt x="143637" y="368045"/>
                </a:lnTo>
                <a:lnTo>
                  <a:pt x="150119" y="406890"/>
                </a:lnTo>
                <a:lnTo>
                  <a:pt x="169100" y="440628"/>
                </a:lnTo>
                <a:lnTo>
                  <a:pt x="205527" y="454110"/>
                </a:lnTo>
                <a:lnTo>
                  <a:pt x="218312" y="454660"/>
                </a:lnTo>
                <a:lnTo>
                  <a:pt x="227582" y="454110"/>
                </a:lnTo>
                <a:lnTo>
                  <a:pt x="269176" y="440767"/>
                </a:lnTo>
                <a:lnTo>
                  <a:pt x="300609" y="419353"/>
                </a:lnTo>
                <a:lnTo>
                  <a:pt x="300609" y="366960"/>
                </a:lnTo>
                <a:lnTo>
                  <a:pt x="300609" y="314557"/>
                </a:lnTo>
                <a:lnTo>
                  <a:pt x="300609" y="0"/>
                </a:lnTo>
                <a:lnTo>
                  <a:pt x="335948" y="0"/>
                </a:lnTo>
                <a:lnTo>
                  <a:pt x="371300" y="0"/>
                </a:lnTo>
                <a:lnTo>
                  <a:pt x="406675" y="0"/>
                </a:lnTo>
                <a:lnTo>
                  <a:pt x="442087" y="0"/>
                </a:lnTo>
                <a:lnTo>
                  <a:pt x="442087" y="49307"/>
                </a:lnTo>
                <a:lnTo>
                  <a:pt x="442087" y="591692"/>
                </a:lnTo>
                <a:lnTo>
                  <a:pt x="406675" y="591692"/>
                </a:lnTo>
                <a:lnTo>
                  <a:pt x="371300" y="591692"/>
                </a:lnTo>
                <a:lnTo>
                  <a:pt x="335948" y="591692"/>
                </a:lnTo>
                <a:lnTo>
                  <a:pt x="300609" y="591692"/>
                </a:lnTo>
                <a:lnTo>
                  <a:pt x="300609" y="575329"/>
                </a:lnTo>
                <a:lnTo>
                  <a:pt x="300609" y="558990"/>
                </a:lnTo>
                <a:lnTo>
                  <a:pt x="300609" y="542651"/>
                </a:lnTo>
                <a:lnTo>
                  <a:pt x="300609" y="526288"/>
                </a:lnTo>
                <a:lnTo>
                  <a:pt x="281416" y="545153"/>
                </a:lnTo>
                <a:lnTo>
                  <a:pt x="245602" y="575597"/>
                </a:lnTo>
                <a:lnTo>
                  <a:pt x="211929" y="596322"/>
                </a:lnTo>
                <a:lnTo>
                  <a:pt x="173206" y="606661"/>
                </a:lnTo>
                <a:lnTo>
                  <a:pt x="151511" y="607949"/>
                </a:lnTo>
                <a:lnTo>
                  <a:pt x="117219" y="604426"/>
                </a:lnTo>
                <a:lnTo>
                  <a:pt x="61160" y="576284"/>
                </a:lnTo>
                <a:lnTo>
                  <a:pt x="22181" y="520136"/>
                </a:lnTo>
                <a:lnTo>
                  <a:pt x="9874" y="481869"/>
                </a:lnTo>
                <a:lnTo>
                  <a:pt x="2472" y="436887"/>
                </a:lnTo>
                <a:lnTo>
                  <a:pt x="0" y="385190"/>
                </a:lnTo>
                <a:lnTo>
                  <a:pt x="0" y="337042"/>
                </a:lnTo>
                <a:lnTo>
                  <a:pt x="0" y="288893"/>
                </a:lnTo>
                <a:lnTo>
                  <a:pt x="0" y="48148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6891" y="2946654"/>
            <a:ext cx="441959" cy="608330"/>
          </a:xfrm>
          <a:custGeom>
            <a:avLst/>
            <a:gdLst/>
            <a:ahLst/>
            <a:cxnLst/>
            <a:rect l="l" t="t" r="r" b="b"/>
            <a:pathLst>
              <a:path w="441960" h="608329">
                <a:moveTo>
                  <a:pt x="290449" y="0"/>
                </a:moveTo>
                <a:lnTo>
                  <a:pt x="353901" y="13922"/>
                </a:lnTo>
                <a:lnTo>
                  <a:pt x="401828" y="55753"/>
                </a:lnTo>
                <a:lnTo>
                  <a:pt x="431942" y="125444"/>
                </a:lnTo>
                <a:lnTo>
                  <a:pt x="439457" y="170660"/>
                </a:lnTo>
                <a:lnTo>
                  <a:pt x="441960" y="222758"/>
                </a:lnTo>
                <a:lnTo>
                  <a:pt x="441960" y="270906"/>
                </a:lnTo>
                <a:lnTo>
                  <a:pt x="441960" y="319055"/>
                </a:lnTo>
                <a:lnTo>
                  <a:pt x="441960" y="607949"/>
                </a:lnTo>
                <a:lnTo>
                  <a:pt x="406602" y="607949"/>
                </a:lnTo>
                <a:lnTo>
                  <a:pt x="371221" y="607949"/>
                </a:lnTo>
                <a:lnTo>
                  <a:pt x="335839" y="607949"/>
                </a:lnTo>
                <a:lnTo>
                  <a:pt x="300482" y="607949"/>
                </a:lnTo>
                <a:lnTo>
                  <a:pt x="300482" y="559044"/>
                </a:lnTo>
                <a:lnTo>
                  <a:pt x="300482" y="314451"/>
                </a:lnTo>
                <a:lnTo>
                  <a:pt x="300313" y="296566"/>
                </a:lnTo>
                <a:lnTo>
                  <a:pt x="297688" y="243078"/>
                </a:lnTo>
                <a:lnTo>
                  <a:pt x="291383" y="200251"/>
                </a:lnTo>
                <a:lnTo>
                  <a:pt x="265430" y="162179"/>
                </a:lnTo>
                <a:lnTo>
                  <a:pt x="223266" y="153288"/>
                </a:lnTo>
                <a:lnTo>
                  <a:pt x="213673" y="153812"/>
                </a:lnTo>
                <a:lnTo>
                  <a:pt x="174176" y="166502"/>
                </a:lnTo>
                <a:lnTo>
                  <a:pt x="141350" y="188595"/>
                </a:lnTo>
                <a:lnTo>
                  <a:pt x="141350" y="240988"/>
                </a:lnTo>
                <a:lnTo>
                  <a:pt x="141350" y="293391"/>
                </a:lnTo>
                <a:lnTo>
                  <a:pt x="141350" y="607949"/>
                </a:lnTo>
                <a:lnTo>
                  <a:pt x="106013" y="607949"/>
                </a:lnTo>
                <a:lnTo>
                  <a:pt x="70675" y="607949"/>
                </a:lnTo>
                <a:lnTo>
                  <a:pt x="35337" y="607949"/>
                </a:lnTo>
                <a:lnTo>
                  <a:pt x="0" y="607949"/>
                </a:lnTo>
                <a:lnTo>
                  <a:pt x="0" y="558641"/>
                </a:lnTo>
                <a:lnTo>
                  <a:pt x="0" y="16256"/>
                </a:lnTo>
                <a:lnTo>
                  <a:pt x="35337" y="16256"/>
                </a:lnTo>
                <a:lnTo>
                  <a:pt x="70675" y="16256"/>
                </a:lnTo>
                <a:lnTo>
                  <a:pt x="106013" y="16256"/>
                </a:lnTo>
                <a:lnTo>
                  <a:pt x="141350" y="16256"/>
                </a:lnTo>
                <a:lnTo>
                  <a:pt x="141350" y="32619"/>
                </a:lnTo>
                <a:lnTo>
                  <a:pt x="141350" y="48958"/>
                </a:lnTo>
                <a:lnTo>
                  <a:pt x="141350" y="65297"/>
                </a:lnTo>
                <a:lnTo>
                  <a:pt x="141350" y="81661"/>
                </a:lnTo>
                <a:lnTo>
                  <a:pt x="160000" y="63015"/>
                </a:lnTo>
                <a:lnTo>
                  <a:pt x="196107" y="32726"/>
                </a:lnTo>
                <a:lnTo>
                  <a:pt x="231423" y="11840"/>
                </a:lnTo>
                <a:lnTo>
                  <a:pt x="269853" y="1311"/>
                </a:lnTo>
                <a:lnTo>
                  <a:pt x="290449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7170" y="2946019"/>
            <a:ext cx="439420" cy="624840"/>
          </a:xfrm>
          <a:custGeom>
            <a:avLst/>
            <a:gdLst/>
            <a:ahLst/>
            <a:cxnLst/>
            <a:rect l="l" t="t" r="r" b="b"/>
            <a:pathLst>
              <a:path w="439419" h="624839">
                <a:moveTo>
                  <a:pt x="211962" y="0"/>
                </a:moveTo>
                <a:lnTo>
                  <a:pt x="267971" y="3117"/>
                </a:lnTo>
                <a:lnTo>
                  <a:pt x="315610" y="12461"/>
                </a:lnTo>
                <a:lnTo>
                  <a:pt x="354891" y="28021"/>
                </a:lnTo>
                <a:lnTo>
                  <a:pt x="409182" y="78263"/>
                </a:lnTo>
                <a:lnTo>
                  <a:pt x="425894" y="113791"/>
                </a:lnTo>
                <a:lnTo>
                  <a:pt x="435939" y="156368"/>
                </a:lnTo>
                <a:lnTo>
                  <a:pt x="439293" y="205993"/>
                </a:lnTo>
                <a:lnTo>
                  <a:pt x="439293" y="256328"/>
                </a:lnTo>
                <a:lnTo>
                  <a:pt x="439293" y="306653"/>
                </a:lnTo>
                <a:lnTo>
                  <a:pt x="439293" y="608583"/>
                </a:lnTo>
                <a:lnTo>
                  <a:pt x="404316" y="608583"/>
                </a:lnTo>
                <a:lnTo>
                  <a:pt x="369316" y="608583"/>
                </a:lnTo>
                <a:lnTo>
                  <a:pt x="334315" y="608583"/>
                </a:lnTo>
                <a:lnTo>
                  <a:pt x="299338" y="608583"/>
                </a:lnTo>
                <a:lnTo>
                  <a:pt x="299338" y="592887"/>
                </a:lnTo>
                <a:lnTo>
                  <a:pt x="299338" y="577214"/>
                </a:lnTo>
                <a:lnTo>
                  <a:pt x="299338" y="561542"/>
                </a:lnTo>
                <a:lnTo>
                  <a:pt x="299338" y="545845"/>
                </a:lnTo>
                <a:lnTo>
                  <a:pt x="293362" y="551943"/>
                </a:lnTo>
                <a:lnTo>
                  <a:pt x="262862" y="581529"/>
                </a:lnTo>
                <a:lnTo>
                  <a:pt x="228917" y="605522"/>
                </a:lnTo>
                <a:lnTo>
                  <a:pt x="184913" y="620956"/>
                </a:lnTo>
                <a:lnTo>
                  <a:pt x="147319" y="624331"/>
                </a:lnTo>
                <a:lnTo>
                  <a:pt x="117246" y="621071"/>
                </a:lnTo>
                <a:lnTo>
                  <a:pt x="64720" y="595024"/>
                </a:lnTo>
                <a:lnTo>
                  <a:pt x="23788" y="544353"/>
                </a:lnTo>
                <a:lnTo>
                  <a:pt x="2643" y="477678"/>
                </a:lnTo>
                <a:lnTo>
                  <a:pt x="0" y="438911"/>
                </a:lnTo>
                <a:lnTo>
                  <a:pt x="1355" y="408003"/>
                </a:lnTo>
                <a:lnTo>
                  <a:pt x="12162" y="355044"/>
                </a:lnTo>
                <a:lnTo>
                  <a:pt x="33474" y="313515"/>
                </a:lnTo>
                <a:lnTo>
                  <a:pt x="64006" y="281130"/>
                </a:lnTo>
                <a:lnTo>
                  <a:pt x="103465" y="257248"/>
                </a:lnTo>
                <a:lnTo>
                  <a:pt x="152042" y="240345"/>
                </a:lnTo>
                <a:lnTo>
                  <a:pt x="209125" y="229800"/>
                </a:lnTo>
                <a:lnTo>
                  <a:pt x="269236" y="222422"/>
                </a:lnTo>
                <a:lnTo>
                  <a:pt x="300100" y="219709"/>
                </a:lnTo>
                <a:lnTo>
                  <a:pt x="300100" y="218693"/>
                </a:lnTo>
                <a:lnTo>
                  <a:pt x="300100" y="217677"/>
                </a:lnTo>
                <a:lnTo>
                  <a:pt x="300100" y="216534"/>
                </a:lnTo>
                <a:lnTo>
                  <a:pt x="298243" y="193956"/>
                </a:lnTo>
                <a:lnTo>
                  <a:pt x="270382" y="148843"/>
                </a:lnTo>
                <a:lnTo>
                  <a:pt x="233553" y="134842"/>
                </a:lnTo>
                <a:lnTo>
                  <a:pt x="182625" y="130175"/>
                </a:lnTo>
                <a:lnTo>
                  <a:pt x="164889" y="131220"/>
                </a:lnTo>
                <a:lnTo>
                  <a:pt x="127654" y="139551"/>
                </a:lnTo>
                <a:lnTo>
                  <a:pt x="89794" y="154622"/>
                </a:lnTo>
                <a:lnTo>
                  <a:pt x="51307" y="172338"/>
                </a:lnTo>
                <a:lnTo>
                  <a:pt x="46990" y="172338"/>
                </a:lnTo>
                <a:lnTo>
                  <a:pt x="42672" y="172338"/>
                </a:lnTo>
                <a:lnTo>
                  <a:pt x="38354" y="172338"/>
                </a:lnTo>
                <a:lnTo>
                  <a:pt x="38354" y="136640"/>
                </a:lnTo>
                <a:lnTo>
                  <a:pt x="38354" y="100964"/>
                </a:lnTo>
                <a:lnTo>
                  <a:pt x="38354" y="65289"/>
                </a:lnTo>
                <a:lnTo>
                  <a:pt x="38354" y="29590"/>
                </a:lnTo>
                <a:lnTo>
                  <a:pt x="51313" y="25423"/>
                </a:lnTo>
                <a:lnTo>
                  <a:pt x="111125" y="10921"/>
                </a:lnTo>
                <a:lnTo>
                  <a:pt x="161496" y="2746"/>
                </a:lnTo>
                <a:lnTo>
                  <a:pt x="186723" y="688"/>
                </a:lnTo>
                <a:lnTo>
                  <a:pt x="211962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70500" y="2944495"/>
            <a:ext cx="481965" cy="628650"/>
          </a:xfrm>
          <a:custGeom>
            <a:avLst/>
            <a:gdLst/>
            <a:ahLst/>
            <a:cxnLst/>
            <a:rect l="l" t="t" r="r" b="b"/>
            <a:pathLst>
              <a:path w="481964" h="628650">
                <a:moveTo>
                  <a:pt x="241046" y="0"/>
                </a:moveTo>
                <a:lnTo>
                  <a:pt x="295388" y="5264"/>
                </a:lnTo>
                <a:lnTo>
                  <a:pt x="343169" y="21066"/>
                </a:lnTo>
                <a:lnTo>
                  <a:pt x="384403" y="47416"/>
                </a:lnTo>
                <a:lnTo>
                  <a:pt x="419100" y="84327"/>
                </a:lnTo>
                <a:lnTo>
                  <a:pt x="441731" y="120490"/>
                </a:lnTo>
                <a:lnTo>
                  <a:pt x="459333" y="161609"/>
                </a:lnTo>
                <a:lnTo>
                  <a:pt x="471906" y="207671"/>
                </a:lnTo>
                <a:lnTo>
                  <a:pt x="479450" y="258665"/>
                </a:lnTo>
                <a:lnTo>
                  <a:pt x="481964" y="314578"/>
                </a:lnTo>
                <a:lnTo>
                  <a:pt x="479435" y="370465"/>
                </a:lnTo>
                <a:lnTo>
                  <a:pt x="471845" y="421389"/>
                </a:lnTo>
                <a:lnTo>
                  <a:pt x="459196" y="467356"/>
                </a:lnTo>
                <a:lnTo>
                  <a:pt x="441487" y="508374"/>
                </a:lnTo>
                <a:lnTo>
                  <a:pt x="418719" y="544449"/>
                </a:lnTo>
                <a:lnTo>
                  <a:pt x="383903" y="581213"/>
                </a:lnTo>
                <a:lnTo>
                  <a:pt x="342693" y="607488"/>
                </a:lnTo>
                <a:lnTo>
                  <a:pt x="295078" y="623262"/>
                </a:lnTo>
                <a:lnTo>
                  <a:pt x="241046" y="628522"/>
                </a:lnTo>
                <a:lnTo>
                  <a:pt x="187013" y="623262"/>
                </a:lnTo>
                <a:lnTo>
                  <a:pt x="139398" y="607488"/>
                </a:lnTo>
                <a:lnTo>
                  <a:pt x="98188" y="581213"/>
                </a:lnTo>
                <a:lnTo>
                  <a:pt x="63373" y="544449"/>
                </a:lnTo>
                <a:lnTo>
                  <a:pt x="40591" y="508374"/>
                </a:lnTo>
                <a:lnTo>
                  <a:pt x="22850" y="467356"/>
                </a:lnTo>
                <a:lnTo>
                  <a:pt x="10164" y="421389"/>
                </a:lnTo>
                <a:lnTo>
                  <a:pt x="2543" y="370465"/>
                </a:lnTo>
                <a:lnTo>
                  <a:pt x="0" y="314578"/>
                </a:lnTo>
                <a:lnTo>
                  <a:pt x="2558" y="258283"/>
                </a:lnTo>
                <a:lnTo>
                  <a:pt x="10225" y="207053"/>
                </a:lnTo>
                <a:lnTo>
                  <a:pt x="22988" y="160895"/>
                </a:lnTo>
                <a:lnTo>
                  <a:pt x="40835" y="119815"/>
                </a:lnTo>
                <a:lnTo>
                  <a:pt x="63753" y="83819"/>
                </a:lnTo>
                <a:lnTo>
                  <a:pt x="98688" y="47148"/>
                </a:lnTo>
                <a:lnTo>
                  <a:pt x="139874" y="20954"/>
                </a:lnTo>
                <a:lnTo>
                  <a:pt x="187323" y="5238"/>
                </a:lnTo>
                <a:lnTo>
                  <a:pt x="241046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13728" y="2770123"/>
            <a:ext cx="163830" cy="558800"/>
          </a:xfrm>
          <a:custGeom>
            <a:avLst/>
            <a:gdLst/>
            <a:ahLst/>
            <a:cxnLst/>
            <a:rect l="l" t="t" r="r" b="b"/>
            <a:pathLst>
              <a:path w="163829" h="558800">
                <a:moveTo>
                  <a:pt x="0" y="0"/>
                </a:moveTo>
                <a:lnTo>
                  <a:pt x="40937" y="0"/>
                </a:lnTo>
                <a:lnTo>
                  <a:pt x="81851" y="0"/>
                </a:lnTo>
                <a:lnTo>
                  <a:pt x="122765" y="0"/>
                </a:lnTo>
                <a:lnTo>
                  <a:pt x="163702" y="0"/>
                </a:lnTo>
                <a:lnTo>
                  <a:pt x="162074" y="50773"/>
                </a:lnTo>
                <a:lnTo>
                  <a:pt x="160446" y="101542"/>
                </a:lnTo>
                <a:lnTo>
                  <a:pt x="158816" y="152307"/>
                </a:lnTo>
                <a:lnTo>
                  <a:pt x="157185" y="203069"/>
                </a:lnTo>
                <a:lnTo>
                  <a:pt x="155551" y="253829"/>
                </a:lnTo>
                <a:lnTo>
                  <a:pt x="153914" y="304589"/>
                </a:lnTo>
                <a:lnTo>
                  <a:pt x="152274" y="355349"/>
                </a:lnTo>
                <a:lnTo>
                  <a:pt x="150630" y="406111"/>
                </a:lnTo>
                <a:lnTo>
                  <a:pt x="148982" y="456876"/>
                </a:lnTo>
                <a:lnTo>
                  <a:pt x="147328" y="507645"/>
                </a:lnTo>
                <a:lnTo>
                  <a:pt x="145669" y="558418"/>
                </a:lnTo>
                <a:lnTo>
                  <a:pt x="113760" y="558418"/>
                </a:lnTo>
                <a:lnTo>
                  <a:pt x="81851" y="558418"/>
                </a:lnTo>
                <a:lnTo>
                  <a:pt x="49942" y="558418"/>
                </a:lnTo>
                <a:lnTo>
                  <a:pt x="18033" y="558418"/>
                </a:lnTo>
                <a:lnTo>
                  <a:pt x="16374" y="507645"/>
                </a:lnTo>
                <a:lnTo>
                  <a:pt x="14720" y="456876"/>
                </a:lnTo>
                <a:lnTo>
                  <a:pt x="13072" y="406111"/>
                </a:lnTo>
                <a:lnTo>
                  <a:pt x="11428" y="355349"/>
                </a:lnTo>
                <a:lnTo>
                  <a:pt x="9788" y="304589"/>
                </a:lnTo>
                <a:lnTo>
                  <a:pt x="8151" y="253829"/>
                </a:lnTo>
                <a:lnTo>
                  <a:pt x="6517" y="203069"/>
                </a:lnTo>
                <a:lnTo>
                  <a:pt x="4886" y="152307"/>
                </a:lnTo>
                <a:lnTo>
                  <a:pt x="3256" y="101542"/>
                </a:lnTo>
                <a:lnTo>
                  <a:pt x="1628" y="50773"/>
                </a:lnTo>
                <a:lnTo>
                  <a:pt x="0" y="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7565" y="2770123"/>
            <a:ext cx="584200" cy="784860"/>
          </a:xfrm>
          <a:custGeom>
            <a:avLst/>
            <a:gdLst/>
            <a:ahLst/>
            <a:cxnLst/>
            <a:rect l="l" t="t" r="r" b="b"/>
            <a:pathLst>
              <a:path w="584200" h="784860">
                <a:moveTo>
                  <a:pt x="0" y="0"/>
                </a:moveTo>
                <a:lnTo>
                  <a:pt x="42842" y="0"/>
                </a:lnTo>
                <a:lnTo>
                  <a:pt x="85661" y="0"/>
                </a:lnTo>
                <a:lnTo>
                  <a:pt x="128480" y="0"/>
                </a:lnTo>
                <a:lnTo>
                  <a:pt x="171323" y="0"/>
                </a:lnTo>
                <a:lnTo>
                  <a:pt x="192277" y="50419"/>
                </a:lnTo>
                <a:lnTo>
                  <a:pt x="213232" y="100842"/>
                </a:lnTo>
                <a:lnTo>
                  <a:pt x="234187" y="151272"/>
                </a:lnTo>
                <a:lnTo>
                  <a:pt x="255142" y="201713"/>
                </a:lnTo>
                <a:lnTo>
                  <a:pt x="276097" y="252168"/>
                </a:lnTo>
                <a:lnTo>
                  <a:pt x="297052" y="302640"/>
                </a:lnTo>
                <a:lnTo>
                  <a:pt x="317363" y="252168"/>
                </a:lnTo>
                <a:lnTo>
                  <a:pt x="337655" y="201713"/>
                </a:lnTo>
                <a:lnTo>
                  <a:pt x="357933" y="151272"/>
                </a:lnTo>
                <a:lnTo>
                  <a:pt x="378201" y="100842"/>
                </a:lnTo>
                <a:lnTo>
                  <a:pt x="398461" y="50419"/>
                </a:lnTo>
                <a:lnTo>
                  <a:pt x="418719" y="0"/>
                </a:lnTo>
                <a:lnTo>
                  <a:pt x="460077" y="0"/>
                </a:lnTo>
                <a:lnTo>
                  <a:pt x="501459" y="0"/>
                </a:lnTo>
                <a:lnTo>
                  <a:pt x="542841" y="0"/>
                </a:lnTo>
                <a:lnTo>
                  <a:pt x="584200" y="0"/>
                </a:lnTo>
                <a:lnTo>
                  <a:pt x="562707" y="48085"/>
                </a:lnTo>
                <a:lnTo>
                  <a:pt x="541208" y="96177"/>
                </a:lnTo>
                <a:lnTo>
                  <a:pt x="519703" y="144274"/>
                </a:lnTo>
                <a:lnTo>
                  <a:pt x="498193" y="192373"/>
                </a:lnTo>
                <a:lnTo>
                  <a:pt x="476678" y="240474"/>
                </a:lnTo>
                <a:lnTo>
                  <a:pt x="455159" y="288575"/>
                </a:lnTo>
                <a:lnTo>
                  <a:pt x="433638" y="336674"/>
                </a:lnTo>
                <a:lnTo>
                  <a:pt x="412113" y="384771"/>
                </a:lnTo>
                <a:lnTo>
                  <a:pt x="390588" y="432863"/>
                </a:lnTo>
                <a:lnTo>
                  <a:pt x="369062" y="480949"/>
                </a:lnTo>
                <a:lnTo>
                  <a:pt x="369062" y="531549"/>
                </a:lnTo>
                <a:lnTo>
                  <a:pt x="369062" y="784478"/>
                </a:lnTo>
                <a:lnTo>
                  <a:pt x="331458" y="784478"/>
                </a:lnTo>
                <a:lnTo>
                  <a:pt x="293877" y="784478"/>
                </a:lnTo>
                <a:lnTo>
                  <a:pt x="256297" y="784478"/>
                </a:lnTo>
                <a:lnTo>
                  <a:pt x="218694" y="784478"/>
                </a:lnTo>
                <a:lnTo>
                  <a:pt x="218694" y="735466"/>
                </a:lnTo>
                <a:lnTo>
                  <a:pt x="218694" y="490474"/>
                </a:lnTo>
                <a:lnTo>
                  <a:pt x="198812" y="445894"/>
                </a:lnTo>
                <a:lnTo>
                  <a:pt x="178931" y="401308"/>
                </a:lnTo>
                <a:lnTo>
                  <a:pt x="159050" y="356719"/>
                </a:lnTo>
                <a:lnTo>
                  <a:pt x="139168" y="312127"/>
                </a:lnTo>
                <a:lnTo>
                  <a:pt x="119287" y="267534"/>
                </a:lnTo>
                <a:lnTo>
                  <a:pt x="99406" y="222939"/>
                </a:lnTo>
                <a:lnTo>
                  <a:pt x="79525" y="178346"/>
                </a:lnTo>
                <a:lnTo>
                  <a:pt x="59643" y="133754"/>
                </a:lnTo>
                <a:lnTo>
                  <a:pt x="39762" y="89165"/>
                </a:lnTo>
                <a:lnTo>
                  <a:pt x="19881" y="44579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19630" y="2770123"/>
            <a:ext cx="514984" cy="784860"/>
          </a:xfrm>
          <a:custGeom>
            <a:avLst/>
            <a:gdLst/>
            <a:ahLst/>
            <a:cxnLst/>
            <a:rect l="l" t="t" r="r" b="b"/>
            <a:pathLst>
              <a:path w="514985" h="784860">
                <a:moveTo>
                  <a:pt x="0" y="0"/>
                </a:moveTo>
                <a:lnTo>
                  <a:pt x="0" y="0"/>
                </a:lnTo>
                <a:lnTo>
                  <a:pt x="514857" y="0"/>
                </a:lnTo>
                <a:lnTo>
                  <a:pt x="514857" y="37911"/>
                </a:lnTo>
                <a:lnTo>
                  <a:pt x="514857" y="75834"/>
                </a:lnTo>
                <a:lnTo>
                  <a:pt x="514857" y="113782"/>
                </a:lnTo>
                <a:lnTo>
                  <a:pt x="514857" y="151764"/>
                </a:lnTo>
                <a:lnTo>
                  <a:pt x="469328" y="151764"/>
                </a:lnTo>
                <a:lnTo>
                  <a:pt x="423798" y="151764"/>
                </a:lnTo>
                <a:lnTo>
                  <a:pt x="378269" y="151764"/>
                </a:lnTo>
                <a:lnTo>
                  <a:pt x="332739" y="151764"/>
                </a:lnTo>
                <a:lnTo>
                  <a:pt x="332739" y="204472"/>
                </a:lnTo>
                <a:lnTo>
                  <a:pt x="332739" y="784478"/>
                </a:lnTo>
                <a:lnTo>
                  <a:pt x="295116" y="784478"/>
                </a:lnTo>
                <a:lnTo>
                  <a:pt x="257492" y="784478"/>
                </a:lnTo>
                <a:lnTo>
                  <a:pt x="219868" y="784478"/>
                </a:lnTo>
                <a:lnTo>
                  <a:pt x="182244" y="784478"/>
                </a:lnTo>
                <a:lnTo>
                  <a:pt x="182244" y="731742"/>
                </a:lnTo>
                <a:lnTo>
                  <a:pt x="182244" y="151764"/>
                </a:lnTo>
                <a:lnTo>
                  <a:pt x="136713" y="151764"/>
                </a:lnTo>
                <a:lnTo>
                  <a:pt x="91170" y="151764"/>
                </a:lnTo>
                <a:lnTo>
                  <a:pt x="45602" y="151764"/>
                </a:lnTo>
                <a:lnTo>
                  <a:pt x="0" y="151764"/>
                </a:lnTo>
                <a:lnTo>
                  <a:pt x="0" y="113782"/>
                </a:lnTo>
                <a:lnTo>
                  <a:pt x="0" y="75834"/>
                </a:lnTo>
                <a:lnTo>
                  <a:pt x="0" y="37911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9280" y="2734817"/>
            <a:ext cx="467359" cy="819785"/>
          </a:xfrm>
          <a:custGeom>
            <a:avLst/>
            <a:gdLst/>
            <a:ahLst/>
            <a:cxnLst/>
            <a:rect l="l" t="t" r="r" b="b"/>
            <a:pathLst>
              <a:path w="467360" h="819785">
                <a:moveTo>
                  <a:pt x="0" y="0"/>
                </a:moveTo>
                <a:lnTo>
                  <a:pt x="35339" y="0"/>
                </a:lnTo>
                <a:lnTo>
                  <a:pt x="70691" y="0"/>
                </a:lnTo>
                <a:lnTo>
                  <a:pt x="106066" y="0"/>
                </a:lnTo>
                <a:lnTo>
                  <a:pt x="141478" y="0"/>
                </a:lnTo>
                <a:lnTo>
                  <a:pt x="141478" y="48885"/>
                </a:lnTo>
                <a:lnTo>
                  <a:pt x="141478" y="488950"/>
                </a:lnTo>
                <a:lnTo>
                  <a:pt x="166697" y="445506"/>
                </a:lnTo>
                <a:lnTo>
                  <a:pt x="191934" y="402044"/>
                </a:lnTo>
                <a:lnTo>
                  <a:pt x="217185" y="358568"/>
                </a:lnTo>
                <a:lnTo>
                  <a:pt x="242447" y="315082"/>
                </a:lnTo>
                <a:lnTo>
                  <a:pt x="267716" y="271588"/>
                </a:lnTo>
                <a:lnTo>
                  <a:pt x="292989" y="228092"/>
                </a:lnTo>
                <a:lnTo>
                  <a:pt x="333660" y="228092"/>
                </a:lnTo>
                <a:lnTo>
                  <a:pt x="374332" y="228092"/>
                </a:lnTo>
                <a:lnTo>
                  <a:pt x="415004" y="228092"/>
                </a:lnTo>
                <a:lnTo>
                  <a:pt x="455676" y="228092"/>
                </a:lnTo>
                <a:lnTo>
                  <a:pt x="429323" y="270582"/>
                </a:lnTo>
                <a:lnTo>
                  <a:pt x="402971" y="313087"/>
                </a:lnTo>
                <a:lnTo>
                  <a:pt x="376618" y="355600"/>
                </a:lnTo>
                <a:lnTo>
                  <a:pt x="350266" y="398112"/>
                </a:lnTo>
                <a:lnTo>
                  <a:pt x="323913" y="440617"/>
                </a:lnTo>
                <a:lnTo>
                  <a:pt x="297561" y="483108"/>
                </a:lnTo>
                <a:lnTo>
                  <a:pt x="321781" y="531215"/>
                </a:lnTo>
                <a:lnTo>
                  <a:pt x="346002" y="579312"/>
                </a:lnTo>
                <a:lnTo>
                  <a:pt x="370223" y="627402"/>
                </a:lnTo>
                <a:lnTo>
                  <a:pt x="394443" y="675490"/>
                </a:lnTo>
                <a:lnTo>
                  <a:pt x="418664" y="723580"/>
                </a:lnTo>
                <a:lnTo>
                  <a:pt x="442885" y="771677"/>
                </a:lnTo>
                <a:lnTo>
                  <a:pt x="467106" y="819785"/>
                </a:lnTo>
                <a:lnTo>
                  <a:pt x="426053" y="819785"/>
                </a:lnTo>
                <a:lnTo>
                  <a:pt x="385000" y="819785"/>
                </a:lnTo>
                <a:lnTo>
                  <a:pt x="343947" y="819785"/>
                </a:lnTo>
                <a:lnTo>
                  <a:pt x="302895" y="819785"/>
                </a:lnTo>
                <a:lnTo>
                  <a:pt x="282321" y="776913"/>
                </a:lnTo>
                <a:lnTo>
                  <a:pt x="261751" y="734027"/>
                </a:lnTo>
                <a:lnTo>
                  <a:pt x="241188" y="691134"/>
                </a:lnTo>
                <a:lnTo>
                  <a:pt x="220636" y="648240"/>
                </a:lnTo>
                <a:lnTo>
                  <a:pt x="200098" y="605354"/>
                </a:lnTo>
                <a:lnTo>
                  <a:pt x="179578" y="562483"/>
                </a:lnTo>
                <a:lnTo>
                  <a:pt x="170053" y="578274"/>
                </a:lnTo>
                <a:lnTo>
                  <a:pt x="160528" y="594042"/>
                </a:lnTo>
                <a:lnTo>
                  <a:pt x="151003" y="609810"/>
                </a:lnTo>
                <a:lnTo>
                  <a:pt x="141478" y="625602"/>
                </a:lnTo>
                <a:lnTo>
                  <a:pt x="141478" y="674106"/>
                </a:lnTo>
                <a:lnTo>
                  <a:pt x="141478" y="722645"/>
                </a:lnTo>
                <a:lnTo>
                  <a:pt x="141478" y="771209"/>
                </a:lnTo>
                <a:lnTo>
                  <a:pt x="141478" y="819785"/>
                </a:lnTo>
                <a:lnTo>
                  <a:pt x="106066" y="819785"/>
                </a:lnTo>
                <a:lnTo>
                  <a:pt x="70691" y="819785"/>
                </a:lnTo>
                <a:lnTo>
                  <a:pt x="35339" y="819785"/>
                </a:lnTo>
                <a:lnTo>
                  <a:pt x="0" y="819785"/>
                </a:lnTo>
                <a:lnTo>
                  <a:pt x="0" y="768541"/>
                </a:lnTo>
                <a:lnTo>
                  <a:pt x="0" y="51243"/>
                </a:lnTo>
                <a:lnTo>
                  <a:pt x="0" y="0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7673" y="2734817"/>
            <a:ext cx="441959" cy="819785"/>
          </a:xfrm>
          <a:custGeom>
            <a:avLst/>
            <a:gdLst/>
            <a:ahLst/>
            <a:cxnLst/>
            <a:rect l="l" t="t" r="r" b="b"/>
            <a:pathLst>
              <a:path w="441960" h="819785">
                <a:moveTo>
                  <a:pt x="0" y="0"/>
                </a:moveTo>
                <a:lnTo>
                  <a:pt x="35357" y="0"/>
                </a:lnTo>
                <a:lnTo>
                  <a:pt x="70738" y="0"/>
                </a:lnTo>
                <a:lnTo>
                  <a:pt x="106120" y="0"/>
                </a:lnTo>
                <a:lnTo>
                  <a:pt x="141477" y="0"/>
                </a:lnTo>
                <a:lnTo>
                  <a:pt x="141477" y="48895"/>
                </a:lnTo>
                <a:lnTo>
                  <a:pt x="141477" y="293497"/>
                </a:lnTo>
                <a:lnTo>
                  <a:pt x="160053" y="274851"/>
                </a:lnTo>
                <a:lnTo>
                  <a:pt x="196109" y="244562"/>
                </a:lnTo>
                <a:lnTo>
                  <a:pt x="231425" y="223676"/>
                </a:lnTo>
                <a:lnTo>
                  <a:pt x="269906" y="213147"/>
                </a:lnTo>
                <a:lnTo>
                  <a:pt x="290575" y="211836"/>
                </a:lnTo>
                <a:lnTo>
                  <a:pt x="324246" y="215314"/>
                </a:lnTo>
                <a:lnTo>
                  <a:pt x="379872" y="243179"/>
                </a:lnTo>
                <a:lnTo>
                  <a:pt x="419403" y="298969"/>
                </a:lnTo>
                <a:lnTo>
                  <a:pt x="431942" y="337280"/>
                </a:lnTo>
                <a:lnTo>
                  <a:pt x="439457" y="382496"/>
                </a:lnTo>
                <a:lnTo>
                  <a:pt x="441959" y="434594"/>
                </a:lnTo>
                <a:lnTo>
                  <a:pt x="441959" y="482742"/>
                </a:lnTo>
                <a:lnTo>
                  <a:pt x="441959" y="530891"/>
                </a:lnTo>
                <a:lnTo>
                  <a:pt x="441959" y="819785"/>
                </a:lnTo>
                <a:lnTo>
                  <a:pt x="406620" y="819785"/>
                </a:lnTo>
                <a:lnTo>
                  <a:pt x="371268" y="819785"/>
                </a:lnTo>
                <a:lnTo>
                  <a:pt x="335893" y="819785"/>
                </a:lnTo>
                <a:lnTo>
                  <a:pt x="300481" y="819785"/>
                </a:lnTo>
                <a:lnTo>
                  <a:pt x="300481" y="770880"/>
                </a:lnTo>
                <a:lnTo>
                  <a:pt x="300481" y="526288"/>
                </a:lnTo>
                <a:lnTo>
                  <a:pt x="300315" y="508402"/>
                </a:lnTo>
                <a:lnTo>
                  <a:pt x="297814" y="454914"/>
                </a:lnTo>
                <a:lnTo>
                  <a:pt x="291492" y="412087"/>
                </a:lnTo>
                <a:lnTo>
                  <a:pt x="265430" y="374015"/>
                </a:lnTo>
                <a:lnTo>
                  <a:pt x="223393" y="365125"/>
                </a:lnTo>
                <a:lnTo>
                  <a:pt x="213729" y="365648"/>
                </a:lnTo>
                <a:lnTo>
                  <a:pt x="174285" y="378338"/>
                </a:lnTo>
                <a:lnTo>
                  <a:pt x="141477" y="400431"/>
                </a:lnTo>
                <a:lnTo>
                  <a:pt x="141477" y="452824"/>
                </a:lnTo>
                <a:lnTo>
                  <a:pt x="141477" y="505227"/>
                </a:lnTo>
                <a:lnTo>
                  <a:pt x="141477" y="819785"/>
                </a:lnTo>
                <a:lnTo>
                  <a:pt x="106120" y="819785"/>
                </a:lnTo>
                <a:lnTo>
                  <a:pt x="70739" y="819785"/>
                </a:lnTo>
                <a:lnTo>
                  <a:pt x="35357" y="819785"/>
                </a:lnTo>
                <a:lnTo>
                  <a:pt x="0" y="819785"/>
                </a:lnTo>
                <a:lnTo>
                  <a:pt x="0" y="768541"/>
                </a:lnTo>
                <a:lnTo>
                  <a:pt x="0" y="51243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6" y="713308"/>
            <a:ext cx="635589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Hal yang </a:t>
            </a:r>
            <a:r>
              <a:rPr b="1" spc="-5" dirty="0"/>
              <a:t>dilakukan </a:t>
            </a:r>
            <a:r>
              <a:rPr b="1" dirty="0"/>
              <a:t>di</a:t>
            </a:r>
            <a:r>
              <a:rPr b="1" spc="-80" dirty="0"/>
              <a:t> </a:t>
            </a:r>
            <a:r>
              <a:rPr b="1" dirty="0"/>
              <a:t>PCD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7498" y="1412570"/>
            <a:ext cx="2767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Image</a:t>
            </a:r>
            <a:r>
              <a:rPr sz="2400" spc="-6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Processing/</a:t>
            </a:r>
            <a:endParaRPr sz="24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Century Gothic"/>
                <a:cs typeface="Century Gothic"/>
              </a:rPr>
              <a:t>Manipulation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4665" y="4858258"/>
            <a:ext cx="2434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Image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Coding/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entury Gothic"/>
                <a:cs typeface="Century Gothic"/>
              </a:rPr>
              <a:t>Communication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535" y="4858258"/>
            <a:ext cx="2352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Image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Analysis/</a:t>
            </a:r>
            <a:endParaRPr sz="2400">
              <a:latin typeface="Century Gothic"/>
              <a:cs typeface="Century Gothic"/>
            </a:endParaRPr>
          </a:p>
          <a:p>
            <a:pPr marL="1905" algn="ctr">
              <a:lnSpc>
                <a:spcPct val="100000"/>
              </a:lnSpc>
            </a:pPr>
            <a:r>
              <a:rPr sz="2400" dirty="0">
                <a:latin typeface="Century Gothic"/>
                <a:cs typeface="Century Gothic"/>
              </a:rPr>
              <a:t>Interpretation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9398" y="4091051"/>
            <a:ext cx="698500" cy="624205"/>
          </a:xfrm>
          <a:custGeom>
            <a:avLst/>
            <a:gdLst/>
            <a:ahLst/>
            <a:cxnLst/>
            <a:rect l="l" t="t" r="r" b="b"/>
            <a:pathLst>
              <a:path w="698500" h="624204">
                <a:moveTo>
                  <a:pt x="47498" y="505206"/>
                </a:moveTo>
                <a:lnTo>
                  <a:pt x="0" y="623824"/>
                </a:lnTo>
                <a:lnTo>
                  <a:pt x="123443" y="590550"/>
                </a:lnTo>
                <a:lnTo>
                  <a:pt x="109430" y="574801"/>
                </a:lnTo>
                <a:lnTo>
                  <a:pt x="83947" y="574801"/>
                </a:lnTo>
                <a:lnTo>
                  <a:pt x="58547" y="546226"/>
                </a:lnTo>
                <a:lnTo>
                  <a:pt x="72761" y="533595"/>
                </a:lnTo>
                <a:lnTo>
                  <a:pt x="47498" y="505206"/>
                </a:lnTo>
                <a:close/>
              </a:path>
              <a:path w="698500" h="624204">
                <a:moveTo>
                  <a:pt x="72761" y="533595"/>
                </a:moveTo>
                <a:lnTo>
                  <a:pt x="58547" y="546226"/>
                </a:lnTo>
                <a:lnTo>
                  <a:pt x="83947" y="574801"/>
                </a:lnTo>
                <a:lnTo>
                  <a:pt x="98174" y="562153"/>
                </a:lnTo>
                <a:lnTo>
                  <a:pt x="72761" y="533595"/>
                </a:lnTo>
                <a:close/>
              </a:path>
              <a:path w="698500" h="624204">
                <a:moveTo>
                  <a:pt x="98174" y="562153"/>
                </a:moveTo>
                <a:lnTo>
                  <a:pt x="83947" y="574801"/>
                </a:lnTo>
                <a:lnTo>
                  <a:pt x="109430" y="574801"/>
                </a:lnTo>
                <a:lnTo>
                  <a:pt x="98174" y="562153"/>
                </a:lnTo>
                <a:close/>
              </a:path>
              <a:path w="698500" h="624204">
                <a:moveTo>
                  <a:pt x="673226" y="0"/>
                </a:moveTo>
                <a:lnTo>
                  <a:pt x="72761" y="533595"/>
                </a:lnTo>
                <a:lnTo>
                  <a:pt x="98174" y="562153"/>
                </a:lnTo>
                <a:lnTo>
                  <a:pt x="698500" y="28448"/>
                </a:lnTo>
                <a:lnTo>
                  <a:pt x="6732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6275" y="2276475"/>
            <a:ext cx="114300" cy="685800"/>
          </a:xfrm>
          <a:custGeom>
            <a:avLst/>
            <a:gdLst/>
            <a:ahLst/>
            <a:cxnLst/>
            <a:rect l="l" t="t" r="r" b="b"/>
            <a:pathLst>
              <a:path w="114300" h="685800">
                <a:moveTo>
                  <a:pt x="76200" y="95250"/>
                </a:moveTo>
                <a:lnTo>
                  <a:pt x="38100" y="95250"/>
                </a:lnTo>
                <a:lnTo>
                  <a:pt x="38100" y="685800"/>
                </a:lnTo>
                <a:lnTo>
                  <a:pt x="76200" y="685800"/>
                </a:lnTo>
                <a:lnTo>
                  <a:pt x="76200" y="95250"/>
                </a:lnTo>
                <a:close/>
              </a:path>
              <a:path w="114300" h="6858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6858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0315" y="4106036"/>
            <a:ext cx="697865" cy="548640"/>
          </a:xfrm>
          <a:custGeom>
            <a:avLst/>
            <a:gdLst/>
            <a:ahLst/>
            <a:cxnLst/>
            <a:rect l="l" t="t" r="r" b="b"/>
            <a:pathLst>
              <a:path w="697864" h="548639">
                <a:moveTo>
                  <a:pt x="595617" y="493411"/>
                </a:moveTo>
                <a:lnTo>
                  <a:pt x="572262" y="523494"/>
                </a:lnTo>
                <a:lnTo>
                  <a:pt x="697484" y="548513"/>
                </a:lnTo>
                <a:lnTo>
                  <a:pt x="676723" y="505079"/>
                </a:lnTo>
                <a:lnTo>
                  <a:pt x="610615" y="505079"/>
                </a:lnTo>
                <a:lnTo>
                  <a:pt x="595617" y="493411"/>
                </a:lnTo>
                <a:close/>
              </a:path>
              <a:path w="697864" h="548639">
                <a:moveTo>
                  <a:pt x="618985" y="463312"/>
                </a:moveTo>
                <a:lnTo>
                  <a:pt x="595617" y="493411"/>
                </a:lnTo>
                <a:lnTo>
                  <a:pt x="610615" y="505079"/>
                </a:lnTo>
                <a:lnTo>
                  <a:pt x="633984" y="474980"/>
                </a:lnTo>
                <a:lnTo>
                  <a:pt x="618985" y="463312"/>
                </a:lnTo>
                <a:close/>
              </a:path>
              <a:path w="697864" h="548639">
                <a:moveTo>
                  <a:pt x="642365" y="433196"/>
                </a:moveTo>
                <a:lnTo>
                  <a:pt x="618985" y="463312"/>
                </a:lnTo>
                <a:lnTo>
                  <a:pt x="633984" y="474980"/>
                </a:lnTo>
                <a:lnTo>
                  <a:pt x="610615" y="505079"/>
                </a:lnTo>
                <a:lnTo>
                  <a:pt x="676723" y="505079"/>
                </a:lnTo>
                <a:lnTo>
                  <a:pt x="642365" y="433196"/>
                </a:lnTo>
                <a:close/>
              </a:path>
              <a:path w="697864" h="548639">
                <a:moveTo>
                  <a:pt x="23368" y="0"/>
                </a:moveTo>
                <a:lnTo>
                  <a:pt x="0" y="30099"/>
                </a:lnTo>
                <a:lnTo>
                  <a:pt x="595617" y="493411"/>
                </a:lnTo>
                <a:lnTo>
                  <a:pt x="618985" y="463312"/>
                </a:lnTo>
                <a:lnTo>
                  <a:pt x="233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3030" y="3081908"/>
            <a:ext cx="2336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544E43"/>
                </a:solidFill>
                <a:latin typeface="Century Gothic"/>
                <a:cs typeface="Century Gothic"/>
              </a:rPr>
              <a:t>Digital </a:t>
            </a:r>
            <a:r>
              <a:rPr sz="2800" b="1" spc="-5" dirty="0">
                <a:solidFill>
                  <a:srgbClr val="544E43"/>
                </a:solidFill>
                <a:latin typeface="Century Gothic"/>
                <a:cs typeface="Century Gothic"/>
              </a:rPr>
              <a:t>Image  </a:t>
            </a:r>
            <a:r>
              <a:rPr sz="2800" b="1" spc="-10" dirty="0">
                <a:solidFill>
                  <a:srgbClr val="544E43"/>
                </a:solidFill>
                <a:latin typeface="Century Gothic"/>
                <a:cs typeface="Century Gothic"/>
              </a:rPr>
              <a:t>Processing</a:t>
            </a:r>
            <a:endParaRPr sz="2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5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60577"/>
            <a:ext cx="3594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Alur </a:t>
            </a:r>
            <a:r>
              <a:rPr spc="-5" dirty="0"/>
              <a:t>Diagram</a:t>
            </a:r>
            <a:r>
              <a:rPr spc="-75" dirty="0"/>
              <a:t> </a:t>
            </a:r>
            <a:r>
              <a:rPr dirty="0"/>
              <a:t>PCD</a:t>
            </a:r>
          </a:p>
        </p:txBody>
      </p:sp>
      <p:sp>
        <p:nvSpPr>
          <p:cNvPr id="3" name="object 3"/>
          <p:cNvSpPr/>
          <p:nvPr/>
        </p:nvSpPr>
        <p:spPr>
          <a:xfrm>
            <a:off x="3438525" y="3629659"/>
            <a:ext cx="2590800" cy="1949450"/>
          </a:xfrm>
          <a:custGeom>
            <a:avLst/>
            <a:gdLst/>
            <a:ahLst/>
            <a:cxnLst/>
            <a:rect l="l" t="t" r="r" b="b"/>
            <a:pathLst>
              <a:path w="2590800" h="1949450">
                <a:moveTo>
                  <a:pt x="0" y="1949450"/>
                </a:moveTo>
                <a:lnTo>
                  <a:pt x="2590800" y="1949450"/>
                </a:lnTo>
                <a:lnTo>
                  <a:pt x="2590800" y="0"/>
                </a:lnTo>
                <a:lnTo>
                  <a:pt x="0" y="0"/>
                </a:lnTo>
                <a:lnTo>
                  <a:pt x="0" y="194945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8525" y="3629659"/>
            <a:ext cx="2590800" cy="1949450"/>
          </a:xfrm>
          <a:custGeom>
            <a:avLst/>
            <a:gdLst/>
            <a:ahLst/>
            <a:cxnLst/>
            <a:rect l="l" t="t" r="r" b="b"/>
            <a:pathLst>
              <a:path w="2590800" h="1949450">
                <a:moveTo>
                  <a:pt x="0" y="1949450"/>
                </a:moveTo>
                <a:lnTo>
                  <a:pt x="2590800" y="1949450"/>
                </a:lnTo>
                <a:lnTo>
                  <a:pt x="2590800" y="0"/>
                </a:lnTo>
                <a:lnTo>
                  <a:pt x="0" y="0"/>
                </a:lnTo>
                <a:lnTo>
                  <a:pt x="0" y="19494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050" y="3639184"/>
            <a:ext cx="2433955" cy="1930400"/>
          </a:xfrm>
          <a:prstGeom prst="rect">
            <a:avLst/>
          </a:prstGeom>
          <a:solidFill>
            <a:srgbClr val="9966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Knowledge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0" y="2150110"/>
            <a:ext cx="1579880" cy="860425"/>
          </a:xfrm>
          <a:prstGeom prst="rect">
            <a:avLst/>
          </a:prstGeom>
          <a:solidFill>
            <a:srgbClr val="FFAE0E"/>
          </a:solidFill>
          <a:ln w="1905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Segmentation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3051" y="2150110"/>
            <a:ext cx="1579880" cy="860425"/>
          </a:xfrm>
          <a:prstGeom prst="rect">
            <a:avLst/>
          </a:prstGeom>
          <a:solidFill>
            <a:srgbClr val="FFAE0E"/>
          </a:solidFill>
          <a:ln w="1905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1454" marR="202565" algn="ctr">
              <a:lnSpc>
                <a:spcPct val="100000"/>
              </a:lnSpc>
              <a:spcBef>
                <a:spcPts val="320"/>
              </a:spcBef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ep</a:t>
            </a:r>
            <a:r>
              <a:rPr sz="1400" b="1" spc="-2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ent</a:t>
            </a:r>
            <a:r>
              <a:rPr sz="1400" b="1" spc="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tion  </a:t>
            </a:r>
            <a:r>
              <a:rPr sz="1400" b="1" spc="-5" dirty="0">
                <a:latin typeface="Times New Roman"/>
                <a:cs typeface="Times New Roman"/>
              </a:rPr>
              <a:t>And    </a:t>
            </a:r>
            <a:r>
              <a:rPr sz="1400" b="1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4165" y="1729562"/>
            <a:ext cx="33324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Intermediate Level</a:t>
            </a:r>
            <a:r>
              <a:rPr sz="1800" b="1" spc="-5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7126" y="2419985"/>
            <a:ext cx="415925" cy="322580"/>
          </a:xfrm>
          <a:custGeom>
            <a:avLst/>
            <a:gdLst/>
            <a:ahLst/>
            <a:cxnLst/>
            <a:rect l="l" t="t" r="r" b="b"/>
            <a:pathLst>
              <a:path w="415925" h="322580">
                <a:moveTo>
                  <a:pt x="311912" y="0"/>
                </a:moveTo>
                <a:lnTo>
                  <a:pt x="311912" y="80517"/>
                </a:lnTo>
                <a:lnTo>
                  <a:pt x="0" y="80517"/>
                </a:lnTo>
                <a:lnTo>
                  <a:pt x="0" y="241680"/>
                </a:lnTo>
                <a:lnTo>
                  <a:pt x="311912" y="241680"/>
                </a:lnTo>
                <a:lnTo>
                  <a:pt x="311912" y="322199"/>
                </a:lnTo>
                <a:lnTo>
                  <a:pt x="415925" y="161036"/>
                </a:lnTo>
                <a:lnTo>
                  <a:pt x="311912" y="0"/>
                </a:lnTo>
                <a:close/>
              </a:path>
            </a:pathLst>
          </a:custGeom>
          <a:solidFill>
            <a:srgbClr val="FFA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37126" y="2419985"/>
            <a:ext cx="415925" cy="322580"/>
          </a:xfrm>
          <a:custGeom>
            <a:avLst/>
            <a:gdLst/>
            <a:ahLst/>
            <a:cxnLst/>
            <a:rect l="l" t="t" r="r" b="b"/>
            <a:pathLst>
              <a:path w="415925" h="322580">
                <a:moveTo>
                  <a:pt x="0" y="80517"/>
                </a:moveTo>
                <a:lnTo>
                  <a:pt x="311912" y="80517"/>
                </a:lnTo>
                <a:lnTo>
                  <a:pt x="311912" y="0"/>
                </a:lnTo>
                <a:lnTo>
                  <a:pt x="415925" y="161036"/>
                </a:lnTo>
                <a:lnTo>
                  <a:pt x="311912" y="322199"/>
                </a:lnTo>
                <a:lnTo>
                  <a:pt x="311912" y="241680"/>
                </a:lnTo>
                <a:lnTo>
                  <a:pt x="0" y="241680"/>
                </a:lnTo>
                <a:lnTo>
                  <a:pt x="0" y="805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2101" y="301053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355600" y="495300"/>
                </a:moveTo>
                <a:lnTo>
                  <a:pt x="0" y="495300"/>
                </a:lnTo>
                <a:lnTo>
                  <a:pt x="177800" y="619125"/>
                </a:lnTo>
                <a:lnTo>
                  <a:pt x="355600" y="495300"/>
                </a:lnTo>
                <a:close/>
              </a:path>
              <a:path w="355600" h="619125">
                <a:moveTo>
                  <a:pt x="266700" y="123825"/>
                </a:moveTo>
                <a:lnTo>
                  <a:pt x="88900" y="123825"/>
                </a:lnTo>
                <a:lnTo>
                  <a:pt x="88900" y="495300"/>
                </a:lnTo>
                <a:lnTo>
                  <a:pt x="266700" y="495300"/>
                </a:lnTo>
                <a:lnTo>
                  <a:pt x="266700" y="123825"/>
                </a:lnTo>
                <a:close/>
              </a:path>
              <a:path w="355600" h="619125">
                <a:moveTo>
                  <a:pt x="177800" y="0"/>
                </a:moveTo>
                <a:lnTo>
                  <a:pt x="0" y="123825"/>
                </a:lnTo>
                <a:lnTo>
                  <a:pt x="355600" y="123825"/>
                </a:lnTo>
                <a:lnTo>
                  <a:pt x="177800" y="0"/>
                </a:lnTo>
                <a:close/>
              </a:path>
            </a:pathLst>
          </a:custGeom>
          <a:solidFill>
            <a:srgbClr val="FFA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02101" y="301053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0" y="123825"/>
                </a:moveTo>
                <a:lnTo>
                  <a:pt x="177800" y="0"/>
                </a:lnTo>
                <a:lnTo>
                  <a:pt x="355600" y="123825"/>
                </a:lnTo>
                <a:lnTo>
                  <a:pt x="266700" y="123825"/>
                </a:lnTo>
                <a:lnTo>
                  <a:pt x="266700" y="495300"/>
                </a:lnTo>
                <a:lnTo>
                  <a:pt x="355600" y="495300"/>
                </a:lnTo>
                <a:lnTo>
                  <a:pt x="177800" y="619125"/>
                </a:lnTo>
                <a:lnTo>
                  <a:pt x="0" y="495300"/>
                </a:lnTo>
                <a:lnTo>
                  <a:pt x="88900" y="495300"/>
                </a:lnTo>
                <a:lnTo>
                  <a:pt x="88900" y="12382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4175" y="301053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355600" y="495300"/>
                </a:moveTo>
                <a:lnTo>
                  <a:pt x="0" y="495300"/>
                </a:lnTo>
                <a:lnTo>
                  <a:pt x="177800" y="619125"/>
                </a:lnTo>
                <a:lnTo>
                  <a:pt x="355600" y="495300"/>
                </a:lnTo>
                <a:close/>
              </a:path>
              <a:path w="355600" h="619125">
                <a:moveTo>
                  <a:pt x="266700" y="123825"/>
                </a:moveTo>
                <a:lnTo>
                  <a:pt x="88900" y="123825"/>
                </a:lnTo>
                <a:lnTo>
                  <a:pt x="88900" y="495300"/>
                </a:lnTo>
                <a:lnTo>
                  <a:pt x="266700" y="495300"/>
                </a:lnTo>
                <a:lnTo>
                  <a:pt x="266700" y="123825"/>
                </a:lnTo>
                <a:close/>
              </a:path>
              <a:path w="355600" h="619125">
                <a:moveTo>
                  <a:pt x="177800" y="0"/>
                </a:moveTo>
                <a:lnTo>
                  <a:pt x="0" y="123825"/>
                </a:lnTo>
                <a:lnTo>
                  <a:pt x="355600" y="123825"/>
                </a:lnTo>
                <a:lnTo>
                  <a:pt x="177800" y="0"/>
                </a:lnTo>
                <a:close/>
              </a:path>
            </a:pathLst>
          </a:custGeom>
          <a:solidFill>
            <a:srgbClr val="FFA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175" y="3010535"/>
            <a:ext cx="355600" cy="619125"/>
          </a:xfrm>
          <a:custGeom>
            <a:avLst/>
            <a:gdLst/>
            <a:ahLst/>
            <a:cxnLst/>
            <a:rect l="l" t="t" r="r" b="b"/>
            <a:pathLst>
              <a:path w="355600" h="619125">
                <a:moveTo>
                  <a:pt x="0" y="123825"/>
                </a:moveTo>
                <a:lnTo>
                  <a:pt x="177800" y="0"/>
                </a:lnTo>
                <a:lnTo>
                  <a:pt x="355600" y="123825"/>
                </a:lnTo>
                <a:lnTo>
                  <a:pt x="266700" y="123825"/>
                </a:lnTo>
                <a:lnTo>
                  <a:pt x="266700" y="495300"/>
                </a:lnTo>
                <a:lnTo>
                  <a:pt x="355600" y="495300"/>
                </a:lnTo>
                <a:lnTo>
                  <a:pt x="177800" y="619125"/>
                </a:lnTo>
                <a:lnTo>
                  <a:pt x="0" y="495300"/>
                </a:lnTo>
                <a:lnTo>
                  <a:pt x="88900" y="495300"/>
                </a:lnTo>
                <a:lnTo>
                  <a:pt x="88900" y="12382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2550" y="2378710"/>
            <a:ext cx="1295400" cy="833755"/>
          </a:xfrm>
          <a:custGeom>
            <a:avLst/>
            <a:gdLst/>
            <a:ahLst/>
            <a:cxnLst/>
            <a:rect l="l" t="t" r="r" b="b"/>
            <a:pathLst>
              <a:path w="1295400" h="833755">
                <a:moveTo>
                  <a:pt x="1295400" y="555625"/>
                </a:moveTo>
                <a:lnTo>
                  <a:pt x="555244" y="555625"/>
                </a:lnTo>
                <a:lnTo>
                  <a:pt x="925322" y="833374"/>
                </a:lnTo>
                <a:lnTo>
                  <a:pt x="1295400" y="555625"/>
                </a:lnTo>
                <a:close/>
              </a:path>
              <a:path w="1295400" h="833755">
                <a:moveTo>
                  <a:pt x="1110360" y="0"/>
                </a:moveTo>
                <a:lnTo>
                  <a:pt x="0" y="0"/>
                </a:lnTo>
                <a:lnTo>
                  <a:pt x="0" y="277749"/>
                </a:lnTo>
                <a:lnTo>
                  <a:pt x="740282" y="277749"/>
                </a:lnTo>
                <a:lnTo>
                  <a:pt x="740282" y="555625"/>
                </a:lnTo>
                <a:lnTo>
                  <a:pt x="1110360" y="555625"/>
                </a:lnTo>
                <a:lnTo>
                  <a:pt x="1110360" y="0"/>
                </a:lnTo>
                <a:close/>
              </a:path>
            </a:pathLst>
          </a:custGeom>
          <a:solidFill>
            <a:srgbClr val="FFA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2550" y="2378710"/>
            <a:ext cx="1295400" cy="833755"/>
          </a:xfrm>
          <a:custGeom>
            <a:avLst/>
            <a:gdLst/>
            <a:ahLst/>
            <a:cxnLst/>
            <a:rect l="l" t="t" r="r" b="b"/>
            <a:pathLst>
              <a:path w="1295400" h="833755">
                <a:moveTo>
                  <a:pt x="925322" y="833374"/>
                </a:moveTo>
                <a:lnTo>
                  <a:pt x="555244" y="555625"/>
                </a:lnTo>
                <a:lnTo>
                  <a:pt x="740282" y="555625"/>
                </a:lnTo>
                <a:lnTo>
                  <a:pt x="740282" y="277749"/>
                </a:lnTo>
                <a:lnTo>
                  <a:pt x="0" y="277749"/>
                </a:lnTo>
                <a:lnTo>
                  <a:pt x="0" y="0"/>
                </a:lnTo>
                <a:lnTo>
                  <a:pt x="1110360" y="0"/>
                </a:lnTo>
                <a:lnTo>
                  <a:pt x="1110360" y="555625"/>
                </a:lnTo>
                <a:lnTo>
                  <a:pt x="1295400" y="555625"/>
                </a:lnTo>
                <a:lnTo>
                  <a:pt x="925322" y="8333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68425" y="3548634"/>
            <a:ext cx="1577975" cy="860425"/>
          </a:xfrm>
          <a:prstGeom prst="rect">
            <a:avLst/>
          </a:prstGeom>
          <a:solidFill>
            <a:srgbClr val="FFCC66"/>
          </a:solidFill>
          <a:ln w="1905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Preprocessing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68425" y="4718684"/>
            <a:ext cx="1577975" cy="860425"/>
          </a:xfrm>
          <a:prstGeom prst="rect">
            <a:avLst/>
          </a:prstGeom>
          <a:solidFill>
            <a:srgbClr val="FFCC66"/>
          </a:solidFill>
          <a:ln w="1905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31140" marR="221615" indent="252729">
              <a:lnSpc>
                <a:spcPct val="100000"/>
              </a:lnSpc>
              <a:spcBef>
                <a:spcPts val="305"/>
              </a:spcBef>
            </a:pPr>
            <a:r>
              <a:rPr sz="1800" b="1" spc="-5" dirty="0">
                <a:latin typeface="Times New Roman"/>
                <a:cs typeface="Times New Roman"/>
              </a:rPr>
              <a:t>Image  Acq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spc="-5" dirty="0">
                <a:latin typeface="Times New Roman"/>
                <a:cs typeface="Times New Roman"/>
              </a:rPr>
              <a:t>isit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1249" y="5604154"/>
            <a:ext cx="1094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Low</a:t>
            </a:r>
            <a:r>
              <a:rPr sz="1800" b="1" spc="-100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Level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3336" y="5878474"/>
            <a:ext cx="120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46400" y="3897884"/>
            <a:ext cx="492125" cy="323850"/>
          </a:xfrm>
          <a:custGeom>
            <a:avLst/>
            <a:gdLst/>
            <a:ahLst/>
            <a:cxnLst/>
            <a:rect l="l" t="t" r="r" b="b"/>
            <a:pathLst>
              <a:path w="492125" h="323850">
                <a:moveTo>
                  <a:pt x="98425" y="0"/>
                </a:moveTo>
                <a:lnTo>
                  <a:pt x="0" y="161925"/>
                </a:lnTo>
                <a:lnTo>
                  <a:pt x="98425" y="323850"/>
                </a:lnTo>
                <a:lnTo>
                  <a:pt x="98425" y="242951"/>
                </a:lnTo>
                <a:lnTo>
                  <a:pt x="442873" y="242951"/>
                </a:lnTo>
                <a:lnTo>
                  <a:pt x="492125" y="161925"/>
                </a:lnTo>
                <a:lnTo>
                  <a:pt x="442951" y="81026"/>
                </a:lnTo>
                <a:lnTo>
                  <a:pt x="98425" y="81026"/>
                </a:lnTo>
                <a:lnTo>
                  <a:pt x="98425" y="0"/>
                </a:lnTo>
                <a:close/>
              </a:path>
              <a:path w="492125" h="323850">
                <a:moveTo>
                  <a:pt x="442873" y="242951"/>
                </a:moveTo>
                <a:lnTo>
                  <a:pt x="393700" y="242951"/>
                </a:lnTo>
                <a:lnTo>
                  <a:pt x="393700" y="323850"/>
                </a:lnTo>
                <a:lnTo>
                  <a:pt x="442873" y="242951"/>
                </a:lnTo>
                <a:close/>
              </a:path>
              <a:path w="492125" h="323850">
                <a:moveTo>
                  <a:pt x="393700" y="0"/>
                </a:moveTo>
                <a:lnTo>
                  <a:pt x="393700" y="81026"/>
                </a:lnTo>
                <a:lnTo>
                  <a:pt x="442951" y="81026"/>
                </a:lnTo>
                <a:lnTo>
                  <a:pt x="3937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6400" y="3897884"/>
            <a:ext cx="492125" cy="323850"/>
          </a:xfrm>
          <a:custGeom>
            <a:avLst/>
            <a:gdLst/>
            <a:ahLst/>
            <a:cxnLst/>
            <a:rect l="l" t="t" r="r" b="b"/>
            <a:pathLst>
              <a:path w="492125" h="323850">
                <a:moveTo>
                  <a:pt x="0" y="161925"/>
                </a:moveTo>
                <a:lnTo>
                  <a:pt x="98425" y="0"/>
                </a:lnTo>
                <a:lnTo>
                  <a:pt x="98425" y="81026"/>
                </a:lnTo>
                <a:lnTo>
                  <a:pt x="393700" y="81026"/>
                </a:lnTo>
                <a:lnTo>
                  <a:pt x="393700" y="0"/>
                </a:lnTo>
                <a:lnTo>
                  <a:pt x="492125" y="161925"/>
                </a:lnTo>
                <a:lnTo>
                  <a:pt x="393700" y="323850"/>
                </a:lnTo>
                <a:lnTo>
                  <a:pt x="393700" y="242951"/>
                </a:lnTo>
                <a:lnTo>
                  <a:pt x="98425" y="242951"/>
                </a:lnTo>
                <a:lnTo>
                  <a:pt x="98425" y="323850"/>
                </a:lnTo>
                <a:lnTo>
                  <a:pt x="0" y="161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46400" y="4907534"/>
            <a:ext cx="492125" cy="322580"/>
          </a:xfrm>
          <a:custGeom>
            <a:avLst/>
            <a:gdLst/>
            <a:ahLst/>
            <a:cxnLst/>
            <a:rect l="l" t="t" r="r" b="b"/>
            <a:pathLst>
              <a:path w="492125" h="322579">
                <a:moveTo>
                  <a:pt x="98425" y="0"/>
                </a:moveTo>
                <a:lnTo>
                  <a:pt x="0" y="161163"/>
                </a:lnTo>
                <a:lnTo>
                  <a:pt x="98425" y="322326"/>
                </a:lnTo>
                <a:lnTo>
                  <a:pt x="98425" y="241681"/>
                </a:lnTo>
                <a:lnTo>
                  <a:pt x="442951" y="241681"/>
                </a:lnTo>
                <a:lnTo>
                  <a:pt x="492125" y="161163"/>
                </a:lnTo>
                <a:lnTo>
                  <a:pt x="442951" y="80645"/>
                </a:lnTo>
                <a:lnTo>
                  <a:pt x="98425" y="80645"/>
                </a:lnTo>
                <a:lnTo>
                  <a:pt x="98425" y="0"/>
                </a:lnTo>
                <a:close/>
              </a:path>
              <a:path w="492125" h="322579">
                <a:moveTo>
                  <a:pt x="442951" y="241681"/>
                </a:moveTo>
                <a:lnTo>
                  <a:pt x="393700" y="241681"/>
                </a:lnTo>
                <a:lnTo>
                  <a:pt x="393700" y="322326"/>
                </a:lnTo>
                <a:lnTo>
                  <a:pt x="442951" y="241681"/>
                </a:lnTo>
                <a:close/>
              </a:path>
              <a:path w="492125" h="322579">
                <a:moveTo>
                  <a:pt x="393700" y="0"/>
                </a:moveTo>
                <a:lnTo>
                  <a:pt x="393700" y="80645"/>
                </a:lnTo>
                <a:lnTo>
                  <a:pt x="442951" y="80645"/>
                </a:lnTo>
                <a:lnTo>
                  <a:pt x="3937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6400" y="4907534"/>
            <a:ext cx="492125" cy="322580"/>
          </a:xfrm>
          <a:custGeom>
            <a:avLst/>
            <a:gdLst/>
            <a:ahLst/>
            <a:cxnLst/>
            <a:rect l="l" t="t" r="r" b="b"/>
            <a:pathLst>
              <a:path w="492125" h="322579">
                <a:moveTo>
                  <a:pt x="0" y="161163"/>
                </a:moveTo>
                <a:lnTo>
                  <a:pt x="98425" y="0"/>
                </a:lnTo>
                <a:lnTo>
                  <a:pt x="98425" y="80645"/>
                </a:lnTo>
                <a:lnTo>
                  <a:pt x="393700" y="80645"/>
                </a:lnTo>
                <a:lnTo>
                  <a:pt x="393700" y="0"/>
                </a:lnTo>
                <a:lnTo>
                  <a:pt x="492125" y="161163"/>
                </a:lnTo>
                <a:lnTo>
                  <a:pt x="393700" y="322326"/>
                </a:lnTo>
                <a:lnTo>
                  <a:pt x="393700" y="241681"/>
                </a:lnTo>
                <a:lnTo>
                  <a:pt x="98425" y="241681"/>
                </a:lnTo>
                <a:lnTo>
                  <a:pt x="98425" y="322326"/>
                </a:lnTo>
                <a:lnTo>
                  <a:pt x="0" y="1611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9676" y="4409059"/>
            <a:ext cx="371475" cy="309880"/>
          </a:xfrm>
          <a:custGeom>
            <a:avLst/>
            <a:gdLst/>
            <a:ahLst/>
            <a:cxnLst/>
            <a:rect l="l" t="t" r="r" b="b"/>
            <a:pathLst>
              <a:path w="371475" h="309879">
                <a:moveTo>
                  <a:pt x="278511" y="77470"/>
                </a:moveTo>
                <a:lnTo>
                  <a:pt x="92837" y="77470"/>
                </a:lnTo>
                <a:lnTo>
                  <a:pt x="92837" y="309626"/>
                </a:lnTo>
                <a:lnTo>
                  <a:pt x="278511" y="309626"/>
                </a:lnTo>
                <a:lnTo>
                  <a:pt x="278511" y="77470"/>
                </a:lnTo>
                <a:close/>
              </a:path>
              <a:path w="371475" h="309879">
                <a:moveTo>
                  <a:pt x="185674" y="0"/>
                </a:moveTo>
                <a:lnTo>
                  <a:pt x="0" y="77470"/>
                </a:lnTo>
                <a:lnTo>
                  <a:pt x="371475" y="77470"/>
                </a:lnTo>
                <a:lnTo>
                  <a:pt x="185674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9676" y="4409059"/>
            <a:ext cx="371475" cy="309880"/>
          </a:xfrm>
          <a:custGeom>
            <a:avLst/>
            <a:gdLst/>
            <a:ahLst/>
            <a:cxnLst/>
            <a:rect l="l" t="t" r="r" b="b"/>
            <a:pathLst>
              <a:path w="371475" h="309879">
                <a:moveTo>
                  <a:pt x="0" y="77470"/>
                </a:moveTo>
                <a:lnTo>
                  <a:pt x="185674" y="0"/>
                </a:lnTo>
                <a:lnTo>
                  <a:pt x="371475" y="77470"/>
                </a:lnTo>
                <a:lnTo>
                  <a:pt x="278511" y="77470"/>
                </a:lnTo>
                <a:lnTo>
                  <a:pt x="278511" y="309626"/>
                </a:lnTo>
                <a:lnTo>
                  <a:pt x="92837" y="309626"/>
                </a:lnTo>
                <a:lnTo>
                  <a:pt x="92837" y="77470"/>
                </a:lnTo>
                <a:lnTo>
                  <a:pt x="0" y="774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2701" y="2150110"/>
            <a:ext cx="805180" cy="1398905"/>
          </a:xfrm>
          <a:custGeom>
            <a:avLst/>
            <a:gdLst/>
            <a:ahLst/>
            <a:cxnLst/>
            <a:rect l="l" t="t" r="r" b="b"/>
            <a:pathLst>
              <a:path w="805180" h="1398904">
                <a:moveTo>
                  <a:pt x="536575" y="0"/>
                </a:moveTo>
                <a:lnTo>
                  <a:pt x="536575" y="199770"/>
                </a:lnTo>
                <a:lnTo>
                  <a:pt x="0" y="199770"/>
                </a:lnTo>
                <a:lnTo>
                  <a:pt x="0" y="1398524"/>
                </a:lnTo>
                <a:lnTo>
                  <a:pt x="268224" y="1398524"/>
                </a:lnTo>
                <a:lnTo>
                  <a:pt x="268224" y="599313"/>
                </a:lnTo>
                <a:lnTo>
                  <a:pt x="670729" y="599313"/>
                </a:lnTo>
                <a:lnTo>
                  <a:pt x="804799" y="399541"/>
                </a:lnTo>
                <a:lnTo>
                  <a:pt x="536575" y="0"/>
                </a:lnTo>
                <a:close/>
              </a:path>
              <a:path w="805180" h="1398904">
                <a:moveTo>
                  <a:pt x="670729" y="599313"/>
                </a:moveTo>
                <a:lnTo>
                  <a:pt x="536575" y="599313"/>
                </a:lnTo>
                <a:lnTo>
                  <a:pt x="536575" y="799211"/>
                </a:lnTo>
                <a:lnTo>
                  <a:pt x="670729" y="599313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701" y="2150110"/>
            <a:ext cx="805180" cy="1398905"/>
          </a:xfrm>
          <a:custGeom>
            <a:avLst/>
            <a:gdLst/>
            <a:ahLst/>
            <a:cxnLst/>
            <a:rect l="l" t="t" r="r" b="b"/>
            <a:pathLst>
              <a:path w="805180" h="1398904">
                <a:moveTo>
                  <a:pt x="804799" y="399541"/>
                </a:moveTo>
                <a:lnTo>
                  <a:pt x="536575" y="799211"/>
                </a:lnTo>
                <a:lnTo>
                  <a:pt x="536575" y="599313"/>
                </a:lnTo>
                <a:lnTo>
                  <a:pt x="268224" y="599313"/>
                </a:lnTo>
                <a:lnTo>
                  <a:pt x="268224" y="1398524"/>
                </a:lnTo>
                <a:lnTo>
                  <a:pt x="0" y="1398524"/>
                </a:lnTo>
                <a:lnTo>
                  <a:pt x="0" y="199770"/>
                </a:lnTo>
                <a:lnTo>
                  <a:pt x="536575" y="199770"/>
                </a:lnTo>
                <a:lnTo>
                  <a:pt x="536575" y="0"/>
                </a:lnTo>
                <a:lnTo>
                  <a:pt x="804799" y="39954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6812" y="4907534"/>
            <a:ext cx="401955" cy="322580"/>
          </a:xfrm>
          <a:custGeom>
            <a:avLst/>
            <a:gdLst/>
            <a:ahLst/>
            <a:cxnLst/>
            <a:rect l="l" t="t" r="r" b="b"/>
            <a:pathLst>
              <a:path w="401955" h="322579">
                <a:moveTo>
                  <a:pt x="301231" y="0"/>
                </a:moveTo>
                <a:lnTo>
                  <a:pt x="301231" y="80645"/>
                </a:lnTo>
                <a:lnTo>
                  <a:pt x="0" y="80645"/>
                </a:lnTo>
                <a:lnTo>
                  <a:pt x="0" y="241681"/>
                </a:lnTo>
                <a:lnTo>
                  <a:pt x="301231" y="241681"/>
                </a:lnTo>
                <a:lnTo>
                  <a:pt x="301231" y="322326"/>
                </a:lnTo>
                <a:lnTo>
                  <a:pt x="401612" y="161163"/>
                </a:lnTo>
                <a:lnTo>
                  <a:pt x="301231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6812" y="4907534"/>
            <a:ext cx="401955" cy="322580"/>
          </a:xfrm>
          <a:custGeom>
            <a:avLst/>
            <a:gdLst/>
            <a:ahLst/>
            <a:cxnLst/>
            <a:rect l="l" t="t" r="r" b="b"/>
            <a:pathLst>
              <a:path w="401955" h="322579">
                <a:moveTo>
                  <a:pt x="0" y="80645"/>
                </a:moveTo>
                <a:lnTo>
                  <a:pt x="301231" y="80645"/>
                </a:lnTo>
                <a:lnTo>
                  <a:pt x="301231" y="0"/>
                </a:lnTo>
                <a:lnTo>
                  <a:pt x="401612" y="161163"/>
                </a:lnTo>
                <a:lnTo>
                  <a:pt x="301231" y="322326"/>
                </a:lnTo>
                <a:lnTo>
                  <a:pt x="301231" y="241681"/>
                </a:lnTo>
                <a:lnTo>
                  <a:pt x="0" y="241681"/>
                </a:lnTo>
                <a:lnTo>
                  <a:pt x="0" y="806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30325" y="3347046"/>
            <a:ext cx="2070100" cy="2393950"/>
          </a:xfrm>
          <a:custGeom>
            <a:avLst/>
            <a:gdLst/>
            <a:ahLst/>
            <a:cxnLst/>
            <a:rect l="l" t="t" r="r" b="b"/>
            <a:pathLst>
              <a:path w="2070100" h="2393950">
                <a:moveTo>
                  <a:pt x="0" y="2393949"/>
                </a:moveTo>
                <a:lnTo>
                  <a:pt x="2070100" y="2393949"/>
                </a:lnTo>
                <a:lnTo>
                  <a:pt x="2070100" y="0"/>
                </a:lnTo>
                <a:lnTo>
                  <a:pt x="0" y="0"/>
                </a:lnTo>
                <a:lnTo>
                  <a:pt x="0" y="239394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4304" y="434657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Problem  Domain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88125" y="3221570"/>
            <a:ext cx="1579880" cy="2367280"/>
          </a:xfrm>
          <a:prstGeom prst="rect">
            <a:avLst/>
          </a:prstGeom>
          <a:solidFill>
            <a:srgbClr val="33CC33"/>
          </a:solidFill>
          <a:ln w="1905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71450" marR="164465" indent="-635"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Recognition  </a:t>
            </a:r>
            <a:r>
              <a:rPr sz="1600" b="1" spc="-10" dirty="0">
                <a:latin typeface="Times New Roman"/>
                <a:cs typeface="Times New Roman"/>
              </a:rPr>
              <a:t>And   </a:t>
            </a:r>
            <a:r>
              <a:rPr sz="1600" b="1" spc="-5" dirty="0">
                <a:latin typeface="Times New Roman"/>
                <a:cs typeface="Times New Roman"/>
              </a:rPr>
              <a:t>Interp</a:t>
            </a:r>
            <a:r>
              <a:rPr sz="1600" b="1" spc="-3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etation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96531" y="560415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High</a:t>
            </a:r>
            <a:r>
              <a:rPr sz="1800" b="1" spc="-8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Level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73671" y="5878474"/>
            <a:ext cx="120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96000" y="4418584"/>
            <a:ext cx="492125" cy="323850"/>
          </a:xfrm>
          <a:custGeom>
            <a:avLst/>
            <a:gdLst/>
            <a:ahLst/>
            <a:cxnLst/>
            <a:rect l="l" t="t" r="r" b="b"/>
            <a:pathLst>
              <a:path w="492125" h="323850">
                <a:moveTo>
                  <a:pt x="98425" y="0"/>
                </a:moveTo>
                <a:lnTo>
                  <a:pt x="0" y="161925"/>
                </a:lnTo>
                <a:lnTo>
                  <a:pt x="98425" y="323850"/>
                </a:lnTo>
                <a:lnTo>
                  <a:pt x="98425" y="242951"/>
                </a:lnTo>
                <a:lnTo>
                  <a:pt x="442873" y="242951"/>
                </a:lnTo>
                <a:lnTo>
                  <a:pt x="492125" y="161925"/>
                </a:lnTo>
                <a:lnTo>
                  <a:pt x="442951" y="81026"/>
                </a:lnTo>
                <a:lnTo>
                  <a:pt x="98425" y="81026"/>
                </a:lnTo>
                <a:lnTo>
                  <a:pt x="98425" y="0"/>
                </a:lnTo>
                <a:close/>
              </a:path>
              <a:path w="492125" h="323850">
                <a:moveTo>
                  <a:pt x="442873" y="242951"/>
                </a:moveTo>
                <a:lnTo>
                  <a:pt x="393700" y="242951"/>
                </a:lnTo>
                <a:lnTo>
                  <a:pt x="393700" y="323850"/>
                </a:lnTo>
                <a:lnTo>
                  <a:pt x="442873" y="242951"/>
                </a:lnTo>
                <a:close/>
              </a:path>
              <a:path w="492125" h="323850">
                <a:moveTo>
                  <a:pt x="393700" y="0"/>
                </a:moveTo>
                <a:lnTo>
                  <a:pt x="393700" y="81026"/>
                </a:lnTo>
                <a:lnTo>
                  <a:pt x="442951" y="81026"/>
                </a:lnTo>
                <a:lnTo>
                  <a:pt x="393700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96000" y="4418584"/>
            <a:ext cx="492125" cy="323850"/>
          </a:xfrm>
          <a:custGeom>
            <a:avLst/>
            <a:gdLst/>
            <a:ahLst/>
            <a:cxnLst/>
            <a:rect l="l" t="t" r="r" b="b"/>
            <a:pathLst>
              <a:path w="492125" h="323850">
                <a:moveTo>
                  <a:pt x="0" y="161925"/>
                </a:moveTo>
                <a:lnTo>
                  <a:pt x="98425" y="0"/>
                </a:lnTo>
                <a:lnTo>
                  <a:pt x="98425" y="81026"/>
                </a:lnTo>
                <a:lnTo>
                  <a:pt x="393700" y="81026"/>
                </a:lnTo>
                <a:lnTo>
                  <a:pt x="393700" y="0"/>
                </a:lnTo>
                <a:lnTo>
                  <a:pt x="492125" y="161925"/>
                </a:lnTo>
                <a:lnTo>
                  <a:pt x="393700" y="323850"/>
                </a:lnTo>
                <a:lnTo>
                  <a:pt x="393700" y="242951"/>
                </a:lnTo>
                <a:lnTo>
                  <a:pt x="98425" y="242951"/>
                </a:lnTo>
                <a:lnTo>
                  <a:pt x="98425" y="323850"/>
                </a:lnTo>
                <a:lnTo>
                  <a:pt x="0" y="161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67751" y="4418584"/>
            <a:ext cx="341630" cy="323850"/>
          </a:xfrm>
          <a:custGeom>
            <a:avLst/>
            <a:gdLst/>
            <a:ahLst/>
            <a:cxnLst/>
            <a:rect l="l" t="t" r="r" b="b"/>
            <a:pathLst>
              <a:path w="341629" h="323850">
                <a:moveTo>
                  <a:pt x="255904" y="0"/>
                </a:moveTo>
                <a:lnTo>
                  <a:pt x="255904" y="81026"/>
                </a:lnTo>
                <a:lnTo>
                  <a:pt x="0" y="81026"/>
                </a:lnTo>
                <a:lnTo>
                  <a:pt x="0" y="242951"/>
                </a:lnTo>
                <a:lnTo>
                  <a:pt x="255904" y="242951"/>
                </a:lnTo>
                <a:lnTo>
                  <a:pt x="255904" y="323850"/>
                </a:lnTo>
                <a:lnTo>
                  <a:pt x="341249" y="161925"/>
                </a:lnTo>
                <a:lnTo>
                  <a:pt x="25590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67751" y="4418584"/>
            <a:ext cx="341630" cy="323850"/>
          </a:xfrm>
          <a:custGeom>
            <a:avLst/>
            <a:gdLst/>
            <a:ahLst/>
            <a:cxnLst/>
            <a:rect l="l" t="t" r="r" b="b"/>
            <a:pathLst>
              <a:path w="341629" h="323850">
                <a:moveTo>
                  <a:pt x="0" y="81026"/>
                </a:moveTo>
                <a:lnTo>
                  <a:pt x="255904" y="81026"/>
                </a:lnTo>
                <a:lnTo>
                  <a:pt x="255904" y="0"/>
                </a:lnTo>
                <a:lnTo>
                  <a:pt x="341249" y="161925"/>
                </a:lnTo>
                <a:lnTo>
                  <a:pt x="255904" y="323850"/>
                </a:lnTo>
                <a:lnTo>
                  <a:pt x="255904" y="242951"/>
                </a:lnTo>
                <a:lnTo>
                  <a:pt x="0" y="242951"/>
                </a:lnTo>
                <a:lnTo>
                  <a:pt x="0" y="81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6450" y="3096221"/>
            <a:ext cx="2475230" cy="2654300"/>
          </a:xfrm>
          <a:custGeom>
            <a:avLst/>
            <a:gdLst/>
            <a:ahLst/>
            <a:cxnLst/>
            <a:rect l="l" t="t" r="r" b="b"/>
            <a:pathLst>
              <a:path w="2475229" h="2654300">
                <a:moveTo>
                  <a:pt x="0" y="2654299"/>
                </a:moveTo>
                <a:lnTo>
                  <a:pt x="2474976" y="2654299"/>
                </a:lnTo>
                <a:lnTo>
                  <a:pt x="2474976" y="0"/>
                </a:lnTo>
                <a:lnTo>
                  <a:pt x="0" y="0"/>
                </a:lnTo>
                <a:lnTo>
                  <a:pt x="0" y="265429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271509" y="4085920"/>
            <a:ext cx="665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Result</a:t>
            </a:r>
            <a:endParaRPr sz="180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07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97" y="920622"/>
            <a:ext cx="5950204" cy="492443"/>
          </a:xfrm>
        </p:spPr>
        <p:txBody>
          <a:bodyPr/>
          <a:lstStyle/>
          <a:p>
            <a:r>
              <a:rPr lang="id-ID" dirty="0" smtClean="0"/>
              <a:t>JENIS CITRA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754" y="1547809"/>
            <a:ext cx="7838490" cy="2585323"/>
          </a:xfrm>
        </p:spPr>
        <p:txBody>
          <a:bodyPr/>
          <a:lstStyle/>
          <a:p>
            <a:r>
              <a:rPr lang="id-ID" sz="2400" dirty="0" smtClean="0"/>
              <a:t>Terdapat 2 jenis citra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/>
              <a:t>Citra Kontinu </a:t>
            </a:r>
            <a:r>
              <a:rPr lang="id-ID" sz="2400" dirty="0" smtClean="0"/>
              <a:t>yang diperoleh dari sistem optik yg menerima sinyal analog,  seperti mata manusia dan kamera analog</a:t>
            </a:r>
          </a:p>
          <a:p>
            <a:pPr marL="342900" indent="-342900">
              <a:buFont typeface="Arial" pitchFamily="34" charset="0"/>
              <a:buChar char="•"/>
            </a:pPr>
            <a:endParaRPr lang="id-ID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d-ID" sz="2400" dirty="0"/>
              <a:t>Citra Diskrit (disebut kemudian dengan citra digital) </a:t>
            </a:r>
            <a:r>
              <a:rPr lang="id-ID" sz="2400" dirty="0" smtClean="0"/>
              <a:t>adalah dihasilkan melalui proses digitalisasi terhadap citra kontinu</a:t>
            </a:r>
          </a:p>
          <a:p>
            <a:pPr marL="342900" indent="-342900">
              <a:buFont typeface="Arial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="" xmlns:p14="http://schemas.microsoft.com/office/powerpoint/2010/main" val="14259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422148"/>
            <a:ext cx="8211311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1891" y="536448"/>
            <a:ext cx="6458712" cy="1069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6372" y="657301"/>
            <a:ext cx="573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Pengertian Citra</a:t>
            </a:r>
            <a:r>
              <a:rPr sz="4000" spc="-20" dirty="0"/>
              <a:t> </a:t>
            </a:r>
            <a:r>
              <a:rPr sz="4000" spc="-10" dirty="0"/>
              <a:t>Digital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87730" y="1547809"/>
            <a:ext cx="7803515" cy="42674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15" dirty="0">
                <a:solidFill>
                  <a:srgbClr val="93C500"/>
                </a:solidFill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cs typeface="Times New Roman"/>
              </a:rPr>
              <a:t> </a:t>
            </a:r>
            <a:r>
              <a:rPr sz="2400" spc="0" dirty="0">
                <a:solidFill>
                  <a:srgbClr val="3D3C2C"/>
                </a:solidFill>
                <a:cs typeface="Century Gothic"/>
              </a:rPr>
              <a:t>Citra</a:t>
            </a:r>
            <a:r>
              <a:rPr sz="2400" spc="10" dirty="0">
                <a:solidFill>
                  <a:srgbClr val="3D3C2C"/>
                </a:solidFill>
                <a:cs typeface="Century Gothic"/>
              </a:rPr>
              <a:t> </a:t>
            </a:r>
            <a:r>
              <a:rPr sz="2400" dirty="0">
                <a:solidFill>
                  <a:srgbClr val="3D3C2C"/>
                </a:solidFill>
                <a:cs typeface="Century Gothic"/>
              </a:rPr>
              <a:t>Digital</a:t>
            </a:r>
            <a:endParaRPr sz="2400" dirty="0">
              <a:cs typeface="Century Gothic"/>
            </a:endParaRPr>
          </a:p>
          <a:p>
            <a:pPr marL="583565" marR="5080" indent="-274320">
              <a:lnSpc>
                <a:spcPct val="90000"/>
              </a:lnSpc>
              <a:spcBef>
                <a:spcPts val="520"/>
              </a:spcBef>
            </a:pPr>
            <a:r>
              <a:rPr sz="1650" spc="10" dirty="0">
                <a:solidFill>
                  <a:srgbClr val="93C500"/>
                </a:solidFill>
                <a:cs typeface="Wingdings 2"/>
              </a:rPr>
              <a:t></a:t>
            </a:r>
            <a:r>
              <a:rPr sz="1650" spc="10" dirty="0">
                <a:solidFill>
                  <a:srgbClr val="93C500"/>
                </a:solidFill>
                <a:cs typeface="Times New Roman"/>
              </a:rPr>
              <a:t> </a:t>
            </a:r>
            <a:r>
              <a:rPr sz="2200" dirty="0">
                <a:solidFill>
                  <a:srgbClr val="3D3C2C"/>
                </a:solidFill>
                <a:cs typeface="Century Gothic"/>
              </a:rPr>
              <a:t>Citra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digital merupakan 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fungsi intensitas </a:t>
            </a:r>
            <a:r>
              <a:rPr sz="2200" b="1" spc="-10" dirty="0">
                <a:solidFill>
                  <a:srgbClr val="3D3C2C"/>
                </a:solidFill>
                <a:cs typeface="Century Gothic"/>
              </a:rPr>
              <a:t>cahaya  </a:t>
            </a:r>
            <a:r>
              <a:rPr sz="2200" spc="-15" dirty="0">
                <a:solidFill>
                  <a:srgbClr val="3D3C2C"/>
                </a:solidFill>
                <a:cs typeface="Century Gothic"/>
              </a:rPr>
              <a:t>f(x,y),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dimana harga x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dan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y merupakan koordinat  spasial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dan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nilai </a:t>
            </a:r>
            <a:r>
              <a:rPr sz="2200" spc="-5" dirty="0" err="1">
                <a:solidFill>
                  <a:srgbClr val="3D3C2C"/>
                </a:solidFill>
                <a:cs typeface="Century Gothic"/>
              </a:rPr>
              <a:t>fungsi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10" dirty="0" err="1" smtClean="0">
                <a:solidFill>
                  <a:srgbClr val="3D3C2C"/>
                </a:solidFill>
                <a:cs typeface="Century Gothic"/>
              </a:rPr>
              <a:t>pada</a:t>
            </a:r>
            <a:r>
              <a:rPr sz="2200" spc="-10" dirty="0" smtClean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setiap titik </a:t>
            </a:r>
            <a:r>
              <a:rPr sz="2200" spc="-15" dirty="0">
                <a:solidFill>
                  <a:srgbClr val="3D3C2C"/>
                </a:solidFill>
                <a:cs typeface="Century Gothic"/>
              </a:rPr>
              <a:t>(x,y)  </a:t>
            </a:r>
            <a:r>
              <a:rPr sz="2200" spc="-15" dirty="0" err="1" smtClean="0">
                <a:solidFill>
                  <a:srgbClr val="3D3C2C"/>
                </a:solidFill>
                <a:cs typeface="Century Gothic"/>
              </a:rPr>
              <a:t>tersebut</a:t>
            </a:r>
            <a:r>
              <a:rPr sz="2200" spc="-15" dirty="0" smtClean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5" dirty="0" err="1" smtClean="0">
                <a:solidFill>
                  <a:srgbClr val="3D3C2C"/>
                </a:solidFill>
                <a:cs typeface="Century Gothic"/>
              </a:rPr>
              <a:t>merupakan</a:t>
            </a:r>
            <a:r>
              <a:rPr sz="2200" spc="-5" dirty="0" smtClean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tingkat keabuan citra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pada </a:t>
            </a:r>
            <a:r>
              <a:rPr sz="2200" spc="-5" dirty="0" err="1">
                <a:solidFill>
                  <a:srgbClr val="3D3C2C"/>
                </a:solidFill>
                <a:cs typeface="Century Gothic"/>
              </a:rPr>
              <a:t>titik</a:t>
            </a:r>
            <a:r>
              <a:rPr sz="2200" spc="80" dirty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5" dirty="0" smtClean="0">
                <a:solidFill>
                  <a:srgbClr val="3D3C2C"/>
                </a:solidFill>
                <a:cs typeface="Century Gothic"/>
              </a:rPr>
              <a:t>yang </a:t>
            </a:r>
            <a:r>
              <a:rPr sz="2200" spc="-5" dirty="0" err="1" smtClean="0">
                <a:solidFill>
                  <a:srgbClr val="3D3C2C"/>
                </a:solidFill>
                <a:cs typeface="Century Gothic"/>
              </a:rPr>
              <a:t>bersangkutan</a:t>
            </a:r>
            <a:r>
              <a:rPr sz="2200" spc="-5" dirty="0" smtClean="0">
                <a:solidFill>
                  <a:srgbClr val="3D3C2C"/>
                </a:solidFill>
                <a:cs typeface="Century Gothic"/>
              </a:rPr>
              <a:t>;</a:t>
            </a:r>
            <a:endParaRPr sz="2200" dirty="0">
              <a:cs typeface="Century Gothic"/>
            </a:endParaRPr>
          </a:p>
          <a:p>
            <a:pPr marL="583565" marR="645160" indent="-274320">
              <a:lnSpc>
                <a:spcPct val="90100"/>
              </a:lnSpc>
              <a:spcBef>
                <a:spcPts val="525"/>
              </a:spcBef>
            </a:pPr>
            <a:r>
              <a:rPr sz="1650" spc="10" dirty="0">
                <a:solidFill>
                  <a:srgbClr val="93C500"/>
                </a:solidFill>
                <a:cs typeface="Wingdings 2"/>
              </a:rPr>
              <a:t></a:t>
            </a:r>
            <a:r>
              <a:rPr sz="1650" spc="10" dirty="0">
                <a:solidFill>
                  <a:srgbClr val="93C500"/>
                </a:solidFill>
                <a:cs typeface="Times New Roman"/>
              </a:rPr>
              <a:t> </a:t>
            </a:r>
            <a:r>
              <a:rPr sz="2200" dirty="0">
                <a:solidFill>
                  <a:srgbClr val="3D3C2C"/>
                </a:solidFill>
                <a:cs typeface="Century Gothic"/>
              </a:rPr>
              <a:t>Citra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digital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adalah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citra </a:t>
            </a:r>
            <a:r>
              <a:rPr sz="2200" spc="-15" dirty="0">
                <a:solidFill>
                  <a:srgbClr val="3D3C2C"/>
                </a:solidFill>
                <a:cs typeface="Century Gothic"/>
              </a:rPr>
              <a:t>f(x,y)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dimana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dilakukan  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diskritisasi </a:t>
            </a:r>
            <a:r>
              <a:rPr sz="2200" b="1" spc="-10" dirty="0">
                <a:solidFill>
                  <a:srgbClr val="3D3C2C"/>
                </a:solidFill>
                <a:cs typeface="Century Gothic"/>
              </a:rPr>
              <a:t>koordinat 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spasial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(sampling) dan  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diskritisasi tingkat </a:t>
            </a:r>
            <a:r>
              <a:rPr sz="2200" b="1" spc="-10" dirty="0">
                <a:solidFill>
                  <a:srgbClr val="3D3C2C"/>
                </a:solidFill>
                <a:cs typeface="Century Gothic"/>
              </a:rPr>
              <a:t>keabuan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(kuantisasi);</a:t>
            </a:r>
            <a:endParaRPr sz="2200" dirty="0">
              <a:cs typeface="Century Gothic"/>
            </a:endParaRPr>
          </a:p>
          <a:p>
            <a:pPr marL="583565" marR="74930" indent="-274320">
              <a:lnSpc>
                <a:spcPct val="90000"/>
              </a:lnSpc>
              <a:spcBef>
                <a:spcPts val="525"/>
              </a:spcBef>
            </a:pPr>
            <a:r>
              <a:rPr sz="1650" spc="10" dirty="0">
                <a:solidFill>
                  <a:srgbClr val="93C500"/>
                </a:solidFill>
                <a:cs typeface="Wingdings 2"/>
              </a:rPr>
              <a:t></a:t>
            </a:r>
            <a:r>
              <a:rPr sz="1650" spc="10" dirty="0">
                <a:solidFill>
                  <a:srgbClr val="93C500"/>
                </a:solidFill>
                <a:cs typeface="Times New Roman"/>
              </a:rPr>
              <a:t> </a:t>
            </a:r>
            <a:r>
              <a:rPr sz="2200" dirty="0">
                <a:solidFill>
                  <a:srgbClr val="3D3C2C"/>
                </a:solidFill>
                <a:cs typeface="Century Gothic"/>
              </a:rPr>
              <a:t>Citra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digital merupakan </a:t>
            </a:r>
            <a:r>
              <a:rPr sz="2200" b="1" spc="-5" dirty="0">
                <a:solidFill>
                  <a:srgbClr val="3D3C2C"/>
                </a:solidFill>
                <a:cs typeface="Century Gothic"/>
              </a:rPr>
              <a:t>suatu matriks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dimana indeks  baris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dan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kolomnya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menyatakan suatu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titik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pada 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citra tersebut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dan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elemen matriksnya </a:t>
            </a:r>
            <a:r>
              <a:rPr sz="2200" spc="-20" dirty="0">
                <a:solidFill>
                  <a:srgbClr val="3D3C2C"/>
                </a:solidFill>
                <a:cs typeface="Century Gothic"/>
              </a:rPr>
              <a:t>(yang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disebut  sebagai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elemen gambar / </a:t>
            </a:r>
            <a:r>
              <a:rPr sz="2200" dirty="0">
                <a:solidFill>
                  <a:srgbClr val="3D3C2C"/>
                </a:solidFill>
                <a:cs typeface="Century Gothic"/>
              </a:rPr>
              <a:t>piksel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/ </a:t>
            </a:r>
            <a:r>
              <a:rPr sz="2200" dirty="0">
                <a:solidFill>
                  <a:srgbClr val="3D3C2C"/>
                </a:solidFill>
                <a:cs typeface="Century Gothic"/>
              </a:rPr>
              <a:t>pixel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/ picture  element / pels)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menyatakan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tingkat keabuan </a:t>
            </a:r>
            <a:r>
              <a:rPr sz="2200" spc="-10" dirty="0">
                <a:solidFill>
                  <a:srgbClr val="3D3C2C"/>
                </a:solidFill>
                <a:cs typeface="Century Gothic"/>
              </a:rPr>
              <a:t>pada 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titik</a:t>
            </a:r>
            <a:r>
              <a:rPr sz="2200" spc="-25" dirty="0">
                <a:solidFill>
                  <a:srgbClr val="3D3C2C"/>
                </a:solidFill>
                <a:cs typeface="Century Gothic"/>
              </a:rPr>
              <a:t> </a:t>
            </a:r>
            <a:r>
              <a:rPr sz="2200" spc="-5" dirty="0">
                <a:solidFill>
                  <a:srgbClr val="3D3C2C"/>
                </a:solidFill>
                <a:cs typeface="Century Gothic"/>
              </a:rPr>
              <a:t>tersebut.</a:t>
            </a:r>
            <a:endParaRPr sz="2200" dirty="0">
              <a:cs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98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1546"/>
            <a:ext cx="8023225" cy="387798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id-ID" sz="2800" dirty="0" smtClean="0"/>
              <a:t>Citra digital dinyatakan dengan matriks NXM</a:t>
            </a:r>
          </a:p>
          <a:p>
            <a:r>
              <a:rPr lang="id-ID" sz="2800" dirty="0" smtClean="0"/>
              <a:t>	N = jumlah baris		0≤ x ≤ N – 1</a:t>
            </a:r>
          </a:p>
          <a:p>
            <a:r>
              <a:rPr lang="id-ID" sz="2800" dirty="0" smtClean="0"/>
              <a:t>	M = jumlah kolom		0 ≤ y ≤ M – 1</a:t>
            </a:r>
          </a:p>
          <a:p>
            <a:endParaRPr lang="id-ID" sz="2800" dirty="0" smtClean="0"/>
          </a:p>
          <a:p>
            <a:pPr marL="538163" indent="-538163">
              <a:buNone/>
            </a:pPr>
            <a:r>
              <a:rPr lang="id-ID" sz="2800" dirty="0"/>
              <a:t>L = maksimal warna intensitas (derajat keabuan/gray level)</a:t>
            </a:r>
          </a:p>
          <a:p>
            <a:pPr marL="538163" indent="-538163">
              <a:buNone/>
            </a:pPr>
            <a:endParaRPr lang="id-ID" sz="2800" dirty="0"/>
          </a:p>
          <a:p>
            <a:pPr>
              <a:buNone/>
            </a:pPr>
            <a:r>
              <a:rPr lang="id-ID" sz="2800" dirty="0"/>
              <a:t>	0 ≤ f(x,y) ≤ L - 1</a:t>
            </a:r>
          </a:p>
          <a:p>
            <a:endParaRPr lang="id-ID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0305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925</Words>
  <Application>Microsoft Office PowerPoint</Application>
  <PresentationFormat>On-screen Show (4:3)</PresentationFormat>
  <Paragraphs>216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Pengolahan Citra</vt:lpstr>
      <vt:lpstr>Tiga Bidang Berkaitan dengan Citra</vt:lpstr>
      <vt:lpstr>Tiga Bidang...(lanjutan)</vt:lpstr>
      <vt:lpstr>Hal yang dilakukan di PCD</vt:lpstr>
      <vt:lpstr>Alur Diagram PCD</vt:lpstr>
      <vt:lpstr>JENIS CITRA</vt:lpstr>
      <vt:lpstr>Pengertian Citra Digital</vt:lpstr>
      <vt:lpstr>Slide 9</vt:lpstr>
      <vt:lpstr>Slide 10</vt:lpstr>
      <vt:lpstr>Slide 11</vt:lpstr>
      <vt:lpstr>Citra Digital</vt:lpstr>
      <vt:lpstr>Slide 13</vt:lpstr>
      <vt:lpstr>Image Acquisition / Formation</vt:lpstr>
      <vt:lpstr>Image Acquisition / Formation</vt:lpstr>
      <vt:lpstr>Image Acquisition / Formation</vt:lpstr>
      <vt:lpstr>Representasi Citra</vt:lpstr>
      <vt:lpstr>Representasi Matriks</vt:lpstr>
      <vt:lpstr>Representasi Matriks</vt:lpstr>
      <vt:lpstr>Implementasi di matlab</vt:lpstr>
      <vt:lpstr>Resolusi Citra</vt:lpstr>
      <vt:lpstr>Resolusi Citra</vt:lpstr>
      <vt:lpstr>Komponen Warna</vt:lpstr>
      <vt:lpstr>PENGOLAHAN CITRA</vt:lpstr>
      <vt:lpstr>Slide 25</vt:lpstr>
      <vt:lpstr>Slide 26</vt:lpstr>
      <vt:lpstr>Slide 27</vt:lpstr>
      <vt:lpstr>Pengolahan Citra Digital</vt:lpstr>
      <vt:lpstr>Peningkatan Kontras</vt:lpstr>
      <vt:lpstr>Penajaman (Sharpening)</vt:lpstr>
      <vt:lpstr>Pengkaburan (Bluring)</vt:lpstr>
      <vt:lpstr>Menghilangkan Noise</vt:lpstr>
      <vt:lpstr>Pemugaran Citra</vt:lpstr>
      <vt:lpstr>Segmentasi Citra</vt:lpstr>
      <vt:lpstr>Rekonstruksi Citra</vt:lpstr>
      <vt:lpstr>Kompresi Citra</vt:lpstr>
      <vt:lpstr>Image Analysis: Edge Detection</vt:lpstr>
      <vt:lpstr>Image Analysis: Face Detection</vt:lpstr>
      <vt:lpstr>Image Analysis: Skin Detection</vt:lpstr>
      <vt:lpstr>Image Analysis: Image Matching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Arsya</dc:creator>
  <cp:lastModifiedBy>user</cp:lastModifiedBy>
  <cp:revision>15</cp:revision>
  <dcterms:created xsi:type="dcterms:W3CDTF">2018-03-22T14:12:30Z</dcterms:created>
  <dcterms:modified xsi:type="dcterms:W3CDTF">2020-04-18T16:25:50Z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2018-03-22T00:00:00Z</vt:filetime>
  </property>
</Properties>
</file>