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86" r:id="rId9"/>
    <p:sldId id="287" r:id="rId10"/>
    <p:sldId id="301" r:id="rId11"/>
    <p:sldId id="302" r:id="rId12"/>
    <p:sldId id="303" r:id="rId13"/>
    <p:sldId id="288" r:id="rId14"/>
    <p:sldId id="289" r:id="rId15"/>
    <p:sldId id="290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14DB-A14D-4B96-959A-2E2EEB15359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D7C78-FCE9-4128-80F2-FE8C24F7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e4f9fce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1ae4f9fce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945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e4f9fce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ae4f9fce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755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e4f9fce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1ae4f9fce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493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e4f9fce_2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1ae4f9fce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25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e4f9fce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1ae4f9fce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75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e4f9fce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1ae4f9fce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33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e4f9fce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1ae4f9fce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36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e4f9fce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1ae4f9fce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54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e4f9fce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1ae4f9fce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95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e4f9fce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1ae4f9fce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60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e4f9fce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1ae4f9fce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34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e4f9fce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1ae4f9fce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8efe54ca9192fa7aba91abc394ca907af66e37bd.pdf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Visual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Pengolahan</a:t>
            </a:r>
            <a:r>
              <a:rPr lang="en-US" b="1" dirty="0"/>
              <a:t> Citra Digital </a:t>
            </a:r>
            <a:r>
              <a:rPr lang="en-US" b="1" i="1" dirty="0"/>
              <a:t>(Digital Image Processing)</a:t>
            </a:r>
            <a:r>
              <a:rPr lang="en-US" b="1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, </a:t>
            </a:r>
            <a:r>
              <a:rPr lang="en-US" dirty="0" err="1"/>
              <a:t>diolah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51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073" y="231007"/>
            <a:ext cx="8915559" cy="63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96" y="566815"/>
            <a:ext cx="5190429" cy="5616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5" y="964692"/>
            <a:ext cx="5254227" cy="50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215697" y="1311168"/>
            <a:ext cx="9052911" cy="5281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GB" sz="6000" u="sng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Citra </a:t>
            </a:r>
            <a:r>
              <a:rPr lang="en-GB" sz="6000" u="sng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Grafik</a:t>
            </a:r>
            <a:r>
              <a:rPr lang="en-GB" sz="6000" u="sng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VS Image </a:t>
            </a:r>
            <a:r>
              <a:rPr lang="en-GB" sz="6000" u="sng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Prosessing</a:t>
            </a:r>
            <a:endParaRPr sz="6000" u="sng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51358">
              <a:spcBef>
                <a:spcPts val="0"/>
              </a:spcBef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Grafika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menghasilkan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suatu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gambar</a:t>
            </a: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51358">
              <a:spcBef>
                <a:spcPts val="693"/>
              </a:spcBef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Materinya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berisi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teknik-teknik</a:t>
            </a:r>
            <a:r>
              <a:rPr lang="en-GB" sz="3067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menggambar</a:t>
            </a: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51358">
              <a:spcBef>
                <a:spcPts val="693"/>
              </a:spcBef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Hasilnya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gambar</a:t>
            </a: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156629">
              <a:spcBef>
                <a:spcPts val="693"/>
              </a:spcBef>
              <a:buClr>
                <a:schemeClr val="accent3"/>
              </a:buClr>
              <a:buSzPts val="2470"/>
              <a:buNone/>
            </a:pP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156629">
              <a:spcBef>
                <a:spcPts val="693"/>
              </a:spcBef>
              <a:buClr>
                <a:schemeClr val="accent3"/>
              </a:buClr>
              <a:buSzPts val="2470"/>
              <a:buNone/>
            </a:pP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156629">
              <a:spcBef>
                <a:spcPts val="693"/>
              </a:spcBef>
              <a:spcAft>
                <a:spcPts val="2133"/>
              </a:spcAft>
              <a:buClr>
                <a:schemeClr val="accent3"/>
              </a:buClr>
              <a:buSzPts val="2470"/>
              <a:buNone/>
            </a:pP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51358">
              <a:spcBef>
                <a:spcPts val="0"/>
              </a:spcBef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Image processing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mengolah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suatu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gambar</a:t>
            </a: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51358">
              <a:spcBef>
                <a:spcPts val="693"/>
              </a:spcBef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Materinya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berisi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teknik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memperbaiki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menyajikan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informasi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dari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gambar</a:t>
            </a: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51358">
              <a:spcBef>
                <a:spcPts val="693"/>
              </a:spcBef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Hasilnya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bisa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gambar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atau</a:t>
            </a:r>
            <a:r>
              <a:rPr lang="en-GB" sz="30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informasi</a:t>
            </a: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156629">
              <a:spcBef>
                <a:spcPts val="693"/>
              </a:spcBef>
              <a:spcAft>
                <a:spcPts val="2133"/>
              </a:spcAft>
              <a:buClr>
                <a:schemeClr val="accent3"/>
              </a:buClr>
              <a:buSzPts val="2470"/>
              <a:buNone/>
            </a:pPr>
            <a:endParaRPr sz="30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13482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09600" y="94488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667" u="sng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Perbedaan Foto dan Gambar</a:t>
            </a:r>
            <a:endParaRPr sz="6667" u="sng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09600" y="1325880"/>
            <a:ext cx="10972800" cy="438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42891">
              <a:spcBef>
                <a:spcPts val="0"/>
              </a:spcBef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GB" sz="2933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Photo dihasilkan dari capture (mengambil) gambar yang ada (nyata/realistik) </a:t>
            </a:r>
            <a:endParaRPr sz="2933">
              <a:solidFill>
                <a:srgbClr val="000000"/>
              </a:solidFill>
            </a:endParaRPr>
          </a:p>
          <a:p>
            <a:pPr marL="365751" indent="-342891">
              <a:spcBef>
                <a:spcPts val="693"/>
              </a:spcBef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GB" sz="2933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Detail dari setiap obyek lengkap. Misalnya jumlah kumis pada kucing tertangkap apa adanya.</a:t>
            </a:r>
            <a:endParaRPr sz="2933">
              <a:solidFill>
                <a:srgbClr val="000000"/>
              </a:solidFill>
            </a:endParaRPr>
          </a:p>
          <a:p>
            <a:pPr marL="365751" indent="-342891">
              <a:spcBef>
                <a:spcPts val="693"/>
              </a:spcBef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GB" sz="2933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Sedangkan Gambar merupakan hasil dari suatu proses pembuatan atau peniruan</a:t>
            </a:r>
            <a:endParaRPr sz="2933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42891">
              <a:spcBef>
                <a:spcPts val="693"/>
              </a:spcBef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GB" sz="2933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Detail gambar biasanya tidak lengkap. Misalnya apakah Anda mau menghitung jumlah kumis kucing? Jika akan menggambarkan sesuai dengan wujud nyatanya.</a:t>
            </a:r>
            <a:endParaRPr sz="2933">
              <a:solidFill>
                <a:srgbClr val="000000"/>
              </a:solidFill>
            </a:endParaRPr>
          </a:p>
          <a:p>
            <a:pPr marL="365751" indent="-156629">
              <a:spcBef>
                <a:spcPts val="693"/>
              </a:spcBef>
              <a:spcAft>
                <a:spcPts val="2133"/>
              </a:spcAft>
              <a:buClr>
                <a:schemeClr val="accent3"/>
              </a:buClr>
              <a:buSzPts val="2470"/>
              <a:buNone/>
            </a:pPr>
            <a:endParaRPr sz="2933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997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08000" y="203200"/>
            <a:ext cx="10972800" cy="70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Apakah Grafik Komputer itu ? </a:t>
            </a:r>
            <a:endParaRPr sz="6000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609600" y="1041400"/>
            <a:ext cx="107052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57326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Pengguna mengendalikan isi, struktur dan kemunculan objek serta menampilkan citra melalui suatu komponen dasar visual feedback.</a:t>
            </a:r>
            <a:endParaRPr sz="2667">
              <a:solidFill>
                <a:srgbClr val="000000"/>
              </a:solidFill>
            </a:endParaRPr>
          </a:p>
          <a:p>
            <a:pPr marL="365751" indent="-357326">
              <a:lnSpc>
                <a:spcPct val="80000"/>
              </a:lnSpc>
              <a:spcBef>
                <a:spcPts val="589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Komponen Dasar Sistem Grafik Interaktif :</a:t>
            </a:r>
            <a:endParaRPr sz="2667">
              <a:solidFill>
                <a:srgbClr val="000000"/>
              </a:solidFill>
            </a:endParaRPr>
          </a:p>
          <a:p>
            <a:pPr marL="365751" indent="-365751">
              <a:lnSpc>
                <a:spcPct val="80000"/>
              </a:lnSpc>
              <a:spcBef>
                <a:spcPts val="589"/>
              </a:spcBef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–Masukan : mouse, tablet dan stylus, peralatan force</a:t>
            </a:r>
            <a:endParaRPr sz="2667">
              <a:solidFill>
                <a:srgbClr val="000000"/>
              </a:solidFill>
            </a:endParaRPr>
          </a:p>
          <a:p>
            <a:pPr marL="365751" indent="-357326">
              <a:lnSpc>
                <a:spcPct val="80000"/>
              </a:lnSpc>
              <a:spcBef>
                <a:spcPts val="589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feedback, scanner, live video stream, dll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lnSpc>
                <a:spcPct val="80000"/>
              </a:lnSpc>
              <a:spcBef>
                <a:spcPts val="589"/>
              </a:spcBef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–Proses dan Penyimpanan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lnSpc>
                <a:spcPct val="80000"/>
              </a:lnSpc>
              <a:spcBef>
                <a:spcPts val="589"/>
              </a:spcBef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–Keluaran : layar, printer berbasis kertas, perekam </a:t>
            </a:r>
            <a:endParaRPr sz="2667">
              <a:solidFill>
                <a:srgbClr val="000000"/>
              </a:solidFill>
            </a:endParaRPr>
          </a:p>
          <a:p>
            <a:pPr marL="365751" indent="-357326">
              <a:lnSpc>
                <a:spcPct val="80000"/>
              </a:lnSpc>
              <a:spcBef>
                <a:spcPts val="589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video, non-linear editor, dll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57326">
              <a:lnSpc>
                <a:spcPct val="80000"/>
              </a:lnSpc>
              <a:spcBef>
                <a:spcPts val="589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Sistem interaktif grafik pertama, Sketchpad, ditemukan oleh Ivan Sutherland (1963) di MIT.</a:t>
            </a:r>
            <a:endParaRPr sz="2667">
              <a:solidFill>
                <a:srgbClr val="000000"/>
              </a:solidFill>
            </a:endParaRPr>
          </a:p>
          <a:p>
            <a:pPr marL="365751" indent="-187997">
              <a:lnSpc>
                <a:spcPct val="80000"/>
              </a:lnSpc>
              <a:spcBef>
                <a:spcPts val="589"/>
              </a:spcBef>
              <a:buClr>
                <a:schemeClr val="accent3"/>
              </a:buClr>
              <a:buSzPts val="2100"/>
              <a:buNone/>
            </a:pP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187997">
              <a:lnSpc>
                <a:spcPct val="80000"/>
              </a:lnSpc>
              <a:spcBef>
                <a:spcPts val="589"/>
              </a:spcBef>
              <a:spcAft>
                <a:spcPts val="2133"/>
              </a:spcAft>
              <a:buClr>
                <a:schemeClr val="accent3"/>
              </a:buClr>
              <a:buSzPts val="2100"/>
              <a:buNone/>
            </a:pP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53672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10972800" cy="704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device </a:t>
            </a:r>
            <a:endParaRPr sz="6000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 descr="ligthpe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1752600"/>
            <a:ext cx="30734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117600" y="4038601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Light-Pen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7283833" y="4038600"/>
            <a:ext cx="30480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Plotter-Pen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5" name="Google Shape;135;p25" descr="Picture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133" y="1752597"/>
            <a:ext cx="35560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16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609600" y="-12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6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Manfaat Komputer Grafik</a:t>
            </a:r>
            <a:endParaRPr sz="6667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609600" y="1231380"/>
            <a:ext cx="10972800" cy="438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30678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Antar Muka (Grafik User Interface)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Perpetaan (Cartography)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Kesehatan (Computer Aided Surgery)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 Aided Design (CAD)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 Aided Manufacturing (CAM)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Sistem Multimedia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Presentasi Grafik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Sistem Paint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Presentasi data Scientific</a:t>
            </a:r>
            <a:endParaRPr sz="2000">
              <a:solidFill>
                <a:srgbClr val="000000"/>
              </a:solidFill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Simulasi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30678">
              <a:lnSpc>
                <a:spcPct val="80000"/>
              </a:lnSpc>
              <a:spcBef>
                <a:spcPts val="537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Education </a:t>
            </a:r>
            <a:endParaRPr sz="2000">
              <a:solidFill>
                <a:srgbClr val="000000"/>
              </a:solidFill>
            </a:endParaRPr>
          </a:p>
          <a:p>
            <a:pPr marL="853419" lvl="1" indent="-338573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 Assisted Testing(CAT)</a:t>
            </a:r>
            <a:endParaRPr sz="2000">
              <a:solidFill>
                <a:srgbClr val="000000"/>
              </a:solidFill>
            </a:endParaRPr>
          </a:p>
          <a:p>
            <a:pPr marL="853419" lvl="1" indent="-338573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 Assisted Guidance (CAG)</a:t>
            </a:r>
            <a:endParaRPr sz="2000">
              <a:solidFill>
                <a:srgbClr val="000000"/>
              </a:solidFill>
            </a:endParaRPr>
          </a:p>
          <a:p>
            <a:pPr marL="853419" lvl="1" indent="-338573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ts val="1500"/>
              <a:buFont typeface="Noto Sans Symbols"/>
              <a:buChar char="●"/>
            </a:pPr>
            <a:r>
              <a:rPr lang="en-GB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Computer Managed Instruction (CMI)</a:t>
            </a:r>
            <a:endParaRPr sz="2000">
              <a:solidFill>
                <a:srgbClr val="000000"/>
              </a:solidFill>
            </a:endParaRPr>
          </a:p>
          <a:p>
            <a:pPr marL="365751" indent="-203682">
              <a:lnSpc>
                <a:spcPct val="80000"/>
              </a:lnSpc>
              <a:spcBef>
                <a:spcPts val="537"/>
              </a:spcBef>
              <a:spcAft>
                <a:spcPts val="2133"/>
              </a:spcAft>
              <a:buClr>
                <a:schemeClr val="accent3"/>
              </a:buClr>
              <a:buSzPts val="1914"/>
              <a:buNone/>
            </a:pP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15633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10972800" cy="9326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6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 Elemen Dasar Grafik</a:t>
            </a:r>
            <a:endParaRPr sz="6667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406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65751">
              <a:spcBef>
                <a:spcPts val="0"/>
              </a:spcBef>
              <a:buClr>
                <a:srgbClr val="000000"/>
              </a:buClr>
              <a:buSzPts val="2470"/>
              <a:buFont typeface="Noto Sans Symbols"/>
              <a:buChar char="●"/>
            </a:pPr>
            <a:r>
              <a:rPr lang="en-GB" sz="34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Titik</a:t>
            </a: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chemeClr val="accent3"/>
              </a:buClr>
              <a:buNone/>
            </a:pP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rgbClr val="000000"/>
              </a:buClr>
              <a:buSzPts val="2470"/>
              <a:buFont typeface="Noto Sans Symbols"/>
              <a:buChar char="●"/>
            </a:pPr>
            <a:r>
              <a:rPr lang="en-GB" sz="34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Garis</a:t>
            </a: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chemeClr val="accent3"/>
              </a:buClr>
              <a:buNone/>
            </a:pP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rgbClr val="000000"/>
              </a:buClr>
              <a:buSzPts val="2470"/>
              <a:buFont typeface="Noto Sans Symbols"/>
              <a:buChar char="●"/>
            </a:pPr>
            <a:r>
              <a:rPr lang="en-GB" sz="34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Kotak</a:t>
            </a: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chemeClr val="accent3"/>
              </a:buClr>
              <a:buNone/>
            </a:pP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rgbClr val="000000"/>
              </a:buClr>
              <a:buSzPts val="2470"/>
              <a:buFont typeface="Noto Sans Symbols"/>
              <a:buChar char="●"/>
            </a:pPr>
            <a:r>
              <a:rPr lang="en-GB" sz="34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Lingkaran</a:t>
            </a: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spcAft>
                <a:spcPts val="2133"/>
              </a:spcAft>
              <a:buClr>
                <a:schemeClr val="accent3"/>
              </a:buClr>
              <a:buNone/>
            </a:pPr>
            <a:endParaRPr sz="34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4165600" y="1752600"/>
            <a:ext cx="508000" cy="381000"/>
          </a:xfrm>
          <a:prstGeom prst="flowChartConnector">
            <a:avLst/>
          </a:prstGeom>
          <a:solidFill>
            <a:srgbClr val="FFFF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 rot="10800000" flipH="1">
            <a:off x="3556000" y="2209800"/>
            <a:ext cx="3352800" cy="7620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7"/>
          <p:cNvSpPr/>
          <p:nvPr/>
        </p:nvSpPr>
        <p:spPr>
          <a:xfrm>
            <a:off x="3962400" y="3429000"/>
            <a:ext cx="1320800" cy="9144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4572000" y="4876800"/>
            <a:ext cx="1727200" cy="1219200"/>
          </a:xfrm>
          <a:prstGeom prst="flowChartConnector">
            <a:avLst/>
          </a:prstGeom>
          <a:solidFill>
            <a:srgbClr val="FFC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54672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508000" y="304800"/>
            <a:ext cx="1097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GB" sz="6000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GB" sz="6000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6000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Pembentuk</a:t>
            </a:r>
            <a:r>
              <a:rPr lang="en-GB" sz="6000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2D </a:t>
            </a:r>
            <a:r>
              <a:rPr lang="en-GB" sz="6000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GB" sz="6000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3 D</a:t>
            </a:r>
            <a:endParaRPr sz="6000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8" descr="elemen 2D n 3D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42701" y="1447801"/>
            <a:ext cx="7917299" cy="487680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673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6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Gabungan Elemen Dasar Grafik</a:t>
            </a:r>
            <a:endParaRPr sz="6667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9" descr="gabungan elemen dasar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2700" y="2453481"/>
            <a:ext cx="7086600" cy="3352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7198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000" b="1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 Cara Memperoleh Citra Grafik</a:t>
            </a:r>
            <a:endParaRPr sz="6000" b="1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65751">
              <a:spcBef>
                <a:spcPts val="0"/>
              </a:spcBef>
              <a:buClr>
                <a:srgbClr val="000000"/>
              </a:buClr>
              <a:buSzPts val="3040"/>
              <a:buFont typeface="Noto Sans Symbols"/>
              <a:buChar char="●"/>
            </a:pPr>
            <a:r>
              <a:rPr lang="en-GB" sz="42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Citra yang di design dengan tangan</a:t>
            </a:r>
            <a:endParaRPr sz="42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853"/>
              </a:spcBef>
              <a:buClr>
                <a:srgbClr val="000000"/>
              </a:buClr>
              <a:buSzPts val="3040"/>
              <a:buFont typeface="Noto Sans Symbols"/>
              <a:buChar char="●"/>
            </a:pPr>
            <a:r>
              <a:rPr lang="en-GB" sz="42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Citra yang di peroleh dari perhitungan</a:t>
            </a:r>
            <a:endParaRPr sz="42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853"/>
              </a:spcBef>
              <a:spcAft>
                <a:spcPts val="2133"/>
              </a:spcAft>
              <a:buClr>
                <a:srgbClr val="000000"/>
              </a:buClr>
              <a:buSzPts val="3040"/>
              <a:buFont typeface="Noto Sans Symbols"/>
              <a:buChar char="●"/>
            </a:pPr>
            <a:r>
              <a:rPr lang="en-GB" sz="42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Citra yang di dapat dari hasil scan.</a:t>
            </a:r>
            <a:endParaRPr sz="42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89695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1200" y="685800"/>
            <a:ext cx="10972800" cy="7802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Pixel dan Bitmap</a:t>
            </a:r>
            <a:endParaRPr sz="6000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25959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Pixel = picture element.</a:t>
            </a:r>
            <a:endParaRPr sz="2667">
              <a:solidFill>
                <a:srgbClr val="000000"/>
              </a:solidFill>
            </a:endParaRPr>
          </a:p>
          <a:p>
            <a:pPr marL="365751" indent="-325959">
              <a:spcBef>
                <a:spcPts val="693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Bitmap = bit mapping jumlah bit yang digunakan untuk mewakili warna/bayangan dari masing-masing pixel.</a:t>
            </a:r>
            <a:endParaRPr sz="2667">
              <a:solidFill>
                <a:srgbClr val="000000"/>
              </a:solidFill>
            </a:endParaRPr>
          </a:p>
          <a:p>
            <a:pPr marL="365751" indent="-365751">
              <a:spcBef>
                <a:spcPts val="693"/>
              </a:spcBef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 bit/pixel = 2^1 = 2 level warna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 bit/pixel = 2^4 = 16 level warna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8 bit/pixel = 2^8 = 256 level warna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16 bit/pixel = 2^16 = 65536 level warna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65751" indent="-365751">
              <a:spcBef>
                <a:spcPts val="693"/>
              </a:spcBef>
              <a:spcAft>
                <a:spcPts val="2133"/>
              </a:spcAft>
              <a:buClr>
                <a:schemeClr val="accent3"/>
              </a:buClr>
              <a:buNone/>
            </a:pPr>
            <a:r>
              <a:rPr lang="en-GB" sz="2667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32 bit/pixel = 2^32 = </a:t>
            </a:r>
            <a:endParaRPr sz="2667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825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Display of Information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Graphics for Scientific, Engineering, and Medical Data</a:t>
            </a:r>
          </a:p>
        </p:txBody>
      </p:sp>
      <p:pic>
        <p:nvPicPr>
          <p:cNvPr id="67588" name="Picture 4" descr="Viz0001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21" y="3153291"/>
            <a:ext cx="32575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041886" y="5486400"/>
            <a:ext cx="1499128" cy="369332"/>
          </a:xfrm>
          <a:prstGeom prst="rect">
            <a:avLst/>
          </a:prstGeom>
          <a:solidFill>
            <a:srgbClr val="CC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Medical Image</a:t>
            </a:r>
          </a:p>
        </p:txBody>
      </p:sp>
      <p:pic>
        <p:nvPicPr>
          <p:cNvPr id="67590" name="Picture 6" descr="neb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68" y="3156466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950964" y="5486400"/>
            <a:ext cx="854722" cy="369332"/>
          </a:xfrm>
          <a:prstGeom prst="rect">
            <a:avLst/>
          </a:prstGeom>
          <a:solidFill>
            <a:srgbClr val="CC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Nebula</a:t>
            </a:r>
          </a:p>
        </p:txBody>
      </p:sp>
    </p:spTree>
    <p:extLst>
      <p:ext uri="{BB962C8B-B14F-4D97-AF65-F5344CB8AC3E}">
        <p14:creationId xmlns:p14="http://schemas.microsoft.com/office/powerpoint/2010/main" val="170345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Design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Graphics for Engineering and Architectural System</a:t>
            </a:r>
          </a:p>
          <a:p>
            <a:r>
              <a:rPr lang="en-US" altLang="ko-KR">
                <a:ea typeface="굴림" pitchFamily="50" charset="-127"/>
              </a:rPr>
              <a:t>Design of Building, Automobile, Aircraft, Machine etc.</a:t>
            </a:r>
          </a:p>
        </p:txBody>
      </p:sp>
      <p:pic>
        <p:nvPicPr>
          <p:cNvPr id="68612" name="Picture 4" descr="cad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29014"/>
            <a:ext cx="335280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408338" y="6034088"/>
            <a:ext cx="1679627" cy="369332"/>
          </a:xfrm>
          <a:prstGeom prst="rect">
            <a:avLst/>
          </a:prstGeom>
          <a:solidFill>
            <a:srgbClr val="CC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AutoCAD 2002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223135" y="6034088"/>
            <a:ext cx="1606530" cy="369332"/>
          </a:xfrm>
          <a:prstGeom prst="rect">
            <a:avLst/>
          </a:prstGeom>
          <a:solidFill>
            <a:srgbClr val="CC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Interior Design</a:t>
            </a:r>
          </a:p>
        </p:txBody>
      </p:sp>
      <p:pic>
        <p:nvPicPr>
          <p:cNvPr id="68615" name="Picture 7" descr="Arch0002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19488"/>
            <a:ext cx="35052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49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Simulation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Computer-Generated Models of Physical, Financial and Economic Systems for Educational Aids</a:t>
            </a:r>
          </a:p>
        </p:txBody>
      </p:sp>
      <p:pic>
        <p:nvPicPr>
          <p:cNvPr id="69636" name="Picture 4" descr="mon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3299620"/>
            <a:ext cx="29718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638550" y="5791201"/>
            <a:ext cx="1689100" cy="366713"/>
          </a:xfrm>
          <a:prstGeom prst="rect">
            <a:avLst/>
          </a:prstGeom>
          <a:solidFill>
            <a:srgbClr val="CC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Flight Simulator</a:t>
            </a:r>
          </a:p>
        </p:txBody>
      </p:sp>
      <p:pic>
        <p:nvPicPr>
          <p:cNvPr id="69638" name="Picture 6" descr="mars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9450"/>
            <a:ext cx="2628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762750" y="5791201"/>
            <a:ext cx="2228850" cy="366713"/>
          </a:xfrm>
          <a:prstGeom prst="rect">
            <a:avLst/>
          </a:prstGeom>
          <a:solidFill>
            <a:srgbClr val="CCCC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Mars Rover Simulator</a:t>
            </a:r>
          </a:p>
        </p:txBody>
      </p:sp>
      <p:pic>
        <p:nvPicPr>
          <p:cNvPr id="69640" name="Picture 8" descr="mars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4254501"/>
            <a:ext cx="24384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817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Computer Art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Graphics for Artist</a:t>
            </a:r>
          </a:p>
        </p:txBody>
      </p:sp>
      <p:pic>
        <p:nvPicPr>
          <p:cNvPr id="70660" name="Picture 4" descr="n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6" y="2590800"/>
            <a:ext cx="2106613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1" name="Picture 5" descr="a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590801"/>
            <a:ext cx="1885950" cy="2468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2" name="Picture 6" descr="nozzle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79" y="4828674"/>
            <a:ext cx="2457450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3" name="Picture 7" descr="a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29" y="2200655"/>
            <a:ext cx="1897063" cy="249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025739" y="5791200"/>
            <a:ext cx="2140522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Metacreation Painter</a:t>
            </a:r>
          </a:p>
        </p:txBody>
      </p:sp>
    </p:spTree>
    <p:extLst>
      <p:ext uri="{BB962C8B-B14F-4D97-AF65-F5344CB8AC3E}">
        <p14:creationId xmlns:p14="http://schemas.microsoft.com/office/powerpoint/2010/main" val="2726652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Entertainment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Graphics for Movie, Game, VR etc.</a:t>
            </a:r>
          </a:p>
        </p:txBody>
      </p:sp>
      <p:pic>
        <p:nvPicPr>
          <p:cNvPr id="71684" name="Picture 4" descr="cg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35052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536567" y="5424488"/>
            <a:ext cx="1359667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Final Fantasy</a:t>
            </a:r>
          </a:p>
        </p:txBody>
      </p:sp>
      <p:pic>
        <p:nvPicPr>
          <p:cNvPr id="71686" name="Picture 6" descr="12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0"/>
            <a:ext cx="25908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7" descr="1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21" y="2584251"/>
            <a:ext cx="26670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7337440" y="5424488"/>
            <a:ext cx="1441420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itchFamily="50" charset="-127"/>
              </a:rPr>
              <a:t>Online Game</a:t>
            </a:r>
          </a:p>
        </p:txBody>
      </p:sp>
    </p:spTree>
    <p:extLst>
      <p:ext uri="{BB962C8B-B14F-4D97-AF65-F5344CB8AC3E}">
        <p14:creationId xmlns:p14="http://schemas.microsoft.com/office/powerpoint/2010/main" val="294829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Kode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	 : AIK21344</a:t>
            </a:r>
          </a:p>
          <a:p>
            <a:r>
              <a:rPr lang="en-US" dirty="0" smtClean="0"/>
              <a:t>Nama Mata </a:t>
            </a:r>
            <a:r>
              <a:rPr lang="en-US" dirty="0" err="1" smtClean="0"/>
              <a:t>Kuliah</a:t>
            </a:r>
            <a:r>
              <a:rPr lang="en-US" dirty="0" smtClean="0"/>
              <a:t> :</a:t>
            </a:r>
            <a:r>
              <a:rPr lang="en-US" b="1" dirty="0" err="1"/>
              <a:t>Grafika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Komputasi</a:t>
            </a:r>
            <a:r>
              <a:rPr lang="en-US" b="1" dirty="0"/>
              <a:t> Visual</a:t>
            </a:r>
            <a:endParaRPr lang="en-US" dirty="0" smtClean="0"/>
          </a:p>
          <a:p>
            <a:r>
              <a:rPr lang="en-US" dirty="0" err="1" smtClean="0"/>
              <a:t>Deskripsi</a:t>
            </a:r>
            <a:r>
              <a:rPr lang="en-US" dirty="0" smtClean="0"/>
              <a:t> :</a:t>
            </a:r>
          </a:p>
          <a:p>
            <a:pPr marL="228600" lvl="1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Visual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salath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digital.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berkisar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. </a:t>
            </a:r>
            <a:r>
              <a:rPr lang="en-US" dirty="0" err="1"/>
              <a:t>Primitif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3.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. </a:t>
            </a:r>
            <a:r>
              <a:rPr lang="en-US" dirty="0" err="1"/>
              <a:t>Adapaun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smtClean="0"/>
              <a:t>digital”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511" y="223546"/>
            <a:ext cx="7729728" cy="1188720"/>
          </a:xfrm>
        </p:spPr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semester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165233"/>
              </p:ext>
            </p:extLst>
          </p:nvPr>
        </p:nvGraphicFramePr>
        <p:xfrm>
          <a:off x="1395664" y="1607418"/>
          <a:ext cx="9211376" cy="46972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8265">
                  <a:extLst>
                    <a:ext uri="{9D8B030D-6E8A-4147-A177-3AD203B41FA5}">
                      <a16:colId xmlns:a16="http://schemas.microsoft.com/office/drawing/2014/main" val="895202943"/>
                    </a:ext>
                  </a:extLst>
                </a:gridCol>
                <a:gridCol w="1193533">
                  <a:extLst>
                    <a:ext uri="{9D8B030D-6E8A-4147-A177-3AD203B41FA5}">
                      <a16:colId xmlns:a16="http://schemas.microsoft.com/office/drawing/2014/main" val="3637381641"/>
                    </a:ext>
                  </a:extLst>
                </a:gridCol>
                <a:gridCol w="2853890">
                  <a:extLst>
                    <a:ext uri="{9D8B030D-6E8A-4147-A177-3AD203B41FA5}">
                      <a16:colId xmlns:a16="http://schemas.microsoft.com/office/drawing/2014/main" val="1047804048"/>
                    </a:ext>
                  </a:extLst>
                </a:gridCol>
                <a:gridCol w="615458">
                  <a:extLst>
                    <a:ext uri="{9D8B030D-6E8A-4147-A177-3AD203B41FA5}">
                      <a16:colId xmlns:a16="http://schemas.microsoft.com/office/drawing/2014/main" val="798612423"/>
                    </a:ext>
                  </a:extLst>
                </a:gridCol>
                <a:gridCol w="1295904">
                  <a:extLst>
                    <a:ext uri="{9D8B030D-6E8A-4147-A177-3AD203B41FA5}">
                      <a16:colId xmlns:a16="http://schemas.microsoft.com/office/drawing/2014/main" val="4019621328"/>
                    </a:ext>
                  </a:extLst>
                </a:gridCol>
                <a:gridCol w="2694326">
                  <a:extLst>
                    <a:ext uri="{9D8B030D-6E8A-4147-A177-3AD203B41FA5}">
                      <a16:colId xmlns:a16="http://schemas.microsoft.com/office/drawing/2014/main" val="3476477674"/>
                    </a:ext>
                  </a:extLst>
                </a:gridCol>
              </a:tblGrid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84864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Kontrak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Kuliah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Grafika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Komputasi</a:t>
                      </a:r>
                      <a:r>
                        <a:rPr lang="en-US" baseline="0" dirty="0" smtClean="0"/>
                        <a:t> Visual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Konsep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citra</a:t>
                      </a:r>
                      <a:r>
                        <a:rPr lang="en-US" sz="1800" kern="1200" dirty="0" smtClean="0">
                          <a:effectLst/>
                        </a:rPr>
                        <a:t> digital </a:t>
                      </a:r>
                      <a:r>
                        <a:rPr lang="en-US" sz="1800" kern="1200" dirty="0" err="1" smtClean="0">
                          <a:effectLst/>
                        </a:rPr>
                        <a:t>Pembentukan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citra</a:t>
                      </a:r>
                      <a:r>
                        <a:rPr lang="en-US" sz="1800" kern="1200" dirty="0" smtClean="0">
                          <a:effectLst/>
                        </a:rPr>
                        <a:t> digital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94294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Algoritma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dalam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pembentukan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primitif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dasar</a:t>
                      </a:r>
                      <a:r>
                        <a:rPr lang="en-US" sz="1800" kern="1200" dirty="0" smtClean="0">
                          <a:effectLst/>
                        </a:rPr>
                        <a:t> (</a:t>
                      </a:r>
                      <a:r>
                        <a:rPr lang="en-US" sz="1800" kern="1200" dirty="0" err="1" smtClean="0">
                          <a:effectLst/>
                        </a:rPr>
                        <a:t>garis</a:t>
                      </a:r>
                      <a:r>
                        <a:rPr lang="en-US" sz="1800" kern="1200" dirty="0" smtClean="0">
                          <a:effectLst/>
                        </a:rPr>
                        <a:t>, </a:t>
                      </a:r>
                      <a:r>
                        <a:rPr lang="en-US" sz="1800" kern="1200" dirty="0" err="1" smtClean="0">
                          <a:effectLst/>
                        </a:rPr>
                        <a:t>lingkaran</a:t>
                      </a:r>
                      <a:r>
                        <a:rPr lang="en-US" sz="1800" kern="1200" dirty="0" smtClean="0">
                          <a:effectLst/>
                        </a:rPr>
                        <a:t>, </a:t>
                      </a:r>
                      <a:r>
                        <a:rPr lang="en-US" sz="1800" kern="1200" dirty="0" err="1" smtClean="0">
                          <a:effectLst/>
                        </a:rPr>
                        <a:t>dan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poligon</a:t>
                      </a:r>
                      <a:r>
                        <a:rPr lang="en-US" sz="1800" kern="1200" dirty="0" smtClean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dasar</a:t>
                      </a:r>
                      <a:r>
                        <a:rPr lang="en-US" dirty="0" smtClean="0"/>
                        <a:t> PCD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96640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• </a:t>
                      </a:r>
                      <a:r>
                        <a:rPr lang="en-US" sz="1800" kern="1200" dirty="0" err="1" smtClean="0">
                          <a:effectLst/>
                        </a:rPr>
                        <a:t>Transformasi</a:t>
                      </a:r>
                      <a:r>
                        <a:rPr lang="en-US" sz="1800" kern="1200" dirty="0" smtClean="0">
                          <a:effectLst/>
                        </a:rPr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Spatial</a:t>
                      </a:r>
                      <a:r>
                        <a:rPr lang="en-US" baseline="0" dirty="0" smtClean="0"/>
                        <a:t> image enhancement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31049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Konsep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dan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representasi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objek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primitif</a:t>
                      </a:r>
                      <a:r>
                        <a:rPr lang="en-US" sz="1800" kern="1200" dirty="0" smtClean="0">
                          <a:effectLst/>
                        </a:rPr>
                        <a:t>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domain image enhancement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45454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Transformasi</a:t>
                      </a:r>
                      <a:r>
                        <a:rPr lang="en-US" baseline="0" dirty="0" smtClean="0"/>
                        <a:t>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morfologi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93455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Viewing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Clipping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Kompresi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citra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20059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proyeksi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dalam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grafika</a:t>
                      </a:r>
                      <a:r>
                        <a:rPr lang="en-US" sz="1800" kern="1200" dirty="0" smtClean="0">
                          <a:effectLst/>
                        </a:rPr>
                        <a:t>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Minggu</a:t>
                      </a:r>
                      <a:r>
                        <a:rPr lang="en-US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Steganografi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citra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33053"/>
                  </a:ext>
                </a:extLst>
              </a:tr>
              <a:tr h="37139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1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0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55545"/>
            <a:ext cx="2235715" cy="3101975"/>
          </a:xfrm>
          <a:prstGeom prst="rect">
            <a:avLst/>
          </a:prstGeom>
        </p:spPr>
      </p:pic>
      <p:pic>
        <p:nvPicPr>
          <p:cNvPr id="2050" name="Picture 2" descr="https://images-na.ssl-images-amazon.com/images/I/41rYiVrKKVL._SX31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43" y="2455545"/>
            <a:ext cx="30480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keaktifan</a:t>
            </a:r>
            <a:r>
              <a:rPr lang="en-US" dirty="0" smtClean="0"/>
              <a:t> : 30%</a:t>
            </a:r>
          </a:p>
          <a:p>
            <a:r>
              <a:rPr lang="en-US" dirty="0" smtClean="0"/>
              <a:t>UTS : 35%</a:t>
            </a:r>
          </a:p>
          <a:p>
            <a:r>
              <a:rPr lang="en-US" dirty="0" smtClean="0"/>
              <a:t>UAS :35%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gkv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09600" y="94488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6000" b="1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r>
              <a:rPr lang="en-GB" sz="6000" b="1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6000" b="1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r>
              <a:rPr lang="en-GB" sz="6000" b="1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6000" b="1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Grafik</a:t>
            </a:r>
            <a:r>
              <a:rPr lang="en-GB" sz="6000" b="1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6000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9600" y="1325880"/>
            <a:ext cx="10972800" cy="438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6575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2470"/>
              <a:buFont typeface="Noto Sans Symbols"/>
              <a:buChar char="●"/>
            </a:pPr>
            <a:r>
              <a:rPr lang="en-GB" sz="34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</a:t>
            </a:r>
            <a:r>
              <a:rPr lang="en-GB" sz="34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4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34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endParaRPr dirty="0">
              <a:solidFill>
                <a:srgbClr val="000000"/>
              </a:solidFill>
            </a:endParaRPr>
          </a:p>
          <a:p>
            <a:pPr marL="474291" lvl="1" indent="-169">
              <a:lnSpc>
                <a:spcPct val="90000"/>
              </a:lnSpc>
              <a:spcBef>
                <a:spcPts val="640"/>
              </a:spcBef>
              <a:buClr>
                <a:schemeClr val="accent1"/>
              </a:buClr>
              <a:buNone/>
            </a:pP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suatu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proses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pembuatan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penyimpanan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manipulasi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model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citra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Model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berasal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dari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beberapa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bidang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seperti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fisik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matematik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artistik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bahkan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struktur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abstrak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365751" indent="-365751">
              <a:lnSpc>
                <a:spcPct val="90000"/>
              </a:lnSpc>
              <a:spcBef>
                <a:spcPts val="693"/>
              </a:spcBef>
              <a:buClr>
                <a:srgbClr val="000000"/>
              </a:buClr>
              <a:buSzPts val="2470"/>
              <a:buFont typeface="Noto Sans Symbols"/>
              <a:buChar char="●"/>
            </a:pPr>
            <a:r>
              <a:rPr lang="en-GB" sz="34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Istilah</a:t>
            </a:r>
            <a:r>
              <a:rPr lang="en-GB" sz="34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”</a:t>
            </a:r>
            <a:r>
              <a:rPr lang="en-GB" sz="34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</a:t>
            </a:r>
            <a:r>
              <a:rPr lang="en-GB" sz="34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467" dirty="0" err="1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Komputer”ditemukan</a:t>
            </a:r>
            <a:r>
              <a:rPr lang="en-GB" sz="3467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594351" lvl="1" indent="-365751">
              <a:lnSpc>
                <a:spcPct val="90000"/>
              </a:lnSpc>
              <a:spcBef>
                <a:spcPts val="693"/>
              </a:spcBef>
              <a:buClr>
                <a:srgbClr val="000000"/>
              </a:buClr>
              <a:buSzPts val="2470"/>
              <a:buFont typeface="Noto Sans Symbols"/>
              <a:buChar char="●"/>
            </a:pPr>
            <a:r>
              <a:rPr lang="en-GB" sz="3267" dirty="0" err="1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lang="en-GB" sz="3000" dirty="0" err="1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ahun</a:t>
            </a:r>
            <a:r>
              <a:rPr lang="en-GB" sz="3000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0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1960 </a:t>
            </a:r>
            <a:r>
              <a:rPr lang="en-GB" sz="30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oleh</a:t>
            </a:r>
            <a:r>
              <a:rPr lang="en-GB" sz="30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William Fetter : </a:t>
            </a:r>
            <a:endParaRPr dirty="0">
              <a:solidFill>
                <a:srgbClr val="000000"/>
              </a:solidFill>
            </a:endParaRPr>
          </a:p>
          <a:p>
            <a:pPr marL="507987" lvl="1" indent="0">
              <a:lnSpc>
                <a:spcPct val="90000"/>
              </a:lnSpc>
              <a:spcBef>
                <a:spcPts val="640"/>
              </a:spcBef>
              <a:buClr>
                <a:schemeClr val="accent1"/>
              </a:buClr>
              <a:buNone/>
            </a:pP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pembentukan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disain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model cockpit (Boeing)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dengan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menggunakan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pen </a:t>
            </a:r>
            <a:r>
              <a:rPr lang="en-GB" dirty="0">
                <a:solidFill>
                  <a:srgbClr val="000000"/>
                </a:solidFill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lotter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referensi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model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tubuh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manusia</a:t>
            </a:r>
            <a:r>
              <a:rPr lang="en-GB" sz="32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3 </a:t>
            </a:r>
            <a:r>
              <a:rPr lang="en-GB" sz="32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Dimensi</a:t>
            </a:r>
            <a:endParaRPr sz="32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6844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09600" y="94488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0933" rIns="0" bIns="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2"/>
              </a:buClr>
            </a:pPr>
            <a:r>
              <a:rPr lang="en-GB" sz="4500" b="1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Pengertian</a:t>
            </a:r>
            <a:r>
              <a:rPr lang="en-GB" sz="4500" b="1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500" b="1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r>
              <a:rPr lang="en-GB" sz="4500" b="1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4500" b="1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Grafik</a:t>
            </a:r>
            <a:r>
              <a:rPr lang="en-GB" sz="4500" b="1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4500" b="1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09600" y="1325880"/>
            <a:ext cx="10972800" cy="438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65751" indent="-341642"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Grafika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adalah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suatu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bidang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mempelajari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bagaimana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menghasilkan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suatu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gambar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menggunakan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Sehingga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didalam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grafika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akan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dibahas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teknik-teknik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menggambar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667" dirty="0">
              <a:solidFill>
                <a:srgbClr val="000000"/>
              </a:solidFill>
            </a:endParaRPr>
          </a:p>
          <a:p>
            <a:pPr marL="365751" indent="-341642">
              <a:spcBef>
                <a:spcPts val="641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Grafika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menghasilkan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software-software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disain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grafis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saat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ini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sudah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sangat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canggih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667" dirty="0">
              <a:solidFill>
                <a:srgbClr val="000000"/>
              </a:solidFill>
            </a:endParaRPr>
          </a:p>
          <a:p>
            <a:pPr marL="365751" indent="-341642">
              <a:spcBef>
                <a:spcPts val="641"/>
              </a:spcBef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Grafika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menghasilkan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software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dengan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GUI (graphics User Interface) yang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memudahkan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menyenangkan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667" dirty="0">
              <a:solidFill>
                <a:srgbClr val="000000"/>
              </a:solidFill>
            </a:endParaRPr>
          </a:p>
          <a:p>
            <a:pPr marL="0" indent="0">
              <a:spcBef>
                <a:spcPts val="641"/>
              </a:spcBef>
              <a:spcAft>
                <a:spcPts val="2133"/>
              </a:spcAft>
              <a:buClr>
                <a:schemeClr val="accent3"/>
              </a:buClr>
              <a:buNone/>
            </a:pP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Untuk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memahami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komputer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grafik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diperlukan</a:t>
            </a:r>
            <a:r>
              <a:rPr lang="en-GB" sz="2667" dirty="0">
                <a:solidFill>
                  <a:srgbClr val="000000"/>
                </a:solidFill>
              </a:rPr>
              <a:t> </a:t>
            </a:r>
            <a:r>
              <a:rPr lang="en-GB" sz="2667" u="sng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kemampuan</a:t>
            </a:r>
            <a:r>
              <a:rPr lang="en-GB" sz="2667" u="sng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 </a:t>
            </a:r>
            <a:r>
              <a:rPr lang="en-GB" sz="2667" u="sng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matematik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pemograman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kreativitas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GB" sz="2667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tinggi</a:t>
            </a:r>
            <a:r>
              <a:rPr lang="en-GB" sz="2667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667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0075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98</TotalTime>
  <Words>869</Words>
  <Application>Microsoft Office PowerPoint</Application>
  <PresentationFormat>Widescreen</PresentationFormat>
  <Paragraphs>163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굴림</vt:lpstr>
      <vt:lpstr>Merriweather</vt:lpstr>
      <vt:lpstr>Noto Sans Symbols</vt:lpstr>
      <vt:lpstr>Arial</vt:lpstr>
      <vt:lpstr>Calibri</vt:lpstr>
      <vt:lpstr>Gill Sans MT</vt:lpstr>
      <vt:lpstr>Parcel</vt:lpstr>
      <vt:lpstr>Grafika dan Komputasi Visual</vt:lpstr>
      <vt:lpstr>Kontrak kuliah</vt:lpstr>
      <vt:lpstr>Detail matakuliah</vt:lpstr>
      <vt:lpstr>Rencana pembelajaran semester</vt:lpstr>
      <vt:lpstr>Referensi</vt:lpstr>
      <vt:lpstr>Komponen penilaian</vt:lpstr>
      <vt:lpstr>Pengenalan gkv </vt:lpstr>
      <vt:lpstr>Pengertian Komputer Grafik 1</vt:lpstr>
      <vt:lpstr>Pengertian Komputer Grafik 2</vt:lpstr>
      <vt:lpstr>Image processing</vt:lpstr>
      <vt:lpstr>PowerPoint Presentation</vt:lpstr>
      <vt:lpstr>PowerPoint Presentation</vt:lpstr>
      <vt:lpstr>Citra Grafik VS Image Prosessing</vt:lpstr>
      <vt:lpstr>Perbedaan Foto dan Gambar</vt:lpstr>
      <vt:lpstr>Apakah Grafik Komputer itu ? </vt:lpstr>
      <vt:lpstr>Input device </vt:lpstr>
      <vt:lpstr>Manfaat Komputer Grafik</vt:lpstr>
      <vt:lpstr>4 Elemen Dasar Grafik</vt:lpstr>
      <vt:lpstr>Elemen Pembentuk 2D dan 3 D</vt:lpstr>
      <vt:lpstr>Gabungan Elemen Dasar Grafik</vt:lpstr>
      <vt:lpstr>3 Cara Memperoleh Citra Grafik</vt:lpstr>
      <vt:lpstr>Pixel dan Bitmap</vt:lpstr>
      <vt:lpstr>Display of Information</vt:lpstr>
      <vt:lpstr>Design</vt:lpstr>
      <vt:lpstr>Simulation</vt:lpstr>
      <vt:lpstr>Computer Art</vt:lpstr>
      <vt:lpstr>Entertainment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Grafika dan Komputasi Visual</dc:title>
  <dc:creator>Rismi Yati</dc:creator>
  <cp:lastModifiedBy>Rismi Yati</cp:lastModifiedBy>
  <cp:revision>49</cp:revision>
  <dcterms:created xsi:type="dcterms:W3CDTF">2020-02-16T14:46:08Z</dcterms:created>
  <dcterms:modified xsi:type="dcterms:W3CDTF">2020-02-17T05:30:19Z</dcterms:modified>
</cp:coreProperties>
</file>