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10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11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E20E-E0C5-43A1-9397-4D7CA973BAA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866FA-564A-49EE-978C-2EB1BC80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6F2F5-C8CB-4B51-8DC9-3F902D4EDBB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3201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CC6C1-3556-4FD0-8642-1EA34EEE1F0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425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9BA2-FD20-45ED-AB61-BD73E9CF18B8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F5CD5-6E6A-48A1-9B46-C85CD65563E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90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A0F02-29AD-4217-B7E3-4A7CEC555B01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6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7739BE-E416-49CA-9991-1E28B33C55D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8704BDB-3B24-42F3-B60A-5B7C8BCA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9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ea typeface="굴림" pitchFamily="50" charset="-127"/>
              </a:rPr>
              <a:t>Translation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Rotation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672840" imgH="177480" progId="Equation.3">
                  <p:embed/>
                </p:oleObj>
              </mc:Choice>
              <mc:Fallback>
                <p:oleObj name="Equation" r:id="rId3" imgW="672840" imgH="1774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11" imgW="1346040" imgH="203040" progId="Equation.3">
                  <p:embed/>
                </p:oleObj>
              </mc:Choice>
              <mc:Fallback>
                <p:oleObj name="Equation" r:id="rId11" imgW="1346040" imgH="203040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13" imgW="1384200" imgH="203040" progId="Equation.3">
                  <p:embed/>
                </p:oleObj>
              </mc:Choice>
              <mc:Fallback>
                <p:oleObj name="Equation" r:id="rId13" imgW="1384200" imgH="20304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15" imgW="901440" imgH="203040" progId="Equation.3">
                  <p:embed/>
                </p:oleObj>
              </mc:Choice>
              <mc:Fallback>
                <p:oleObj name="Equation" r:id="rId15" imgW="901440" imgH="20304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17" imgW="888840" imgH="203040" progId="Equation.3">
                  <p:embed/>
                </p:oleObj>
              </mc:Choice>
              <mc:Fallback>
                <p:oleObj name="Equation" r:id="rId17" imgW="888840" imgH="203040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5715000" y="30480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715000" y="3352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715000" y="4038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 rot="5400000">
            <a:off x="5670550" y="25590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715000" y="1676400"/>
            <a:ext cx="41910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561698" y="4037013"/>
            <a:ext cx="23134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accent1"/>
                </a:solidFill>
                <a:latin typeface="Arial" panose="020B0604020202020204" pitchFamily="34" charset="0"/>
              </a:rPr>
              <a:t>Transformations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  <a:latin typeface="Arial" panose="020B0604020202020204" pitchFamily="34" charset="0"/>
              </a:rPr>
              <a:t>can be combined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  <a:latin typeface="Arial" panose="020B0604020202020204" pitchFamily="34" charset="0"/>
              </a:rPr>
              <a:t>(with simple algebra)</a:t>
            </a:r>
          </a:p>
        </p:txBody>
      </p:sp>
    </p:spTree>
    <p:extLst>
      <p:ext uri="{BB962C8B-B14F-4D97-AF65-F5344CB8AC3E}">
        <p14:creationId xmlns:p14="http://schemas.microsoft.com/office/powerpoint/2010/main" val="41129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ea typeface="굴림" pitchFamily="50" charset="-127"/>
              </a:rPr>
              <a:t>Translation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Rotation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3" imgW="672840" imgH="177480" progId="Equation.3">
                  <p:embed/>
                </p:oleObj>
              </mc:Choice>
              <mc:Fallback>
                <p:oleObj name="Equation" r:id="rId3" imgW="672840" imgH="17748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11" imgW="1346040" imgH="203040" progId="Equation.3">
                  <p:embed/>
                </p:oleObj>
              </mc:Choice>
              <mc:Fallback>
                <p:oleObj name="Equation" r:id="rId11" imgW="1346040" imgH="20304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13" imgW="1384200" imgH="203040" progId="Equation.3">
                  <p:embed/>
                </p:oleObj>
              </mc:Choice>
              <mc:Fallback>
                <p:oleObj name="Equation" r:id="rId13" imgW="1384200" imgH="20304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15" imgW="901440" imgH="203040" progId="Equation.3">
                  <p:embed/>
                </p:oleObj>
              </mc:Choice>
              <mc:Fallback>
                <p:oleObj name="Equation" r:id="rId15" imgW="901440" imgH="20304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17" imgW="888840" imgH="203040" progId="Equation.3">
                  <p:embed/>
                </p:oleObj>
              </mc:Choice>
              <mc:Fallback>
                <p:oleObj name="Equation" r:id="rId17" imgW="888840" imgH="20304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3352800"/>
            <a:ext cx="1143000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7150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5715000" y="3505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715000" y="373380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6248400" y="3352800"/>
            <a:ext cx="6096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 rot="5400000">
            <a:off x="5670550" y="25590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715000" y="1676400"/>
            <a:ext cx="41910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6629400" y="5334000"/>
            <a:ext cx="3048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6629400" y="5715000"/>
            <a:ext cx="3048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715000" y="4953000"/>
            <a:ext cx="12954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5791201" y="5029201"/>
          <a:ext cx="11144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19" imgW="660240" imgH="431640" progId="Equation.3">
                  <p:embed/>
                </p:oleObj>
              </mc:Choice>
              <mc:Fallback>
                <p:oleObj name="Equation" r:id="rId19" imgW="660240" imgH="43164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029201"/>
                        <a:ext cx="11144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4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791201" y="5029201"/>
          <a:ext cx="37512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3" imgW="2222280" imgH="431640" progId="Equation.3">
                  <p:embed/>
                </p:oleObj>
              </mc:Choice>
              <mc:Fallback>
                <p:oleObj name="Equation" r:id="rId3" imgW="2222280" imgH="431640" progId="Equation.3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029201"/>
                        <a:ext cx="37512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ea typeface="굴림" pitchFamily="50" charset="-127"/>
              </a:rPr>
              <a:t>Translation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Rotation</a:t>
            </a:r>
            <a:endParaRPr lang="en-US" altLang="ko-KR" sz="2400" b="1">
              <a:ea typeface="굴림" pitchFamily="50" charset="-127"/>
            </a:endParaRP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5" imgW="672840" imgH="177480" progId="Equation.3">
                  <p:embed/>
                </p:oleObj>
              </mc:Choice>
              <mc:Fallback>
                <p:oleObj name="Equation" r:id="rId5" imgW="672840" imgH="17748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7" imgW="660240" imgH="203040" progId="Equation.3">
                  <p:embed/>
                </p:oleObj>
              </mc:Choice>
              <mc:Fallback>
                <p:oleObj name="Equation" r:id="rId7" imgW="660240" imgH="20304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9" imgW="660240" imgH="177480" progId="Equation.3">
                  <p:embed/>
                </p:oleObj>
              </mc:Choice>
              <mc:Fallback>
                <p:oleObj name="Equation" r:id="rId9" imgW="660240" imgH="17748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11" imgW="647640" imgH="203040" progId="Equation.3">
                  <p:embed/>
                </p:oleObj>
              </mc:Choice>
              <mc:Fallback>
                <p:oleObj name="Equation" r:id="rId11" imgW="647640" imgH="20304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3" imgW="1346040" imgH="203040" progId="Equation.3">
                  <p:embed/>
                </p:oleObj>
              </mc:Choice>
              <mc:Fallback>
                <p:oleObj name="Equation" r:id="rId13" imgW="1346040" imgH="203040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5" imgW="1384200" imgH="203040" progId="Equation.3">
                  <p:embed/>
                </p:oleObj>
              </mc:Choice>
              <mc:Fallback>
                <p:oleObj name="Equation" r:id="rId15" imgW="1384200" imgH="203040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7" imgW="901440" imgH="203040" progId="Equation.3">
                  <p:embed/>
                </p:oleObj>
              </mc:Choice>
              <mc:Fallback>
                <p:oleObj name="Equation" r:id="rId17" imgW="901440" imgH="203040" progId="Equation.3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19" imgW="888840" imgH="203040" progId="Equation.3">
                  <p:embed/>
                </p:oleObj>
              </mc:Choice>
              <mc:Fallback>
                <p:oleObj name="Equation" r:id="rId19" imgW="888840" imgH="203040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13"/>
          <p:cNvSpPr>
            <a:spLocks noChangeShapeType="1"/>
          </p:cNvSpPr>
          <p:nvPr/>
        </p:nvSpPr>
        <p:spPr bwMode="auto">
          <a:xfrm rot="5400000">
            <a:off x="5334000" y="4419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rot="5400000" flipV="1">
            <a:off x="6057900" y="3771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 rot="5400000">
            <a:off x="5594350" y="41592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6019800" y="4114800"/>
            <a:ext cx="381000" cy="381000"/>
          </a:xfrm>
          <a:custGeom>
            <a:avLst/>
            <a:gdLst>
              <a:gd name="T0" fmla="*/ 192 w 192"/>
              <a:gd name="T1" fmla="*/ 0 h 240"/>
              <a:gd name="T2" fmla="*/ 0 w 192"/>
              <a:gd name="T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52" y="84"/>
                  <a:pt x="112" y="168"/>
                  <a:pt x="0" y="24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715000" y="373380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 rot="5400000">
            <a:off x="5670550" y="25590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715000" y="1676400"/>
            <a:ext cx="41910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315200" y="5334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7239000" y="5715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8915400" y="5334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8915400" y="5715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715000" y="4953000"/>
            <a:ext cx="38862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748339" y="5029201"/>
          <a:ext cx="4200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3" imgW="2489040" imgH="431640" progId="Equation.3">
                  <p:embed/>
                </p:oleObj>
              </mc:Choice>
              <mc:Fallback>
                <p:oleObj name="Equation" r:id="rId3" imgW="2489040" imgH="43164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9" y="5029201"/>
                        <a:ext cx="42005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Translation</a:t>
            </a:r>
            <a:endParaRPr lang="en-US" altLang="ko-KR" sz="2400" b="1">
              <a:ea typeface="굴림" pitchFamily="50" charset="-127"/>
            </a:endParaRP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Rotation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5" imgW="672840" imgH="177480" progId="Equation.3">
                  <p:embed/>
                </p:oleObj>
              </mc:Choice>
              <mc:Fallback>
                <p:oleObj name="Equation" r:id="rId5" imgW="672840" imgH="17748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7" imgW="660240" imgH="203040" progId="Equation.3">
                  <p:embed/>
                </p:oleObj>
              </mc:Choice>
              <mc:Fallback>
                <p:oleObj name="Equation" r:id="rId7" imgW="660240" imgH="20304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9" imgW="660240" imgH="177480" progId="Equation.3">
                  <p:embed/>
                </p:oleObj>
              </mc:Choice>
              <mc:Fallback>
                <p:oleObj name="Equation" r:id="rId9" imgW="660240" imgH="177480" progId="Equation.3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11" imgW="647640" imgH="203040" progId="Equation.3">
                  <p:embed/>
                </p:oleObj>
              </mc:Choice>
              <mc:Fallback>
                <p:oleObj name="Equation" r:id="rId11" imgW="647640" imgH="20304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13" imgW="1346040" imgH="203040" progId="Equation.3">
                  <p:embed/>
                </p:oleObj>
              </mc:Choice>
              <mc:Fallback>
                <p:oleObj name="Equation" r:id="rId13" imgW="1346040" imgH="20304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5" imgW="1384200" imgH="203040" progId="Equation.3">
                  <p:embed/>
                </p:oleObj>
              </mc:Choice>
              <mc:Fallback>
                <p:oleObj name="Equation" r:id="rId15" imgW="1384200" imgH="203040" progId="Equation.3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7" imgW="901440" imgH="203040" progId="Equation.3">
                  <p:embed/>
                </p:oleObj>
              </mc:Choice>
              <mc:Fallback>
                <p:oleObj name="Equation" r:id="rId17" imgW="901440" imgH="203040" progId="Equation.3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9" imgW="888840" imgH="203040" progId="Equation.3">
                  <p:embed/>
                </p:oleObj>
              </mc:Choice>
              <mc:Fallback>
                <p:oleObj name="Equation" r:id="rId19" imgW="888840" imgH="203040" progId="Equation.3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/>
          <p:cNvSpPr>
            <a:spLocks noChangeShapeType="1"/>
          </p:cNvSpPr>
          <p:nvPr/>
        </p:nvSpPr>
        <p:spPr bwMode="auto">
          <a:xfrm rot="5400000">
            <a:off x="5410200" y="2819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rot="5400000" flipV="1">
            <a:off x="6057900" y="21717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 rot="5400000">
            <a:off x="5670550" y="25590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 rot="5400000">
            <a:off x="5594350" y="41592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5486400" y="2743200"/>
            <a:ext cx="304800" cy="1524000"/>
          </a:xfrm>
          <a:custGeom>
            <a:avLst/>
            <a:gdLst>
              <a:gd name="T0" fmla="*/ 248 w 296"/>
              <a:gd name="T1" fmla="*/ 960 h 960"/>
              <a:gd name="T2" fmla="*/ 8 w 296"/>
              <a:gd name="T3" fmla="*/ 432 h 960"/>
              <a:gd name="T4" fmla="*/ 296 w 296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960">
                <a:moveTo>
                  <a:pt x="248" y="960"/>
                </a:moveTo>
                <a:cubicBezTo>
                  <a:pt x="124" y="776"/>
                  <a:pt x="0" y="592"/>
                  <a:pt x="8" y="432"/>
                </a:cubicBezTo>
                <a:cubicBezTo>
                  <a:pt x="16" y="272"/>
                  <a:pt x="168" y="88"/>
                  <a:pt x="29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715000" y="1676400"/>
            <a:ext cx="41910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9677400" y="53340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9677400" y="57150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715000" y="4953000"/>
            <a:ext cx="42672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ea typeface="굴림" pitchFamily="50" charset="-127"/>
              </a:rPr>
              <a:t>Translation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Rotation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3" imgW="672840" imgH="177480" progId="Equation.3">
                  <p:embed/>
                </p:oleObj>
              </mc:Choice>
              <mc:Fallback>
                <p:oleObj name="Equation" r:id="rId3" imgW="672840" imgH="17748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11" imgW="1346040" imgH="203040" progId="Equation.3">
                  <p:embed/>
                </p:oleObj>
              </mc:Choice>
              <mc:Fallback>
                <p:oleObj name="Equation" r:id="rId11" imgW="1346040" imgH="203040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13" imgW="1384200" imgH="203040" progId="Equation.3">
                  <p:embed/>
                </p:oleObj>
              </mc:Choice>
              <mc:Fallback>
                <p:oleObj name="Equation" r:id="rId13" imgW="1384200" imgH="203040" progId="Equation.3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5" imgW="901440" imgH="203040" progId="Equation.3">
                  <p:embed/>
                </p:oleObj>
              </mc:Choice>
              <mc:Fallback>
                <p:oleObj name="Equation" r:id="rId15" imgW="901440" imgH="203040" progId="Equation.3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7" imgW="888840" imgH="203040" progId="Equation.3">
                  <p:embed/>
                </p:oleObj>
              </mc:Choice>
              <mc:Fallback>
                <p:oleObj name="Equation" r:id="rId17" imgW="888840" imgH="203040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748339" y="5029201"/>
          <a:ext cx="4200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9" imgW="2489040" imgH="431640" progId="Equation.3">
                  <p:embed/>
                </p:oleObj>
              </mc:Choice>
              <mc:Fallback>
                <p:oleObj name="Equation" r:id="rId19" imgW="2489040" imgH="431640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9" y="5029201"/>
                        <a:ext cx="42005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715000" y="1676400"/>
            <a:ext cx="41910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 rot="5400000">
            <a:off x="5681663" y="2547938"/>
            <a:ext cx="533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715000" y="4953000"/>
            <a:ext cx="42672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 Representation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Represent a 2D Transformation by a Matrix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 b="1">
              <a:ea typeface="굴림" pitchFamily="50" charset="-127"/>
            </a:endParaRPr>
          </a:p>
          <a:p>
            <a:r>
              <a:rPr lang="en-US" altLang="ko-KR" b="1">
                <a:ea typeface="굴림" pitchFamily="50" charset="-127"/>
              </a:rPr>
              <a:t>Apply the Transformation to a Point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324601" y="4191001"/>
          <a:ext cx="28797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3" imgW="1104840" imgH="457200" progId="Equation.3">
                  <p:embed/>
                </p:oleObj>
              </mc:Choice>
              <mc:Fallback>
                <p:oleObj name="Equation" r:id="rId3" imgW="110484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191001"/>
                        <a:ext cx="28797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71800" y="4191000"/>
          <a:ext cx="1981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5" imgW="736560" imgH="431640" progId="Equation.3">
                  <p:embed/>
                </p:oleObj>
              </mc:Choice>
              <mc:Fallback>
                <p:oleObj name="Equation" r:id="rId5" imgW="736560" imgH="43164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1981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10100" y="2133600"/>
          <a:ext cx="1206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7" imgW="482400" imgH="457200" progId="Equation.3">
                  <p:embed/>
                </p:oleObj>
              </mc:Choice>
              <mc:Fallback>
                <p:oleObj name="Equation" r:id="rId7" imgW="482400" imgH="45720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133600"/>
                        <a:ext cx="1206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53340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>
            <a:noFill/>
          </a:ln>
          <a:effectLst>
            <a:outerShdw dist="71842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565485" y="5424489"/>
            <a:ext cx="1727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>
                <a:latin typeface="Arial" panose="020B0604020202020204" pitchFamily="34" charset="0"/>
              </a:rPr>
              <a:t>Transformation</a:t>
            </a:r>
          </a:p>
          <a:p>
            <a:pPr algn="ctr" latinLnBrk="1"/>
            <a:r>
              <a:rPr kumimoji="1" lang="en-US" altLang="ko-KR">
                <a:latin typeface="Arial" panose="020B0604020202020204" pitchFamily="34" charset="0"/>
              </a:rPr>
              <a:t>Matrix</a:t>
            </a:r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7391400" y="5410200"/>
            <a:ext cx="609600" cy="457200"/>
          </a:xfrm>
          <a:custGeom>
            <a:avLst/>
            <a:gdLst>
              <a:gd name="T0" fmla="*/ 0 w 480"/>
              <a:gd name="T1" fmla="*/ 288 h 288"/>
              <a:gd name="T2" fmla="*/ 480 w 480"/>
              <a:gd name="T3" fmla="*/ 288 h 288"/>
              <a:gd name="T4" fmla="*/ 480 w 48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9595226" y="5637213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 flipH="1">
            <a:off x="8915400" y="5410200"/>
            <a:ext cx="609600" cy="457200"/>
          </a:xfrm>
          <a:custGeom>
            <a:avLst/>
            <a:gdLst>
              <a:gd name="T0" fmla="*/ 0 w 480"/>
              <a:gd name="T1" fmla="*/ 288 h 288"/>
              <a:gd name="T2" fmla="*/ 480 w 480"/>
              <a:gd name="T3" fmla="*/ 288 h 288"/>
              <a:gd name="T4" fmla="*/ 480 w 48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 Representation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Transformations can be combined by matrix multiplication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</a:t>
            </a:r>
            <a:endParaRPr lang="en-US" altLang="ko-KR" sz="2400">
              <a:solidFill>
                <a:srgbClr val="0000FF"/>
              </a:solidFill>
              <a:ea typeface="굴림" pitchFamily="50" charset="-127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054350" y="2590800"/>
          <a:ext cx="58562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590800"/>
                        <a:ext cx="58562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8149" y="5181601"/>
            <a:ext cx="4942379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Matrices are a </a:t>
            </a:r>
            <a:r>
              <a:rPr lang="en-US" altLang="ko-KR" b="1" u="sng">
                <a:solidFill>
                  <a:schemeClr val="accent2"/>
                </a:solidFill>
                <a:latin typeface="Arial" panose="020B0604020202020204" pitchFamily="34" charset="0"/>
              </a:rPr>
              <a:t>convenient</a:t>
            </a: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 and </a:t>
            </a:r>
            <a:r>
              <a:rPr lang="en-US" altLang="ko-KR" b="1" u="sng">
                <a:solidFill>
                  <a:schemeClr val="accent2"/>
                </a:solidFill>
                <a:latin typeface="Arial" panose="020B0604020202020204" pitchFamily="34" charset="0"/>
              </a:rPr>
              <a:t>efficient </a:t>
            </a: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way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to represent a sequence of transformations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511510" y="4343401"/>
            <a:ext cx="1727781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>
                <a:latin typeface="Arial" panose="020B0604020202020204" pitchFamily="34" charset="0"/>
              </a:rPr>
              <a:t>Transformation</a:t>
            </a:r>
          </a:p>
          <a:p>
            <a:pPr algn="ctr" latinLnBrk="1"/>
            <a:r>
              <a:rPr kumimoji="1" lang="en-US" altLang="ko-KR">
                <a:latin typeface="Arial" panose="020B0604020202020204" pitchFamily="34" charset="0"/>
              </a:rPr>
              <a:t>Matrix</a:t>
            </a:r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7467600" y="4038600"/>
            <a:ext cx="228600" cy="457200"/>
          </a:xfrm>
          <a:custGeom>
            <a:avLst/>
            <a:gdLst>
              <a:gd name="T0" fmla="*/ 0 w 480"/>
              <a:gd name="T1" fmla="*/ 288 h 288"/>
              <a:gd name="T2" fmla="*/ 480 w 480"/>
              <a:gd name="T3" fmla="*/ 288 h 288"/>
              <a:gd name="T4" fmla="*/ 480 w 48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 flipH="1">
            <a:off x="4876800" y="4038600"/>
            <a:ext cx="381000" cy="457200"/>
          </a:xfrm>
          <a:custGeom>
            <a:avLst/>
            <a:gdLst>
              <a:gd name="T0" fmla="*/ 0 w 480"/>
              <a:gd name="T1" fmla="*/ 288 h 288"/>
              <a:gd name="T2" fmla="*/ 480 w 480"/>
              <a:gd name="T3" fmla="*/ 288 h 288"/>
              <a:gd name="T4" fmla="*/ 480 w 48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6324600" y="4038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2×2 Matrices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What types of transformations can be represented with a 2×2 matrix?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Identity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>
              <a:solidFill>
                <a:schemeClr val="accent2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400">
              <a:solidFill>
                <a:srgbClr val="3366FF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3366FF"/>
                </a:solidFill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Scaling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48001" y="2895600"/>
          <a:ext cx="860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406080" imgH="431640" progId="Equation.3">
                  <p:embed/>
                </p:oleObj>
              </mc:Choice>
              <mc:Fallback>
                <p:oleObj name="Equation" r:id="rId3" imgW="406080" imgH="43164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895600"/>
                        <a:ext cx="860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048000" y="4267200"/>
          <a:ext cx="144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1447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724400" y="2895600"/>
          <a:ext cx="20764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7" imgW="1066680" imgH="457200" progId="Equation.3">
                  <p:embed/>
                </p:oleObj>
              </mc:Choice>
              <mc:Fallback>
                <p:oleObj name="Equation" r:id="rId7" imgW="1066680" imgH="457200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20764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724400" y="4256089"/>
          <a:ext cx="2590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56089"/>
                        <a:ext cx="2590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1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2×2 Matrices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What types of transformations can be represented with a 2×2 matrix?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Rotation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>
              <a:solidFill>
                <a:srgbClr val="3366FF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400">
              <a:solidFill>
                <a:srgbClr val="3366FF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3366FF"/>
                </a:solidFill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Shearing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172200" y="2895601"/>
          <a:ext cx="3111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1"/>
                        <a:ext cx="3111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172200" y="4191001"/>
          <a:ext cx="2273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5" imgW="1206360" imgH="457200" progId="Equation.3">
                  <p:embed/>
                </p:oleObj>
              </mc:Choice>
              <mc:Fallback>
                <p:oleObj name="Equation" r:id="rId5" imgW="1206360" imgH="45720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91001"/>
                        <a:ext cx="22733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895600" y="2895600"/>
          <a:ext cx="2971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7" imgW="1460160" imgH="431640" progId="Equation.3">
                  <p:embed/>
                </p:oleObj>
              </mc:Choice>
              <mc:Fallback>
                <p:oleObj name="Equation" r:id="rId7" imgW="1460160" imgH="43164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2971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895600" y="4191001"/>
          <a:ext cx="1828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1"/>
                        <a:ext cx="1828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1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2×2 Matrices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What types of transformations can be represented with a 2×2 matrix?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Mirror over Y axis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 b="1">
              <a:solidFill>
                <a:schemeClr val="accent2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400">
              <a:solidFill>
                <a:srgbClr val="3366FF"/>
              </a:solidFill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3366FF"/>
                </a:solidFill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Mirror over (0,0)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10182"/>
              </p:ext>
            </p:extLst>
          </p:nvPr>
        </p:nvGraphicFramePr>
        <p:xfrm>
          <a:off x="2895600" y="3305176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3" imgW="482400" imgH="431640" progId="Equation.3">
                  <p:embed/>
                </p:oleObj>
              </mc:Choice>
              <mc:Fallback>
                <p:oleObj name="Equation" r:id="rId3" imgW="482400" imgH="43164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05176"/>
                        <a:ext cx="990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73961"/>
              </p:ext>
            </p:extLst>
          </p:nvPr>
        </p:nvGraphicFramePr>
        <p:xfrm>
          <a:off x="2895600" y="5103814"/>
          <a:ext cx="99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5" imgW="495000" imgH="431640" progId="Equation.3">
                  <p:embed/>
                </p:oleObj>
              </mc:Choice>
              <mc:Fallback>
                <p:oleObj name="Equation" r:id="rId5" imgW="495000" imgH="43164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3814"/>
                        <a:ext cx="99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486400" y="2895601"/>
          <a:ext cx="2362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7" imgW="1180800" imgH="457200" progId="Equation.3">
                  <p:embed/>
                </p:oleObj>
              </mc:Choice>
              <mc:Fallback>
                <p:oleObj name="Equation" r:id="rId7" imgW="1180800" imgH="45720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1"/>
                        <a:ext cx="2362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486400" y="4191001"/>
          <a:ext cx="2362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9" imgW="1180800" imgH="457200" progId="Equation.3">
                  <p:embed/>
                </p:oleObj>
              </mc:Choice>
              <mc:Fallback>
                <p:oleObj name="Equation" r:id="rId9" imgW="1180800" imgH="45720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1"/>
                        <a:ext cx="2362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5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Arial" panose="020B0604020202020204" pitchFamily="34" charset="0"/>
                <a:ea typeface="굴림체" pitchFamily="49" charset="-128"/>
              </a:rPr>
              <a:t>Contents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153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Definition &amp; Motivation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2D Geometric Transformation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Translation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Rotation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Scaling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Matrix Representation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Homogeneous Coordinates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Matrix Composition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ea typeface="굴림체" pitchFamily="49" charset="-128"/>
              </a:rPr>
              <a:t>Composite Transformations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Pivot-Point Rotation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General Fixed-Point Scaling  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Reflection and Shearing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굴림체" pitchFamily="49" charset="-128"/>
              </a:rPr>
              <a:t>Transformations Between Coordinate Systems</a:t>
            </a:r>
            <a:endParaRPr lang="en-US" altLang="ko-KR" sz="2000" dirty="0">
              <a:ea typeface="굴림체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7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2×2 Matrices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What types of transformations can be represented with a 2×2 matrix?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ea typeface="굴림" pitchFamily="50" charset="-127"/>
              </a:rPr>
              <a:t>2D Translation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971800" y="2895600"/>
            <a:ext cx="1524000" cy="990600"/>
            <a:chOff x="1152" y="2112"/>
            <a:chExt cx="783" cy="476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1152" y="2112"/>
            <a:ext cx="78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3" imgW="672840" imgH="177480" progId="Equation.3">
                    <p:embed/>
                  </p:oleObj>
                </mc:Choice>
                <mc:Fallback>
                  <p:oleObj name="Equation" r:id="rId3" imgW="672840" imgH="177480" progId="Equation.3">
                    <p:embed/>
                    <p:pic>
                      <p:nvPicPr>
                        <p:cNvPr id="30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12"/>
                          <a:ext cx="78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1152" y="2352"/>
            <a:ext cx="7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5" imgW="660240" imgH="203040" progId="Equation.3">
                    <p:embed/>
                  </p:oleObj>
                </mc:Choice>
                <mc:Fallback>
                  <p:oleObj name="Equation" r:id="rId5" imgW="660240" imgH="203040" progId="Equation.3">
                    <p:embed/>
                    <p:pic>
                      <p:nvPicPr>
                        <p:cNvPr id="30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52"/>
                          <a:ext cx="76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324601" y="3276600"/>
            <a:ext cx="63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NO!!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040799" y="4494214"/>
            <a:ext cx="4108817" cy="646331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Only </a:t>
            </a:r>
            <a:r>
              <a:rPr lang="en-US" altLang="ko-KR" b="1" u="sng">
                <a:solidFill>
                  <a:schemeClr val="accent2"/>
                </a:solidFill>
                <a:latin typeface="Arial" panose="020B0604020202020204" pitchFamily="34" charset="0"/>
              </a:rPr>
              <a:t>linear 2D transformations</a:t>
            </a:r>
          </a:p>
          <a:p>
            <a:pPr algn="ctr"/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can be Represented with 2x2 matrix</a:t>
            </a:r>
          </a:p>
        </p:txBody>
      </p:sp>
    </p:spTree>
    <p:extLst>
      <p:ext uri="{BB962C8B-B14F-4D97-AF65-F5344CB8AC3E}">
        <p14:creationId xmlns:p14="http://schemas.microsoft.com/office/powerpoint/2010/main" val="29853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2D Translation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2D translation can be represented by a 3×3 matrix</a:t>
            </a:r>
          </a:p>
          <a:p>
            <a:pPr lvl="1"/>
            <a:r>
              <a:rPr lang="en-US" altLang="ko-KR">
                <a:ea typeface="굴림" pitchFamily="50" charset="-127"/>
              </a:rPr>
              <a:t>Point represented with homogeneous coordinates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352801" y="3429000"/>
            <a:ext cx="1243013" cy="755650"/>
            <a:chOff x="1152" y="2112"/>
            <a:chExt cx="783" cy="476"/>
          </a:xfrm>
        </p:grpSpPr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1152" y="2112"/>
            <a:ext cx="78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3" imgW="672840" imgH="177480" progId="Equation.3">
                    <p:embed/>
                  </p:oleObj>
                </mc:Choice>
                <mc:Fallback>
                  <p:oleObj name="Equation" r:id="rId3" imgW="672840" imgH="177480" progId="Equation.3">
                    <p:embed/>
                    <p:pic>
                      <p:nvPicPr>
                        <p:cNvPr id="317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12"/>
                          <a:ext cx="78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1152" y="2352"/>
            <a:ext cx="7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5" imgW="660240" imgH="203040" progId="Equation.3">
                    <p:embed/>
                  </p:oleObj>
                </mc:Choice>
                <mc:Fallback>
                  <p:oleObj name="Equation" r:id="rId5" imgW="660240" imgH="203040" progId="Equation.3">
                    <p:embed/>
                    <p:pic>
                      <p:nvPicPr>
                        <p:cNvPr id="317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52"/>
                          <a:ext cx="76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562600" y="3048001"/>
          <a:ext cx="28956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7" imgW="1320480" imgH="711000" progId="Equation.3">
                  <p:embed/>
                </p:oleObj>
              </mc:Choice>
              <mc:Fallback>
                <p:oleObj name="Equation" r:id="rId7" imgW="1320480" imgH="71100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1"/>
                        <a:ext cx="28956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Basic 2D transformations as 3x3 Matrices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59100" y="2133600"/>
          <a:ext cx="24892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1320480" imgH="711000" progId="Equation.3">
                  <p:embed/>
                </p:oleObj>
              </mc:Choice>
              <mc:Fallback>
                <p:oleObj name="Equation" r:id="rId3" imgW="1320480" imgH="71100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33600"/>
                        <a:ext cx="24892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425700" y="4114800"/>
          <a:ext cx="35179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5" imgW="1866600" imgH="711000" progId="Equation.3">
                  <p:embed/>
                </p:oleObj>
              </mc:Choice>
              <mc:Fallback>
                <p:oleObj name="Equation" r:id="rId5" imgW="1866600" imgH="71100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114800"/>
                        <a:ext cx="35179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635750" y="2133600"/>
          <a:ext cx="25844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7" imgW="1371600" imgH="711000" progId="Equation.3">
                  <p:embed/>
                </p:oleObj>
              </mc:Choice>
              <mc:Fallback>
                <p:oleObj name="Equation" r:id="rId7" imgW="1371600" imgH="71100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133600"/>
                        <a:ext cx="25844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553200" y="4114800"/>
          <a:ext cx="26812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9" imgW="1422360" imgH="711000" progId="Equation.3">
                  <p:embed/>
                </p:oleObj>
              </mc:Choice>
              <mc:Fallback>
                <p:oleObj name="Equation" r:id="rId9" imgW="1422360" imgH="7110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0"/>
                        <a:ext cx="268128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484563" y="3503613"/>
            <a:ext cx="1137876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Translate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391401" y="5638800"/>
            <a:ext cx="800219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Shear</a:t>
            </a:r>
            <a:endParaRPr lang="en-US" altLang="ko-KR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467601" y="3505200"/>
            <a:ext cx="761747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Scale</a:t>
            </a:r>
            <a:endParaRPr lang="en-US" altLang="ko-KR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644901" y="5638800"/>
            <a:ext cx="864339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Rotate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70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Homogeneous Coordinates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Add a 3rd coordinate to every 2D point</a:t>
            </a:r>
          </a:p>
          <a:p>
            <a:pPr lvl="1"/>
            <a:r>
              <a:rPr lang="en-US" altLang="ko-KR">
                <a:ea typeface="굴림" pitchFamily="50" charset="-127"/>
              </a:rPr>
              <a:t>(x, y, w) represents a point at location (x/w, y/w)</a:t>
            </a:r>
          </a:p>
          <a:p>
            <a:pPr lvl="1"/>
            <a:r>
              <a:rPr lang="en-US" altLang="ko-KR">
                <a:ea typeface="굴림" pitchFamily="50" charset="-127"/>
              </a:rPr>
              <a:t>(x, y, 0) represents a point at infinity</a:t>
            </a:r>
          </a:p>
          <a:p>
            <a:pPr lvl="1"/>
            <a:r>
              <a:rPr lang="en-US" altLang="ko-KR">
                <a:ea typeface="굴림" pitchFamily="50" charset="-127"/>
              </a:rPr>
              <a:t>(0, 0, 0) Is not allowed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itchFamily="50" charset="-127"/>
              </a:rPr>
              <a:t>		</a:t>
            </a:r>
            <a:endParaRPr lang="en-US" altLang="ko-KR" sz="240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953000" y="34290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419600" y="45720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3340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7150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8768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181600" y="46482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1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562600" y="4648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2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572000" y="4038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1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572000" y="35814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2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0960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724400" y="3200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y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5638801" y="4191001"/>
            <a:ext cx="125413" cy="125413"/>
          </a:xfrm>
          <a:prstGeom prst="ellipse">
            <a:avLst/>
          </a:prstGeom>
          <a:solidFill>
            <a:srgbClr val="FF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endParaRPr kumimoji="1" lang="en-US" altLang="en-US">
              <a:solidFill>
                <a:srgbClr val="FF2B2B"/>
              </a:solidFill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715000" y="3657600"/>
            <a:ext cx="2940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(2, 1, 1) or (4, 2, 2) or (6, 3, 3)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791491" y="5276851"/>
            <a:ext cx="460901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Convenient Coordinate System to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accent2"/>
                </a:solidFill>
                <a:latin typeface="Arial" panose="020B0604020202020204" pitchFamily="34" charset="0"/>
              </a:rPr>
              <a:t>Represent Many Useful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140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 Composition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67025"/>
            <a:ext cx="9872871" cy="4038600"/>
          </a:xfrm>
        </p:spPr>
        <p:txBody>
          <a:bodyPr/>
          <a:lstStyle/>
          <a:p>
            <a:r>
              <a:rPr lang="en-US" altLang="ko-KR" b="1" dirty="0">
                <a:ea typeface="굴림" pitchFamily="50" charset="-127"/>
              </a:rPr>
              <a:t>Transformations can be combined by matrix multiplication</a:t>
            </a:r>
          </a:p>
          <a:p>
            <a:endParaRPr lang="en-US" altLang="ko-KR" b="1" dirty="0">
              <a:ea typeface="굴림" pitchFamily="50" charset="-127"/>
            </a:endParaRPr>
          </a:p>
          <a:p>
            <a:endParaRPr lang="en-US" altLang="ko-KR" b="1" dirty="0">
              <a:ea typeface="굴림" pitchFamily="50" charset="-127"/>
            </a:endParaRPr>
          </a:p>
          <a:p>
            <a:endParaRPr lang="en-US" altLang="ko-KR" b="1" dirty="0">
              <a:ea typeface="굴림" pitchFamily="50" charset="-127"/>
            </a:endParaRPr>
          </a:p>
          <a:p>
            <a:endParaRPr lang="en-US" altLang="ko-KR" b="1" dirty="0">
              <a:ea typeface="굴림" pitchFamily="50" charset="-127"/>
            </a:endParaRPr>
          </a:p>
          <a:p>
            <a:r>
              <a:rPr lang="en-US" altLang="ko-KR" b="1" dirty="0">
                <a:ea typeface="굴림" pitchFamily="50" charset="-127"/>
              </a:rPr>
              <a:t>Efficiency with </a:t>
            </a:r>
            <a:r>
              <a:rPr lang="en-US" altLang="ko-KR" b="1" dirty="0" err="1">
                <a:ea typeface="굴림" pitchFamily="50" charset="-127"/>
              </a:rPr>
              <a:t>premultiplication</a:t>
            </a:r>
            <a:endParaRPr lang="en-US" altLang="ko-KR" b="1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Matrix multiplication is associative</a:t>
            </a:r>
            <a:endParaRPr lang="en-US" altLang="ko-KR" b="1" dirty="0">
              <a:ea typeface="굴림" pitchFamily="50" charset="-127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971800" y="2514600"/>
          <a:ext cx="6096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3" imgW="3238200" imgH="736560" progId="Equation.3">
                  <p:embed/>
                </p:oleObj>
              </mc:Choice>
              <mc:Fallback>
                <p:oleObj name="Equation" r:id="rId3" imgW="3238200" imgH="73656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60960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895600" y="3973514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73514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038600" y="4032250"/>
          <a:ext cx="1066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2250"/>
                        <a:ext cx="1066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791200" y="4038601"/>
          <a:ext cx="660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9" imgW="342720" imgH="203040" progId="Equation.3">
                  <p:embed/>
                </p:oleObj>
              </mc:Choice>
              <mc:Fallback>
                <p:oleObj name="Equation" r:id="rId9" imgW="342720" imgH="203040" progId="Equation.3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1"/>
                        <a:ext cx="660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7010401" y="4038601"/>
          <a:ext cx="12303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11" imgW="571320" imgH="203040" progId="Equation.3">
                  <p:embed/>
                </p:oleObj>
              </mc:Choice>
              <mc:Fallback>
                <p:oleObj name="Equation" r:id="rId11" imgW="571320" imgH="20304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4038601"/>
                        <a:ext cx="12303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8610601" y="4114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1148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738438" y="5486401"/>
          <a:ext cx="33575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15" imgW="1333440" imgH="203040" progId="Equation.3">
                  <p:embed/>
                </p:oleObj>
              </mc:Choice>
              <mc:Fallback>
                <p:oleObj name="Equation" r:id="rId15" imgW="1333440" imgH="20304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486401"/>
                        <a:ext cx="33575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6934200" y="5505450"/>
          <a:ext cx="2895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17" imgW="1143000" imgH="203040" progId="Equation.3">
                  <p:embed/>
                </p:oleObj>
              </mc:Choice>
              <mc:Fallback>
                <p:oleObj name="Equation" r:id="rId17" imgW="1143000" imgH="203040" progId="Equation.3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05450"/>
                        <a:ext cx="2895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6324600" y="5638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 Composition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Rotate by </a:t>
            </a:r>
            <a:r>
              <a:rPr lang="en-US" altLang="ko-KR" b="1">
                <a:ea typeface="굴림" pitchFamily="50" charset="-127"/>
                <a:sym typeface="Symbol" panose="05050102010706020507" pitchFamily="18" charset="2"/>
              </a:rPr>
              <a:t> </a:t>
            </a:r>
            <a:r>
              <a:rPr lang="en-US" altLang="ko-KR" b="1">
                <a:ea typeface="굴림" pitchFamily="50" charset="-127"/>
              </a:rPr>
              <a:t>around arbitrary point (a,b)</a:t>
            </a:r>
          </a:p>
          <a:p>
            <a:pPr lvl="1"/>
            <a:r>
              <a:rPr lang="en-US" altLang="ko-KR">
                <a:ea typeface="굴림" pitchFamily="50" charset="-127"/>
              </a:rPr>
              <a:t> 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 b="1">
                <a:ea typeface="굴림" pitchFamily="50" charset="-127"/>
              </a:rPr>
              <a:t>Scale by sx, sy around arbitrary point (a,b)</a:t>
            </a:r>
          </a:p>
          <a:p>
            <a:pPr lvl="1"/>
            <a:r>
              <a:rPr lang="en-US" altLang="ko-KR">
                <a:ea typeface="굴림" pitchFamily="50" charset="-127"/>
              </a:rPr>
              <a:t>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221790"/>
              </p:ext>
            </p:extLst>
          </p:nvPr>
        </p:nvGraphicFramePr>
        <p:xfrm>
          <a:off x="2998788" y="2506663"/>
          <a:ext cx="3649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1739880" imgH="203040" progId="Equation.3">
                  <p:embed/>
                </p:oleObj>
              </mc:Choice>
              <mc:Fallback>
                <p:oleObj name="Equation" r:id="rId3" imgW="1739880" imgH="20304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506663"/>
                        <a:ext cx="3649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61661"/>
              </p:ext>
            </p:extLst>
          </p:nvPr>
        </p:nvGraphicFramePr>
        <p:xfrm>
          <a:off x="2998788" y="4357220"/>
          <a:ext cx="4240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5" imgW="1942920" imgH="203040" progId="Equation.3">
                  <p:embed/>
                </p:oleObj>
              </mc:Choice>
              <mc:Fallback>
                <p:oleObj name="Equation" r:id="rId5" imgW="1942920" imgH="20304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357220"/>
                        <a:ext cx="4240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7620000" y="1981200"/>
            <a:ext cx="1447800" cy="1371600"/>
            <a:chOff x="3936" y="1296"/>
            <a:chExt cx="912" cy="864"/>
          </a:xfrm>
        </p:grpSpPr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3936" y="216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flipV="1">
              <a:off x="3936" y="129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8458200" y="28194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 rot="5400000">
            <a:off x="7886700" y="22479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latinLnBrk="1"/>
            <a:endParaRPr kumimoji="1" lang="en-US" altLang="en-US">
              <a:solidFill>
                <a:schemeClr val="accent1"/>
              </a:solidFill>
            </a:endParaRPr>
          </a:p>
        </p:txBody>
      </p:sp>
      <p:sp>
        <p:nvSpPr>
          <p:cNvPr id="38923" name="Freeform 11"/>
          <p:cNvSpPr>
            <a:spLocks/>
          </p:cNvSpPr>
          <p:nvPr/>
        </p:nvSpPr>
        <p:spPr bwMode="auto">
          <a:xfrm>
            <a:off x="8305800" y="2438400"/>
            <a:ext cx="304800" cy="304800"/>
          </a:xfrm>
          <a:custGeom>
            <a:avLst/>
            <a:gdLst>
              <a:gd name="T0" fmla="*/ 192 w 192"/>
              <a:gd name="T1" fmla="*/ 192 h 192"/>
              <a:gd name="T2" fmla="*/ 0 w 192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68" y="112"/>
                  <a:pt x="144" y="3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924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620000" y="2667000"/>
            <a:ext cx="663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(a,b)</a:t>
            </a:r>
          </a:p>
        </p:txBody>
      </p: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7620000" y="4191000"/>
            <a:ext cx="1447800" cy="1371600"/>
            <a:chOff x="3936" y="1296"/>
            <a:chExt cx="912" cy="864"/>
          </a:xfrm>
        </p:grpSpPr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3936" y="216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3936" y="129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80010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7620000" y="4876800"/>
            <a:ext cx="663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(a,b)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8077200" y="4038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8077200" y="4800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8458200" y="4495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8991600" y="4191000"/>
            <a:ext cx="609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체" pitchFamily="49" charset="-128"/>
              </a:rPr>
              <a:t>Pivot-Point Rotation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905000" y="4800600"/>
          <a:ext cx="8382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수식" r:id="rId3" imgW="5676840" imgH="711000" progId="Equation.3">
                  <p:embed/>
                </p:oleObj>
              </mc:Choice>
              <mc:Fallback>
                <p:oleObj name="수식" r:id="rId3" imgW="5676840" imgH="7110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8382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200400" y="4030663"/>
          <a:ext cx="5638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5" imgW="2514600" imgH="215640" progId="Equation.3">
                  <p:embed/>
                </p:oleObj>
              </mc:Choice>
              <mc:Fallback>
                <p:oleObj name="Equation" r:id="rId5" imgW="2514600" imgH="21564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0663"/>
                        <a:ext cx="5638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048000" y="3200400"/>
            <a:ext cx="1137876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Translate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562601" y="3200400"/>
            <a:ext cx="864339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Rotate</a:t>
            </a:r>
            <a:endParaRPr lang="en-US" altLang="ko-KR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764463" y="3200400"/>
            <a:ext cx="1137876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Translate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2133600" y="1828800"/>
            <a:ext cx="8001000" cy="1219200"/>
            <a:chOff x="96" y="1056"/>
            <a:chExt cx="5616" cy="864"/>
          </a:xfrm>
        </p:grpSpPr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96" y="1056"/>
              <a:ext cx="1178" cy="864"/>
              <a:chOff x="288" y="1968"/>
              <a:chExt cx="1322" cy="1008"/>
            </a:xfrm>
          </p:grpSpPr>
          <p:grpSp>
            <p:nvGrpSpPr>
              <p:cNvPr id="39946" name="Group 10"/>
              <p:cNvGrpSpPr>
                <a:grpSpLocks/>
              </p:cNvGrpSpPr>
              <p:nvPr/>
            </p:nvGrpSpPr>
            <p:grpSpPr bwMode="auto">
              <a:xfrm>
                <a:off x="288" y="1968"/>
                <a:ext cx="1322" cy="1008"/>
                <a:chOff x="288" y="1968"/>
                <a:chExt cx="1322" cy="1008"/>
              </a:xfrm>
            </p:grpSpPr>
            <p:sp>
              <p:nvSpPr>
                <p:cNvPr id="39947" name="AutoShape 11"/>
                <p:cNvSpPr>
                  <a:spLocks noChangeArrowheads="1"/>
                </p:cNvSpPr>
                <p:nvPr/>
              </p:nvSpPr>
              <p:spPr bwMode="auto">
                <a:xfrm>
                  <a:off x="747" y="2016"/>
                  <a:ext cx="432" cy="67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8" y="2256"/>
                  <a:ext cx="602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39949" name="Oval 13"/>
                <p:cNvSpPr>
                  <a:spLocks noChangeArrowheads="1"/>
                </p:cNvSpPr>
                <p:nvPr/>
              </p:nvSpPr>
              <p:spPr bwMode="auto">
                <a:xfrm>
                  <a:off x="917" y="2230"/>
                  <a:ext cx="91" cy="4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50" name="Line 1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95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72" y="196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39952" name="Rectangle 16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1296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1558" y="1056"/>
              <a:ext cx="1178" cy="864"/>
              <a:chOff x="1824" y="1968"/>
              <a:chExt cx="1322" cy="1008"/>
            </a:xfrm>
          </p:grpSpPr>
          <p:grpSp>
            <p:nvGrpSpPr>
              <p:cNvPr id="39954" name="Group 18"/>
              <p:cNvGrpSpPr>
                <a:grpSpLocks/>
              </p:cNvGrpSpPr>
              <p:nvPr/>
            </p:nvGrpSpPr>
            <p:grpSpPr bwMode="auto">
              <a:xfrm>
                <a:off x="1824" y="1968"/>
                <a:ext cx="1322" cy="1008"/>
                <a:chOff x="1824" y="1968"/>
                <a:chExt cx="1322" cy="1008"/>
              </a:xfrm>
            </p:grpSpPr>
            <p:sp>
              <p:nvSpPr>
                <p:cNvPr id="39955" name="AutoShape 19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432" cy="67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44" y="2256"/>
                  <a:ext cx="602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39957" name="Oval 21"/>
                <p:cNvSpPr>
                  <a:spLocks noChangeArrowheads="1"/>
                </p:cNvSpPr>
                <p:nvPr/>
              </p:nvSpPr>
              <p:spPr bwMode="auto">
                <a:xfrm>
                  <a:off x="2138" y="2374"/>
                  <a:ext cx="91" cy="4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58" name="Line 22"/>
                <p:cNvSpPr>
                  <a:spLocks noChangeShapeType="1"/>
                </p:cNvSpPr>
                <p:nvPr/>
              </p:nvSpPr>
              <p:spPr bwMode="auto">
                <a:xfrm>
                  <a:off x="1824" y="259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95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196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9960" name="Oval 24"/>
                <p:cNvSpPr>
                  <a:spLocks noChangeArrowheads="1"/>
                </p:cNvSpPr>
                <p:nvPr/>
              </p:nvSpPr>
              <p:spPr bwMode="auto">
                <a:xfrm>
                  <a:off x="2453" y="2230"/>
                  <a:ext cx="91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961" name="AutoShape 25"/>
                <p:cNvCxnSpPr>
                  <a:cxnSpLocks noChangeShapeType="1"/>
                  <a:stCxn id="39960" idx="2"/>
                  <a:endCxn id="39957" idx="7"/>
                </p:cNvCxnSpPr>
                <p:nvPr/>
              </p:nvCxnSpPr>
              <p:spPr bwMode="auto">
                <a:xfrm flipH="1">
                  <a:off x="2216" y="2446"/>
                  <a:ext cx="237" cy="11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9962" name="Rectangle 26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1296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63" name="Group 27"/>
            <p:cNvGrpSpPr>
              <a:grpSpLocks/>
            </p:cNvGrpSpPr>
            <p:nvPr/>
          </p:nvGrpSpPr>
          <p:grpSpPr bwMode="auto">
            <a:xfrm>
              <a:off x="4534" y="1056"/>
              <a:ext cx="1178" cy="864"/>
              <a:chOff x="4368" y="1968"/>
              <a:chExt cx="1322" cy="1008"/>
            </a:xfrm>
          </p:grpSpPr>
          <p:grpSp>
            <p:nvGrpSpPr>
              <p:cNvPr id="39964" name="Group 28"/>
              <p:cNvGrpSpPr>
                <a:grpSpLocks/>
              </p:cNvGrpSpPr>
              <p:nvPr/>
            </p:nvGrpSpPr>
            <p:grpSpPr bwMode="auto">
              <a:xfrm>
                <a:off x="4368" y="1968"/>
                <a:ext cx="1322" cy="1008"/>
                <a:chOff x="4486" y="1968"/>
                <a:chExt cx="1322" cy="1008"/>
              </a:xfrm>
            </p:grpSpPr>
            <p:sp>
              <p:nvSpPr>
                <p:cNvPr id="39965" name="AutoShape 29"/>
                <p:cNvSpPr>
                  <a:spLocks noChangeArrowheads="1"/>
                </p:cNvSpPr>
                <p:nvPr/>
              </p:nvSpPr>
              <p:spPr bwMode="auto">
                <a:xfrm rot="-5400000">
                  <a:off x="4872" y="2088"/>
                  <a:ext cx="432" cy="67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206" y="2256"/>
                  <a:ext cx="602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39967" name="Oval 31"/>
                <p:cNvSpPr>
                  <a:spLocks noChangeArrowheads="1"/>
                </p:cNvSpPr>
                <p:nvPr/>
              </p:nvSpPr>
              <p:spPr bwMode="auto">
                <a:xfrm>
                  <a:off x="5114" y="2230"/>
                  <a:ext cx="91" cy="4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68" name="Line 32"/>
                <p:cNvSpPr>
                  <a:spLocks noChangeShapeType="1"/>
                </p:cNvSpPr>
                <p:nvPr/>
              </p:nvSpPr>
              <p:spPr bwMode="auto">
                <a:xfrm>
                  <a:off x="4486" y="259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9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870" y="196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9970" name="Oval 34"/>
                <p:cNvSpPr>
                  <a:spLocks noChangeArrowheads="1"/>
                </p:cNvSpPr>
                <p:nvPr/>
              </p:nvSpPr>
              <p:spPr bwMode="auto">
                <a:xfrm>
                  <a:off x="4805" y="2379"/>
                  <a:ext cx="91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971" name="AutoShape 35"/>
                <p:cNvCxnSpPr>
                  <a:cxnSpLocks noChangeShapeType="1"/>
                  <a:stCxn id="39970" idx="7"/>
                  <a:endCxn id="39967" idx="2"/>
                </p:cNvCxnSpPr>
                <p:nvPr/>
              </p:nvCxnSpPr>
              <p:spPr bwMode="auto">
                <a:xfrm flipV="1">
                  <a:off x="4883" y="2446"/>
                  <a:ext cx="231" cy="116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4368" y="1968"/>
                <a:ext cx="1296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73" name="AutoShape 37"/>
            <p:cNvSpPr>
              <a:spLocks noChangeArrowheads="1"/>
            </p:cNvSpPr>
            <p:nvPr/>
          </p:nvSpPr>
          <p:spPr bwMode="auto">
            <a:xfrm>
              <a:off x="1296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AutoShape 38"/>
            <p:cNvSpPr>
              <a:spLocks noChangeArrowheads="1"/>
            </p:cNvSpPr>
            <p:nvPr/>
          </p:nvSpPr>
          <p:spPr bwMode="auto">
            <a:xfrm>
              <a:off x="2784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AutoShape 39"/>
            <p:cNvSpPr>
              <a:spLocks noChangeArrowheads="1"/>
            </p:cNvSpPr>
            <p:nvPr/>
          </p:nvSpPr>
          <p:spPr bwMode="auto">
            <a:xfrm>
              <a:off x="4272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76" name="Group 40"/>
            <p:cNvGrpSpPr>
              <a:grpSpLocks/>
            </p:cNvGrpSpPr>
            <p:nvPr/>
          </p:nvGrpSpPr>
          <p:grpSpPr bwMode="auto">
            <a:xfrm>
              <a:off x="3024" y="1056"/>
              <a:ext cx="1221" cy="864"/>
              <a:chOff x="3024" y="1056"/>
              <a:chExt cx="1221" cy="864"/>
            </a:xfrm>
          </p:grpSpPr>
          <p:grpSp>
            <p:nvGrpSpPr>
              <p:cNvPr id="39977" name="Group 41"/>
              <p:cNvGrpSpPr>
                <a:grpSpLocks/>
              </p:cNvGrpSpPr>
              <p:nvPr/>
            </p:nvGrpSpPr>
            <p:grpSpPr bwMode="auto">
              <a:xfrm>
                <a:off x="3024" y="1056"/>
                <a:ext cx="1221" cy="864"/>
                <a:chOff x="3024" y="1056"/>
                <a:chExt cx="1221" cy="864"/>
              </a:xfrm>
            </p:grpSpPr>
            <p:sp>
              <p:nvSpPr>
                <p:cNvPr id="39978" name="AutoShape 42"/>
                <p:cNvSpPr>
                  <a:spLocks noChangeArrowheads="1"/>
                </p:cNvSpPr>
                <p:nvPr/>
              </p:nvSpPr>
              <p:spPr bwMode="auto">
                <a:xfrm rot="-5400000">
                  <a:off x="3139" y="1270"/>
                  <a:ext cx="370" cy="59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08" y="1303"/>
                  <a:ext cx="53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r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39980" name="Oval 44"/>
                <p:cNvSpPr>
                  <a:spLocks noChangeArrowheads="1"/>
                </p:cNvSpPr>
                <p:nvPr/>
              </p:nvSpPr>
              <p:spPr bwMode="auto">
                <a:xfrm>
                  <a:off x="3347" y="1404"/>
                  <a:ext cx="81" cy="37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81" name="Line 45"/>
                <p:cNvSpPr>
                  <a:spLocks noChangeShapeType="1"/>
                </p:cNvSpPr>
                <p:nvPr/>
              </p:nvSpPr>
              <p:spPr bwMode="auto">
                <a:xfrm>
                  <a:off x="3067" y="1591"/>
                  <a:ext cx="115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98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409" y="1056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9983" name="Oval 47"/>
                <p:cNvSpPr>
                  <a:spLocks noChangeArrowheads="1"/>
                </p:cNvSpPr>
                <p:nvPr/>
              </p:nvSpPr>
              <p:spPr bwMode="auto">
                <a:xfrm>
                  <a:off x="3627" y="1280"/>
                  <a:ext cx="81" cy="3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84" name="Freeform 48"/>
                <p:cNvSpPr>
                  <a:spLocks/>
                </p:cNvSpPr>
                <p:nvPr/>
              </p:nvSpPr>
              <p:spPr bwMode="auto">
                <a:xfrm>
                  <a:off x="3150" y="1306"/>
                  <a:ext cx="176" cy="212"/>
                </a:xfrm>
                <a:custGeom>
                  <a:avLst/>
                  <a:gdLst>
                    <a:gd name="T0" fmla="*/ 176 w 176"/>
                    <a:gd name="T1" fmla="*/ 0 h 212"/>
                    <a:gd name="T2" fmla="*/ 87 w 176"/>
                    <a:gd name="T3" fmla="*/ 17 h 212"/>
                    <a:gd name="T4" fmla="*/ 15 w 176"/>
                    <a:gd name="T5" fmla="*/ 100 h 212"/>
                    <a:gd name="T6" fmla="*/ 0 w 176"/>
                    <a:gd name="T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6" h="212">
                      <a:moveTo>
                        <a:pt x="176" y="0"/>
                      </a:moveTo>
                      <a:cubicBezTo>
                        <a:pt x="161" y="1"/>
                        <a:pt x="114" y="0"/>
                        <a:pt x="87" y="17"/>
                      </a:cubicBezTo>
                      <a:cubicBezTo>
                        <a:pt x="60" y="34"/>
                        <a:pt x="29" y="68"/>
                        <a:pt x="15" y="100"/>
                      </a:cubicBezTo>
                      <a:cubicBezTo>
                        <a:pt x="1" y="133"/>
                        <a:pt x="4" y="189"/>
                        <a:pt x="0" y="21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39985" name="Rectangle 49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198" cy="8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0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체" pitchFamily="49" charset="-128"/>
              </a:rPr>
              <a:t>General Fixed-Point Scaling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209800" y="4800601"/>
          <a:ext cx="7848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수식" r:id="rId3" imgW="4101840" imgH="711000" progId="Equation.3">
                  <p:embed/>
                </p:oleObj>
              </mc:Choice>
              <mc:Fallback>
                <p:oleObj name="수식" r:id="rId3" imgW="4101840" imgH="7110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1"/>
                        <a:ext cx="78486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1137876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Translate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562601" y="3200400"/>
            <a:ext cx="761747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Scale</a:t>
            </a:r>
            <a:endParaRPr lang="en-US" altLang="ko-KR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543800" y="3200400"/>
            <a:ext cx="1137876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anose="020B0604020202020204" pitchFamily="34" charset="0"/>
              </a:rPr>
              <a:t>Translate</a:t>
            </a:r>
          </a:p>
        </p:txBody>
      </p: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2057400" y="1828801"/>
            <a:ext cx="8001000" cy="1243013"/>
            <a:chOff x="96" y="1056"/>
            <a:chExt cx="5616" cy="864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auto">
            <a:xfrm>
              <a:off x="4992" y="1152"/>
              <a:ext cx="288" cy="40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69" name="Group 9"/>
            <p:cNvGrpSpPr>
              <a:grpSpLocks/>
            </p:cNvGrpSpPr>
            <p:nvPr/>
          </p:nvGrpSpPr>
          <p:grpSpPr bwMode="auto">
            <a:xfrm>
              <a:off x="96" y="1056"/>
              <a:ext cx="1178" cy="864"/>
              <a:chOff x="288" y="1968"/>
              <a:chExt cx="1322" cy="1008"/>
            </a:xfrm>
          </p:grpSpPr>
          <p:grpSp>
            <p:nvGrpSpPr>
              <p:cNvPr id="40970" name="Group 10"/>
              <p:cNvGrpSpPr>
                <a:grpSpLocks/>
              </p:cNvGrpSpPr>
              <p:nvPr/>
            </p:nvGrpSpPr>
            <p:grpSpPr bwMode="auto">
              <a:xfrm>
                <a:off x="288" y="1968"/>
                <a:ext cx="1322" cy="1008"/>
                <a:chOff x="288" y="1968"/>
                <a:chExt cx="1322" cy="1008"/>
              </a:xfrm>
            </p:grpSpPr>
            <p:sp>
              <p:nvSpPr>
                <p:cNvPr id="40971" name="AutoShape 11"/>
                <p:cNvSpPr>
                  <a:spLocks noChangeArrowheads="1"/>
                </p:cNvSpPr>
                <p:nvPr/>
              </p:nvSpPr>
              <p:spPr bwMode="auto">
                <a:xfrm>
                  <a:off x="747" y="2016"/>
                  <a:ext cx="432" cy="67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6" y="2262"/>
                  <a:ext cx="60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f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latin typeface="Arial Rounded MT Bold" panose="020F0704030504030204" pitchFamily="34" charset="0"/>
                    </a:rPr>
                    <a:t>f</a:t>
                  </a:r>
                  <a:r>
                    <a:rPr kumimoji="1" lang="en-US" altLang="ko-KR" sz="1700" b="1"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40973" name="Oval 13"/>
                <p:cNvSpPr>
                  <a:spLocks noChangeArrowheads="1"/>
                </p:cNvSpPr>
                <p:nvPr/>
              </p:nvSpPr>
              <p:spPr bwMode="auto">
                <a:xfrm>
                  <a:off x="917" y="2234"/>
                  <a:ext cx="91" cy="4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74" name="Line 1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97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72" y="196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1296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77" name="Group 17"/>
            <p:cNvGrpSpPr>
              <a:grpSpLocks/>
            </p:cNvGrpSpPr>
            <p:nvPr/>
          </p:nvGrpSpPr>
          <p:grpSpPr bwMode="auto">
            <a:xfrm>
              <a:off x="1558" y="1056"/>
              <a:ext cx="1178" cy="864"/>
              <a:chOff x="1824" y="1968"/>
              <a:chExt cx="1322" cy="1008"/>
            </a:xfrm>
          </p:grpSpPr>
          <p:grpSp>
            <p:nvGrpSpPr>
              <p:cNvPr id="40978" name="Group 18"/>
              <p:cNvGrpSpPr>
                <a:grpSpLocks/>
              </p:cNvGrpSpPr>
              <p:nvPr/>
            </p:nvGrpSpPr>
            <p:grpSpPr bwMode="auto">
              <a:xfrm>
                <a:off x="1824" y="1968"/>
                <a:ext cx="1322" cy="1008"/>
                <a:chOff x="1824" y="1968"/>
                <a:chExt cx="1322" cy="1008"/>
              </a:xfrm>
            </p:grpSpPr>
            <p:sp>
              <p:nvSpPr>
                <p:cNvPr id="40979" name="AutoShape 19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432" cy="67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44" y="2262"/>
                  <a:ext cx="602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latinLnBrk="1"/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(x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f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,y</a:t>
                  </a:r>
                  <a:r>
                    <a:rPr kumimoji="1" lang="en-US" altLang="ko-KR" sz="1300" b="1" baseline="-25000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f</a:t>
                  </a:r>
                  <a:r>
                    <a:rPr kumimoji="1" lang="en-US" altLang="ko-KR" sz="1700" b="1">
                      <a:solidFill>
                        <a:schemeClr val="folHlink"/>
                      </a:solidFill>
                      <a:latin typeface="Arial Rounded MT Bold" panose="020F0704030504030204" pitchFamily="34" charset="0"/>
                    </a:rPr>
                    <a:t>)</a:t>
                  </a:r>
                </a:p>
              </p:txBody>
            </p:sp>
            <p:sp>
              <p:nvSpPr>
                <p:cNvPr id="40981" name="Oval 21"/>
                <p:cNvSpPr>
                  <a:spLocks noChangeArrowheads="1"/>
                </p:cNvSpPr>
                <p:nvPr/>
              </p:nvSpPr>
              <p:spPr bwMode="auto">
                <a:xfrm>
                  <a:off x="2138" y="2378"/>
                  <a:ext cx="91" cy="4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2" name="Line 22"/>
                <p:cNvSpPr>
                  <a:spLocks noChangeShapeType="1"/>
                </p:cNvSpPr>
                <p:nvPr/>
              </p:nvSpPr>
              <p:spPr bwMode="auto">
                <a:xfrm>
                  <a:off x="1824" y="259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98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196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0984" name="Oval 24"/>
                <p:cNvSpPr>
                  <a:spLocks noChangeArrowheads="1"/>
                </p:cNvSpPr>
                <p:nvPr/>
              </p:nvSpPr>
              <p:spPr bwMode="auto">
                <a:xfrm>
                  <a:off x="2453" y="2234"/>
                  <a:ext cx="91" cy="4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0985" name="AutoShape 25"/>
                <p:cNvCxnSpPr>
                  <a:cxnSpLocks noChangeShapeType="1"/>
                  <a:stCxn id="40984" idx="2"/>
                  <a:endCxn id="40981" idx="7"/>
                </p:cNvCxnSpPr>
                <p:nvPr/>
              </p:nvCxnSpPr>
              <p:spPr bwMode="auto">
                <a:xfrm flipH="1">
                  <a:off x="2216" y="2446"/>
                  <a:ext cx="237" cy="11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1296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7" name="AutoShape 27"/>
            <p:cNvSpPr>
              <a:spLocks noChangeArrowheads="1"/>
            </p:cNvSpPr>
            <p:nvPr/>
          </p:nvSpPr>
          <p:spPr bwMode="auto">
            <a:xfrm>
              <a:off x="1296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AutoShape 28"/>
            <p:cNvSpPr>
              <a:spLocks noChangeArrowheads="1"/>
            </p:cNvSpPr>
            <p:nvPr/>
          </p:nvSpPr>
          <p:spPr bwMode="auto">
            <a:xfrm>
              <a:off x="2784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auto">
            <a:xfrm>
              <a:off x="4272" y="1320"/>
              <a:ext cx="192" cy="336"/>
            </a:xfrm>
            <a:prstGeom prst="rightArrow">
              <a:avLst>
                <a:gd name="adj1" fmla="val 45241"/>
                <a:gd name="adj2" fmla="val 59028"/>
              </a:avLst>
            </a:prstGeom>
            <a:solidFill>
              <a:schemeClr val="hlink"/>
            </a:solidFill>
            <a:ln>
              <a:noFill/>
            </a:ln>
            <a:effectLst>
              <a:outerShdw dist="81320" dir="3080412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AutoShape 30"/>
            <p:cNvSpPr>
              <a:spLocks noChangeArrowheads="1"/>
            </p:cNvSpPr>
            <p:nvPr/>
          </p:nvSpPr>
          <p:spPr bwMode="auto">
            <a:xfrm>
              <a:off x="3264" y="1327"/>
              <a:ext cx="288" cy="40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3714" y="1307"/>
              <a:ext cx="5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700" b="1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(x</a:t>
              </a:r>
              <a:r>
                <a:rPr kumimoji="1" lang="en-US" altLang="ko-KR" sz="1300" b="1" baseline="-2500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f</a:t>
              </a:r>
              <a:r>
                <a:rPr kumimoji="1" lang="en-US" altLang="ko-KR" sz="1700" b="1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,y</a:t>
              </a:r>
              <a:r>
                <a:rPr kumimoji="1" lang="en-US" altLang="ko-KR" sz="1300" b="1" baseline="-2500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f</a:t>
              </a:r>
              <a:r>
                <a:rPr kumimoji="1" lang="en-US" altLang="ko-KR" sz="1700" b="1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3352" y="1407"/>
              <a:ext cx="81" cy="3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3072" y="1591"/>
              <a:ext cx="1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V="1">
              <a:off x="3414" y="105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auto">
            <a:xfrm>
              <a:off x="3632" y="1283"/>
              <a:ext cx="82" cy="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0996" name="AutoShape 36"/>
            <p:cNvCxnSpPr>
              <a:cxnSpLocks noChangeShapeType="1"/>
              <a:stCxn id="40995" idx="2"/>
              <a:endCxn id="40992" idx="7"/>
            </p:cNvCxnSpPr>
            <p:nvPr/>
          </p:nvCxnSpPr>
          <p:spPr bwMode="auto">
            <a:xfrm flipH="1">
              <a:off x="3421" y="1466"/>
              <a:ext cx="211" cy="9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3072" y="1056"/>
              <a:ext cx="1155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8"/>
            <p:cNvSpPr txBox="1">
              <a:spLocks noChangeArrowheads="1"/>
            </p:cNvSpPr>
            <p:nvPr/>
          </p:nvSpPr>
          <p:spPr bwMode="auto">
            <a:xfrm>
              <a:off x="5176" y="1307"/>
              <a:ext cx="5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700" b="1">
                  <a:latin typeface="Arial Rounded MT Bold" panose="020F0704030504030204" pitchFamily="34" charset="0"/>
                </a:rPr>
                <a:t>(x</a:t>
              </a:r>
              <a:r>
                <a:rPr kumimoji="1" lang="en-US" altLang="ko-KR" sz="1300" b="1" baseline="-25000">
                  <a:latin typeface="Arial Rounded MT Bold" panose="020F0704030504030204" pitchFamily="34" charset="0"/>
                </a:rPr>
                <a:t>f</a:t>
              </a:r>
              <a:r>
                <a:rPr kumimoji="1" lang="en-US" altLang="ko-KR" sz="1700" b="1">
                  <a:latin typeface="Arial Rounded MT Bold" panose="020F0704030504030204" pitchFamily="34" charset="0"/>
                </a:rPr>
                <a:t>,y</a:t>
              </a:r>
              <a:r>
                <a:rPr kumimoji="1" lang="en-US" altLang="ko-KR" sz="1300" b="1" baseline="-25000">
                  <a:latin typeface="Arial Rounded MT Bold" panose="020F0704030504030204" pitchFamily="34" charset="0"/>
                </a:rPr>
                <a:t>f</a:t>
              </a:r>
              <a:r>
                <a:rPr kumimoji="1" lang="en-US" altLang="ko-KR" sz="1700" b="1">
                  <a:latin typeface="Arial Rounded MT Bold" panose="020F0704030504030204" pitchFamily="34" charset="0"/>
                </a:rPr>
                <a:t>)</a:t>
              </a:r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5094" y="1283"/>
              <a:ext cx="81" cy="3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>
              <a:off x="4534" y="1591"/>
              <a:ext cx="1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 flipV="1">
              <a:off x="4876" y="105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02" name="Oval 42"/>
            <p:cNvSpPr>
              <a:spLocks noChangeArrowheads="1"/>
            </p:cNvSpPr>
            <p:nvPr/>
          </p:nvSpPr>
          <p:spPr bwMode="auto">
            <a:xfrm>
              <a:off x="4818" y="1411"/>
              <a:ext cx="81" cy="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003" name="AutoShape 43"/>
            <p:cNvCxnSpPr>
              <a:cxnSpLocks noChangeShapeType="1"/>
              <a:stCxn id="41002" idx="7"/>
              <a:endCxn id="40999" idx="2"/>
            </p:cNvCxnSpPr>
            <p:nvPr/>
          </p:nvCxnSpPr>
          <p:spPr bwMode="auto">
            <a:xfrm flipV="1">
              <a:off x="4888" y="1466"/>
              <a:ext cx="206" cy="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4534" y="1056"/>
              <a:ext cx="1155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005" name="Object 45"/>
          <p:cNvGraphicFramePr>
            <a:graphicFrameLocks noChangeAspect="1"/>
          </p:cNvGraphicFramePr>
          <p:nvPr/>
        </p:nvGraphicFramePr>
        <p:xfrm>
          <a:off x="2895600" y="4114800"/>
          <a:ext cx="6345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5" imgW="2958840" imgH="241200" progId="Equation.3">
                  <p:embed/>
                </p:oleObj>
              </mc:Choice>
              <mc:Fallback>
                <p:oleObj name="Equation" r:id="rId5" imgW="2958840" imgH="241200" progId="Equation.3">
                  <p:embed/>
                  <p:pic>
                    <p:nvPicPr>
                      <p:cNvPr id="410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63452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4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체" pitchFamily="49" charset="-128"/>
              </a:rPr>
              <a:t>Reflection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8001000" cy="4724400"/>
          </a:xfrm>
        </p:spPr>
        <p:txBody>
          <a:bodyPr/>
          <a:lstStyle/>
          <a:p>
            <a:r>
              <a:rPr lang="en-US" altLang="ko-KR" b="1" dirty="0">
                <a:ea typeface="굴림체" pitchFamily="49" charset="-128"/>
              </a:rPr>
              <a:t>Reflection with respect to the axis</a:t>
            </a:r>
            <a:r>
              <a:rPr lang="en-US" altLang="ko-KR" dirty="0">
                <a:ea typeface="굴림체" pitchFamily="49" charset="-128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 dirty="0" smtClean="0">
                <a:ea typeface="굴림체" pitchFamily="49" charset="-128"/>
              </a:rPr>
              <a:t>        </a:t>
            </a:r>
            <a:endParaRPr lang="ko-KR" altLang="en-US" sz="1800" dirty="0">
              <a:ea typeface="굴림체" pitchFamily="49" charset="-128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48001" y="2590800"/>
          <a:ext cx="1076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수식" r:id="rId4" imgW="774360" imgH="711000" progId="Equation.3">
                  <p:embed/>
                </p:oleObj>
              </mc:Choice>
              <mc:Fallback>
                <p:oleObj name="수식" r:id="rId4" imgW="774360" imgH="7110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590800"/>
                        <a:ext cx="1076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638801" y="2590800"/>
          <a:ext cx="1076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수식" r:id="rId6" imgW="774360" imgH="711000" progId="Equation.3">
                  <p:embed/>
                </p:oleObj>
              </mc:Choice>
              <mc:Fallback>
                <p:oleObj name="수식" r:id="rId6" imgW="774360" imgH="71100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590800"/>
                        <a:ext cx="1076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8229601" y="2590800"/>
          <a:ext cx="1198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수식" r:id="rId8" imgW="863280" imgH="711000" progId="Equation.3">
                  <p:embed/>
                </p:oleObj>
              </mc:Choice>
              <mc:Fallback>
                <p:oleObj name="수식" r:id="rId8" imgW="863280" imgH="71100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2590800"/>
                        <a:ext cx="1198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001963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230563" y="3962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373564" y="4798021"/>
            <a:ext cx="42703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x</a:t>
            </a:r>
            <a:endParaRPr kumimoji="1" lang="en-US" altLang="ko-KR" sz="140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925764" y="3807421"/>
            <a:ext cx="42703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y</a:t>
            </a:r>
            <a:endParaRPr kumimoji="1" lang="en-US" altLang="ko-KR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535363" y="4088702"/>
            <a:ext cx="457200" cy="737996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565525" y="38074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</a:t>
            </a:r>
            <a:endParaRPr kumimoji="1" lang="en-US" altLang="ko-KR" sz="1400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946525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</a:t>
            </a:r>
            <a:endParaRPr kumimoji="1" lang="en-US" altLang="ko-KR" sz="1400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230564" y="4493221"/>
            <a:ext cx="42703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</a:t>
            </a:r>
            <a:endParaRPr kumimoji="1" lang="en-US" altLang="ko-KR" sz="1400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 flipV="1">
            <a:off x="3527425" y="4985288"/>
            <a:ext cx="457200" cy="73799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565525" y="55600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1’</a:t>
            </a:r>
            <a:endParaRPr kumimoji="1" lang="en-US" altLang="ko-KR" sz="1400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3946525" y="49504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3’</a:t>
            </a:r>
            <a:endParaRPr kumimoji="1" lang="en-US" altLang="ko-KR" sz="1400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3230564" y="4950421"/>
            <a:ext cx="42703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2’</a:t>
            </a:r>
            <a:endParaRPr kumimoji="1" lang="en-US" altLang="ko-KR" sz="1400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4102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6858000" y="47980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x</a:t>
            </a:r>
            <a:endParaRPr kumimoji="1" lang="en-US" altLang="ko-KR" sz="140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H="1" flipV="1">
            <a:off x="6172200" y="4038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5791200" y="38074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y</a:t>
            </a:r>
            <a:endParaRPr kumimoji="1" lang="en-US" altLang="ko-KR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486400" y="4088702"/>
            <a:ext cx="457200" cy="737996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486400" y="39598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</a:t>
            </a:r>
            <a:endParaRPr kumimoji="1" lang="en-US" altLang="ko-KR" sz="1400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8674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</a:t>
            </a:r>
            <a:endParaRPr kumimoji="1" lang="en-US" altLang="ko-KR" sz="1400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51054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</a:t>
            </a:r>
            <a:endParaRPr kumimoji="1" lang="en-US" altLang="ko-KR" sz="1400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6477000" y="4088702"/>
            <a:ext cx="457200" cy="73799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6477000" y="39598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1’</a:t>
            </a:r>
            <a:endParaRPr kumimoji="1" lang="en-US" altLang="ko-KR" sz="1400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61722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3’</a:t>
            </a:r>
            <a:endParaRPr kumimoji="1" lang="en-US" altLang="ko-KR" sz="1400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69342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</a:t>
            </a:r>
            <a:endParaRPr kumimoji="1" lang="en-US" altLang="ko-KR" sz="1400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81534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9677400" y="47980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x</a:t>
            </a:r>
            <a:endParaRPr kumimoji="1" lang="en-US" altLang="ko-KR" sz="1400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 flipH="1" flipV="1">
            <a:off x="8915400" y="4038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8534400" y="38074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y</a:t>
            </a:r>
            <a:endParaRPr kumimoji="1" lang="en-US" altLang="ko-KR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8610600" y="4874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</a:t>
            </a:r>
            <a:endParaRPr kumimoji="1" lang="en-US" altLang="ko-KR" sz="1400"/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9220200" y="4088702"/>
            <a:ext cx="457200" cy="73799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9220200" y="39598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1’</a:t>
            </a:r>
            <a:endParaRPr kumimoji="1" lang="en-US" altLang="ko-KR" sz="1400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89154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3’</a:t>
            </a:r>
            <a:endParaRPr kumimoji="1" lang="en-US" altLang="ko-KR" sz="1400"/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9677400" y="44932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</a:t>
            </a:r>
            <a:endParaRPr kumimoji="1" lang="en-US" altLang="ko-KR" sz="1400"/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 flipH="1" flipV="1">
            <a:off x="8153400" y="4965002"/>
            <a:ext cx="533400" cy="737996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7772400" y="49504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1</a:t>
            </a:r>
            <a:endParaRPr kumimoji="1" lang="en-US" altLang="ko-KR" sz="1400"/>
          </a:p>
        </p:txBody>
      </p:sp>
      <p:sp>
        <p:nvSpPr>
          <p:cNvPr id="43053" name="Text Box 45"/>
          <p:cNvSpPr txBox="1">
            <a:spLocks noChangeArrowheads="1"/>
          </p:cNvSpPr>
          <p:nvPr/>
        </p:nvSpPr>
        <p:spPr bwMode="auto">
          <a:xfrm>
            <a:off x="8305800" y="5483821"/>
            <a:ext cx="4270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2</a:t>
            </a:r>
            <a:endParaRPr kumimoji="1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063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체" pitchFamily="49" charset="-128"/>
              </a:rPr>
              <a:t>Shear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체" pitchFamily="49" charset="-128"/>
              </a:rPr>
              <a:t> </a:t>
            </a:r>
            <a:r>
              <a:rPr lang="en-US" altLang="ko-KR" sz="2400" b="1">
                <a:ea typeface="굴림체" pitchFamily="49" charset="-128"/>
              </a:rPr>
              <a:t>Converted to a parallelogram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>
              <a:ea typeface="굴림체" pitchFamily="49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	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i="1">
                <a:ea typeface="굴림체" pitchFamily="49" charset="-128"/>
              </a:rPr>
              <a:t>		x’ = x + sh</a:t>
            </a:r>
            <a:r>
              <a:rPr lang="en-US" altLang="ko-KR" sz="1000" i="1">
                <a:ea typeface="굴림체" pitchFamily="49" charset="-128"/>
              </a:rPr>
              <a:t>x </a:t>
            </a:r>
            <a:r>
              <a:rPr lang="en-US" altLang="ko-KR" sz="2000" i="1">
                <a:ea typeface="굴림체" pitchFamily="49" charset="-128"/>
                <a:sym typeface="H_EQSYM1" pitchFamily="2" charset="2"/>
              </a:rPr>
              <a:t>·</a:t>
            </a:r>
            <a:r>
              <a:rPr lang="en-US" altLang="ko-KR" sz="1600" i="1">
                <a:ea typeface="굴림체" pitchFamily="49" charset="-128"/>
              </a:rPr>
              <a:t> y,    y’ = 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 i="1">
              <a:ea typeface="굴림체" pitchFamily="49" charset="-128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체" pitchFamily="49" charset="-128"/>
              </a:rPr>
              <a:t> </a:t>
            </a:r>
            <a:r>
              <a:rPr lang="en-US" altLang="ko-KR" sz="2400" b="1">
                <a:ea typeface="굴림체" pitchFamily="49" charset="-128"/>
              </a:rPr>
              <a:t>Transformed to a shifted parallelogram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(Y = Yref)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>
                <a:ea typeface="굴림체" pitchFamily="49" charset="-128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ko-KR" sz="1400" b="1">
              <a:latin typeface="Times New Roman" panose="02020603050405020304" pitchFamily="18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        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>
              <a:ea typeface="굴림체" pitchFamily="49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	   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i="1">
                <a:ea typeface="굴림체" pitchFamily="49" charset="-128"/>
              </a:rPr>
              <a:t>		x’ = x + sh</a:t>
            </a:r>
            <a:r>
              <a:rPr lang="en-US" altLang="ko-KR" sz="1000" i="1">
                <a:ea typeface="굴림체" pitchFamily="49" charset="-128"/>
              </a:rPr>
              <a:t>x </a:t>
            </a:r>
            <a:r>
              <a:rPr lang="en-US" altLang="ko-KR" sz="2000" i="1">
                <a:ea typeface="굴림체" pitchFamily="49" charset="-128"/>
                <a:sym typeface="H_EQSYM1" pitchFamily="2" charset="2"/>
              </a:rPr>
              <a:t>·</a:t>
            </a:r>
            <a:r>
              <a:rPr lang="en-US" altLang="ko-KR" sz="1000" i="1">
                <a:ea typeface="굴림체" pitchFamily="49" charset="-128"/>
              </a:rPr>
              <a:t> </a:t>
            </a:r>
            <a:r>
              <a:rPr lang="en-US" altLang="ko-KR" sz="2000" i="1">
                <a:ea typeface="굴림체" pitchFamily="49" charset="-128"/>
                <a:sym typeface="H_EQSYM1" pitchFamily="2" charset="2"/>
              </a:rPr>
              <a:t>(</a:t>
            </a:r>
            <a:r>
              <a:rPr lang="en-US" altLang="ko-KR" sz="1600" i="1">
                <a:ea typeface="굴림체" pitchFamily="49" charset="-128"/>
              </a:rPr>
              <a:t>y-y</a:t>
            </a:r>
            <a:r>
              <a:rPr lang="en-US" altLang="ko-KR" sz="800" i="1">
                <a:ea typeface="굴림체" pitchFamily="49" charset="-128"/>
              </a:rPr>
              <a:t>ref</a:t>
            </a:r>
            <a:r>
              <a:rPr lang="en-US" altLang="ko-KR" sz="1600" i="1">
                <a:ea typeface="굴림체" pitchFamily="49" charset="-128"/>
              </a:rPr>
              <a:t>),    y’ = y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657600" y="1981200"/>
          <a:ext cx="1150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수식" r:id="rId4" imgW="825480" imgH="711000" progId="Equation.3">
                  <p:embed/>
                </p:oleObj>
              </mc:Choice>
              <mc:Fallback>
                <p:oleObj name="수식" r:id="rId4" imgW="825480" imgH="71100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1509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581400" y="4572000"/>
          <a:ext cx="1828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수식" r:id="rId6" imgW="1409400" imgH="711000" progId="Equation.3">
                  <p:embed/>
                </p:oleObj>
              </mc:Choice>
              <mc:Fallback>
                <p:oleObj name="수식" r:id="rId6" imgW="1409400" imgH="7110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1828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086600" y="1750485"/>
            <a:ext cx="1371600" cy="1424517"/>
            <a:chOff x="883" y="2350"/>
            <a:chExt cx="1181" cy="1346"/>
          </a:xfrm>
        </p:grpSpPr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931" y="307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H="1" flipV="1">
              <a:off x="1075" y="249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1795" y="2974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x</a:t>
              </a:r>
              <a:endParaRPr kumimoji="1" lang="en-US" altLang="ko-KR" sz="1400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883" y="2350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y</a:t>
              </a:r>
              <a:endParaRPr kumimoji="1" lang="en-US" altLang="ko-KR"/>
            </a:p>
          </p:txBody>
        </p:sp>
      </p:grp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7315200" y="22098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8610600" y="1750485"/>
            <a:ext cx="1371600" cy="1424517"/>
            <a:chOff x="883" y="2350"/>
            <a:chExt cx="1181" cy="1346"/>
          </a:xfrm>
        </p:grpSpPr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931" y="307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 flipV="1">
              <a:off x="1075" y="249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795" y="2974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x</a:t>
              </a:r>
              <a:endParaRPr kumimoji="1" lang="en-US" altLang="ko-KR" sz="1400"/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883" y="2350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y</a:t>
              </a:r>
              <a:endParaRPr kumimoji="1" lang="en-US" altLang="ko-KR"/>
            </a:p>
          </p:txBody>
        </p:sp>
      </p:grpSp>
      <p:sp>
        <p:nvSpPr>
          <p:cNvPr id="47123" name="Freeform 19"/>
          <p:cNvSpPr>
            <a:spLocks/>
          </p:cNvSpPr>
          <p:nvPr/>
        </p:nvSpPr>
        <p:spPr bwMode="auto">
          <a:xfrm>
            <a:off x="8839200" y="2209800"/>
            <a:ext cx="990600" cy="304800"/>
          </a:xfrm>
          <a:custGeom>
            <a:avLst/>
            <a:gdLst>
              <a:gd name="T0" fmla="*/ 0 w 720"/>
              <a:gd name="T1" fmla="*/ 192 h 192"/>
              <a:gd name="T2" fmla="*/ 528 w 720"/>
              <a:gd name="T3" fmla="*/ 0 h 192"/>
              <a:gd name="T4" fmla="*/ 720 w 720"/>
              <a:gd name="T5" fmla="*/ 0 h 192"/>
              <a:gd name="T6" fmla="*/ 240 w 720"/>
              <a:gd name="T7" fmla="*/ 192 h 192"/>
              <a:gd name="T8" fmla="*/ 0 w 720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192">
                <a:moveTo>
                  <a:pt x="0" y="192"/>
                </a:moveTo>
                <a:lnTo>
                  <a:pt x="528" y="0"/>
                </a:lnTo>
                <a:lnTo>
                  <a:pt x="720" y="0"/>
                </a:lnTo>
                <a:lnTo>
                  <a:pt x="240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7162800" y="4265085"/>
            <a:ext cx="1371600" cy="1424517"/>
            <a:chOff x="883" y="2350"/>
            <a:chExt cx="1181" cy="1346"/>
          </a:xfrm>
        </p:grpSpPr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931" y="307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1075" y="249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795" y="2974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x</a:t>
              </a:r>
              <a:endParaRPr kumimoji="1" lang="en-US" altLang="ko-KR" sz="1400"/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883" y="2350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y</a:t>
              </a:r>
              <a:endParaRPr kumimoji="1" lang="en-US" altLang="ko-KR"/>
            </a:p>
          </p:txBody>
        </p:sp>
      </p:grp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7391400" y="47244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8610600" y="4265085"/>
            <a:ext cx="1371600" cy="1424517"/>
            <a:chOff x="883" y="2350"/>
            <a:chExt cx="1181" cy="1346"/>
          </a:xfrm>
        </p:grpSpPr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931" y="307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 flipV="1">
              <a:off x="1075" y="249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auto">
            <a:xfrm>
              <a:off x="1795" y="2974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x</a:t>
              </a:r>
              <a:endParaRPr kumimoji="1" lang="en-US" altLang="ko-KR" sz="1400"/>
            </a:p>
          </p:txBody>
        </p:sp>
        <p:sp>
          <p:nvSpPr>
            <p:cNvPr id="47134" name="Text Box 30"/>
            <p:cNvSpPr txBox="1">
              <a:spLocks noChangeArrowheads="1"/>
            </p:cNvSpPr>
            <p:nvPr/>
          </p:nvSpPr>
          <p:spPr bwMode="auto">
            <a:xfrm>
              <a:off x="883" y="2350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y</a:t>
              </a:r>
              <a:endParaRPr kumimoji="1" lang="en-US" altLang="ko-KR"/>
            </a:p>
          </p:txBody>
        </p:sp>
      </p:grpSp>
      <p:sp>
        <p:nvSpPr>
          <p:cNvPr id="47135" name="Freeform 31"/>
          <p:cNvSpPr>
            <a:spLocks/>
          </p:cNvSpPr>
          <p:nvPr/>
        </p:nvSpPr>
        <p:spPr bwMode="auto">
          <a:xfrm>
            <a:off x="8915400" y="4724400"/>
            <a:ext cx="6096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0 h 192"/>
              <a:gd name="T6" fmla="*/ 192 w 384"/>
              <a:gd name="T7" fmla="*/ 192 h 192"/>
              <a:gd name="T8" fmla="*/ 0 w 384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0"/>
                </a:lnTo>
                <a:lnTo>
                  <a:pt x="19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629400" y="2438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(0,0)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7391400" y="2438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(1,0)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7391400" y="1828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(1,1)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6629400" y="1905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(0,1)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0,0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7467600" y="5029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7467600" y="4419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6705600" y="4495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(0,1)</a:t>
            </a:r>
          </a:p>
        </p:txBody>
      </p:sp>
      <p:sp>
        <p:nvSpPr>
          <p:cNvPr id="47144" name="AutoShape 40"/>
          <p:cNvSpPr>
            <a:spLocks noChangeArrowheads="1"/>
          </p:cNvSpPr>
          <p:nvPr/>
        </p:nvSpPr>
        <p:spPr bwMode="auto">
          <a:xfrm>
            <a:off x="8763000" y="51816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8382000" y="2514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(0,0)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8915400" y="2514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(1,0)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9525000" y="1981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(3,1)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8839200" y="1981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(2,1)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8229600" y="47244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1/2,0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9067800" y="4953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3/2,0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9067800" y="43434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2,1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8382000" y="4419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8686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(0,-1)</a:t>
            </a:r>
          </a:p>
        </p:txBody>
      </p:sp>
    </p:spTree>
    <p:extLst>
      <p:ext uri="{BB962C8B-B14F-4D97-AF65-F5344CB8AC3E}">
        <p14:creationId xmlns:p14="http://schemas.microsoft.com/office/powerpoint/2010/main" val="33267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5664" y="285750"/>
            <a:ext cx="6942137" cy="762000"/>
          </a:xfrm>
        </p:spPr>
        <p:txBody>
          <a:bodyPr/>
          <a:lstStyle/>
          <a:p>
            <a:r>
              <a:rPr lang="en-US" altLang="ko-KR">
                <a:ea typeface="굴림체" pitchFamily="49" charset="-128"/>
              </a:rPr>
              <a:t>Geometric Transformation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1534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ea typeface="굴림체" pitchFamily="49" charset="-128"/>
              </a:rPr>
              <a:t>Motivation</a:t>
            </a:r>
            <a:r>
              <a:rPr lang="en-US" altLang="ko-KR" dirty="0" smtClean="0">
                <a:ea typeface="굴림체" pitchFamily="49" charset="-128"/>
              </a:rPr>
              <a:t> </a:t>
            </a:r>
            <a:r>
              <a:rPr lang="en-US" altLang="ko-KR" dirty="0">
                <a:ea typeface="굴림체" pitchFamily="49" charset="-128"/>
              </a:rPr>
              <a:t>– Why do we need geometric transformations in CG?</a:t>
            </a:r>
          </a:p>
          <a:p>
            <a:pPr lvl="1"/>
            <a:r>
              <a:rPr lang="en-US" altLang="ko-KR" dirty="0">
                <a:ea typeface="굴림체" pitchFamily="49" charset="-128"/>
              </a:rPr>
              <a:t>As a viewing aid</a:t>
            </a:r>
          </a:p>
          <a:p>
            <a:pPr lvl="1"/>
            <a:r>
              <a:rPr lang="en-US" altLang="ko-KR" dirty="0">
                <a:ea typeface="굴림체" pitchFamily="49" charset="-128"/>
              </a:rPr>
              <a:t>As a modeling tool</a:t>
            </a:r>
          </a:p>
          <a:p>
            <a:pPr lvl="1"/>
            <a:r>
              <a:rPr lang="en-US" altLang="ko-KR" dirty="0">
                <a:ea typeface="굴림체" pitchFamily="49" charset="-128"/>
              </a:rPr>
              <a:t>As an image manipulation tool</a:t>
            </a:r>
            <a:endParaRPr lang="en-US" altLang="ko-KR" i="1" dirty="0">
              <a:ea typeface="굴림체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3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체" pitchFamily="49" charset="-128"/>
              </a:rPr>
              <a:t>Shear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ko-KR">
                <a:ea typeface="굴림체" pitchFamily="49" charset="-128"/>
              </a:rPr>
              <a:t> </a:t>
            </a:r>
            <a:r>
              <a:rPr lang="en-US" altLang="ko-KR" b="1">
                <a:ea typeface="굴림체" pitchFamily="49" charset="-128"/>
              </a:rPr>
              <a:t>Transformed to a shifted parallelogram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600">
                <a:ea typeface="굴림체" pitchFamily="49" charset="-128"/>
              </a:rPr>
              <a:t>(X = Xref)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체" pitchFamily="49" charset="-128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체" pitchFamily="49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i="1">
                <a:ea typeface="굴림체" pitchFamily="49" charset="-128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i="1">
                <a:ea typeface="굴림체" pitchFamily="49" charset="-128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i="1">
              <a:ea typeface="굴림체" pitchFamily="49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i="1">
                <a:ea typeface="굴림체" pitchFamily="49" charset="-128"/>
              </a:rPr>
              <a:t>		x’ = x,    y’ = sh</a:t>
            </a:r>
            <a:r>
              <a:rPr lang="en-US" altLang="ko-KR" sz="1100" i="1">
                <a:ea typeface="굴림체" pitchFamily="49" charset="-128"/>
              </a:rPr>
              <a:t>y </a:t>
            </a:r>
            <a:r>
              <a:rPr lang="en-US" altLang="ko-KR" sz="2200" i="1">
                <a:ea typeface="굴림체" pitchFamily="49" charset="-128"/>
                <a:sym typeface="H_EQSYM1" pitchFamily="2" charset="2"/>
              </a:rPr>
              <a:t>·</a:t>
            </a:r>
            <a:r>
              <a:rPr lang="en-US" altLang="ko-KR" sz="1100" i="1">
                <a:ea typeface="굴림체" pitchFamily="49" charset="-128"/>
              </a:rPr>
              <a:t> </a:t>
            </a:r>
            <a:r>
              <a:rPr lang="en-US" altLang="ko-KR" sz="2200" i="1">
                <a:ea typeface="굴림체" pitchFamily="49" charset="-128"/>
                <a:sym typeface="H_EQSYM1" pitchFamily="2" charset="2"/>
              </a:rPr>
              <a:t>(</a:t>
            </a:r>
            <a:r>
              <a:rPr lang="en-US" altLang="ko-KR" sz="1800" i="1">
                <a:ea typeface="굴림체" pitchFamily="49" charset="-128"/>
              </a:rPr>
              <a:t>x-x</a:t>
            </a:r>
            <a:r>
              <a:rPr lang="en-US" altLang="ko-KR" sz="900" i="1">
                <a:ea typeface="굴림체" pitchFamily="49" charset="-128"/>
              </a:rPr>
              <a:t>ref</a:t>
            </a:r>
            <a:r>
              <a:rPr lang="en-US" altLang="ko-KR" sz="1800" i="1">
                <a:ea typeface="굴림체" pitchFamily="49" charset="-128"/>
              </a:rPr>
              <a:t>) + 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i="1">
              <a:ea typeface="굴림체" pitchFamily="49" charset="-128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505200" y="2667000"/>
          <a:ext cx="1828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수식" r:id="rId4" imgW="1409400" imgH="711000" progId="Equation.3">
                  <p:embed/>
                </p:oleObj>
              </mc:Choice>
              <mc:Fallback>
                <p:oleObj name="수식" r:id="rId4" imgW="1409400" imgH="71100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1828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33977" y="4539746"/>
            <a:ext cx="181822" cy="34073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1"/>
            <a:endParaRPr kumimoji="1" lang="en-US" altLang="ko-KR" sz="1600" dirty="0"/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7086600" y="2741085"/>
            <a:ext cx="1371600" cy="1424517"/>
            <a:chOff x="883" y="2350"/>
            <a:chExt cx="1181" cy="1346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931" y="307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 flipV="1">
              <a:off x="1075" y="249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795" y="2974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x</a:t>
              </a:r>
              <a:endParaRPr kumimoji="1" lang="en-US" altLang="ko-KR" sz="1400"/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883" y="2350"/>
              <a:ext cx="269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latinLnBrk="1"/>
              <a:r>
                <a:rPr kumimoji="1" lang="en-US" altLang="ko-KR" sz="1400">
                  <a:latin typeface="Palatino"/>
                </a:rPr>
                <a:t>y</a:t>
              </a:r>
              <a:endParaRPr kumimoji="1" lang="en-US" altLang="ko-KR"/>
            </a:p>
          </p:txBody>
        </p:sp>
      </p:grp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7315200" y="32004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8610600" y="3530600"/>
            <a:ext cx="137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 flipV="1">
            <a:off x="8985250" y="2921000"/>
            <a:ext cx="0" cy="127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9821864" y="3426421"/>
            <a:ext cx="31273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x</a:t>
            </a:r>
            <a:endParaRPr kumimoji="1" lang="en-US" altLang="ko-KR" sz="1400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8763000" y="2766021"/>
            <a:ext cx="3127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1"/>
            <a:r>
              <a:rPr kumimoji="1" lang="en-US" altLang="ko-KR" sz="1400">
                <a:latin typeface="Palatino"/>
              </a:rPr>
              <a:t>y</a:t>
            </a:r>
            <a:endParaRPr kumimoji="1" lang="en-US" altLang="ko-KR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8991600" y="2768600"/>
            <a:ext cx="304800" cy="609600"/>
          </a:xfrm>
          <a:custGeom>
            <a:avLst/>
            <a:gdLst>
              <a:gd name="T0" fmla="*/ 0 w 240"/>
              <a:gd name="T1" fmla="*/ 384 h 384"/>
              <a:gd name="T2" fmla="*/ 240 w 240"/>
              <a:gd name="T3" fmla="*/ 192 h 384"/>
              <a:gd name="T4" fmla="*/ 240 w 240"/>
              <a:gd name="T5" fmla="*/ 0 h 384"/>
              <a:gd name="T6" fmla="*/ 0 w 240"/>
              <a:gd name="T7" fmla="*/ 192 h 384"/>
              <a:gd name="T8" fmla="*/ 0 w 240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84">
                <a:moveTo>
                  <a:pt x="0" y="384"/>
                </a:moveTo>
                <a:lnTo>
                  <a:pt x="240" y="192"/>
                </a:lnTo>
                <a:lnTo>
                  <a:pt x="240" y="0"/>
                </a:lnTo>
                <a:lnTo>
                  <a:pt x="0" y="192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8610600" y="35052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8153400" y="3581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400" b="1"/>
              <a:t>(-1,0)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0,0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239000" y="3505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1,0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6553200" y="2971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0,1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8305800" y="3124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0,1/2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8991600" y="3124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1,1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8991600" y="2514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1,2</a:t>
            </a:r>
            <a:r>
              <a:rPr kumimoji="1" lang="en-US" altLang="ko-KR" sz="1600" b="1"/>
              <a:t>)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8305800" y="2590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 b="1"/>
              <a:t>(</a:t>
            </a:r>
            <a:r>
              <a:rPr kumimoji="1" lang="en-US" altLang="ko-KR" sz="1400" b="1"/>
              <a:t>0,3/2</a:t>
            </a:r>
            <a:r>
              <a:rPr kumimoji="1" lang="en-US" altLang="ko-KR" sz="16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23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2D Scaling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14600" y="2209800"/>
            <a:ext cx="1752600" cy="1295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24400" y="3124200"/>
            <a:ext cx="5334000" cy="236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6670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2667000" y="2362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819400" y="2514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24400" y="4800600"/>
            <a:ext cx="1143000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779426" y="1371601"/>
            <a:ext cx="1313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Modeling</a:t>
            </a:r>
          </a:p>
          <a:p>
            <a:pPr algn="ctr"/>
            <a:r>
              <a:rPr lang="en-US" altLang="ko-KR"/>
              <a:t>Coordinates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724400" y="548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47244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724400" y="518160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5257800" y="4800600"/>
            <a:ext cx="6096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 rot="5400000">
            <a:off x="4679950" y="40068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324600" y="5486400"/>
            <a:ext cx="1938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World Coordinates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438401" y="4038600"/>
            <a:ext cx="1500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Scale(0.3, 0.3)</a:t>
            </a:r>
          </a:p>
        </p:txBody>
      </p:sp>
    </p:spTree>
    <p:extLst>
      <p:ext uri="{BB962C8B-B14F-4D97-AF65-F5344CB8AC3E}">
        <p14:creationId xmlns:p14="http://schemas.microsoft.com/office/powerpoint/2010/main" val="18506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2D Rotation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14600" y="2209800"/>
            <a:ext cx="1752600" cy="1295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24400" y="3124200"/>
            <a:ext cx="5334000" cy="236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6670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667000" y="2362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19400" y="2514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779426" y="1371601"/>
            <a:ext cx="1313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Modeling</a:t>
            </a:r>
          </a:p>
          <a:p>
            <a:pPr algn="ctr"/>
            <a:r>
              <a:rPr lang="en-US" altLang="ko-KR"/>
              <a:t>Coordinates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rot="5400000">
            <a:off x="4343400" y="5867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rot="5400000" flipV="1">
            <a:off x="5067300" y="52197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 rot="5400000">
            <a:off x="4603750" y="56070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5029200" y="5562600"/>
            <a:ext cx="381000" cy="381000"/>
          </a:xfrm>
          <a:custGeom>
            <a:avLst/>
            <a:gdLst>
              <a:gd name="T0" fmla="*/ 192 w 192"/>
              <a:gd name="T1" fmla="*/ 0 h 240"/>
              <a:gd name="T2" fmla="*/ 0 w 192"/>
              <a:gd name="T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52" y="84"/>
                  <a:pt x="112" y="168"/>
                  <a:pt x="0" y="24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724400" y="518160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 rot="5400000">
            <a:off x="4679950" y="40068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438401" y="4038601"/>
            <a:ext cx="1500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Scale(0.3, 0.3)</a:t>
            </a:r>
          </a:p>
          <a:p>
            <a:r>
              <a:rPr lang="en-US" altLang="ko-KR">
                <a:solidFill>
                  <a:schemeClr val="accent1"/>
                </a:solidFill>
              </a:rPr>
              <a:t>Rotate(-90)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324600" y="5486400"/>
            <a:ext cx="1938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World Coordinates</a:t>
            </a:r>
          </a:p>
        </p:txBody>
      </p:sp>
    </p:spTree>
    <p:extLst>
      <p:ext uri="{BB962C8B-B14F-4D97-AF65-F5344CB8AC3E}">
        <p14:creationId xmlns:p14="http://schemas.microsoft.com/office/powerpoint/2010/main" val="7441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2D Translation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514600" y="2209800"/>
            <a:ext cx="1752600" cy="1295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24400" y="3124200"/>
            <a:ext cx="5334000" cy="236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6670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2667000" y="2362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819400" y="2514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779426" y="1371601"/>
            <a:ext cx="1313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Modeling</a:t>
            </a:r>
          </a:p>
          <a:p>
            <a:pPr algn="ctr"/>
            <a:r>
              <a:rPr lang="en-US" altLang="ko-KR"/>
              <a:t>Coordinates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rot="5400000">
            <a:off x="4419600" y="4267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rot="5400000" flipV="1">
            <a:off x="5067300" y="36195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 rot="5400000">
            <a:off x="4679950" y="40068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 rot="5400000">
            <a:off x="4603750" y="5607050"/>
            <a:ext cx="533400" cy="2921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4495800" y="4191000"/>
            <a:ext cx="304800" cy="1524000"/>
          </a:xfrm>
          <a:custGeom>
            <a:avLst/>
            <a:gdLst>
              <a:gd name="T0" fmla="*/ 248 w 296"/>
              <a:gd name="T1" fmla="*/ 960 h 960"/>
              <a:gd name="T2" fmla="*/ 8 w 296"/>
              <a:gd name="T3" fmla="*/ 432 h 960"/>
              <a:gd name="T4" fmla="*/ 296 w 296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960">
                <a:moveTo>
                  <a:pt x="248" y="960"/>
                </a:moveTo>
                <a:cubicBezTo>
                  <a:pt x="124" y="776"/>
                  <a:pt x="0" y="592"/>
                  <a:pt x="8" y="432"/>
                </a:cubicBezTo>
                <a:cubicBezTo>
                  <a:pt x="16" y="272"/>
                  <a:pt x="168" y="88"/>
                  <a:pt x="29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438401" y="4038600"/>
            <a:ext cx="15171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Scale(0.3, 0.3)</a:t>
            </a:r>
          </a:p>
          <a:p>
            <a:r>
              <a:rPr lang="en-US" altLang="ko-KR">
                <a:solidFill>
                  <a:schemeClr val="accent1"/>
                </a:solidFill>
              </a:rPr>
              <a:t>Rotate(-90)</a:t>
            </a:r>
          </a:p>
          <a:p>
            <a:r>
              <a:rPr lang="en-US" altLang="ko-KR">
                <a:solidFill>
                  <a:schemeClr val="accent1"/>
                </a:solidFill>
              </a:rPr>
              <a:t>Translate(5, 3)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324600" y="5486400"/>
            <a:ext cx="1938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World Coordinates</a:t>
            </a:r>
          </a:p>
        </p:txBody>
      </p:sp>
    </p:spTree>
    <p:extLst>
      <p:ext uri="{BB962C8B-B14F-4D97-AF65-F5344CB8AC3E}">
        <p14:creationId xmlns:p14="http://schemas.microsoft.com/office/powerpoint/2010/main" val="3220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2D Geometric Transformation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14600" y="2209800"/>
            <a:ext cx="1752600" cy="1295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724400" y="3124200"/>
            <a:ext cx="5334000" cy="236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6670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667000" y="2362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819400" y="2514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779426" y="1371601"/>
            <a:ext cx="1313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Modeling</a:t>
            </a:r>
          </a:p>
          <a:p>
            <a:pPr algn="ctr"/>
            <a:r>
              <a:rPr lang="en-US" altLang="ko-KR"/>
              <a:t>Coordinates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324600" y="5486400"/>
            <a:ext cx="1938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World Coordinates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077232" y="2286000"/>
            <a:ext cx="8151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Again?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 rot="5400000">
            <a:off x="4679950" y="40068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400800" y="5029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1" name="AutoShape 13"/>
          <p:cNvCxnSpPr>
            <a:cxnSpLocks noChangeShapeType="1"/>
            <a:stCxn id="17411" idx="3"/>
            <a:endCxn id="17420" idx="0"/>
          </p:cNvCxnSpPr>
          <p:nvPr/>
        </p:nvCxnSpPr>
        <p:spPr bwMode="auto">
          <a:xfrm>
            <a:off x="4279900" y="2857500"/>
            <a:ext cx="2387600" cy="21717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52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2D Geometric Transformation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514600" y="2209800"/>
            <a:ext cx="1752600" cy="1295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724400" y="3124200"/>
            <a:ext cx="5334000" cy="236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6670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667000" y="2362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819400" y="2514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779426" y="1371601"/>
            <a:ext cx="1313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Modeling</a:t>
            </a:r>
          </a:p>
          <a:p>
            <a:pPr algn="ctr"/>
            <a:r>
              <a:rPr lang="en-US" altLang="ko-KR"/>
              <a:t>Coordinates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324600" y="5486400"/>
            <a:ext cx="1938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World Coordinates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790501" y="1981201"/>
            <a:ext cx="1031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Scale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Translate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342701" y="4191000"/>
            <a:ext cx="1031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Scale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Rotate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Translate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 rot="5400000">
            <a:off x="4679950" y="4006850"/>
            <a:ext cx="53340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00800" y="5029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6" name="AutoShape 14"/>
          <p:cNvCxnSpPr>
            <a:cxnSpLocks noChangeShapeType="1"/>
            <a:stCxn id="18435" idx="3"/>
            <a:endCxn id="18445" idx="0"/>
          </p:cNvCxnSpPr>
          <p:nvPr/>
        </p:nvCxnSpPr>
        <p:spPr bwMode="auto">
          <a:xfrm>
            <a:off x="4279900" y="2857500"/>
            <a:ext cx="2387600" cy="21717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35" idx="2"/>
            <a:endCxn id="18444" idx="2"/>
          </p:cNvCxnSpPr>
          <p:nvPr/>
        </p:nvCxnSpPr>
        <p:spPr bwMode="auto">
          <a:xfrm rot="16200000" flipH="1">
            <a:off x="3778251" y="3130551"/>
            <a:ext cx="633413" cy="1408113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08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2D Transformations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>
                <a:ea typeface="굴림" pitchFamily="50" charset="-127"/>
              </a:rPr>
              <a:t>Translation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Scale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Rotation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r>
              <a:rPr lang="en-US" altLang="ko-KR" sz="2400" b="1">
                <a:ea typeface="굴림" pitchFamily="50" charset="-127"/>
              </a:rPr>
              <a:t>Shear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819401" y="1905001"/>
          <a:ext cx="12430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3" imgW="672840" imgH="177480" progId="Equation.3">
                  <p:embed/>
                </p:oleObj>
              </mc:Choice>
              <mc:Fallback>
                <p:oleObj name="Equation" r:id="rId3" imgW="672840" imgH="17748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05001"/>
                        <a:ext cx="12430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19400" y="2286000"/>
          <a:ext cx="121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219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830513" y="30480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0480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830514" y="3429000"/>
          <a:ext cx="1196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3429000"/>
                        <a:ext cx="1196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819401" y="4267200"/>
          <a:ext cx="2486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11" imgW="1346040" imgH="203040" progId="Equation.3">
                  <p:embed/>
                </p:oleObj>
              </mc:Choice>
              <mc:Fallback>
                <p:oleObj name="Equation" r:id="rId11" imgW="1346040" imgH="203040" progId="Equation.3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0"/>
                        <a:ext cx="2486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819401" y="4648200"/>
          <a:ext cx="2557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13" imgW="1384200" imgH="203040" progId="Equation.3">
                  <p:embed/>
                </p:oleObj>
              </mc:Choice>
              <mc:Fallback>
                <p:oleObj name="Equation" r:id="rId13" imgW="1384200" imgH="203040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557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808288" y="5410200"/>
          <a:ext cx="166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15" imgW="901440" imgH="203040" progId="Equation.3">
                  <p:embed/>
                </p:oleObj>
              </mc:Choice>
              <mc:Fallback>
                <p:oleObj name="Equation" r:id="rId15" imgW="901440" imgH="20304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410200"/>
                        <a:ext cx="166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819401" y="5791200"/>
          <a:ext cx="1643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17" imgW="888840" imgH="203040" progId="Equation.3">
                  <p:embed/>
                </p:oleObj>
              </mc:Choice>
              <mc:Fallback>
                <p:oleObj name="Equation" r:id="rId17" imgW="888840" imgH="203040" progId="Equation.3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791200"/>
                        <a:ext cx="1643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3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125</TotalTime>
  <Words>799</Words>
  <Application>Microsoft Office PowerPoint</Application>
  <PresentationFormat>Widescreen</PresentationFormat>
  <Paragraphs>335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굴림</vt:lpstr>
      <vt:lpstr>굴림체</vt:lpstr>
      <vt:lpstr>Malgun Gothic</vt:lpstr>
      <vt:lpstr>Arial</vt:lpstr>
      <vt:lpstr>Arial Rounded MT Bold</vt:lpstr>
      <vt:lpstr>Calibri</vt:lpstr>
      <vt:lpstr>Corbel</vt:lpstr>
      <vt:lpstr>H_EQSYM1</vt:lpstr>
      <vt:lpstr>Palatino</vt:lpstr>
      <vt:lpstr>Symbol</vt:lpstr>
      <vt:lpstr>Times New Roman</vt:lpstr>
      <vt:lpstr>Wingdings</vt:lpstr>
      <vt:lpstr>Basis</vt:lpstr>
      <vt:lpstr>수식</vt:lpstr>
      <vt:lpstr>Equation</vt:lpstr>
      <vt:lpstr>Transformasi 2D</vt:lpstr>
      <vt:lpstr>Contents</vt:lpstr>
      <vt:lpstr>Geometric Transformation</vt:lpstr>
      <vt:lpstr>Example: 2D Scaling</vt:lpstr>
      <vt:lpstr>Example: 2D Rotation</vt:lpstr>
      <vt:lpstr>Example: 2D Translation</vt:lpstr>
      <vt:lpstr>Example: 2D Geometric Transformation</vt:lpstr>
      <vt:lpstr>Example: 2D Geometric Transformation</vt:lpstr>
      <vt:lpstr>Basic 2D Transformations</vt:lpstr>
      <vt:lpstr>Basic 2D Transformations</vt:lpstr>
      <vt:lpstr>Basic 2D Transformations</vt:lpstr>
      <vt:lpstr>Basic 2D Transformations</vt:lpstr>
      <vt:lpstr>Basic 2D Transformations</vt:lpstr>
      <vt:lpstr>Basic 2D Transformations</vt:lpstr>
      <vt:lpstr>Matrix Representation</vt:lpstr>
      <vt:lpstr>Matrix Representation</vt:lpstr>
      <vt:lpstr>2×2 Matrices</vt:lpstr>
      <vt:lpstr>2×2 Matrices</vt:lpstr>
      <vt:lpstr>2×2 Matrices</vt:lpstr>
      <vt:lpstr>2×2 Matrices</vt:lpstr>
      <vt:lpstr>2D Translation</vt:lpstr>
      <vt:lpstr>Basic 2D Transformations</vt:lpstr>
      <vt:lpstr>Homogeneous Coordinates</vt:lpstr>
      <vt:lpstr>Matrix Composition</vt:lpstr>
      <vt:lpstr>Matrix Composition</vt:lpstr>
      <vt:lpstr>Pivot-Point Rotation</vt:lpstr>
      <vt:lpstr>General Fixed-Point Scaling</vt:lpstr>
      <vt:lpstr>Reflection</vt:lpstr>
      <vt:lpstr>Shear</vt:lpstr>
      <vt:lpstr>Shear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2D</dc:title>
  <dc:creator>Rismi Yati</dc:creator>
  <cp:lastModifiedBy>Rismi Yati</cp:lastModifiedBy>
  <cp:revision>12</cp:revision>
  <dcterms:created xsi:type="dcterms:W3CDTF">2020-03-02T00:58:05Z</dcterms:created>
  <dcterms:modified xsi:type="dcterms:W3CDTF">2020-03-02T05:30:46Z</dcterms:modified>
</cp:coreProperties>
</file>