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309" r:id="rId6"/>
    <p:sldId id="295" r:id="rId7"/>
    <p:sldId id="296" r:id="rId8"/>
    <p:sldId id="298" r:id="rId9"/>
    <p:sldId id="262" r:id="rId10"/>
    <p:sldId id="310" r:id="rId11"/>
    <p:sldId id="299" r:id="rId12"/>
    <p:sldId id="259" r:id="rId13"/>
    <p:sldId id="302" r:id="rId14"/>
    <p:sldId id="300" r:id="rId15"/>
    <p:sldId id="277" r:id="rId16"/>
    <p:sldId id="311" r:id="rId17"/>
    <p:sldId id="304" r:id="rId18"/>
    <p:sldId id="305" r:id="rId19"/>
    <p:sldId id="307" r:id="rId20"/>
    <p:sldId id="306" r:id="rId21"/>
    <p:sldId id="308" r:id="rId22"/>
    <p:sldId id="319" r:id="rId23"/>
    <p:sldId id="313" r:id="rId24"/>
    <p:sldId id="315" r:id="rId25"/>
    <p:sldId id="318" r:id="rId26"/>
    <p:sldId id="312" r:id="rId27"/>
    <p:sldId id="320" r:id="rId28"/>
    <p:sldId id="324" r:id="rId29"/>
    <p:sldId id="322" r:id="rId30"/>
    <p:sldId id="323" r:id="rId31"/>
    <p:sldId id="321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58"/>
    <a:srgbClr val="F26D9A"/>
    <a:srgbClr val="76B1D1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0" autoAdjust="0"/>
  </p:normalViewPr>
  <p:slideViewPr>
    <p:cSldViewPr showGuides="1">
      <p:cViewPr varScale="1">
        <p:scale>
          <a:sx n="79" d="100"/>
          <a:sy n="79" d="100"/>
        </p:scale>
        <p:origin x="1116" y="6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ustomXml" Target="../customXml/item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9BBCF-0483-469F-91D3-2C4630D7B74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EA364D18-0E2E-4A84-9DFD-965EBE6509AC}">
      <dgm:prSet phldrT="[Text]"/>
      <dgm:spPr/>
      <dgm:t>
        <a:bodyPr/>
        <a:lstStyle/>
        <a:p>
          <a:r>
            <a:rPr lang="id-ID" dirty="0"/>
            <a:t>Sebagai satu kesatuan yang utuh </a:t>
          </a:r>
        </a:p>
      </dgm:t>
    </dgm:pt>
    <dgm:pt modelId="{259AFBD3-D2CE-410B-8893-AE8609C718A7}" type="parTrans" cxnId="{C5B81375-5EEA-44AC-AFD5-9AF1649D2166}">
      <dgm:prSet/>
      <dgm:spPr/>
      <dgm:t>
        <a:bodyPr/>
        <a:lstStyle/>
        <a:p>
          <a:endParaRPr lang="id-ID"/>
        </a:p>
      </dgm:t>
    </dgm:pt>
    <dgm:pt modelId="{B35CDA22-D381-400D-A5CE-D4BE266170B0}" type="sibTrans" cxnId="{C5B81375-5EEA-44AC-AFD5-9AF1649D2166}">
      <dgm:prSet/>
      <dgm:spPr/>
      <dgm:t>
        <a:bodyPr/>
        <a:lstStyle/>
        <a:p>
          <a:endParaRPr lang="id-ID"/>
        </a:p>
      </dgm:t>
    </dgm:pt>
    <dgm:pt modelId="{37FD6CC9-7D30-47CC-AEDA-EBDBC3625ABB}">
      <dgm:prSet phldrT="[Text]"/>
      <dgm:spPr/>
      <dgm:t>
        <a:bodyPr/>
        <a:lstStyle/>
        <a:p>
          <a:r>
            <a:rPr lang="id-ID" dirty="0"/>
            <a:t>Bersifat konsisten dan koheren</a:t>
          </a:r>
        </a:p>
      </dgm:t>
    </dgm:pt>
    <dgm:pt modelId="{266268A9-8F50-4C7A-879A-B057C0796163}" type="parTrans" cxnId="{6F3AE8C7-A503-4EF1-9C18-DDABE4E49ECA}">
      <dgm:prSet/>
      <dgm:spPr/>
      <dgm:t>
        <a:bodyPr/>
        <a:lstStyle/>
        <a:p>
          <a:endParaRPr lang="id-ID"/>
        </a:p>
      </dgm:t>
    </dgm:pt>
    <dgm:pt modelId="{66E8C760-4D02-4982-90D5-82D32A5DC6BA}" type="sibTrans" cxnId="{6F3AE8C7-A503-4EF1-9C18-DDABE4E49ECA}">
      <dgm:prSet/>
      <dgm:spPr/>
      <dgm:t>
        <a:bodyPr/>
        <a:lstStyle/>
        <a:p>
          <a:endParaRPr lang="id-ID"/>
        </a:p>
      </dgm:t>
    </dgm:pt>
    <dgm:pt modelId="{CE519FA5-D4C1-4702-B806-5FDA8B966A3C}">
      <dgm:prSet phldrT="[Text]"/>
      <dgm:spPr/>
      <dgm:t>
        <a:bodyPr/>
        <a:lstStyle/>
        <a:p>
          <a:r>
            <a:rPr lang="id-ID" dirty="0"/>
            <a:t>Ada hubungan antar satu dengan yang lainnya</a:t>
          </a:r>
        </a:p>
      </dgm:t>
    </dgm:pt>
    <dgm:pt modelId="{6947B669-E73C-43F4-A3DB-5BB98A763F58}" type="parTrans" cxnId="{F7FD3E3A-460A-4374-9EE8-79FBBEF6B9FA}">
      <dgm:prSet/>
      <dgm:spPr/>
      <dgm:t>
        <a:bodyPr/>
        <a:lstStyle/>
        <a:p>
          <a:endParaRPr lang="id-ID"/>
        </a:p>
      </dgm:t>
    </dgm:pt>
    <dgm:pt modelId="{B3A0EEA3-2D91-4BE3-A621-CC5C31EFCD28}" type="sibTrans" cxnId="{F7FD3E3A-460A-4374-9EE8-79FBBEF6B9FA}">
      <dgm:prSet/>
      <dgm:spPr/>
      <dgm:t>
        <a:bodyPr/>
        <a:lstStyle/>
        <a:p>
          <a:endParaRPr lang="id-ID"/>
        </a:p>
      </dgm:t>
    </dgm:pt>
    <dgm:pt modelId="{21E4EDAE-9A3D-40A7-B18B-05C1D7B1C667}">
      <dgm:prSet phldrT="[Text]"/>
      <dgm:spPr/>
      <dgm:t>
        <a:bodyPr/>
        <a:lstStyle/>
        <a:p>
          <a:r>
            <a:rPr lang="id-ID" dirty="0"/>
            <a:t>Ada kerjasama</a:t>
          </a:r>
        </a:p>
      </dgm:t>
    </dgm:pt>
    <dgm:pt modelId="{BFCF4C5C-3A8D-4DC5-A40E-842DE6E07F7D}" type="sibTrans" cxnId="{115E64A0-E76C-4199-B18D-419444EF1FA2}">
      <dgm:prSet/>
      <dgm:spPr/>
      <dgm:t>
        <a:bodyPr/>
        <a:lstStyle/>
        <a:p>
          <a:endParaRPr lang="id-ID"/>
        </a:p>
      </dgm:t>
    </dgm:pt>
    <dgm:pt modelId="{FA22D024-9D7D-418D-A15B-D22BE474C304}" type="parTrans" cxnId="{115E64A0-E76C-4199-B18D-419444EF1FA2}">
      <dgm:prSet/>
      <dgm:spPr/>
      <dgm:t>
        <a:bodyPr/>
        <a:lstStyle/>
        <a:p>
          <a:endParaRPr lang="id-ID"/>
        </a:p>
      </dgm:t>
    </dgm:pt>
    <dgm:pt modelId="{7C8A273B-AE88-4ADA-8301-DBCEFBE0B7C4}">
      <dgm:prSet phldrT="[Text]"/>
      <dgm:spPr/>
      <dgm:t>
        <a:bodyPr/>
        <a:lstStyle/>
        <a:p>
          <a:r>
            <a:rPr lang="id-ID" dirty="0"/>
            <a:t>Semua mengabdi untuk satu tujuan yang sama</a:t>
          </a:r>
        </a:p>
      </dgm:t>
    </dgm:pt>
    <dgm:pt modelId="{A9B3D5F0-493E-4ED2-AE12-EB5E5083B6A6}" type="parTrans" cxnId="{81F3CCD5-9058-4E16-8F67-6A7D4590365E}">
      <dgm:prSet/>
      <dgm:spPr/>
      <dgm:t>
        <a:bodyPr/>
        <a:lstStyle/>
        <a:p>
          <a:endParaRPr lang="id-ID"/>
        </a:p>
      </dgm:t>
    </dgm:pt>
    <dgm:pt modelId="{0924E704-616F-40C0-AD8D-81DF9CFC2E5B}" type="sibTrans" cxnId="{81F3CCD5-9058-4E16-8F67-6A7D4590365E}">
      <dgm:prSet/>
      <dgm:spPr/>
      <dgm:t>
        <a:bodyPr/>
        <a:lstStyle/>
        <a:p>
          <a:endParaRPr lang="id-ID"/>
        </a:p>
      </dgm:t>
    </dgm:pt>
    <dgm:pt modelId="{8E546B21-1CB6-4405-9560-ED4D77EDBAED}" type="pres">
      <dgm:prSet presAssocID="{BEA9BBCF-0483-469F-91D3-2C4630D7B74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DBD87-F0E5-4F75-B284-316E065D14F9}" type="pres">
      <dgm:prSet presAssocID="{EA364D18-0E2E-4A84-9DFD-965EBE6509AC}" presName="parentLin" presStyleCnt="0"/>
      <dgm:spPr/>
    </dgm:pt>
    <dgm:pt modelId="{9A2D2275-792B-426C-81B3-A90DD6CA9CF8}" type="pres">
      <dgm:prSet presAssocID="{EA364D18-0E2E-4A84-9DFD-965EBE6509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BFE5F0E-981C-4F47-B3BD-82DC31F1D0F1}" type="pres">
      <dgm:prSet presAssocID="{EA364D18-0E2E-4A84-9DFD-965EBE6509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6F981-8D4E-48A6-AC4F-346574D890E5}" type="pres">
      <dgm:prSet presAssocID="{EA364D18-0E2E-4A84-9DFD-965EBE6509AC}" presName="negativeSpace" presStyleCnt="0"/>
      <dgm:spPr/>
    </dgm:pt>
    <dgm:pt modelId="{2F620C35-4DE3-40ED-AAB2-5006DF7CE6C5}" type="pres">
      <dgm:prSet presAssocID="{EA364D18-0E2E-4A84-9DFD-965EBE6509AC}" presName="childText" presStyleLbl="conFgAcc1" presStyleIdx="0" presStyleCnt="5">
        <dgm:presLayoutVars>
          <dgm:bulletEnabled val="1"/>
        </dgm:presLayoutVars>
      </dgm:prSet>
      <dgm:spPr/>
    </dgm:pt>
    <dgm:pt modelId="{B08972E1-351F-47C2-98FB-C4463AE01C6C}" type="pres">
      <dgm:prSet presAssocID="{B35CDA22-D381-400D-A5CE-D4BE266170B0}" presName="spaceBetweenRectangles" presStyleCnt="0"/>
      <dgm:spPr/>
    </dgm:pt>
    <dgm:pt modelId="{C7F459AA-DE91-4BDA-98B4-9D1DF495C85C}" type="pres">
      <dgm:prSet presAssocID="{37FD6CC9-7D30-47CC-AEDA-EBDBC3625ABB}" presName="parentLin" presStyleCnt="0"/>
      <dgm:spPr/>
    </dgm:pt>
    <dgm:pt modelId="{CC682A6F-AC28-4C43-B47F-847886AB590A}" type="pres">
      <dgm:prSet presAssocID="{37FD6CC9-7D30-47CC-AEDA-EBDBC3625AB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CA2C2DD-474C-41CB-AF86-A05276B4F095}" type="pres">
      <dgm:prSet presAssocID="{37FD6CC9-7D30-47CC-AEDA-EBDBC3625AB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D5247-BD5B-4830-BF23-BB07AC1331A9}" type="pres">
      <dgm:prSet presAssocID="{37FD6CC9-7D30-47CC-AEDA-EBDBC3625ABB}" presName="negativeSpace" presStyleCnt="0"/>
      <dgm:spPr/>
    </dgm:pt>
    <dgm:pt modelId="{3CD902D9-D393-43EB-AC53-456606F0A074}" type="pres">
      <dgm:prSet presAssocID="{37FD6CC9-7D30-47CC-AEDA-EBDBC3625ABB}" presName="childText" presStyleLbl="conFgAcc1" presStyleIdx="1" presStyleCnt="5">
        <dgm:presLayoutVars>
          <dgm:bulletEnabled val="1"/>
        </dgm:presLayoutVars>
      </dgm:prSet>
      <dgm:spPr/>
    </dgm:pt>
    <dgm:pt modelId="{A97384E9-4D26-4847-A45E-1CFFC5AF33AC}" type="pres">
      <dgm:prSet presAssocID="{66E8C760-4D02-4982-90D5-82D32A5DC6BA}" presName="spaceBetweenRectangles" presStyleCnt="0"/>
      <dgm:spPr/>
    </dgm:pt>
    <dgm:pt modelId="{882AF643-CB79-4E95-90A7-3965ECF50544}" type="pres">
      <dgm:prSet presAssocID="{CE519FA5-D4C1-4702-B806-5FDA8B966A3C}" presName="parentLin" presStyleCnt="0"/>
      <dgm:spPr/>
    </dgm:pt>
    <dgm:pt modelId="{2C50E547-06CA-4C20-872F-67EBF3A71115}" type="pres">
      <dgm:prSet presAssocID="{CE519FA5-D4C1-4702-B806-5FDA8B966A3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DBF6C3EE-2F3C-4B5F-ABAD-4BE9166A5426}" type="pres">
      <dgm:prSet presAssocID="{CE519FA5-D4C1-4702-B806-5FDA8B966A3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DA871-3806-40B6-88FA-3242727F3ECD}" type="pres">
      <dgm:prSet presAssocID="{CE519FA5-D4C1-4702-B806-5FDA8B966A3C}" presName="negativeSpace" presStyleCnt="0"/>
      <dgm:spPr/>
    </dgm:pt>
    <dgm:pt modelId="{0CB23C2A-E611-4CDF-985E-41932456F4DF}" type="pres">
      <dgm:prSet presAssocID="{CE519FA5-D4C1-4702-B806-5FDA8B966A3C}" presName="childText" presStyleLbl="conFgAcc1" presStyleIdx="2" presStyleCnt="5">
        <dgm:presLayoutVars>
          <dgm:bulletEnabled val="1"/>
        </dgm:presLayoutVars>
      </dgm:prSet>
      <dgm:spPr/>
    </dgm:pt>
    <dgm:pt modelId="{5CFC316E-3D20-4AA2-ACB5-AB53242EBA8E}" type="pres">
      <dgm:prSet presAssocID="{B3A0EEA3-2D91-4BE3-A621-CC5C31EFCD28}" presName="spaceBetweenRectangles" presStyleCnt="0"/>
      <dgm:spPr/>
    </dgm:pt>
    <dgm:pt modelId="{E36CF8FA-FF90-422B-8EFA-E131301CC0B6}" type="pres">
      <dgm:prSet presAssocID="{21E4EDAE-9A3D-40A7-B18B-05C1D7B1C667}" presName="parentLin" presStyleCnt="0"/>
      <dgm:spPr/>
    </dgm:pt>
    <dgm:pt modelId="{CD8AFED4-F3F5-4B49-A492-4535FE6F8537}" type="pres">
      <dgm:prSet presAssocID="{21E4EDAE-9A3D-40A7-B18B-05C1D7B1C667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D2D6D97F-721E-4BD6-B740-E5B0ECC012F0}" type="pres">
      <dgm:prSet presAssocID="{21E4EDAE-9A3D-40A7-B18B-05C1D7B1C6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89369-1A25-436B-84B1-E68C293F3C0D}" type="pres">
      <dgm:prSet presAssocID="{21E4EDAE-9A3D-40A7-B18B-05C1D7B1C667}" presName="negativeSpace" presStyleCnt="0"/>
      <dgm:spPr/>
    </dgm:pt>
    <dgm:pt modelId="{53DF7EA9-389A-482C-AA04-29AF1D5BE7AE}" type="pres">
      <dgm:prSet presAssocID="{21E4EDAE-9A3D-40A7-B18B-05C1D7B1C667}" presName="childText" presStyleLbl="conFgAcc1" presStyleIdx="3" presStyleCnt="5">
        <dgm:presLayoutVars>
          <dgm:bulletEnabled val="1"/>
        </dgm:presLayoutVars>
      </dgm:prSet>
      <dgm:spPr/>
    </dgm:pt>
    <dgm:pt modelId="{FD8EF8C3-8449-4733-B174-C079D5F53FBF}" type="pres">
      <dgm:prSet presAssocID="{BFCF4C5C-3A8D-4DC5-A40E-842DE6E07F7D}" presName="spaceBetweenRectangles" presStyleCnt="0"/>
      <dgm:spPr/>
    </dgm:pt>
    <dgm:pt modelId="{C8EF77E2-94FD-4873-B16B-77C4D50E6012}" type="pres">
      <dgm:prSet presAssocID="{7C8A273B-AE88-4ADA-8301-DBCEFBE0B7C4}" presName="parentLin" presStyleCnt="0"/>
      <dgm:spPr/>
    </dgm:pt>
    <dgm:pt modelId="{9497462B-2821-42E0-A3FD-98C04FFBB819}" type="pres">
      <dgm:prSet presAssocID="{7C8A273B-AE88-4ADA-8301-DBCEFBE0B7C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E78242AB-4B0D-4139-9DBA-9C355752E001}" type="pres">
      <dgm:prSet presAssocID="{7C8A273B-AE88-4ADA-8301-DBCEFBE0B7C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D785D-E404-4F73-AAF3-23B3F452E67D}" type="pres">
      <dgm:prSet presAssocID="{7C8A273B-AE88-4ADA-8301-DBCEFBE0B7C4}" presName="negativeSpace" presStyleCnt="0"/>
      <dgm:spPr/>
    </dgm:pt>
    <dgm:pt modelId="{5080ACD2-507D-43B8-948E-33BF0C94086E}" type="pres">
      <dgm:prSet presAssocID="{7C8A273B-AE88-4ADA-8301-DBCEFBE0B7C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7657CB4-A24B-49CF-B5B9-B25034D11834}" type="presOf" srcId="{37FD6CC9-7D30-47CC-AEDA-EBDBC3625ABB}" destId="{CC682A6F-AC28-4C43-B47F-847886AB590A}" srcOrd="0" destOrd="0" presId="urn:microsoft.com/office/officeart/2005/8/layout/list1"/>
    <dgm:cxn modelId="{00D074E2-16C5-46D2-B337-3C2587553B0F}" type="presOf" srcId="{21E4EDAE-9A3D-40A7-B18B-05C1D7B1C667}" destId="{D2D6D97F-721E-4BD6-B740-E5B0ECC012F0}" srcOrd="1" destOrd="0" presId="urn:microsoft.com/office/officeart/2005/8/layout/list1"/>
    <dgm:cxn modelId="{81F3CCD5-9058-4E16-8F67-6A7D4590365E}" srcId="{BEA9BBCF-0483-469F-91D3-2C4630D7B748}" destId="{7C8A273B-AE88-4ADA-8301-DBCEFBE0B7C4}" srcOrd="4" destOrd="0" parTransId="{A9B3D5F0-493E-4ED2-AE12-EB5E5083B6A6}" sibTransId="{0924E704-616F-40C0-AD8D-81DF9CFC2E5B}"/>
    <dgm:cxn modelId="{0147C7B5-6FD9-424C-8442-7C27F2012AD7}" type="presOf" srcId="{37FD6CC9-7D30-47CC-AEDA-EBDBC3625ABB}" destId="{FCA2C2DD-474C-41CB-AF86-A05276B4F095}" srcOrd="1" destOrd="0" presId="urn:microsoft.com/office/officeart/2005/8/layout/list1"/>
    <dgm:cxn modelId="{E79CFE20-715B-422F-A17F-9B3642723428}" type="presOf" srcId="{7C8A273B-AE88-4ADA-8301-DBCEFBE0B7C4}" destId="{9497462B-2821-42E0-A3FD-98C04FFBB819}" srcOrd="0" destOrd="0" presId="urn:microsoft.com/office/officeart/2005/8/layout/list1"/>
    <dgm:cxn modelId="{C694ECC3-966C-442F-980D-48CD7619DE56}" type="presOf" srcId="{7C8A273B-AE88-4ADA-8301-DBCEFBE0B7C4}" destId="{E78242AB-4B0D-4139-9DBA-9C355752E001}" srcOrd="1" destOrd="0" presId="urn:microsoft.com/office/officeart/2005/8/layout/list1"/>
    <dgm:cxn modelId="{34340E35-3141-46B2-AD41-869AC49FF8A4}" type="presOf" srcId="{EA364D18-0E2E-4A84-9DFD-965EBE6509AC}" destId="{6BFE5F0E-981C-4F47-B3BD-82DC31F1D0F1}" srcOrd="1" destOrd="0" presId="urn:microsoft.com/office/officeart/2005/8/layout/list1"/>
    <dgm:cxn modelId="{FB69BC47-2670-43C4-A137-E23A0E9E35E1}" type="presOf" srcId="{21E4EDAE-9A3D-40A7-B18B-05C1D7B1C667}" destId="{CD8AFED4-F3F5-4B49-A492-4535FE6F8537}" srcOrd="0" destOrd="0" presId="urn:microsoft.com/office/officeart/2005/8/layout/list1"/>
    <dgm:cxn modelId="{86EDEDB5-2B83-4842-A1E9-AEE09C02F284}" type="presOf" srcId="{EA364D18-0E2E-4A84-9DFD-965EBE6509AC}" destId="{9A2D2275-792B-426C-81B3-A90DD6CA9CF8}" srcOrd="0" destOrd="0" presId="urn:microsoft.com/office/officeart/2005/8/layout/list1"/>
    <dgm:cxn modelId="{E7FA5BB1-DE87-4429-8DC4-DBEF1C52598C}" type="presOf" srcId="{CE519FA5-D4C1-4702-B806-5FDA8B966A3C}" destId="{DBF6C3EE-2F3C-4B5F-ABAD-4BE9166A5426}" srcOrd="1" destOrd="0" presId="urn:microsoft.com/office/officeart/2005/8/layout/list1"/>
    <dgm:cxn modelId="{115E64A0-E76C-4199-B18D-419444EF1FA2}" srcId="{BEA9BBCF-0483-469F-91D3-2C4630D7B748}" destId="{21E4EDAE-9A3D-40A7-B18B-05C1D7B1C667}" srcOrd="3" destOrd="0" parTransId="{FA22D024-9D7D-418D-A15B-D22BE474C304}" sibTransId="{BFCF4C5C-3A8D-4DC5-A40E-842DE6E07F7D}"/>
    <dgm:cxn modelId="{CA3F499C-54EC-453B-A4FD-3D41928BE5B9}" type="presOf" srcId="{CE519FA5-D4C1-4702-B806-5FDA8B966A3C}" destId="{2C50E547-06CA-4C20-872F-67EBF3A71115}" srcOrd="0" destOrd="0" presId="urn:microsoft.com/office/officeart/2005/8/layout/list1"/>
    <dgm:cxn modelId="{6F3AE8C7-A503-4EF1-9C18-DDABE4E49ECA}" srcId="{BEA9BBCF-0483-469F-91D3-2C4630D7B748}" destId="{37FD6CC9-7D30-47CC-AEDA-EBDBC3625ABB}" srcOrd="1" destOrd="0" parTransId="{266268A9-8F50-4C7A-879A-B057C0796163}" sibTransId="{66E8C760-4D02-4982-90D5-82D32A5DC6BA}"/>
    <dgm:cxn modelId="{255C643E-EAE2-477B-8244-7789CE93AE4A}" type="presOf" srcId="{BEA9BBCF-0483-469F-91D3-2C4630D7B748}" destId="{8E546B21-1CB6-4405-9560-ED4D77EDBAED}" srcOrd="0" destOrd="0" presId="urn:microsoft.com/office/officeart/2005/8/layout/list1"/>
    <dgm:cxn modelId="{C5B81375-5EEA-44AC-AFD5-9AF1649D2166}" srcId="{BEA9BBCF-0483-469F-91D3-2C4630D7B748}" destId="{EA364D18-0E2E-4A84-9DFD-965EBE6509AC}" srcOrd="0" destOrd="0" parTransId="{259AFBD3-D2CE-410B-8893-AE8609C718A7}" sibTransId="{B35CDA22-D381-400D-A5CE-D4BE266170B0}"/>
    <dgm:cxn modelId="{F7FD3E3A-460A-4374-9EE8-79FBBEF6B9FA}" srcId="{BEA9BBCF-0483-469F-91D3-2C4630D7B748}" destId="{CE519FA5-D4C1-4702-B806-5FDA8B966A3C}" srcOrd="2" destOrd="0" parTransId="{6947B669-E73C-43F4-A3DB-5BB98A763F58}" sibTransId="{B3A0EEA3-2D91-4BE3-A621-CC5C31EFCD28}"/>
    <dgm:cxn modelId="{B7F681AD-4E5C-4989-AA25-E77BC5CD56E9}" type="presParOf" srcId="{8E546B21-1CB6-4405-9560-ED4D77EDBAED}" destId="{7D0DBD87-F0E5-4F75-B284-316E065D14F9}" srcOrd="0" destOrd="0" presId="urn:microsoft.com/office/officeart/2005/8/layout/list1"/>
    <dgm:cxn modelId="{76FF4435-41A9-44EC-B837-13AA10E32158}" type="presParOf" srcId="{7D0DBD87-F0E5-4F75-B284-316E065D14F9}" destId="{9A2D2275-792B-426C-81B3-A90DD6CA9CF8}" srcOrd="0" destOrd="0" presId="urn:microsoft.com/office/officeart/2005/8/layout/list1"/>
    <dgm:cxn modelId="{7DD92AB3-962F-4E65-85E6-CD8CA71192E5}" type="presParOf" srcId="{7D0DBD87-F0E5-4F75-B284-316E065D14F9}" destId="{6BFE5F0E-981C-4F47-B3BD-82DC31F1D0F1}" srcOrd="1" destOrd="0" presId="urn:microsoft.com/office/officeart/2005/8/layout/list1"/>
    <dgm:cxn modelId="{9E7AF57D-FEDD-4174-ABD1-285A7DE93E49}" type="presParOf" srcId="{8E546B21-1CB6-4405-9560-ED4D77EDBAED}" destId="{E596F981-8D4E-48A6-AC4F-346574D890E5}" srcOrd="1" destOrd="0" presId="urn:microsoft.com/office/officeart/2005/8/layout/list1"/>
    <dgm:cxn modelId="{66E3DB26-D113-4FB6-B779-6E6D3ED29616}" type="presParOf" srcId="{8E546B21-1CB6-4405-9560-ED4D77EDBAED}" destId="{2F620C35-4DE3-40ED-AAB2-5006DF7CE6C5}" srcOrd="2" destOrd="0" presId="urn:microsoft.com/office/officeart/2005/8/layout/list1"/>
    <dgm:cxn modelId="{3863CED1-3712-42F5-AC88-31EEBA49DF38}" type="presParOf" srcId="{8E546B21-1CB6-4405-9560-ED4D77EDBAED}" destId="{B08972E1-351F-47C2-98FB-C4463AE01C6C}" srcOrd="3" destOrd="0" presId="urn:microsoft.com/office/officeart/2005/8/layout/list1"/>
    <dgm:cxn modelId="{86E048B6-7A2F-4321-8A53-D878CF580837}" type="presParOf" srcId="{8E546B21-1CB6-4405-9560-ED4D77EDBAED}" destId="{C7F459AA-DE91-4BDA-98B4-9D1DF495C85C}" srcOrd="4" destOrd="0" presId="urn:microsoft.com/office/officeart/2005/8/layout/list1"/>
    <dgm:cxn modelId="{864F7E8A-22FA-4B3E-B459-F9804D397D1A}" type="presParOf" srcId="{C7F459AA-DE91-4BDA-98B4-9D1DF495C85C}" destId="{CC682A6F-AC28-4C43-B47F-847886AB590A}" srcOrd="0" destOrd="0" presId="urn:microsoft.com/office/officeart/2005/8/layout/list1"/>
    <dgm:cxn modelId="{D2D85B91-11A0-46C5-8E49-0C2F34BFFBDF}" type="presParOf" srcId="{C7F459AA-DE91-4BDA-98B4-9D1DF495C85C}" destId="{FCA2C2DD-474C-41CB-AF86-A05276B4F095}" srcOrd="1" destOrd="0" presId="urn:microsoft.com/office/officeart/2005/8/layout/list1"/>
    <dgm:cxn modelId="{1B0F626F-D10C-49BF-9CAA-DE97015FDC88}" type="presParOf" srcId="{8E546B21-1CB6-4405-9560-ED4D77EDBAED}" destId="{228D5247-BD5B-4830-BF23-BB07AC1331A9}" srcOrd="5" destOrd="0" presId="urn:microsoft.com/office/officeart/2005/8/layout/list1"/>
    <dgm:cxn modelId="{9EDF6B9B-8D20-4B37-BD37-BD82E61FE05D}" type="presParOf" srcId="{8E546B21-1CB6-4405-9560-ED4D77EDBAED}" destId="{3CD902D9-D393-43EB-AC53-456606F0A074}" srcOrd="6" destOrd="0" presId="urn:microsoft.com/office/officeart/2005/8/layout/list1"/>
    <dgm:cxn modelId="{8DD04D8A-C8D7-4424-8346-8EE14C4FAB1A}" type="presParOf" srcId="{8E546B21-1CB6-4405-9560-ED4D77EDBAED}" destId="{A97384E9-4D26-4847-A45E-1CFFC5AF33AC}" srcOrd="7" destOrd="0" presId="urn:microsoft.com/office/officeart/2005/8/layout/list1"/>
    <dgm:cxn modelId="{F9224DE4-F269-4639-A9EE-D508920830E0}" type="presParOf" srcId="{8E546B21-1CB6-4405-9560-ED4D77EDBAED}" destId="{882AF643-CB79-4E95-90A7-3965ECF50544}" srcOrd="8" destOrd="0" presId="urn:microsoft.com/office/officeart/2005/8/layout/list1"/>
    <dgm:cxn modelId="{5B4E97E6-D92F-4E31-8F32-8010ED4E38B8}" type="presParOf" srcId="{882AF643-CB79-4E95-90A7-3965ECF50544}" destId="{2C50E547-06CA-4C20-872F-67EBF3A71115}" srcOrd="0" destOrd="0" presId="urn:microsoft.com/office/officeart/2005/8/layout/list1"/>
    <dgm:cxn modelId="{4A810F32-9B0A-4B33-8385-B54E5086D137}" type="presParOf" srcId="{882AF643-CB79-4E95-90A7-3965ECF50544}" destId="{DBF6C3EE-2F3C-4B5F-ABAD-4BE9166A5426}" srcOrd="1" destOrd="0" presId="urn:microsoft.com/office/officeart/2005/8/layout/list1"/>
    <dgm:cxn modelId="{CB06F538-1791-4586-B1A9-F1860788ACFF}" type="presParOf" srcId="{8E546B21-1CB6-4405-9560-ED4D77EDBAED}" destId="{DA4DA871-3806-40B6-88FA-3242727F3ECD}" srcOrd="9" destOrd="0" presId="urn:microsoft.com/office/officeart/2005/8/layout/list1"/>
    <dgm:cxn modelId="{99E8EEF3-00CC-4936-9C65-AADB903854BD}" type="presParOf" srcId="{8E546B21-1CB6-4405-9560-ED4D77EDBAED}" destId="{0CB23C2A-E611-4CDF-985E-41932456F4DF}" srcOrd="10" destOrd="0" presId="urn:microsoft.com/office/officeart/2005/8/layout/list1"/>
    <dgm:cxn modelId="{D4CFA8FB-B47C-4C74-925E-75264588CE60}" type="presParOf" srcId="{8E546B21-1CB6-4405-9560-ED4D77EDBAED}" destId="{5CFC316E-3D20-4AA2-ACB5-AB53242EBA8E}" srcOrd="11" destOrd="0" presId="urn:microsoft.com/office/officeart/2005/8/layout/list1"/>
    <dgm:cxn modelId="{A00CE3DD-2E60-4C7D-AF01-EFE64ED643DB}" type="presParOf" srcId="{8E546B21-1CB6-4405-9560-ED4D77EDBAED}" destId="{E36CF8FA-FF90-422B-8EFA-E131301CC0B6}" srcOrd="12" destOrd="0" presId="urn:microsoft.com/office/officeart/2005/8/layout/list1"/>
    <dgm:cxn modelId="{D7308185-8B3B-4091-83E0-A03C61D4449F}" type="presParOf" srcId="{E36CF8FA-FF90-422B-8EFA-E131301CC0B6}" destId="{CD8AFED4-F3F5-4B49-A492-4535FE6F8537}" srcOrd="0" destOrd="0" presId="urn:microsoft.com/office/officeart/2005/8/layout/list1"/>
    <dgm:cxn modelId="{AA5FE055-F2CC-4783-AD8B-9581C3C14962}" type="presParOf" srcId="{E36CF8FA-FF90-422B-8EFA-E131301CC0B6}" destId="{D2D6D97F-721E-4BD6-B740-E5B0ECC012F0}" srcOrd="1" destOrd="0" presId="urn:microsoft.com/office/officeart/2005/8/layout/list1"/>
    <dgm:cxn modelId="{BAE8E5ED-CD44-4700-AF7E-5FEDD1227EA2}" type="presParOf" srcId="{8E546B21-1CB6-4405-9560-ED4D77EDBAED}" destId="{CAB89369-1A25-436B-84B1-E68C293F3C0D}" srcOrd="13" destOrd="0" presId="urn:microsoft.com/office/officeart/2005/8/layout/list1"/>
    <dgm:cxn modelId="{F73BE585-BEA4-419A-AE37-5892C2B2732B}" type="presParOf" srcId="{8E546B21-1CB6-4405-9560-ED4D77EDBAED}" destId="{53DF7EA9-389A-482C-AA04-29AF1D5BE7AE}" srcOrd="14" destOrd="0" presId="urn:microsoft.com/office/officeart/2005/8/layout/list1"/>
    <dgm:cxn modelId="{9E285357-A6CB-4C34-A5F3-1E126FD8F27F}" type="presParOf" srcId="{8E546B21-1CB6-4405-9560-ED4D77EDBAED}" destId="{FD8EF8C3-8449-4733-B174-C079D5F53FBF}" srcOrd="15" destOrd="0" presId="urn:microsoft.com/office/officeart/2005/8/layout/list1"/>
    <dgm:cxn modelId="{5DC84ADE-9DDA-4241-989A-7354A22E39DE}" type="presParOf" srcId="{8E546B21-1CB6-4405-9560-ED4D77EDBAED}" destId="{C8EF77E2-94FD-4873-B16B-77C4D50E6012}" srcOrd="16" destOrd="0" presId="urn:microsoft.com/office/officeart/2005/8/layout/list1"/>
    <dgm:cxn modelId="{5474E12A-1523-4F00-8F8E-AB9129B92BA2}" type="presParOf" srcId="{C8EF77E2-94FD-4873-B16B-77C4D50E6012}" destId="{9497462B-2821-42E0-A3FD-98C04FFBB819}" srcOrd="0" destOrd="0" presId="urn:microsoft.com/office/officeart/2005/8/layout/list1"/>
    <dgm:cxn modelId="{A0B5AD3F-7C2E-4079-B2B0-55B3B7517127}" type="presParOf" srcId="{C8EF77E2-94FD-4873-B16B-77C4D50E6012}" destId="{E78242AB-4B0D-4139-9DBA-9C355752E001}" srcOrd="1" destOrd="0" presId="urn:microsoft.com/office/officeart/2005/8/layout/list1"/>
    <dgm:cxn modelId="{5BB95655-6AAB-4A89-A74D-290359FFBB32}" type="presParOf" srcId="{8E546B21-1CB6-4405-9560-ED4D77EDBAED}" destId="{A4CD785D-E404-4F73-AAF3-23B3F452E67D}" srcOrd="17" destOrd="0" presId="urn:microsoft.com/office/officeart/2005/8/layout/list1"/>
    <dgm:cxn modelId="{E02DED7B-54B5-4862-BF46-3B35448BA580}" type="presParOf" srcId="{8E546B21-1CB6-4405-9560-ED4D77EDBAED}" destId="{5080ACD2-507D-43B8-948E-33BF0C9408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0C35-4DE3-40ED-AAB2-5006DF7CE6C5}">
      <dsp:nvSpPr>
        <dsp:cNvPr id="0" name=""/>
        <dsp:cNvSpPr/>
      </dsp:nvSpPr>
      <dsp:spPr>
        <a:xfrm>
          <a:off x="0" y="243018"/>
          <a:ext cx="681292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E5F0E-981C-4F47-B3BD-82DC31F1D0F1}">
      <dsp:nvSpPr>
        <dsp:cNvPr id="0" name=""/>
        <dsp:cNvSpPr/>
      </dsp:nvSpPr>
      <dsp:spPr>
        <a:xfrm>
          <a:off x="340646" y="51138"/>
          <a:ext cx="4769044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59" tIns="0" rIns="18025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/>
            <a:t>Sebagai satu kesatuan yang utuh </a:t>
          </a:r>
        </a:p>
      </dsp:txBody>
      <dsp:txXfrm>
        <a:off x="359380" y="69872"/>
        <a:ext cx="4731576" cy="346292"/>
      </dsp:txXfrm>
    </dsp:sp>
    <dsp:sp modelId="{3CD902D9-D393-43EB-AC53-456606F0A074}">
      <dsp:nvSpPr>
        <dsp:cNvPr id="0" name=""/>
        <dsp:cNvSpPr/>
      </dsp:nvSpPr>
      <dsp:spPr>
        <a:xfrm>
          <a:off x="0" y="832698"/>
          <a:ext cx="681292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65992"/>
              <a:satOff val="10107"/>
              <a:lumOff val="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2C2DD-474C-41CB-AF86-A05276B4F095}">
      <dsp:nvSpPr>
        <dsp:cNvPr id="0" name=""/>
        <dsp:cNvSpPr/>
      </dsp:nvSpPr>
      <dsp:spPr>
        <a:xfrm>
          <a:off x="340646" y="640818"/>
          <a:ext cx="4769044" cy="383760"/>
        </a:xfrm>
        <a:prstGeom prst="roundRect">
          <a:avLst/>
        </a:prstGeom>
        <a:solidFill>
          <a:schemeClr val="accent2">
            <a:hueOff val="-565992"/>
            <a:satOff val="10107"/>
            <a:lumOff val="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59" tIns="0" rIns="18025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/>
            <a:t>Bersifat konsisten dan koheren</a:t>
          </a:r>
        </a:p>
      </dsp:txBody>
      <dsp:txXfrm>
        <a:off x="359380" y="659552"/>
        <a:ext cx="4731576" cy="346292"/>
      </dsp:txXfrm>
    </dsp:sp>
    <dsp:sp modelId="{0CB23C2A-E611-4CDF-985E-41932456F4DF}">
      <dsp:nvSpPr>
        <dsp:cNvPr id="0" name=""/>
        <dsp:cNvSpPr/>
      </dsp:nvSpPr>
      <dsp:spPr>
        <a:xfrm>
          <a:off x="0" y="1422378"/>
          <a:ext cx="681292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131983"/>
              <a:satOff val="20214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6C3EE-2F3C-4B5F-ABAD-4BE9166A5426}">
      <dsp:nvSpPr>
        <dsp:cNvPr id="0" name=""/>
        <dsp:cNvSpPr/>
      </dsp:nvSpPr>
      <dsp:spPr>
        <a:xfrm>
          <a:off x="340646" y="1230498"/>
          <a:ext cx="4769044" cy="383760"/>
        </a:xfrm>
        <a:prstGeom prst="roundRect">
          <a:avLst/>
        </a:prstGeom>
        <a:solidFill>
          <a:schemeClr val="accent2">
            <a:hueOff val="-1131983"/>
            <a:satOff val="20214"/>
            <a:lumOff val="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59" tIns="0" rIns="18025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/>
            <a:t>Ada hubungan antar satu dengan yang lainnya</a:t>
          </a:r>
        </a:p>
      </dsp:txBody>
      <dsp:txXfrm>
        <a:off x="359380" y="1249232"/>
        <a:ext cx="4731576" cy="346292"/>
      </dsp:txXfrm>
    </dsp:sp>
    <dsp:sp modelId="{53DF7EA9-389A-482C-AA04-29AF1D5BE7AE}">
      <dsp:nvSpPr>
        <dsp:cNvPr id="0" name=""/>
        <dsp:cNvSpPr/>
      </dsp:nvSpPr>
      <dsp:spPr>
        <a:xfrm>
          <a:off x="0" y="2012058"/>
          <a:ext cx="681292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697975"/>
              <a:satOff val="30322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6D97F-721E-4BD6-B740-E5B0ECC012F0}">
      <dsp:nvSpPr>
        <dsp:cNvPr id="0" name=""/>
        <dsp:cNvSpPr/>
      </dsp:nvSpPr>
      <dsp:spPr>
        <a:xfrm>
          <a:off x="340646" y="1820178"/>
          <a:ext cx="4769044" cy="383760"/>
        </a:xfrm>
        <a:prstGeom prst="roundRect">
          <a:avLst/>
        </a:prstGeom>
        <a:solidFill>
          <a:schemeClr val="accent2">
            <a:hueOff val="-1697975"/>
            <a:satOff val="30322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59" tIns="0" rIns="18025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/>
            <a:t>Ada kerjasama</a:t>
          </a:r>
        </a:p>
      </dsp:txBody>
      <dsp:txXfrm>
        <a:off x="359380" y="1838912"/>
        <a:ext cx="4731576" cy="346292"/>
      </dsp:txXfrm>
    </dsp:sp>
    <dsp:sp modelId="{5080ACD2-507D-43B8-948E-33BF0C94086E}">
      <dsp:nvSpPr>
        <dsp:cNvPr id="0" name=""/>
        <dsp:cNvSpPr/>
      </dsp:nvSpPr>
      <dsp:spPr>
        <a:xfrm>
          <a:off x="0" y="2601738"/>
          <a:ext cx="681292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263966"/>
              <a:satOff val="40429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242AB-4B0D-4139-9DBA-9C355752E001}">
      <dsp:nvSpPr>
        <dsp:cNvPr id="0" name=""/>
        <dsp:cNvSpPr/>
      </dsp:nvSpPr>
      <dsp:spPr>
        <a:xfrm>
          <a:off x="340646" y="2409858"/>
          <a:ext cx="4769044" cy="383760"/>
        </a:xfrm>
        <a:prstGeom prst="roundRect">
          <a:avLst/>
        </a:prstGeom>
        <a:solidFill>
          <a:schemeClr val="accent2">
            <a:hueOff val="-2263966"/>
            <a:satOff val="40429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59" tIns="0" rIns="18025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kern="1200" dirty="0"/>
            <a:t>Semua mengabdi untuk satu tujuan yang sama</a:t>
          </a:r>
        </a:p>
      </dsp:txBody>
      <dsp:txXfrm>
        <a:off x="359380" y="2428592"/>
        <a:ext cx="473157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63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33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1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1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63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5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9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4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27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78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36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5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6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9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AA00B8F-30F3-4771-B340-04E5180F24CB}"/>
              </a:ext>
            </a:extLst>
          </p:cNvPr>
          <p:cNvGrpSpPr/>
          <p:nvPr userDrawn="1"/>
        </p:nvGrpSpPr>
        <p:grpSpPr>
          <a:xfrm flipV="1">
            <a:off x="0" y="1803318"/>
            <a:ext cx="9144000" cy="3340183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20208B4A-3F77-46D6-894B-E1FDAD5EF77C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9049B3A7-D7B3-4DED-82EF-7949C06DB4B2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7420EFC-AB3B-4D30-9B82-F93818D68456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2E1AA950-E9D5-45D2-8DDB-2561BFC6C290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9C364EA4-EB4C-4EBE-80D3-A6661DD396D5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DF822B4B-4ECC-46E0-98C4-8752755855BC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32B596D7-82DB-44A2-9A85-2074FFBDDA1F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469995F-A28F-40A2-AB9B-09ACC9FB0598}"/>
              </a:ext>
            </a:extLst>
          </p:cNvPr>
          <p:cNvSpPr/>
          <p:nvPr userDrawn="1"/>
        </p:nvSpPr>
        <p:spPr>
          <a:xfrm flipV="1">
            <a:off x="0" y="0"/>
            <a:ext cx="9144000" cy="4904343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477C6A0E-9AD9-4DAE-A8F9-47352997DD40}"/>
              </a:ext>
            </a:extLst>
          </p:cNvPr>
          <p:cNvSpPr/>
          <p:nvPr/>
        </p:nvSpPr>
        <p:spPr>
          <a:xfrm>
            <a:off x="1" y="1"/>
            <a:ext cx="3584972" cy="4809798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48E37E15-2CF4-46CD-A97E-2366CDF20E8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1"/>
            <a:ext cx="3409660" cy="4634484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1847" y="378315"/>
            <a:ext cx="4803522" cy="1110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8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CB2E658-DE02-4D14-8415-C9DDE61D9C38}"/>
              </a:ext>
            </a:extLst>
          </p:cNvPr>
          <p:cNvSpPr/>
          <p:nvPr userDrawn="1"/>
        </p:nvSpPr>
        <p:spPr>
          <a:xfrm>
            <a:off x="8423111" y="4745899"/>
            <a:ext cx="292265" cy="292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E270D38-BDD4-4090-8678-9B54159F6735}"/>
              </a:ext>
            </a:extLst>
          </p:cNvPr>
          <p:cNvCxnSpPr/>
          <p:nvPr userDrawn="1"/>
        </p:nvCxnSpPr>
        <p:spPr>
          <a:xfrm>
            <a:off x="8330293" y="4720844"/>
            <a:ext cx="0" cy="342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13">
            <a:extLst>
              <a:ext uri="{FF2B5EF4-FFF2-40B4-BE49-F238E27FC236}">
                <a16:creationId xmlns="" xmlns:a16="http://schemas.microsoft.com/office/drawing/2014/main" id="{6CBA0A2A-9DE2-4857-B906-40C2FAD631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7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 Placeholder 18">
            <a:extLst>
              <a:ext uri="{FF2B5EF4-FFF2-40B4-BE49-F238E27FC236}">
                <a16:creationId xmlns="" xmlns:a16="http://schemas.microsoft.com/office/drawing/2014/main" id="{80494784-E07F-4E9E-941E-43AEB2F5F2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11847" y="1894593"/>
            <a:ext cx="2263140" cy="24688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05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="" xmlns:a16="http://schemas.microsoft.com/office/drawing/2014/main" id="{39D8D742-FDDB-4DD7-B481-22264BEA45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229" y="1894593"/>
            <a:ext cx="2263140" cy="24688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defRPr lang="en-US" sz="105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900"/>
              </a:spcBef>
              <a:spcAft>
                <a:spcPts val="900"/>
              </a:spcAft>
            </a:pPr>
            <a:r>
              <a:rPr lang="en-US" noProof="0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B0FA4ECA-2E91-495E-BD1A-B2CAEE758E77}"/>
              </a:ext>
            </a:extLst>
          </p:cNvPr>
          <p:cNvCxnSpPr/>
          <p:nvPr userDrawn="1"/>
        </p:nvCxnSpPr>
        <p:spPr>
          <a:xfrm>
            <a:off x="0" y="4892294"/>
            <a:ext cx="83324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60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713225" y="1187550"/>
            <a:ext cx="3435300" cy="27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07" name="Google Shape;207;p39"/>
          <p:cNvSpPr/>
          <p:nvPr/>
        </p:nvSpPr>
        <p:spPr>
          <a:xfrm rot="4499988">
            <a:off x="8508571" y="1132137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9"/>
          <p:cNvGrpSpPr/>
          <p:nvPr/>
        </p:nvGrpSpPr>
        <p:grpSpPr>
          <a:xfrm rot="8413903">
            <a:off x="8299502" y="1383125"/>
            <a:ext cx="263673" cy="263578"/>
            <a:chOff x="4028549" y="3239505"/>
            <a:chExt cx="131381" cy="131320"/>
          </a:xfrm>
        </p:grpSpPr>
        <p:sp>
          <p:nvSpPr>
            <p:cNvPr id="209" name="Google Shape;209;p3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39"/>
          <p:cNvSpPr/>
          <p:nvPr/>
        </p:nvSpPr>
        <p:spPr>
          <a:xfrm rot="-5399635">
            <a:off x="134529" y="3482865"/>
            <a:ext cx="1454659" cy="1866612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9"/>
          <p:cNvSpPr/>
          <p:nvPr/>
        </p:nvSpPr>
        <p:spPr>
          <a:xfrm>
            <a:off x="3619263" y="271491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9"/>
          <p:cNvSpPr/>
          <p:nvPr/>
        </p:nvSpPr>
        <p:spPr>
          <a:xfrm rot="5437892">
            <a:off x="7229092" y="575482"/>
            <a:ext cx="613078" cy="456374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9"/>
          <p:cNvSpPr/>
          <p:nvPr/>
        </p:nvSpPr>
        <p:spPr>
          <a:xfrm>
            <a:off x="3565025" y="237825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9"/>
          <p:cNvSpPr/>
          <p:nvPr/>
        </p:nvSpPr>
        <p:spPr>
          <a:xfrm rot="5437892">
            <a:off x="7377135" y="552226"/>
            <a:ext cx="421149" cy="31095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9"/>
          <p:cNvSpPr txBox="1">
            <a:spLocks noGrp="1"/>
          </p:cNvSpPr>
          <p:nvPr>
            <p:ph type="title" idx="2"/>
          </p:nvPr>
        </p:nvSpPr>
        <p:spPr>
          <a:xfrm rot="457638">
            <a:off x="4125941" y="1642138"/>
            <a:ext cx="3234417" cy="126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ubTitle" idx="1"/>
          </p:nvPr>
        </p:nvSpPr>
        <p:spPr>
          <a:xfrm rot="458062">
            <a:off x="3940803" y="3142598"/>
            <a:ext cx="3231443" cy="7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39"/>
          <p:cNvSpPr/>
          <p:nvPr/>
        </p:nvSpPr>
        <p:spPr>
          <a:xfrm rot="-5399610">
            <a:off x="-61377" y="3588642"/>
            <a:ext cx="1615144" cy="1494563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/>
          <p:nvPr/>
        </p:nvSpPr>
        <p:spPr>
          <a:xfrm rot="-10799574">
            <a:off x="7876598" y="3364589"/>
            <a:ext cx="1245803" cy="1862056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/>
          <p:nvPr/>
        </p:nvSpPr>
        <p:spPr>
          <a:xfrm rot="-10799544">
            <a:off x="7739139" y="3665542"/>
            <a:ext cx="1383257" cy="1490916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39"/>
          <p:cNvGrpSpPr/>
          <p:nvPr/>
        </p:nvGrpSpPr>
        <p:grpSpPr>
          <a:xfrm>
            <a:off x="-663701" y="-801250"/>
            <a:ext cx="2062815" cy="2572326"/>
            <a:chOff x="7325399" y="3044950"/>
            <a:chExt cx="2062815" cy="2572326"/>
          </a:xfrm>
        </p:grpSpPr>
        <p:sp>
          <p:nvSpPr>
            <p:cNvPr id="222" name="Google Shape;222;p39"/>
            <p:cNvSpPr/>
            <p:nvPr/>
          </p:nvSpPr>
          <p:spPr>
            <a:xfrm rot="-8610992">
              <a:off x="8808681" y="3091174"/>
              <a:ext cx="398985" cy="738802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9"/>
            <p:cNvSpPr/>
            <p:nvPr/>
          </p:nvSpPr>
          <p:spPr>
            <a:xfrm rot="-8610992">
              <a:off x="8630005" y="3660883"/>
              <a:ext cx="326176" cy="89202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9"/>
            <p:cNvSpPr/>
            <p:nvPr/>
          </p:nvSpPr>
          <p:spPr>
            <a:xfrm rot="-8610992">
              <a:off x="7870096" y="3547007"/>
              <a:ext cx="702367" cy="2063668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9"/>
            <p:cNvSpPr/>
            <p:nvPr/>
          </p:nvSpPr>
          <p:spPr>
            <a:xfrm rot="-8610992">
              <a:off x="8218958" y="3632838"/>
              <a:ext cx="211368" cy="2055292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9"/>
            <p:cNvSpPr/>
            <p:nvPr/>
          </p:nvSpPr>
          <p:spPr>
            <a:xfrm rot="-8610992">
              <a:off x="8108089" y="4294347"/>
              <a:ext cx="226445" cy="201317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23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subTitle" idx="1"/>
          </p:nvPr>
        </p:nvSpPr>
        <p:spPr>
          <a:xfrm>
            <a:off x="1902075" y="1649150"/>
            <a:ext cx="3234300" cy="27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0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0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7094150" y="4618425"/>
            <a:ext cx="1898626" cy="533932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237416" y="428216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288663" y="4679410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40"/>
          <p:cNvGrpSpPr/>
          <p:nvPr/>
        </p:nvGrpSpPr>
        <p:grpSpPr>
          <a:xfrm>
            <a:off x="523464" y="4505247"/>
            <a:ext cx="189772" cy="174158"/>
            <a:chOff x="6476077" y="96834"/>
            <a:chExt cx="189772" cy="174158"/>
          </a:xfrm>
        </p:grpSpPr>
        <p:sp>
          <p:nvSpPr>
            <p:cNvPr id="238" name="Google Shape;238;p40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994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2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2"/>
          <p:cNvSpPr/>
          <p:nvPr/>
        </p:nvSpPr>
        <p:spPr>
          <a:xfrm rot="4499988">
            <a:off x="358896" y="44268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42"/>
          <p:cNvGrpSpPr/>
          <p:nvPr/>
        </p:nvGrpSpPr>
        <p:grpSpPr>
          <a:xfrm rot="8413903">
            <a:off x="149826" y="4677799"/>
            <a:ext cx="263673" cy="263578"/>
            <a:chOff x="4028549" y="3239505"/>
            <a:chExt cx="131381" cy="131320"/>
          </a:xfrm>
        </p:grpSpPr>
        <p:sp>
          <p:nvSpPr>
            <p:cNvPr id="278" name="Google Shape;278;p4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985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7717500" cy="3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6" name="Google Shape;286;p43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8510891" y="448755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43"/>
          <p:cNvGrpSpPr/>
          <p:nvPr/>
        </p:nvGrpSpPr>
        <p:grpSpPr>
          <a:xfrm rot="3913898">
            <a:off x="8701282" y="4717357"/>
            <a:ext cx="263672" cy="263578"/>
            <a:chOff x="4028549" y="3239505"/>
            <a:chExt cx="131381" cy="131320"/>
          </a:xfrm>
        </p:grpSpPr>
        <p:sp>
          <p:nvSpPr>
            <p:cNvPr id="289" name="Google Shape;289;p4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351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71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8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8808B5C1-61DA-438E-8877-04B829DC70FE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308E33E-75B8-478D-ADB9-CD3D84BC74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67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FBE8C2-A941-4BA0-AB92-8B9DAEA8D9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3104" y="4745899"/>
            <a:ext cx="292265" cy="295208"/>
          </a:xfrm>
          <a:prstGeom prst="rect">
            <a:avLst/>
          </a:prstGeom>
        </p:spPr>
        <p:txBody>
          <a:bodyPr/>
          <a:lstStyle/>
          <a:p>
            <a:fld id="{DCB4E619-4CA9-4A22-920F-20396BF5047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EE7A0-1D71-4AE9-A7A8-91F84FED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75369"/>
            <a:ext cx="8235310" cy="37006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11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  <p:sldLayoutId id="214748367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9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맑은 고딕" pitchFamily="50" charset="-127"/>
              </a:rPr>
              <a:t>Materi UTS PPKN (1 -5 )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300;p1" descr="Logo Garuda PNG HD, Garuda Pancasila Logo Free Download - Free Transparent  PNG Logo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1880" y="791724"/>
            <a:ext cx="1600200" cy="170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9673" y="2979405"/>
            <a:ext cx="6014619" cy="1764199"/>
            <a:chOff x="3714846" y="1635646"/>
            <a:chExt cx="4529562" cy="176419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322627"/>
              <a:ext cx="4529562" cy="10772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Sila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–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sila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Pancasila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saling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berhubungan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saling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bekerja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sama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bias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terpisahkan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dipisahkan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sama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lain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bias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berdiri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sendiri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kelimanya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kesatuan</a:t>
              </a:r>
              <a:r>
                <a:rPr lang="en-ID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fungsi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Dasar</a:t>
              </a:r>
              <a:r>
                <a:rPr lang="en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Negara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800" b="1" dirty="0" smtClean="0">
                  <a:solidFill>
                    <a:schemeClr val="accent1"/>
                  </a:solidFill>
                  <a:cs typeface="Arial" pitchFamily="34" charset="0"/>
                </a:rPr>
                <a:t>Pancasila </a:t>
              </a:r>
              <a:r>
                <a:rPr lang="en-US" altLang="ko-KR" sz="2800" b="1" dirty="0" err="1" smtClean="0">
                  <a:solidFill>
                    <a:schemeClr val="accent1"/>
                  </a:solidFill>
                  <a:cs typeface="Arial" pitchFamily="34" charset="0"/>
                </a:rPr>
                <a:t>sebagai</a:t>
              </a:r>
              <a:r>
                <a:rPr lang="en-US" altLang="ko-KR" sz="28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accent1"/>
                  </a:solidFill>
                  <a:cs typeface="Arial" pitchFamily="34" charset="0"/>
                </a:rPr>
                <a:t>suatu</a:t>
              </a:r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800" b="1" dirty="0" err="1" smtClean="0">
                  <a:solidFill>
                    <a:schemeClr val="accent1"/>
                  </a:solidFill>
                  <a:cs typeface="Arial" pitchFamily="34" charset="0"/>
                </a:rPr>
                <a:t>Sistem</a:t>
              </a:r>
              <a:r>
                <a:rPr lang="en-US" altLang="ko-KR" sz="2800" b="1" dirty="0" smtClean="0">
                  <a:solidFill>
                    <a:schemeClr val="accent1"/>
                  </a:solidFill>
                  <a:cs typeface="Arial" pitchFamily="34" charset="0"/>
                </a:rPr>
                <a:t>?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4870" y="411510"/>
            <a:ext cx="1115615" cy="432048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5" r="22055"/>
          <a:stretch>
            <a:fillRect/>
          </a:stretch>
        </p:blipFill>
        <p:spPr>
          <a:xfrm>
            <a:off x="3851920" y="760560"/>
            <a:ext cx="1440672" cy="1803564"/>
          </a:xfrm>
        </p:spPr>
      </p:pic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29D029-32A5-48D8-AF61-6558AAFE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5" y="193812"/>
            <a:ext cx="8235310" cy="278297"/>
          </a:xfrm>
        </p:spPr>
        <p:txBody>
          <a:bodyPr>
            <a:normAutofit fontScale="90000"/>
          </a:bodyPr>
          <a:lstStyle/>
          <a:p>
            <a:pPr algn="ctr"/>
            <a:r>
              <a:rPr lang="id-ID" sz="1500" b="1" dirty="0"/>
              <a:t>Hierarkis Piramidal adalah susunan sila pancasila bersifat hierarkis berbentuk piramidal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FF8E386-D34B-4AA2-B84B-71801CFD02CC}"/>
              </a:ext>
            </a:extLst>
          </p:cNvPr>
          <p:cNvSpPr/>
          <p:nvPr/>
        </p:nvSpPr>
        <p:spPr>
          <a:xfrm>
            <a:off x="454345" y="544167"/>
            <a:ext cx="3961484" cy="7156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  <a:p>
            <a:pPr algn="ctr"/>
            <a:r>
              <a:rPr lang="id-ID" sz="1350" dirty="0"/>
              <a:t>HIERARKI </a:t>
            </a:r>
          </a:p>
          <a:p>
            <a:pPr algn="ctr"/>
            <a:r>
              <a:rPr lang="id-ID" sz="1350" dirty="0"/>
              <a:t>Urutan tingkatan atau jenjang jabatan (pangkat kedudukan)</a:t>
            </a:r>
          </a:p>
          <a:p>
            <a:pPr algn="ctr"/>
            <a:endParaRPr lang="id-ID" sz="135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E39AB8A-6A60-4E50-9CF5-D6C53DBE2C2D}"/>
              </a:ext>
            </a:extLst>
          </p:cNvPr>
          <p:cNvSpPr txBox="1">
            <a:spLocks/>
          </p:cNvSpPr>
          <p:nvPr/>
        </p:nvSpPr>
        <p:spPr>
          <a:xfrm>
            <a:off x="628280" y="616227"/>
            <a:ext cx="3446764" cy="41744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15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DC56ECC-DAB4-4682-9975-3A854B1EBA2B}"/>
              </a:ext>
            </a:extLst>
          </p:cNvPr>
          <p:cNvSpPr/>
          <p:nvPr/>
        </p:nvSpPr>
        <p:spPr>
          <a:xfrm>
            <a:off x="4589764" y="521804"/>
            <a:ext cx="4099892" cy="71561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  <a:p>
            <a:pPr algn="ctr"/>
            <a:r>
              <a:rPr lang="id-ID" sz="1350" dirty="0"/>
              <a:t>PIRAMIDA</a:t>
            </a:r>
          </a:p>
          <a:p>
            <a:pPr algn="ctr"/>
            <a:r>
              <a:rPr lang="id-ID" sz="1350" dirty="0"/>
              <a:t>Bentuk atau bangunan yang menyerupai segitiga sama kaki yang sudutnya terbentuk oleh dua kaki</a:t>
            </a:r>
          </a:p>
          <a:p>
            <a:pPr algn="ctr"/>
            <a:endParaRPr lang="id-ID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FC2BD5B-F552-42A3-8418-7AFF740B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331843"/>
            <a:ext cx="4572000" cy="3429000"/>
          </a:xfrm>
          <a:prstGeom prst="rect">
            <a:avLst/>
          </a:prstGeom>
        </p:spPr>
      </p:pic>
      <p:sp>
        <p:nvSpPr>
          <p:cNvPr id="5" name="Slide Number Placeholder 27">
            <a:extLst>
              <a:ext uri="{FF2B5EF4-FFF2-40B4-BE49-F238E27FC236}">
                <a16:creationId xmlns="" xmlns:a16="http://schemas.microsoft.com/office/drawing/2014/main" id="{DEC9BA4A-2D5D-4D01-AE24-5F605BF7C9EB}"/>
              </a:ext>
            </a:extLst>
          </p:cNvPr>
          <p:cNvSpPr txBox="1">
            <a:spLocks/>
          </p:cNvSpPr>
          <p:nvPr/>
        </p:nvSpPr>
        <p:spPr>
          <a:xfrm>
            <a:off x="8469817" y="4795630"/>
            <a:ext cx="292265" cy="295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B4E619-4CA9-4A22-920F-20396BF50470}" type="slidenum">
              <a:rPr lang="en-US" sz="750">
                <a:solidFill>
                  <a:schemeClr val="bg1"/>
                </a:solidFill>
              </a:rPr>
              <a:pPr/>
              <a:t>11</a:t>
            </a:fld>
            <a:endParaRPr lang="en-US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805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BF01A071-338D-4D5A-BE90-3F5726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1470"/>
            <a:ext cx="7884367" cy="83452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d-ID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Pancasila sebagai sistem filsafat merupakan kesatuan dari berbagai unsur yang memiliki </a:t>
            </a:r>
            <a:r>
              <a:rPr lang="id-ID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fungsi </a:t>
            </a:r>
            <a:r>
              <a:rPr lang="id-ID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tersendiri, tujuan yang sama, saling </a:t>
            </a:r>
            <a:r>
              <a:rPr lang="en-ID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en-ID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id-ID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keterkaitan </a:t>
            </a:r>
            <a:r>
              <a:rPr lang="id-ID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dan </a:t>
            </a:r>
            <a:r>
              <a:rPr lang="id-ID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ketergantungan</a:t>
            </a:r>
            <a:r>
              <a:rPr lang="id-ID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. 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8256" y="1347614"/>
            <a:ext cx="76866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id-ID" b="1" dirty="0"/>
              <a:t>Sila-sila Pancasila yang merupakan sistem filsafat pada </a:t>
            </a:r>
            <a:r>
              <a:rPr lang="en-ID" b="1" dirty="0" smtClean="0"/>
              <a:t>ha</a:t>
            </a:r>
            <a:r>
              <a:rPr lang="id-ID" b="1" dirty="0" smtClean="0"/>
              <a:t>kikatnya </a:t>
            </a:r>
            <a:r>
              <a:rPr lang="id-ID" b="1" dirty="0"/>
              <a:t>merupakan suatu kesatuan organis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="" xmlns:a16="http://schemas.microsoft.com/office/drawing/2014/main" id="{1393E2D9-D66D-48B5-8284-142109873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999091"/>
              </p:ext>
            </p:extLst>
          </p:nvPr>
        </p:nvGraphicFramePr>
        <p:xfrm>
          <a:off x="539552" y="2183561"/>
          <a:ext cx="6812921" cy="2980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74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9552" y="4502112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276048" y="4502112"/>
            <a:ext cx="2233686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156368" y="4502112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10662" y="1995686"/>
            <a:ext cx="2217122" cy="2741205"/>
            <a:chOff x="4320398" y="1245513"/>
            <a:chExt cx="2941392" cy="2741205"/>
          </a:xfrm>
        </p:grpSpPr>
        <p:sp>
          <p:nvSpPr>
            <p:cNvPr id="17" name="TextBox 16"/>
            <p:cNvSpPr txBox="1"/>
            <p:nvPr/>
          </p:nvSpPr>
          <p:spPr>
            <a:xfrm>
              <a:off x="4320398" y="1493728"/>
              <a:ext cx="294139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Secara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ontologis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 </a:t>
              </a:r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penyelidikan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Pancasila 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filsafat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dimaksudkan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mengetahui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hakikat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dasar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D" sz="1200" b="1" dirty="0" smtClean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sila-sila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Pancasila. </a:t>
              </a:r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Dasar</a:t>
              </a:r>
              <a:endParaRPr lang="en-ID" sz="1200" b="1" dirty="0" smtClean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ontologis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Pancasila 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       </a:t>
              </a:r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adalah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manusia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itu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sendiri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. Lima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sila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pada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Pancasila 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terikat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pada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suatu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kesatuan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ontologis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ID" sz="1200" b="1" dirty="0" err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berdiri</a:t>
              </a:r>
              <a:r>
                <a:rPr lang="en-ID" sz="1200" b="1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smtClean="0">
                  <a:ea typeface="Calibri" panose="020F0502020204030204" pitchFamily="34" charset="0"/>
                  <a:cs typeface="Times New Roman" panose="02020603050405020304" pitchFamily="18" charset="0"/>
                </a:rPr>
                <a:t>sendiri</a:t>
              </a:r>
              <a: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br>
                <a:rPr lang="en-ID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ONTOLOGIS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14613" y="2139702"/>
            <a:ext cx="2057787" cy="2243428"/>
            <a:chOff x="4320398" y="1215789"/>
            <a:chExt cx="2874451" cy="2048168"/>
          </a:xfrm>
        </p:grpSpPr>
        <p:sp>
          <p:nvSpPr>
            <p:cNvPr id="23" name="TextBox 22"/>
            <p:cNvSpPr txBox="1"/>
            <p:nvPr/>
          </p:nvSpPr>
          <p:spPr>
            <a:xfrm>
              <a:off x="4320399" y="1493728"/>
              <a:ext cx="2874450" cy="1770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aksiologis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bangsa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D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Indonesia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merupakan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D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pendukung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nilai-nilai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Pancasila,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yaitu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bangsa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endParaRPr lang="en-ID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berketuhanan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yang</a:t>
              </a:r>
            </a:p>
            <a:p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berkemanusiaan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yang </a:t>
              </a:r>
              <a:endParaRPr lang="en-ID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berpersatuan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yang </a:t>
              </a:r>
              <a:endParaRPr lang="en-ID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kerakyatan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berkeadilan</a:t>
              </a:r>
              <a:endParaRPr lang="en-ID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sosial</a:t>
              </a:r>
              <a:endParaRPr lang="id-ID" sz="1200" b="1" dirty="0"/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    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0398" y="1215789"/>
              <a:ext cx="2874451" cy="2528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AXIOLOGIS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Rounded Rectangle 7"/>
          <p:cNvSpPr/>
          <p:nvPr/>
        </p:nvSpPr>
        <p:spPr>
          <a:xfrm>
            <a:off x="5509734" y="2596605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1319566" y="771550"/>
            <a:ext cx="6445996" cy="498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Kesatuan Pancasila </a:t>
            </a:r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siste</a:t>
            </a:r>
            <a:r>
              <a:rPr lang="en-US" altLang="ko-KR" sz="2400" b="1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filsafat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627785" y="1995686"/>
            <a:ext cx="3312366" cy="2238754"/>
            <a:chOff x="4149622" y="1245511"/>
            <a:chExt cx="3242409" cy="3659893"/>
          </a:xfrm>
        </p:grpSpPr>
        <p:sp>
          <p:nvSpPr>
            <p:cNvPr id="29" name="TextBox 28"/>
            <p:cNvSpPr txBox="1"/>
            <p:nvPr/>
          </p:nvSpPr>
          <p:spPr>
            <a:xfrm>
              <a:off x="4149622" y="1846880"/>
              <a:ext cx="3045227" cy="3058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Secara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epistomologis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kajian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Pancasila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filsafat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dimaksudkan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mencari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hakikat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Pancasila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pengetahuan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           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Pancasila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sebagai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system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pengetahuan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berarti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Pancasila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telah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menjadi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suatu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cita-cita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ideologi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Unsur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rasional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meliputi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nilai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  </a:t>
              </a:r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nilai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pada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Pancasila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merupakan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nilai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-Nilai     </a:t>
              </a:r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bangsa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Indonesia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sendiri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bersifat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logis</a:t>
              </a:r>
              <a:r>
                <a:rPr lang="en-ID" sz="1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b="1" dirty="0" err="1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dan</a:t>
              </a:r>
              <a:r>
                <a:rPr lang="en-ID" sz="1200" b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ID" sz="1200" b="1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hirarkis</a:t>
              </a:r>
              <a:endParaRPr lang="id-ID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20398" y="1245511"/>
              <a:ext cx="3071633" cy="45283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EPISTEMOLOGIS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04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9792" y="1131590"/>
            <a:ext cx="6120680" cy="259228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Materi 3 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Pancasila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sebagai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Ideologi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Negara</a:t>
            </a:r>
            <a:endParaRPr lang="ko-KR" alt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1720" y="1131590"/>
            <a:ext cx="502630" cy="2592288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59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"/>
          <p:cNvSpPr txBox="1">
            <a:spLocks noGrp="1"/>
          </p:cNvSpPr>
          <p:nvPr>
            <p:ph type="subTitle" idx="1"/>
          </p:nvPr>
        </p:nvSpPr>
        <p:spPr>
          <a:xfrm rot="458062">
            <a:off x="3975817" y="1019008"/>
            <a:ext cx="3635451" cy="7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 b="1" dirty="0"/>
              <a:t>	</a:t>
            </a:r>
            <a:r>
              <a:rPr lang="en-US" sz="1900" b="1" dirty="0">
                <a:solidFill>
                  <a:srgbClr val="0C0C0C"/>
                </a:solidFill>
              </a:rPr>
              <a:t>Pancasila </a:t>
            </a:r>
            <a:r>
              <a:rPr lang="en-US" sz="1900" b="1" dirty="0" err="1">
                <a:solidFill>
                  <a:srgbClr val="0C0C0C"/>
                </a:solidFill>
              </a:rPr>
              <a:t>sebagai</a:t>
            </a:r>
            <a:r>
              <a:rPr lang="en-US" sz="1900" b="1" dirty="0">
                <a:solidFill>
                  <a:srgbClr val="0C0C0C"/>
                </a:solidFill>
              </a:rPr>
              <a:t> </a:t>
            </a:r>
            <a:r>
              <a:rPr lang="en-US" sz="1900" b="1" dirty="0" err="1">
                <a:solidFill>
                  <a:srgbClr val="0C0C0C"/>
                </a:solidFill>
              </a:rPr>
              <a:t>ideologi</a:t>
            </a:r>
            <a:r>
              <a:rPr lang="en-US" sz="1900" b="1" dirty="0">
                <a:solidFill>
                  <a:srgbClr val="0C0C0C"/>
                </a:solidFill>
              </a:rPr>
              <a:t>  </a:t>
            </a:r>
            <a:r>
              <a:rPr lang="en-US" sz="1900" b="1" dirty="0" err="1">
                <a:solidFill>
                  <a:srgbClr val="0C0C0C"/>
                </a:solidFill>
              </a:rPr>
              <a:t>negara</a:t>
            </a:r>
            <a:r>
              <a:rPr lang="en-US" sz="1900" b="1" dirty="0">
                <a:solidFill>
                  <a:srgbClr val="0C0C0C"/>
                </a:solidFill>
              </a:rPr>
              <a:t> </a:t>
            </a:r>
            <a:r>
              <a:rPr lang="en-US" sz="1900" b="1" dirty="0" err="1">
                <a:solidFill>
                  <a:srgbClr val="C00000"/>
                </a:solidFill>
              </a:rPr>
              <a:t>adalah</a:t>
            </a:r>
            <a:r>
              <a:rPr lang="en-US" sz="1900" dirty="0">
                <a:solidFill>
                  <a:srgbClr val="C00000"/>
                </a:solidFill>
              </a:rPr>
              <a:t>  </a:t>
            </a:r>
            <a:r>
              <a:rPr lang="en-US" sz="1900" dirty="0" err="1">
                <a:solidFill>
                  <a:srgbClr val="C00000"/>
                </a:solidFill>
              </a:rPr>
              <a:t>prinsip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dasar</a:t>
            </a:r>
            <a:r>
              <a:rPr lang="en-US" sz="1900" dirty="0">
                <a:solidFill>
                  <a:srgbClr val="C00000"/>
                </a:solidFill>
              </a:rPr>
              <a:t>, ide </a:t>
            </a:r>
            <a:r>
              <a:rPr lang="en-US" sz="1900" dirty="0" err="1">
                <a:solidFill>
                  <a:srgbClr val="C00000"/>
                </a:solidFill>
              </a:rPr>
              <a:t>atau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gagasan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smtClean="0">
                <a:solidFill>
                  <a:srgbClr val="C00000"/>
                </a:solidFill>
              </a:rPr>
              <a:t>yang </a:t>
            </a:r>
            <a:r>
              <a:rPr lang="en-US" sz="1900" dirty="0" err="1">
                <a:solidFill>
                  <a:srgbClr val="C00000"/>
                </a:solidFill>
              </a:rPr>
              <a:t>menjadi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landasan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negara</a:t>
            </a:r>
            <a:r>
              <a:rPr lang="en-US" sz="1900" dirty="0">
                <a:solidFill>
                  <a:srgbClr val="C00000"/>
                </a:solidFill>
              </a:rPr>
              <a:t> yang </a:t>
            </a:r>
            <a:r>
              <a:rPr lang="en-US" sz="1900" dirty="0" err="1">
                <a:solidFill>
                  <a:srgbClr val="C00000"/>
                </a:solidFill>
              </a:rPr>
              <a:t>bersumber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dari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nilai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ketuhanan</a:t>
            </a:r>
            <a:r>
              <a:rPr lang="en-US" sz="1900" dirty="0">
                <a:solidFill>
                  <a:srgbClr val="C00000"/>
                </a:solidFill>
              </a:rPr>
              <a:t>, </a:t>
            </a:r>
            <a:r>
              <a:rPr lang="en-US" sz="1900" dirty="0" err="1">
                <a:solidFill>
                  <a:srgbClr val="C00000"/>
                </a:solidFill>
              </a:rPr>
              <a:t>nilai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kemanusiaan</a:t>
            </a:r>
            <a:r>
              <a:rPr lang="en-US" sz="1900" dirty="0">
                <a:solidFill>
                  <a:srgbClr val="C00000"/>
                </a:solidFill>
              </a:rPr>
              <a:t>, </a:t>
            </a:r>
            <a:r>
              <a:rPr lang="en-US" sz="1900" dirty="0" err="1">
                <a:solidFill>
                  <a:srgbClr val="C00000"/>
                </a:solidFill>
              </a:rPr>
              <a:t>persatuan</a:t>
            </a:r>
            <a:r>
              <a:rPr lang="en-US" sz="1900" dirty="0">
                <a:solidFill>
                  <a:srgbClr val="C00000"/>
                </a:solidFill>
              </a:rPr>
              <a:t> , </a:t>
            </a:r>
            <a:r>
              <a:rPr lang="en-US" sz="1900" dirty="0" err="1">
                <a:solidFill>
                  <a:srgbClr val="C00000"/>
                </a:solidFill>
              </a:rPr>
              <a:t>kerakyatan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serta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nilai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keadilan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dalam</a:t>
            </a:r>
            <a:r>
              <a:rPr lang="en-US" sz="1900" dirty="0">
                <a:solidFill>
                  <a:srgbClr val="C00000"/>
                </a:solidFill>
              </a:rPr>
              <a:t> proses </a:t>
            </a:r>
            <a:r>
              <a:rPr lang="en-US" sz="1900" dirty="0" err="1">
                <a:solidFill>
                  <a:srgbClr val="C00000"/>
                </a:solidFill>
              </a:rPr>
              <a:t>penyelenggaraan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tata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pemerintahan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 err="1">
                <a:solidFill>
                  <a:srgbClr val="C00000"/>
                </a:solidFill>
              </a:rPr>
              <a:t>negara</a:t>
            </a:r>
            <a:r>
              <a:rPr lang="en-US" sz="1900" dirty="0">
                <a:solidFill>
                  <a:srgbClr val="C00000"/>
                </a:solidFill>
              </a:rPr>
              <a:t>.</a:t>
            </a:r>
            <a:endParaRPr dirty="0">
              <a:solidFill>
                <a:srgbClr val="C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 dirty="0">
                <a:solidFill>
                  <a:srgbClr val="C00000"/>
                </a:solidFill>
              </a:rPr>
              <a:t/>
            </a:r>
            <a:br>
              <a:rPr lang="en-US" sz="1900" dirty="0">
                <a:solidFill>
                  <a:srgbClr val="C00000"/>
                </a:solidFill>
              </a:rPr>
            </a:br>
            <a:endParaRPr sz="1900" dirty="0">
              <a:solidFill>
                <a:srgbClr val="C00000"/>
              </a:solidFill>
            </a:endParaRPr>
          </a:p>
        </p:txBody>
      </p:sp>
      <p:pic>
        <p:nvPicPr>
          <p:cNvPr id="392" name="Google Shape;392;p7" descr="Logo Garuda PNG HD, Garuda Pancasila Logo Free Download - Free Transparent  PNG 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819150"/>
            <a:ext cx="1295400" cy="138268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"/>
          <p:cNvSpPr txBox="1"/>
          <p:nvPr/>
        </p:nvSpPr>
        <p:spPr>
          <a:xfrm>
            <a:off x="553800" y="2647950"/>
            <a:ext cx="2722056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5500"/>
              <a:buFont typeface="Fredoka One"/>
              <a:buNone/>
            </a:pPr>
            <a:r>
              <a:rPr lang="en-US" sz="2400" b="1" i="0" u="none" strike="noStrike" cap="none" dirty="0" err="1">
                <a:solidFill>
                  <a:srgbClr val="05294A"/>
                </a:solidFill>
                <a:latin typeface="Fredoka One"/>
                <a:ea typeface="Fredoka One"/>
                <a:cs typeface="Fredoka One"/>
                <a:sym typeface="Fredoka One"/>
              </a:rPr>
              <a:t>Makna</a:t>
            </a:r>
            <a:r>
              <a:rPr lang="en-US" sz="2400" b="1" i="0" u="none" strike="noStrike" cap="none" dirty="0">
                <a:solidFill>
                  <a:srgbClr val="05294A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US" sz="2400" b="1" i="0" u="none" strike="noStrike" cap="none" dirty="0" err="1">
                <a:solidFill>
                  <a:srgbClr val="05294A"/>
                </a:solidFill>
                <a:latin typeface="Fredoka One"/>
                <a:ea typeface="Fredoka One"/>
                <a:cs typeface="Fredoka One"/>
                <a:sym typeface="Fredoka One"/>
              </a:rPr>
              <a:t>pancasila</a:t>
            </a:r>
            <a:r>
              <a:rPr lang="en-US" sz="2400" b="1" i="0" u="none" strike="noStrike" cap="none" dirty="0">
                <a:solidFill>
                  <a:srgbClr val="05294A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5294A"/>
                </a:solidFill>
                <a:latin typeface="Fredoka One"/>
                <a:ea typeface="Fredoka One"/>
                <a:cs typeface="Fredoka One"/>
                <a:sym typeface="Fredoka One"/>
              </a:rPr>
              <a:t>sebagai</a:t>
            </a:r>
            <a:r>
              <a:rPr lang="en-US" sz="2400" b="1" i="0" u="none" strike="noStrike" cap="none" dirty="0" smtClean="0">
                <a:solidFill>
                  <a:srgbClr val="05294A"/>
                </a:solidFill>
                <a:latin typeface="Fredoka One"/>
                <a:ea typeface="Fredoka One"/>
                <a:cs typeface="Fredoka One"/>
                <a:sym typeface="Fredoka One"/>
              </a:rPr>
              <a:t> </a:t>
            </a:r>
            <a:r>
              <a:rPr lang="en-US" sz="2400" b="1" i="0" u="none" strike="noStrike" cap="none" dirty="0" err="1">
                <a:solidFill>
                  <a:srgbClr val="05294A"/>
                </a:solidFill>
                <a:latin typeface="Fredoka One"/>
                <a:ea typeface="Fredoka One"/>
                <a:cs typeface="Fredoka One"/>
                <a:sym typeface="Fredoka One"/>
              </a:rPr>
              <a:t>Ideologi</a:t>
            </a:r>
            <a:endParaRPr sz="2400" b="1" i="0" u="none" strike="noStrike" cap="none" dirty="0">
              <a:solidFill>
                <a:srgbClr val="05294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4255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lip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400" dirty="0" err="1"/>
              <a:t>Makna</a:t>
            </a:r>
            <a:r>
              <a:rPr lang="en-US" sz="2400" dirty="0"/>
              <a:t> Pancasila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Ideologi</a:t>
            </a:r>
            <a:endParaRPr sz="2400" dirty="0"/>
          </a:p>
        </p:txBody>
      </p:sp>
      <p:sp>
        <p:nvSpPr>
          <p:cNvPr id="399" name="Google Shape;399;p8"/>
          <p:cNvSpPr/>
          <p:nvPr/>
        </p:nvSpPr>
        <p:spPr>
          <a:xfrm>
            <a:off x="373504" y="1352550"/>
            <a:ext cx="4342511" cy="461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FF0000"/>
                </a:solidFill>
                <a:latin typeface="Alata"/>
                <a:ea typeface="Alata"/>
                <a:cs typeface="Alata"/>
                <a:sym typeface="Alata"/>
              </a:rPr>
              <a:t>Mengapa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Alata"/>
                <a:ea typeface="Alata"/>
                <a:cs typeface="Alata"/>
                <a:sym typeface="Alata"/>
              </a:rPr>
              <a:t>harus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Alata"/>
                <a:ea typeface="Alata"/>
                <a:cs typeface="Alata"/>
                <a:sym typeface="Alata"/>
              </a:rPr>
              <a:t>pancasila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lata"/>
                <a:ea typeface="Alata"/>
                <a:cs typeface="Alata"/>
                <a:sym typeface="Alata"/>
              </a:rPr>
              <a:t>?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1607725" y="3624300"/>
            <a:ext cx="5977500" cy="9747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8"/>
          <p:cNvSpPr/>
          <p:nvPr/>
        </p:nvSpPr>
        <p:spPr>
          <a:xfrm>
            <a:off x="4355500" y="2231913"/>
            <a:ext cx="4645500" cy="9747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8"/>
          <p:cNvSpPr/>
          <p:nvPr/>
        </p:nvSpPr>
        <p:spPr>
          <a:xfrm>
            <a:off x="1333650" y="3852125"/>
            <a:ext cx="5977500" cy="9747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Diyakini kebenarannya oleh masyarakat sepanjang masa sejak awal kelahirannnya yang digali  oleh the founding father Pancasila </a:t>
            </a:r>
            <a:endParaRPr sz="1000"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8"/>
          <p:cNvSpPr/>
          <p:nvPr/>
        </p:nvSpPr>
        <p:spPr>
          <a:xfrm>
            <a:off x="3844400" y="2488125"/>
            <a:ext cx="4899300" cy="9747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Paling 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cocok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dengan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watak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atau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kepribadian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luhur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bangsa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Indonesia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itu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sendiri</a:t>
            </a:r>
            <a:r>
              <a:rPr lang="en-US" sz="2000" dirty="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  <a:endParaRPr dirty="0">
              <a:solidFill>
                <a:srgbClr val="FFFFFF"/>
              </a:solidFill>
              <a:latin typeface="Alata"/>
              <a:ea typeface="Alata"/>
              <a:cs typeface="Alata"/>
              <a:sym typeface="Alat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 dirty="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9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lip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"/>
          <p:cNvSpPr txBox="1">
            <a:spLocks noGrp="1"/>
          </p:cNvSpPr>
          <p:nvPr>
            <p:ph type="title"/>
          </p:nvPr>
        </p:nvSpPr>
        <p:spPr>
          <a:xfrm>
            <a:off x="685800" y="608709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Pancasila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Ideologi</a:t>
            </a:r>
            <a:r>
              <a:rPr lang="en-US" sz="2400" dirty="0"/>
              <a:t> Terbuka</a:t>
            </a:r>
            <a:endParaRPr sz="2400" dirty="0"/>
          </a:p>
        </p:txBody>
      </p:sp>
      <p:sp>
        <p:nvSpPr>
          <p:cNvPr id="555" name="Google Shape;555;p15"/>
          <p:cNvSpPr txBox="1">
            <a:spLocks noGrp="1"/>
          </p:cNvSpPr>
          <p:nvPr>
            <p:ph type="subTitle" idx="1"/>
          </p:nvPr>
        </p:nvSpPr>
        <p:spPr>
          <a:xfrm>
            <a:off x="38100" y="1308512"/>
            <a:ext cx="9029700" cy="286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800" dirty="0" err="1" smtClean="0"/>
              <a:t>Memiliki</a:t>
            </a:r>
            <a:r>
              <a:rPr lang="en-ID" sz="1800" dirty="0" smtClean="0"/>
              <a:t> 3 </a:t>
            </a:r>
            <a:r>
              <a:rPr lang="en-ID" sz="1800" dirty="0" err="1" smtClean="0"/>
              <a:t>macam</a:t>
            </a:r>
            <a:r>
              <a:rPr lang="en-ID" sz="1800" dirty="0" smtClean="0"/>
              <a:t> Nilai :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800" b="1" dirty="0">
                <a:solidFill>
                  <a:srgbClr val="FF0000"/>
                </a:solidFill>
              </a:rPr>
              <a:t>Nilai </a:t>
            </a:r>
            <a:r>
              <a:rPr lang="en-US" sz="1800" b="1" dirty="0" err="1">
                <a:solidFill>
                  <a:srgbClr val="FF0000"/>
                </a:solidFill>
              </a:rPr>
              <a:t>Dasar</a:t>
            </a:r>
            <a:endParaRPr sz="1800" b="1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mendasar</a:t>
            </a:r>
            <a:r>
              <a:rPr lang="en-US" sz="1800" dirty="0"/>
              <a:t> yang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 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/>
              <a:t>berubah</a:t>
            </a:r>
            <a:r>
              <a:rPr lang="en-US" sz="1800" dirty="0"/>
              <a:t>. Nilai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/>
              <a:t>esensi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nilai-nilai</a:t>
            </a:r>
            <a:r>
              <a:rPr lang="en-US" sz="1800" dirty="0"/>
              <a:t> Pancasila yang </a:t>
            </a:r>
            <a:r>
              <a:rPr lang="en-US" sz="1800" dirty="0" err="1"/>
              <a:t>bersifat</a:t>
            </a:r>
            <a:r>
              <a:rPr lang="en-US" sz="1800" dirty="0"/>
              <a:t> universal.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800" b="1" dirty="0">
                <a:solidFill>
                  <a:srgbClr val="FF0000"/>
                </a:solidFill>
              </a:rPr>
              <a:t>Nilai Instrumental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arahan</a:t>
            </a:r>
            <a:r>
              <a:rPr lang="en-US" sz="1800" dirty="0"/>
              <a:t>, </a:t>
            </a:r>
            <a:r>
              <a:rPr lang="en-US" sz="1800" dirty="0" err="1"/>
              <a:t>kebijakan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strategi</a:t>
            </a:r>
            <a:r>
              <a:rPr lang="en-US" sz="1800" dirty="0"/>
              <a:t>, </a:t>
            </a:r>
            <a:r>
              <a:rPr lang="en-US" sz="1800" dirty="0" err="1"/>
              <a:t>sasaran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lembaga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 smtClean="0"/>
              <a:t>pelaksanaannya</a:t>
            </a:r>
            <a:r>
              <a:rPr lang="en-US" sz="1800" dirty="0"/>
              <a:t>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800" b="1" dirty="0">
                <a:solidFill>
                  <a:srgbClr val="FF0000"/>
                </a:solidFill>
              </a:rPr>
              <a:t>Nilai </a:t>
            </a:r>
            <a:r>
              <a:rPr lang="en-US" sz="1800" b="1" smtClean="0">
                <a:solidFill>
                  <a:srgbClr val="FF0000"/>
                </a:solidFill>
              </a:rPr>
              <a:t>Praksis</a:t>
            </a:r>
            <a:endParaRPr sz="1800" b="1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penerapan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Pancasila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sehari</a:t>
            </a:r>
            <a:r>
              <a:rPr lang="en-US" sz="1800" dirty="0"/>
              <a:t> - </a:t>
            </a:r>
            <a:r>
              <a:rPr lang="en-US" sz="1800" dirty="0" err="1"/>
              <a:t>hari</a:t>
            </a:r>
            <a:r>
              <a:rPr lang="en-US" sz="1800" dirty="0"/>
              <a:t>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sz="1800" dirty="0"/>
          </a:p>
        </p:txBody>
      </p:sp>
      <p:pic>
        <p:nvPicPr>
          <p:cNvPr id="557" name="Google Shape;557;p15" descr="Logo Garuda PNG HD, Garuda Pancasila Logo Free Download - Free Transparent  PNG 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83386"/>
            <a:ext cx="984648" cy="1050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5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/>
          <p:nvPr/>
        </p:nvSpPr>
        <p:spPr>
          <a:xfrm>
            <a:off x="713225" y="2030625"/>
            <a:ext cx="22569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2"/>
          <p:cNvSpPr/>
          <p:nvPr/>
        </p:nvSpPr>
        <p:spPr>
          <a:xfrm>
            <a:off x="713225" y="2952325"/>
            <a:ext cx="2256900" cy="72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2"/>
          <p:cNvSpPr/>
          <p:nvPr/>
        </p:nvSpPr>
        <p:spPr>
          <a:xfrm>
            <a:off x="713225" y="3874025"/>
            <a:ext cx="2256900" cy="72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2"/>
          <p:cNvSpPr/>
          <p:nvPr/>
        </p:nvSpPr>
        <p:spPr>
          <a:xfrm>
            <a:off x="3164125" y="3874025"/>
            <a:ext cx="3300000" cy="72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2"/>
          <p:cNvSpPr/>
          <p:nvPr/>
        </p:nvSpPr>
        <p:spPr>
          <a:xfrm>
            <a:off x="3164125" y="2952325"/>
            <a:ext cx="3876600" cy="72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2"/>
          <p:cNvSpPr/>
          <p:nvPr/>
        </p:nvSpPr>
        <p:spPr>
          <a:xfrm>
            <a:off x="3164125" y="2030625"/>
            <a:ext cx="44532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2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 err="1"/>
              <a:t>Dimensi</a:t>
            </a:r>
            <a:r>
              <a:rPr lang="en-US" sz="2400" dirty="0"/>
              <a:t> Pancasila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Ideologi</a:t>
            </a:r>
            <a:r>
              <a:rPr lang="en-US" sz="2400" dirty="0"/>
              <a:t> </a:t>
            </a:r>
            <a:endParaRPr sz="2400" dirty="0"/>
          </a:p>
        </p:txBody>
      </p:sp>
      <p:grpSp>
        <p:nvGrpSpPr>
          <p:cNvPr id="500" name="Google Shape;500;p12"/>
          <p:cNvGrpSpPr/>
          <p:nvPr/>
        </p:nvGrpSpPr>
        <p:grpSpPr>
          <a:xfrm>
            <a:off x="2765335" y="1452700"/>
            <a:ext cx="454754" cy="3690797"/>
            <a:chOff x="1720560" y="1452700"/>
            <a:chExt cx="454754" cy="3690797"/>
          </a:xfrm>
        </p:grpSpPr>
        <p:sp>
          <p:nvSpPr>
            <p:cNvPr id="501" name="Google Shape;501;p12"/>
            <p:cNvSpPr/>
            <p:nvPr/>
          </p:nvSpPr>
          <p:spPr>
            <a:xfrm>
              <a:off x="1739699" y="4742103"/>
              <a:ext cx="415956" cy="401394"/>
            </a:xfrm>
            <a:custGeom>
              <a:avLst/>
              <a:gdLst/>
              <a:ahLst/>
              <a:cxnLst/>
              <a:rect l="l" t="t" r="r" b="b"/>
              <a:pathLst>
                <a:path w="3999" h="3859" extrusionOk="0">
                  <a:moveTo>
                    <a:pt x="601" y="0"/>
                  </a:moveTo>
                  <a:cubicBezTo>
                    <a:pt x="271" y="0"/>
                    <a:pt x="2" y="269"/>
                    <a:pt x="2" y="599"/>
                  </a:cubicBezTo>
                  <a:lnTo>
                    <a:pt x="2" y="3260"/>
                  </a:lnTo>
                  <a:cubicBezTo>
                    <a:pt x="1" y="3590"/>
                    <a:pt x="269" y="3857"/>
                    <a:pt x="599" y="3857"/>
                  </a:cubicBezTo>
                  <a:lnTo>
                    <a:pt x="3400" y="3858"/>
                  </a:lnTo>
                  <a:cubicBezTo>
                    <a:pt x="3730" y="3858"/>
                    <a:pt x="3997" y="3591"/>
                    <a:pt x="3997" y="3261"/>
                  </a:cubicBezTo>
                  <a:lnTo>
                    <a:pt x="3999" y="601"/>
                  </a:lnTo>
                  <a:cubicBezTo>
                    <a:pt x="3999" y="269"/>
                    <a:pt x="3732" y="2"/>
                    <a:pt x="3402" y="2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1740947" y="1452700"/>
              <a:ext cx="413980" cy="638340"/>
            </a:xfrm>
            <a:custGeom>
              <a:avLst/>
              <a:gdLst/>
              <a:ahLst/>
              <a:cxnLst/>
              <a:rect l="l" t="t" r="r" b="b"/>
              <a:pathLst>
                <a:path w="3980" h="6137" extrusionOk="0">
                  <a:moveTo>
                    <a:pt x="1994" y="0"/>
                  </a:moveTo>
                  <a:lnTo>
                    <a:pt x="17" y="5446"/>
                  </a:lnTo>
                  <a:lnTo>
                    <a:pt x="0" y="5586"/>
                  </a:lnTo>
                  <a:lnTo>
                    <a:pt x="3260" y="6136"/>
                  </a:lnTo>
                  <a:lnTo>
                    <a:pt x="3980" y="5447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1877520" y="1971532"/>
              <a:ext cx="140108" cy="2738923"/>
            </a:xfrm>
            <a:custGeom>
              <a:avLst/>
              <a:gdLst/>
              <a:ahLst/>
              <a:cxnLst/>
              <a:rect l="l" t="t" r="r" b="b"/>
              <a:pathLst>
                <a:path w="1347" h="26332" extrusionOk="0">
                  <a:moveTo>
                    <a:pt x="608" y="1"/>
                  </a:moveTo>
                  <a:cubicBezTo>
                    <a:pt x="278" y="1"/>
                    <a:pt x="10" y="268"/>
                    <a:pt x="10" y="598"/>
                  </a:cubicBezTo>
                  <a:lnTo>
                    <a:pt x="0" y="25733"/>
                  </a:lnTo>
                  <a:cubicBezTo>
                    <a:pt x="0" y="26063"/>
                    <a:pt x="269" y="26330"/>
                    <a:pt x="599" y="26331"/>
                  </a:cubicBezTo>
                  <a:lnTo>
                    <a:pt x="741" y="26331"/>
                  </a:lnTo>
                  <a:cubicBezTo>
                    <a:pt x="1071" y="26331"/>
                    <a:pt x="1338" y="26063"/>
                    <a:pt x="1338" y="25733"/>
                  </a:cubicBezTo>
                  <a:lnTo>
                    <a:pt x="1347" y="598"/>
                  </a:lnTo>
                  <a:cubicBezTo>
                    <a:pt x="1347" y="268"/>
                    <a:pt x="1079" y="1"/>
                    <a:pt x="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2016590" y="1971532"/>
              <a:ext cx="140004" cy="2738923"/>
            </a:xfrm>
            <a:custGeom>
              <a:avLst/>
              <a:gdLst/>
              <a:ahLst/>
              <a:cxnLst/>
              <a:rect l="l" t="t" r="r" b="b"/>
              <a:pathLst>
                <a:path w="1346" h="26332" extrusionOk="0">
                  <a:moveTo>
                    <a:pt x="607" y="1"/>
                  </a:moveTo>
                  <a:cubicBezTo>
                    <a:pt x="277" y="1"/>
                    <a:pt x="10" y="268"/>
                    <a:pt x="10" y="598"/>
                  </a:cubicBezTo>
                  <a:lnTo>
                    <a:pt x="1" y="25733"/>
                  </a:lnTo>
                  <a:cubicBezTo>
                    <a:pt x="1" y="26063"/>
                    <a:pt x="268" y="26331"/>
                    <a:pt x="598" y="26331"/>
                  </a:cubicBezTo>
                  <a:lnTo>
                    <a:pt x="740" y="26331"/>
                  </a:lnTo>
                  <a:cubicBezTo>
                    <a:pt x="1070" y="26331"/>
                    <a:pt x="1337" y="26064"/>
                    <a:pt x="1337" y="25734"/>
                  </a:cubicBezTo>
                  <a:lnTo>
                    <a:pt x="1346" y="599"/>
                  </a:lnTo>
                  <a:cubicBezTo>
                    <a:pt x="1346" y="269"/>
                    <a:pt x="1078" y="1"/>
                    <a:pt x="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1740011" y="1971428"/>
              <a:ext cx="140004" cy="2738819"/>
            </a:xfrm>
            <a:custGeom>
              <a:avLst/>
              <a:gdLst/>
              <a:ahLst/>
              <a:cxnLst/>
              <a:rect l="l" t="t" r="r" b="b"/>
              <a:pathLst>
                <a:path w="1346" h="26331" extrusionOk="0">
                  <a:moveTo>
                    <a:pt x="607" y="0"/>
                  </a:moveTo>
                  <a:cubicBezTo>
                    <a:pt x="277" y="0"/>
                    <a:pt x="9" y="269"/>
                    <a:pt x="9" y="599"/>
                  </a:cubicBezTo>
                  <a:lnTo>
                    <a:pt x="1" y="25734"/>
                  </a:lnTo>
                  <a:cubicBezTo>
                    <a:pt x="1" y="26064"/>
                    <a:pt x="268" y="26331"/>
                    <a:pt x="598" y="26331"/>
                  </a:cubicBezTo>
                  <a:lnTo>
                    <a:pt x="738" y="26331"/>
                  </a:lnTo>
                  <a:cubicBezTo>
                    <a:pt x="1070" y="26331"/>
                    <a:pt x="1337" y="26064"/>
                    <a:pt x="1337" y="25734"/>
                  </a:cubicBezTo>
                  <a:lnTo>
                    <a:pt x="1346" y="599"/>
                  </a:lnTo>
                  <a:cubicBezTo>
                    <a:pt x="1346" y="269"/>
                    <a:pt x="1078" y="2"/>
                    <a:pt x="748" y="2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1894683" y="1452700"/>
              <a:ext cx="107447" cy="168088"/>
            </a:xfrm>
            <a:custGeom>
              <a:avLst/>
              <a:gdLst/>
              <a:ahLst/>
              <a:cxnLst/>
              <a:rect l="l" t="t" r="r" b="b"/>
              <a:pathLst>
                <a:path w="1033" h="1616" extrusionOk="0">
                  <a:moveTo>
                    <a:pt x="516" y="0"/>
                  </a:moveTo>
                  <a:lnTo>
                    <a:pt x="0" y="1420"/>
                  </a:lnTo>
                  <a:cubicBezTo>
                    <a:pt x="0" y="1420"/>
                    <a:pt x="148" y="1615"/>
                    <a:pt x="513" y="1615"/>
                  </a:cubicBezTo>
                  <a:cubicBezTo>
                    <a:pt x="878" y="1615"/>
                    <a:pt x="1033" y="1421"/>
                    <a:pt x="1033" y="1421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1739283" y="4648072"/>
              <a:ext cx="416684" cy="188475"/>
            </a:xfrm>
            <a:custGeom>
              <a:avLst/>
              <a:gdLst/>
              <a:ahLst/>
              <a:cxnLst/>
              <a:rect l="l" t="t" r="r" b="b"/>
              <a:pathLst>
                <a:path w="4006" h="1812" extrusionOk="0">
                  <a:moveTo>
                    <a:pt x="0" y="1"/>
                  </a:moveTo>
                  <a:lnTo>
                    <a:pt x="0" y="1810"/>
                  </a:lnTo>
                  <a:lnTo>
                    <a:pt x="4004" y="1811"/>
                  </a:lnTo>
                  <a:lnTo>
                    <a:pt x="4006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1720560" y="4648072"/>
              <a:ext cx="454754" cy="31413"/>
            </a:xfrm>
            <a:custGeom>
              <a:avLst/>
              <a:gdLst/>
              <a:ahLst/>
              <a:cxnLst/>
              <a:rect l="l" t="t" r="r" b="b"/>
              <a:pathLst>
                <a:path w="4372" h="302" extrusionOk="0">
                  <a:moveTo>
                    <a:pt x="195" y="1"/>
                  </a:moveTo>
                  <a:cubicBezTo>
                    <a:pt x="1" y="1"/>
                    <a:pt x="1" y="301"/>
                    <a:pt x="195" y="301"/>
                  </a:cubicBezTo>
                  <a:lnTo>
                    <a:pt x="4177" y="301"/>
                  </a:lnTo>
                  <a:cubicBezTo>
                    <a:pt x="4371" y="301"/>
                    <a:pt x="4371" y="1"/>
                    <a:pt x="4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12"/>
          <p:cNvSpPr txBox="1"/>
          <p:nvPr/>
        </p:nvSpPr>
        <p:spPr>
          <a:xfrm>
            <a:off x="3245073" y="2076075"/>
            <a:ext cx="3611725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Berakar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hidup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nyata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kehidupan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1" i="0" u="none" strike="noStrike" cap="none"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10" name="Google Shape;510;p12"/>
          <p:cNvSpPr txBox="1"/>
          <p:nvPr/>
        </p:nvSpPr>
        <p:spPr>
          <a:xfrm>
            <a:off x="3184675" y="2966788"/>
            <a:ext cx="4432649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Mengandung cita-cita memberikan dorongan untuk mewujudkan.</a:t>
            </a:r>
            <a:br>
              <a:rPr lang="en-US" sz="1800" b="1" i="0" u="none" strike="noStrike" cap="none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</a:br>
            <a:endParaRPr sz="1800" b="1" i="0" u="none" strike="noStrike" cap="none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11" name="Google Shape;511;p12"/>
          <p:cNvSpPr txBox="1"/>
          <p:nvPr/>
        </p:nvSpPr>
        <p:spPr>
          <a:xfrm>
            <a:off x="3220088" y="3874025"/>
            <a:ext cx="3409311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Ideologi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untuk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menyesuaikan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diri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dengan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perkembangan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zaman</a:t>
            </a: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/>
            </a:r>
            <a:br>
              <a:rPr lang="en-US" sz="16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</a:br>
            <a:endParaRPr sz="1600" b="1" i="0" u="none" strike="noStrike" cap="none"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12" name="Google Shape;512;p12"/>
          <p:cNvSpPr txBox="1"/>
          <p:nvPr/>
        </p:nvSpPr>
        <p:spPr>
          <a:xfrm rot="638">
            <a:off x="713223" y="2112989"/>
            <a:ext cx="2141568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Dimensi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realitas</a:t>
            </a:r>
            <a:endParaRPr sz="1900" b="1" i="0" u="none" strike="noStrike" cap="none"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 rot="638">
            <a:off x="621985" y="3083881"/>
            <a:ext cx="2266586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Dimensi</a:t>
            </a:r>
            <a:r>
              <a:rPr lang="en-US" sz="19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 </a:t>
            </a:r>
            <a:r>
              <a:rPr lang="en-US" sz="19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idealitas</a:t>
            </a:r>
            <a:r>
              <a:rPr lang="en-US" sz="19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/>
            </a:r>
            <a:br>
              <a:rPr lang="en-US" sz="19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</a:br>
            <a:endParaRPr sz="1900" b="1" i="0" u="none" strike="noStrike" cap="none"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14" name="Google Shape;514;p12"/>
          <p:cNvSpPr txBox="1"/>
          <p:nvPr/>
        </p:nvSpPr>
        <p:spPr>
          <a:xfrm rot="638">
            <a:off x="694503" y="3956997"/>
            <a:ext cx="1881558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Dimensi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fleksibilitas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21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flip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13"/>
          <p:cNvGraphicFramePr/>
          <p:nvPr/>
        </p:nvGraphicFramePr>
        <p:xfrm>
          <a:off x="612633" y="727023"/>
          <a:ext cx="8021850" cy="2804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0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4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Alata"/>
                          <a:ea typeface="Alata"/>
                          <a:cs typeface="Alata"/>
                          <a:sym typeface="Alata"/>
                        </a:rPr>
                        <a:t>Liberalisme</a:t>
                      </a:r>
                      <a:endParaRPr sz="1300" b="1" u="none" strike="noStrike" cap="none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latin typeface="Alata"/>
                          <a:ea typeface="Alata"/>
                          <a:cs typeface="Alata"/>
                          <a:sym typeface="Alata"/>
                        </a:rPr>
                        <a:t>Komunisme</a:t>
                      </a:r>
                      <a:endParaRPr sz="1300" b="1" u="none" strike="noStrike" cap="none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latin typeface="Alata"/>
                          <a:ea typeface="Alata"/>
                          <a:cs typeface="Alata"/>
                          <a:sym typeface="Alata"/>
                        </a:rPr>
                        <a:t>Pancasila</a:t>
                      </a:r>
                      <a:endParaRPr sz="1300" b="1" u="none" strike="noStrike" cap="none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lata"/>
                          <a:ea typeface="Alata"/>
                          <a:cs typeface="Alata"/>
                          <a:sym typeface="Alata"/>
                        </a:rPr>
                        <a:t>Demokrasi liberal</a:t>
                      </a:r>
                      <a:endParaRPr sz="1200" u="none" strike="noStrike" cap="none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lata"/>
                          <a:ea typeface="Alata"/>
                          <a:cs typeface="Alata"/>
                          <a:sym typeface="Alata"/>
                        </a:rPr>
                        <a:t>Demokrasi rakyat</a:t>
                      </a:r>
                      <a:endParaRPr sz="1200" u="none" strike="noStrike" cap="none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Alata"/>
                          <a:ea typeface="Alata"/>
                          <a:cs typeface="Alata"/>
                          <a:sym typeface="Alata"/>
                        </a:rPr>
                        <a:t>Demokrasi pancasila</a:t>
                      </a:r>
                      <a:endParaRPr sz="1200" u="none" strike="noStrike" cap="none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Peran Negara Kecil</a:t>
                      </a:r>
                      <a:endParaRPr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Peran Negara Dominan</a:t>
                      </a:r>
                      <a:endParaRPr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Peran Negara untuk Rakyat</a:t>
                      </a:r>
                      <a:endParaRPr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Agama Urusan Pribadi</a:t>
                      </a:r>
                      <a:endParaRPr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Agama Harus Dijauhkan dari Masyarakat</a:t>
                      </a:r>
                      <a:endParaRPr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Bebas Memilih Agama</a:t>
                      </a:r>
                      <a:endParaRPr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6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Mengutamakan hak asasi yang berkaitan dengan kebebasan</a:t>
                      </a:r>
                      <a:endParaRPr sz="1200">
                        <a:solidFill>
                          <a:srgbClr val="000000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rgbClr val="000000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Mengingkari Hak Asasi, Cenderung Atheis, dan Otoriter</a:t>
                      </a:r>
                      <a:endParaRPr sz="1200">
                        <a:solidFill>
                          <a:srgbClr val="000000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Mengutamakan keselarasan, keserasian,dan keseimbangan hidup.</a:t>
                      </a:r>
                      <a:endParaRPr sz="1200">
                        <a:solidFill>
                          <a:srgbClr val="000000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5250" marR="95250" marT="95250" marB="952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0" name="Google Shape;520;p13"/>
          <p:cNvSpPr/>
          <p:nvPr/>
        </p:nvSpPr>
        <p:spPr>
          <a:xfrm>
            <a:off x="5101463" y="29725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3"/>
          <p:cNvSpPr txBox="1"/>
          <p:nvPr/>
        </p:nvSpPr>
        <p:spPr>
          <a:xfrm>
            <a:off x="664955" y="173166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Perbandingan Ideologi</a:t>
            </a:r>
            <a:endParaRPr sz="2800" b="0" i="0" u="none" strike="noStrike" cap="none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522" name="Google Shape;522;p13"/>
          <p:cNvGrpSpPr/>
          <p:nvPr/>
        </p:nvGrpSpPr>
        <p:grpSpPr>
          <a:xfrm>
            <a:off x="1804841" y="113707"/>
            <a:ext cx="595977" cy="546154"/>
            <a:chOff x="842683" y="2394751"/>
            <a:chExt cx="345641" cy="356660"/>
          </a:xfrm>
        </p:grpSpPr>
        <p:sp>
          <p:nvSpPr>
            <p:cNvPr id="523" name="Google Shape;523;p13"/>
            <p:cNvSpPr/>
            <p:nvPr/>
          </p:nvSpPr>
          <p:spPr>
            <a:xfrm>
              <a:off x="1099042" y="2499888"/>
              <a:ext cx="89266" cy="107353"/>
            </a:xfrm>
            <a:custGeom>
              <a:avLst/>
              <a:gdLst/>
              <a:ahLst/>
              <a:cxnLst/>
              <a:rect l="l" t="t" r="r" b="b"/>
              <a:pathLst>
                <a:path w="5962" h="7170" extrusionOk="0">
                  <a:moveTo>
                    <a:pt x="2977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603" y="7124"/>
                    <a:pt x="5663" y="7166"/>
                    <a:pt x="5742" y="7169"/>
                  </a:cubicBezTo>
                  <a:lnTo>
                    <a:pt x="5742" y="7169"/>
                  </a:lnTo>
                  <a:cubicBezTo>
                    <a:pt x="5882" y="7163"/>
                    <a:pt x="5961" y="7019"/>
                    <a:pt x="5900" y="6896"/>
                  </a:cubicBezTo>
                  <a:lnTo>
                    <a:pt x="3145" y="126"/>
                  </a:lnTo>
                  <a:cubicBezTo>
                    <a:pt x="3114" y="42"/>
                    <a:pt x="3046" y="0"/>
                    <a:pt x="2977" y="0"/>
                  </a:cubicBezTo>
                  <a:close/>
                  <a:moveTo>
                    <a:pt x="5742" y="7169"/>
                  </a:moveTo>
                  <a:lnTo>
                    <a:pt x="5742" y="7169"/>
                  </a:lnTo>
                  <a:cubicBezTo>
                    <a:pt x="5738" y="7170"/>
                    <a:pt x="5735" y="7170"/>
                    <a:pt x="5731" y="7170"/>
                  </a:cubicBezTo>
                  <a:lnTo>
                    <a:pt x="5752" y="7170"/>
                  </a:lnTo>
                  <a:cubicBezTo>
                    <a:pt x="5749" y="7170"/>
                    <a:pt x="5745" y="7170"/>
                    <a:pt x="5742" y="7169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1098908" y="2603138"/>
              <a:ext cx="89416" cy="47852"/>
            </a:xfrm>
            <a:custGeom>
              <a:avLst/>
              <a:gdLst/>
              <a:ahLst/>
              <a:cxnLst/>
              <a:rect l="l" t="t" r="r" b="b"/>
              <a:pathLst>
                <a:path w="5972" h="3196" extrusionOk="0">
                  <a:moveTo>
                    <a:pt x="43" y="0"/>
                  </a:moveTo>
                  <a:cubicBezTo>
                    <a:pt x="22" y="0"/>
                    <a:pt x="1" y="21"/>
                    <a:pt x="1" y="42"/>
                  </a:cubicBezTo>
                  <a:lnTo>
                    <a:pt x="1" y="358"/>
                  </a:lnTo>
                  <a:cubicBezTo>
                    <a:pt x="1" y="1935"/>
                    <a:pt x="1283" y="3196"/>
                    <a:pt x="2860" y="3196"/>
                  </a:cubicBezTo>
                  <a:lnTo>
                    <a:pt x="3133" y="3196"/>
                  </a:lnTo>
                  <a:cubicBezTo>
                    <a:pt x="4689" y="3196"/>
                    <a:pt x="5972" y="1935"/>
                    <a:pt x="5972" y="358"/>
                  </a:cubicBezTo>
                  <a:lnTo>
                    <a:pt x="5972" y="42"/>
                  </a:lnTo>
                  <a:cubicBezTo>
                    <a:pt x="5972" y="21"/>
                    <a:pt x="5951" y="0"/>
                    <a:pt x="5930" y="0"/>
                  </a:cubicBezTo>
                  <a:close/>
                </a:path>
              </a:pathLst>
            </a:custGeom>
            <a:solidFill>
              <a:srgbClr val="A7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1127236" y="2603138"/>
              <a:ext cx="61088" cy="48182"/>
            </a:xfrm>
            <a:custGeom>
              <a:avLst/>
              <a:gdLst/>
              <a:ahLst/>
              <a:cxnLst/>
              <a:rect l="l" t="t" r="r" b="b"/>
              <a:pathLst>
                <a:path w="4080" h="3218" extrusionOk="0">
                  <a:moveTo>
                    <a:pt x="1830" y="0"/>
                  </a:moveTo>
                  <a:cubicBezTo>
                    <a:pt x="1851" y="0"/>
                    <a:pt x="1872" y="21"/>
                    <a:pt x="1872" y="42"/>
                  </a:cubicBezTo>
                  <a:lnTo>
                    <a:pt x="1872" y="358"/>
                  </a:lnTo>
                  <a:cubicBezTo>
                    <a:pt x="1872" y="1556"/>
                    <a:pt x="1115" y="2628"/>
                    <a:pt x="1" y="3049"/>
                  </a:cubicBezTo>
                  <a:cubicBezTo>
                    <a:pt x="295" y="3154"/>
                    <a:pt x="632" y="3217"/>
                    <a:pt x="947" y="3217"/>
                  </a:cubicBezTo>
                  <a:lnTo>
                    <a:pt x="1220" y="3217"/>
                  </a:lnTo>
                  <a:cubicBezTo>
                    <a:pt x="2797" y="3217"/>
                    <a:pt x="4080" y="1935"/>
                    <a:pt x="4080" y="358"/>
                  </a:cubicBezTo>
                  <a:lnTo>
                    <a:pt x="4080" y="42"/>
                  </a:lnTo>
                  <a:cubicBezTo>
                    <a:pt x="4080" y="21"/>
                    <a:pt x="4059" y="0"/>
                    <a:pt x="4038" y="0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842803" y="2499888"/>
              <a:ext cx="89281" cy="107353"/>
            </a:xfrm>
            <a:custGeom>
              <a:avLst/>
              <a:gdLst/>
              <a:ahLst/>
              <a:cxnLst/>
              <a:rect l="l" t="t" r="r" b="b"/>
              <a:pathLst>
                <a:path w="5963" h="7170" extrusionOk="0">
                  <a:moveTo>
                    <a:pt x="2980" y="0"/>
                  </a:moveTo>
                  <a:cubicBezTo>
                    <a:pt x="2909" y="0"/>
                    <a:pt x="2841" y="42"/>
                    <a:pt x="2809" y="126"/>
                  </a:cubicBezTo>
                  <a:lnTo>
                    <a:pt x="55" y="6896"/>
                  </a:lnTo>
                  <a:cubicBezTo>
                    <a:pt x="1" y="7045"/>
                    <a:pt x="112" y="7151"/>
                    <a:pt x="227" y="7151"/>
                  </a:cubicBezTo>
                  <a:cubicBezTo>
                    <a:pt x="290" y="7151"/>
                    <a:pt x="354" y="7118"/>
                    <a:pt x="391" y="7043"/>
                  </a:cubicBezTo>
                  <a:lnTo>
                    <a:pt x="2977" y="694"/>
                  </a:lnTo>
                  <a:lnTo>
                    <a:pt x="5563" y="7043"/>
                  </a:lnTo>
                  <a:cubicBezTo>
                    <a:pt x="5584" y="7128"/>
                    <a:pt x="5669" y="7170"/>
                    <a:pt x="5732" y="7170"/>
                  </a:cubicBezTo>
                  <a:cubicBezTo>
                    <a:pt x="5879" y="7170"/>
                    <a:pt x="5963" y="7022"/>
                    <a:pt x="5921" y="6896"/>
                  </a:cubicBezTo>
                  <a:lnTo>
                    <a:pt x="3167" y="126"/>
                  </a:lnTo>
                  <a:cubicBezTo>
                    <a:pt x="3125" y="42"/>
                    <a:pt x="3051" y="0"/>
                    <a:pt x="298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842683" y="2603138"/>
              <a:ext cx="89715" cy="47867"/>
            </a:xfrm>
            <a:custGeom>
              <a:avLst/>
              <a:gdLst/>
              <a:ahLst/>
              <a:cxnLst/>
              <a:rect l="l" t="t" r="r" b="b"/>
              <a:pathLst>
                <a:path w="5992" h="3197" extrusionOk="0">
                  <a:moveTo>
                    <a:pt x="42" y="0"/>
                  </a:moveTo>
                  <a:cubicBezTo>
                    <a:pt x="21" y="0"/>
                    <a:pt x="0" y="21"/>
                    <a:pt x="0" y="42"/>
                  </a:cubicBezTo>
                  <a:lnTo>
                    <a:pt x="0" y="358"/>
                  </a:lnTo>
                  <a:cubicBezTo>
                    <a:pt x="0" y="1922"/>
                    <a:pt x="1262" y="3196"/>
                    <a:pt x="2821" y="3196"/>
                  </a:cubicBezTo>
                  <a:cubicBezTo>
                    <a:pt x="2834" y="3196"/>
                    <a:pt x="2847" y="3196"/>
                    <a:pt x="2859" y="3196"/>
                  </a:cubicBezTo>
                  <a:lnTo>
                    <a:pt x="3133" y="3196"/>
                  </a:lnTo>
                  <a:cubicBezTo>
                    <a:pt x="4709" y="3196"/>
                    <a:pt x="5992" y="1935"/>
                    <a:pt x="5992" y="358"/>
                  </a:cubicBezTo>
                  <a:lnTo>
                    <a:pt x="5992" y="42"/>
                  </a:lnTo>
                  <a:cubicBezTo>
                    <a:pt x="5992" y="21"/>
                    <a:pt x="5971" y="0"/>
                    <a:pt x="5950" y="0"/>
                  </a:cubicBezTo>
                  <a:close/>
                </a:path>
              </a:pathLst>
            </a:custGeom>
            <a:solidFill>
              <a:srgbClr val="A7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871011" y="2603138"/>
              <a:ext cx="61073" cy="48182"/>
            </a:xfrm>
            <a:custGeom>
              <a:avLst/>
              <a:gdLst/>
              <a:ahLst/>
              <a:cxnLst/>
              <a:rect l="l" t="t" r="r" b="b"/>
              <a:pathLst>
                <a:path w="4079" h="3218" extrusionOk="0">
                  <a:moveTo>
                    <a:pt x="1829" y="0"/>
                  </a:moveTo>
                  <a:cubicBezTo>
                    <a:pt x="1850" y="0"/>
                    <a:pt x="1871" y="21"/>
                    <a:pt x="1871" y="42"/>
                  </a:cubicBezTo>
                  <a:lnTo>
                    <a:pt x="1871" y="358"/>
                  </a:lnTo>
                  <a:cubicBezTo>
                    <a:pt x="1871" y="1556"/>
                    <a:pt x="1114" y="2628"/>
                    <a:pt x="0" y="3028"/>
                  </a:cubicBezTo>
                  <a:cubicBezTo>
                    <a:pt x="295" y="3154"/>
                    <a:pt x="631" y="3217"/>
                    <a:pt x="967" y="3217"/>
                  </a:cubicBezTo>
                  <a:lnTo>
                    <a:pt x="1220" y="3217"/>
                  </a:lnTo>
                  <a:cubicBezTo>
                    <a:pt x="2796" y="3217"/>
                    <a:pt x="4079" y="1935"/>
                    <a:pt x="4079" y="358"/>
                  </a:cubicBezTo>
                  <a:lnTo>
                    <a:pt x="4079" y="42"/>
                  </a:lnTo>
                  <a:cubicBezTo>
                    <a:pt x="4079" y="21"/>
                    <a:pt x="4058" y="0"/>
                    <a:pt x="4058" y="0"/>
                  </a:cubicBezTo>
                  <a:close/>
                </a:path>
              </a:pathLst>
            </a:custGeom>
            <a:solidFill>
              <a:srgbClr val="A5B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1003533" y="2433470"/>
              <a:ext cx="23941" cy="274506"/>
            </a:xfrm>
            <a:custGeom>
              <a:avLst/>
              <a:gdLst/>
              <a:ahLst/>
              <a:cxnLst/>
              <a:rect l="l" t="t" r="r" b="b"/>
              <a:pathLst>
                <a:path w="1599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1598" y="1833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1015496" y="2433470"/>
              <a:ext cx="11978" cy="274506"/>
            </a:xfrm>
            <a:custGeom>
              <a:avLst/>
              <a:gdLst/>
              <a:ahLst/>
              <a:cxnLst/>
              <a:rect l="l" t="t" r="r" b="b"/>
              <a:pathLst>
                <a:path w="800" h="18334" extrusionOk="0">
                  <a:moveTo>
                    <a:pt x="0" y="0"/>
                  </a:moveTo>
                  <a:lnTo>
                    <a:pt x="0" y="18333"/>
                  </a:lnTo>
                  <a:lnTo>
                    <a:pt x="799" y="18333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932698" y="2697570"/>
              <a:ext cx="165910" cy="34646"/>
            </a:xfrm>
            <a:custGeom>
              <a:avLst/>
              <a:gdLst/>
              <a:ahLst/>
              <a:cxnLst/>
              <a:rect l="l" t="t" r="r" b="b"/>
              <a:pathLst>
                <a:path w="11081" h="2314" extrusionOk="0">
                  <a:moveTo>
                    <a:pt x="737" y="1"/>
                  </a:moveTo>
                  <a:cubicBezTo>
                    <a:pt x="337" y="1"/>
                    <a:pt x="1" y="337"/>
                    <a:pt x="1" y="736"/>
                  </a:cubicBezTo>
                  <a:lnTo>
                    <a:pt x="1" y="2313"/>
                  </a:lnTo>
                  <a:lnTo>
                    <a:pt x="11081" y="2313"/>
                  </a:lnTo>
                  <a:lnTo>
                    <a:pt x="11081" y="736"/>
                  </a:lnTo>
                  <a:cubicBezTo>
                    <a:pt x="11060" y="316"/>
                    <a:pt x="10723" y="1"/>
                    <a:pt x="10324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993771" y="2394751"/>
              <a:ext cx="43465" cy="43450"/>
            </a:xfrm>
            <a:custGeom>
              <a:avLst/>
              <a:gdLst/>
              <a:ahLst/>
              <a:cxnLst/>
              <a:rect l="l" t="t" r="r" b="b"/>
              <a:pathLst>
                <a:path w="2903" h="2902" extrusionOk="0">
                  <a:moveTo>
                    <a:pt x="1451" y="0"/>
                  </a:moveTo>
                  <a:cubicBezTo>
                    <a:pt x="652" y="0"/>
                    <a:pt x="1" y="652"/>
                    <a:pt x="1" y="1451"/>
                  </a:cubicBezTo>
                  <a:cubicBezTo>
                    <a:pt x="1" y="2250"/>
                    <a:pt x="652" y="2902"/>
                    <a:pt x="1451" y="2902"/>
                  </a:cubicBezTo>
                  <a:cubicBezTo>
                    <a:pt x="2250" y="2902"/>
                    <a:pt x="2902" y="2250"/>
                    <a:pt x="2902" y="1451"/>
                  </a:cubicBezTo>
                  <a:cubicBezTo>
                    <a:pt x="2902" y="652"/>
                    <a:pt x="2250" y="0"/>
                    <a:pt x="145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996286" y="2397266"/>
              <a:ext cx="45037" cy="40950"/>
            </a:xfrm>
            <a:custGeom>
              <a:avLst/>
              <a:gdLst/>
              <a:ahLst/>
              <a:cxnLst/>
              <a:rect l="l" t="t" r="r" b="b"/>
              <a:pathLst>
                <a:path w="3008" h="2735" extrusionOk="0">
                  <a:moveTo>
                    <a:pt x="1935" y="0"/>
                  </a:moveTo>
                  <a:cubicBezTo>
                    <a:pt x="2452" y="1017"/>
                    <a:pt x="1655" y="2105"/>
                    <a:pt x="668" y="2105"/>
                  </a:cubicBezTo>
                  <a:cubicBezTo>
                    <a:pt x="451" y="2105"/>
                    <a:pt x="224" y="2052"/>
                    <a:pt x="1" y="1935"/>
                  </a:cubicBezTo>
                  <a:lnTo>
                    <a:pt x="1" y="1935"/>
                  </a:lnTo>
                  <a:cubicBezTo>
                    <a:pt x="261" y="2455"/>
                    <a:pt x="769" y="2734"/>
                    <a:pt x="1289" y="2734"/>
                  </a:cubicBezTo>
                  <a:cubicBezTo>
                    <a:pt x="1651" y="2734"/>
                    <a:pt x="2020" y="2598"/>
                    <a:pt x="2314" y="2313"/>
                  </a:cubicBezTo>
                  <a:cubicBezTo>
                    <a:pt x="3007" y="1619"/>
                    <a:pt x="2818" y="442"/>
                    <a:pt x="1935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844570" y="2454237"/>
              <a:ext cx="341867" cy="50068"/>
            </a:xfrm>
            <a:custGeom>
              <a:avLst/>
              <a:gdLst/>
              <a:ahLst/>
              <a:cxnLst/>
              <a:rect l="l" t="t" r="r" b="b"/>
              <a:pathLst>
                <a:path w="22833" h="3344" extrusionOk="0">
                  <a:moveTo>
                    <a:pt x="8031" y="1"/>
                  </a:moveTo>
                  <a:cubicBezTo>
                    <a:pt x="7043" y="1"/>
                    <a:pt x="6097" y="400"/>
                    <a:pt x="5403" y="1115"/>
                  </a:cubicBezTo>
                  <a:cubicBezTo>
                    <a:pt x="4920" y="1620"/>
                    <a:pt x="4247" y="1914"/>
                    <a:pt x="3532" y="1914"/>
                  </a:cubicBezTo>
                  <a:lnTo>
                    <a:pt x="294" y="1914"/>
                  </a:lnTo>
                  <a:cubicBezTo>
                    <a:pt x="126" y="1914"/>
                    <a:pt x="0" y="2040"/>
                    <a:pt x="0" y="2208"/>
                  </a:cubicBezTo>
                  <a:lnTo>
                    <a:pt x="0" y="3049"/>
                  </a:lnTo>
                  <a:cubicBezTo>
                    <a:pt x="0" y="3217"/>
                    <a:pt x="126" y="3344"/>
                    <a:pt x="294" y="3344"/>
                  </a:cubicBezTo>
                  <a:lnTo>
                    <a:pt x="3658" y="3344"/>
                  </a:lnTo>
                  <a:cubicBezTo>
                    <a:pt x="4647" y="3344"/>
                    <a:pt x="5593" y="2944"/>
                    <a:pt x="6286" y="2229"/>
                  </a:cubicBezTo>
                  <a:cubicBezTo>
                    <a:pt x="6754" y="1721"/>
                    <a:pt x="7398" y="1429"/>
                    <a:pt x="8086" y="1429"/>
                  </a:cubicBezTo>
                  <a:cubicBezTo>
                    <a:pt x="8110" y="1429"/>
                    <a:pt x="8134" y="1430"/>
                    <a:pt x="8158" y="1430"/>
                  </a:cubicBezTo>
                  <a:lnTo>
                    <a:pt x="14822" y="1430"/>
                  </a:lnTo>
                  <a:cubicBezTo>
                    <a:pt x="15432" y="1430"/>
                    <a:pt x="16000" y="1683"/>
                    <a:pt x="16441" y="2124"/>
                  </a:cubicBezTo>
                  <a:cubicBezTo>
                    <a:pt x="17177" y="2902"/>
                    <a:pt x="18207" y="3344"/>
                    <a:pt x="19300" y="3344"/>
                  </a:cubicBezTo>
                  <a:lnTo>
                    <a:pt x="22559" y="3344"/>
                  </a:lnTo>
                  <a:cubicBezTo>
                    <a:pt x="22706" y="3344"/>
                    <a:pt x="22833" y="3217"/>
                    <a:pt x="22833" y="3049"/>
                  </a:cubicBezTo>
                  <a:lnTo>
                    <a:pt x="22833" y="2208"/>
                  </a:lnTo>
                  <a:cubicBezTo>
                    <a:pt x="22833" y="2040"/>
                    <a:pt x="22706" y="1914"/>
                    <a:pt x="22559" y="1914"/>
                  </a:cubicBezTo>
                  <a:lnTo>
                    <a:pt x="19321" y="1914"/>
                  </a:lnTo>
                  <a:cubicBezTo>
                    <a:pt x="18607" y="1914"/>
                    <a:pt x="17913" y="1620"/>
                    <a:pt x="17450" y="1115"/>
                  </a:cubicBezTo>
                  <a:cubicBezTo>
                    <a:pt x="16757" y="400"/>
                    <a:pt x="15810" y="1"/>
                    <a:pt x="1482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844570" y="2466499"/>
              <a:ext cx="341867" cy="37821"/>
            </a:xfrm>
            <a:custGeom>
              <a:avLst/>
              <a:gdLst/>
              <a:ahLst/>
              <a:cxnLst/>
              <a:rect l="l" t="t" r="r" b="b"/>
              <a:pathLst>
                <a:path w="22833" h="2526" extrusionOk="0">
                  <a:moveTo>
                    <a:pt x="8086" y="1"/>
                  </a:moveTo>
                  <a:cubicBezTo>
                    <a:pt x="7398" y="1"/>
                    <a:pt x="6754" y="293"/>
                    <a:pt x="6286" y="801"/>
                  </a:cubicBezTo>
                  <a:cubicBezTo>
                    <a:pt x="5593" y="1515"/>
                    <a:pt x="4647" y="1915"/>
                    <a:pt x="3658" y="1915"/>
                  </a:cubicBezTo>
                  <a:lnTo>
                    <a:pt x="294" y="1915"/>
                  </a:lnTo>
                  <a:cubicBezTo>
                    <a:pt x="126" y="1915"/>
                    <a:pt x="21" y="1789"/>
                    <a:pt x="0" y="1642"/>
                  </a:cubicBezTo>
                  <a:lnTo>
                    <a:pt x="0" y="2230"/>
                  </a:lnTo>
                  <a:cubicBezTo>
                    <a:pt x="0" y="2398"/>
                    <a:pt x="126" y="2525"/>
                    <a:pt x="294" y="2525"/>
                  </a:cubicBezTo>
                  <a:lnTo>
                    <a:pt x="3679" y="2525"/>
                  </a:lnTo>
                  <a:cubicBezTo>
                    <a:pt x="3704" y="2525"/>
                    <a:pt x="3729" y="2525"/>
                    <a:pt x="3754" y="2525"/>
                  </a:cubicBezTo>
                  <a:cubicBezTo>
                    <a:pt x="4715" y="2525"/>
                    <a:pt x="5631" y="2128"/>
                    <a:pt x="6307" y="1431"/>
                  </a:cubicBezTo>
                  <a:cubicBezTo>
                    <a:pt x="6791" y="906"/>
                    <a:pt x="7464" y="611"/>
                    <a:pt x="8179" y="611"/>
                  </a:cubicBezTo>
                  <a:lnTo>
                    <a:pt x="14822" y="611"/>
                  </a:lnTo>
                  <a:cubicBezTo>
                    <a:pt x="15432" y="611"/>
                    <a:pt x="16000" y="864"/>
                    <a:pt x="16441" y="1305"/>
                  </a:cubicBezTo>
                  <a:cubicBezTo>
                    <a:pt x="17177" y="2083"/>
                    <a:pt x="18207" y="2525"/>
                    <a:pt x="19300" y="2525"/>
                  </a:cubicBezTo>
                  <a:lnTo>
                    <a:pt x="22559" y="2525"/>
                  </a:lnTo>
                  <a:cubicBezTo>
                    <a:pt x="22706" y="2525"/>
                    <a:pt x="22833" y="2398"/>
                    <a:pt x="22833" y="2251"/>
                  </a:cubicBezTo>
                  <a:lnTo>
                    <a:pt x="22833" y="1642"/>
                  </a:lnTo>
                  <a:cubicBezTo>
                    <a:pt x="22833" y="1789"/>
                    <a:pt x="22706" y="1915"/>
                    <a:pt x="22559" y="1915"/>
                  </a:cubicBezTo>
                  <a:lnTo>
                    <a:pt x="19300" y="1915"/>
                  </a:lnTo>
                  <a:cubicBezTo>
                    <a:pt x="18207" y="1915"/>
                    <a:pt x="17177" y="1473"/>
                    <a:pt x="16441" y="696"/>
                  </a:cubicBezTo>
                  <a:cubicBezTo>
                    <a:pt x="16000" y="254"/>
                    <a:pt x="15432" y="2"/>
                    <a:pt x="14822" y="2"/>
                  </a:cubicBezTo>
                  <a:lnTo>
                    <a:pt x="8158" y="2"/>
                  </a:lnTo>
                  <a:cubicBezTo>
                    <a:pt x="8134" y="1"/>
                    <a:pt x="8110" y="1"/>
                    <a:pt x="8086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932698" y="2697555"/>
              <a:ext cx="165910" cy="34661"/>
            </a:xfrm>
            <a:custGeom>
              <a:avLst/>
              <a:gdLst/>
              <a:ahLst/>
              <a:cxnLst/>
              <a:rect l="l" t="t" r="r" b="b"/>
              <a:pathLst>
                <a:path w="11081" h="2315" extrusionOk="0">
                  <a:moveTo>
                    <a:pt x="10359" y="1"/>
                  </a:moveTo>
                  <a:cubicBezTo>
                    <a:pt x="10347" y="1"/>
                    <a:pt x="10336" y="1"/>
                    <a:pt x="10324" y="2"/>
                  </a:cubicBezTo>
                  <a:lnTo>
                    <a:pt x="8873" y="2"/>
                  </a:lnTo>
                  <a:lnTo>
                    <a:pt x="8873" y="527"/>
                  </a:lnTo>
                  <a:cubicBezTo>
                    <a:pt x="8873" y="969"/>
                    <a:pt x="8495" y="1326"/>
                    <a:pt x="8053" y="1326"/>
                  </a:cubicBezTo>
                  <a:lnTo>
                    <a:pt x="1" y="1326"/>
                  </a:lnTo>
                  <a:lnTo>
                    <a:pt x="1" y="2314"/>
                  </a:lnTo>
                  <a:lnTo>
                    <a:pt x="11081" y="2314"/>
                  </a:lnTo>
                  <a:lnTo>
                    <a:pt x="11081" y="737"/>
                  </a:lnTo>
                  <a:cubicBezTo>
                    <a:pt x="11081" y="349"/>
                    <a:pt x="10763" y="1"/>
                    <a:pt x="10359" y="1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906885" y="2723068"/>
              <a:ext cx="217221" cy="28343"/>
            </a:xfrm>
            <a:custGeom>
              <a:avLst/>
              <a:gdLst/>
              <a:ahLst/>
              <a:cxnLst/>
              <a:rect l="l" t="t" r="r" b="b"/>
              <a:pathLst>
                <a:path w="14508" h="1893" extrusionOk="0">
                  <a:moveTo>
                    <a:pt x="758" y="1"/>
                  </a:moveTo>
                  <a:cubicBezTo>
                    <a:pt x="337" y="1"/>
                    <a:pt x="1" y="337"/>
                    <a:pt x="22" y="757"/>
                  </a:cubicBezTo>
                  <a:lnTo>
                    <a:pt x="22" y="1893"/>
                  </a:lnTo>
                  <a:lnTo>
                    <a:pt x="14508" y="1893"/>
                  </a:lnTo>
                  <a:lnTo>
                    <a:pt x="14508" y="757"/>
                  </a:lnTo>
                  <a:cubicBezTo>
                    <a:pt x="14508" y="337"/>
                    <a:pt x="14171" y="1"/>
                    <a:pt x="1375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907200" y="2723068"/>
              <a:ext cx="216907" cy="28029"/>
            </a:xfrm>
            <a:custGeom>
              <a:avLst/>
              <a:gdLst/>
              <a:ahLst/>
              <a:cxnLst/>
              <a:rect l="l" t="t" r="r" b="b"/>
              <a:pathLst>
                <a:path w="14487" h="1872" extrusionOk="0">
                  <a:moveTo>
                    <a:pt x="12258" y="1"/>
                  </a:moveTo>
                  <a:lnTo>
                    <a:pt x="12258" y="694"/>
                  </a:lnTo>
                  <a:cubicBezTo>
                    <a:pt x="12237" y="1115"/>
                    <a:pt x="11922" y="1451"/>
                    <a:pt x="11501" y="1451"/>
                  </a:cubicBezTo>
                  <a:lnTo>
                    <a:pt x="1" y="1451"/>
                  </a:lnTo>
                  <a:lnTo>
                    <a:pt x="1" y="1872"/>
                  </a:lnTo>
                  <a:lnTo>
                    <a:pt x="14487" y="1872"/>
                  </a:lnTo>
                  <a:lnTo>
                    <a:pt x="14487" y="1451"/>
                  </a:lnTo>
                  <a:lnTo>
                    <a:pt x="14487" y="736"/>
                  </a:lnTo>
                  <a:cubicBezTo>
                    <a:pt x="14466" y="316"/>
                    <a:pt x="14129" y="1"/>
                    <a:pt x="13730" y="1"/>
                  </a:cubicBezTo>
                  <a:close/>
                </a:path>
              </a:pathLst>
            </a:custGeom>
            <a:solidFill>
              <a:srgbClr val="566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39" name="Google Shape;539;p13"/>
          <p:cNvGraphicFramePr/>
          <p:nvPr/>
        </p:nvGraphicFramePr>
        <p:xfrm>
          <a:off x="612625" y="3362500"/>
          <a:ext cx="8021850" cy="1645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73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2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64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45150"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lata"/>
                        <a:buChar char="●"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Kepemilikan individu tidak dibatasi sama sekali.</a:t>
                      </a:r>
                      <a:endParaRPr sz="12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lata"/>
                        <a:buChar char="●"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Aspek pemerintahan dan keagamaan dilarang untuk dicampur adukkan.</a:t>
                      </a:r>
                      <a:endParaRPr sz="12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lata"/>
                        <a:buChar char="●"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Penolakan terhadap pembatasan oleh pemerintah dan agama.</a:t>
                      </a:r>
                      <a:endParaRPr sz="12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lata"/>
                        <a:buChar char="●"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Menciptakan Negara tanpa kelas</a:t>
                      </a:r>
                      <a:endParaRPr sz="12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lata"/>
                        <a:buChar char="●"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Pemerintah cenderung otoriter</a:t>
                      </a:r>
                      <a:endParaRPr sz="12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lata"/>
                        <a:buChar char="●"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Penghapusan Hak Milik Pribadi dan Negara menjadi Hak bersama</a:t>
                      </a:r>
                      <a:endParaRPr sz="12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lata"/>
                        <a:buChar char="●"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Negara memiliki peran serta dalam mencapai tujuan NKRI</a:t>
                      </a:r>
                      <a:endParaRPr sz="13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lata"/>
                        <a:buChar char="●"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Berkehidupan Demokrasi</a:t>
                      </a:r>
                      <a:endParaRPr sz="13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lata"/>
                        <a:buChar char="●"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Menjunjung tinggi HAM tanpa menghilangkan hak orang lain</a:t>
                      </a:r>
                      <a:endParaRPr sz="1300" b="0">
                        <a:solidFill>
                          <a:schemeClr val="dk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D9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3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gallery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Pancasila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Filsafat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Pancasila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Ideologi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Negara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22011" y="320806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Pancasila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negara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622011" y="411481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Penjabaran nilai2 Pancasila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Implementasinya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7165" y="33950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19672" y="411510"/>
            <a:ext cx="6052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27140" y="417466"/>
            <a:ext cx="6116031" cy="50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12"/>
          <p:cNvSpPr txBox="1"/>
          <p:nvPr/>
        </p:nvSpPr>
        <p:spPr bwMode="auto">
          <a:xfrm>
            <a:off x="2627784" y="555526"/>
            <a:ext cx="5688632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Nilai-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Pancasila di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masa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kerajaan2 di Indonesia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sampai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proklamasi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9792" y="1131590"/>
            <a:ext cx="6120680" cy="259228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Materi </a:t>
            </a:r>
            <a:r>
              <a:rPr lang="en-US" altLang="ko-KR" b="1" dirty="0" smtClean="0">
                <a:solidFill>
                  <a:srgbClr val="FF0000"/>
                </a:solidFill>
              </a:rPr>
              <a:t>4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Pancasila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sebagai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Dasar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Negara</a:t>
            </a:r>
            <a:endParaRPr lang="ko-KR" alt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1720" y="1131590"/>
            <a:ext cx="502630" cy="2592288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44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werpoint.officeapps.live.com/pods/GetClipboardImage.ashx?Id=b9a46ae2-f5e3-4f54-8a64-505fbbe8122b&amp;DC=SG1&amp;wdoverrides=GetClipboardImageEnabled: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342900"/>
            <a:ext cx="961256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0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231506" y="1275606"/>
            <a:ext cx="6211666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D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Sumber </a:t>
            </a:r>
            <a:r>
              <a:rPr lang="en-ID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tetib</a:t>
            </a:r>
            <a:r>
              <a:rPr lang="en-ID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ID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tertinggi</a:t>
            </a:r>
            <a:r>
              <a:rPr lang="en-ID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ID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mengatur</a:t>
            </a:r>
            <a:r>
              <a:rPr lang="en-ID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kehidupan</a:t>
            </a:r>
            <a:r>
              <a:rPr lang="en-ID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Negara </a:t>
            </a:r>
            <a:r>
              <a:rPr lang="en-ID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ID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masyarakat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267744" y="2139702"/>
            <a:ext cx="576285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Pancasila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satu2nya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asas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kehidupan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bernegara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berpemerintahan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267744" y="3003798"/>
            <a:ext cx="5613768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Pancasila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dijadikan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tolok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ukur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,parameter,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tujuan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pembangunan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39752" y="3934039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267744" y="4126493"/>
            <a:ext cx="6119326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dirty="0" err="1">
                <a:solidFill>
                  <a:schemeClr val="bg1"/>
                </a:solidFill>
              </a:rPr>
              <a:t>Menciptakan</a:t>
            </a:r>
            <a:r>
              <a:rPr lang="en-US" sz="1600" b="1" dirty="0">
                <a:solidFill>
                  <a:schemeClr val="bg1"/>
                </a:solidFill>
              </a:rPr>
              <a:t> </a:t>
            </a:r>
            <a:r>
              <a:rPr lang="en-US" sz="1600" b="1" dirty="0" err="1">
                <a:solidFill>
                  <a:schemeClr val="bg1"/>
                </a:solidFill>
              </a:rPr>
              <a:t>cita-cita</a:t>
            </a:r>
            <a:r>
              <a:rPr lang="en-US" sz="1600" b="1" dirty="0">
                <a:solidFill>
                  <a:schemeClr val="bg1"/>
                </a:solidFill>
              </a:rPr>
              <a:t> </a:t>
            </a:r>
            <a:r>
              <a:rPr lang="en-US" sz="1600" b="1" dirty="0" err="1">
                <a:solidFill>
                  <a:schemeClr val="bg1"/>
                </a:solidFill>
              </a:rPr>
              <a:t>hukum</a:t>
            </a:r>
            <a:r>
              <a:rPr lang="en-US" sz="1600" b="1" dirty="0">
                <a:solidFill>
                  <a:schemeClr val="bg1"/>
                </a:solidFill>
              </a:rPr>
              <a:t> </a:t>
            </a:r>
            <a:r>
              <a:rPr lang="en-US" sz="1600" b="1" dirty="0" err="1">
                <a:solidFill>
                  <a:schemeClr val="bg1"/>
                </a:solidFill>
              </a:rPr>
              <a:t>bagi</a:t>
            </a:r>
            <a:r>
              <a:rPr lang="en-US" sz="1600" b="1" dirty="0">
                <a:solidFill>
                  <a:schemeClr val="bg1"/>
                </a:solidFill>
              </a:rPr>
              <a:t> </a:t>
            </a:r>
            <a:r>
              <a:rPr lang="en-US" sz="1600" b="1" dirty="0" err="1">
                <a:solidFill>
                  <a:schemeClr val="bg1"/>
                </a:solidFill>
              </a:rPr>
              <a:t>hukum</a:t>
            </a:r>
            <a:r>
              <a:rPr lang="en-US" sz="1600" b="1" dirty="0">
                <a:solidFill>
                  <a:schemeClr val="bg1"/>
                </a:solidFill>
              </a:rPr>
              <a:t> </a:t>
            </a:r>
            <a:r>
              <a:rPr lang="en-US" sz="1600" b="1" dirty="0" err="1">
                <a:solidFill>
                  <a:schemeClr val="bg1"/>
                </a:solidFill>
              </a:rPr>
              <a:t>dasar</a:t>
            </a:r>
            <a:r>
              <a:rPr lang="en-US" sz="1600" b="1" dirty="0">
                <a:solidFill>
                  <a:schemeClr val="bg1"/>
                </a:solidFill>
              </a:rPr>
              <a:t> </a:t>
            </a:r>
            <a:r>
              <a:rPr lang="en-US" sz="1600" b="1" dirty="0" smtClean="0">
                <a:solidFill>
                  <a:schemeClr val="bg1"/>
                </a:solidFill>
              </a:rPr>
              <a:t>Negara,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7165" y="339502"/>
            <a:ext cx="7020000" cy="64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dirty="0" smtClean="0"/>
              <a:t>KEDUDUKAN PANCASILA SEBAGAI DASAR NEGARA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01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ko-KR" sz="3200" dirty="0" err="1" smtClean="0">
                <a:solidFill>
                  <a:schemeClr val="accent3"/>
                </a:solidFill>
              </a:rPr>
              <a:t>Penerapan</a:t>
            </a:r>
            <a:r>
              <a:rPr lang="en-US" altLang="ko-KR" sz="3200" dirty="0" smtClean="0">
                <a:solidFill>
                  <a:schemeClr val="accent3"/>
                </a:solidFill>
              </a:rPr>
              <a:t> Pancasila </a:t>
            </a:r>
            <a:r>
              <a:rPr lang="en-US" altLang="ko-KR" sz="3200" dirty="0" err="1" smtClean="0">
                <a:solidFill>
                  <a:schemeClr val="accent3"/>
                </a:solidFill>
              </a:rPr>
              <a:t>sebagai</a:t>
            </a:r>
            <a:r>
              <a:rPr lang="en-US" altLang="ko-KR" sz="3200" dirty="0" smtClean="0">
                <a:solidFill>
                  <a:schemeClr val="accent3"/>
                </a:solidFill>
              </a:rPr>
              <a:t> </a:t>
            </a:r>
            <a:r>
              <a:rPr lang="en-US" altLang="ko-KR" sz="3200" dirty="0" err="1" smtClean="0">
                <a:solidFill>
                  <a:schemeClr val="accent3"/>
                </a:solidFill>
              </a:rPr>
              <a:t>Dasar</a:t>
            </a:r>
            <a:r>
              <a:rPr lang="en-US" altLang="ko-KR" sz="3200" dirty="0" smtClean="0">
                <a:solidFill>
                  <a:schemeClr val="accent3"/>
                </a:solidFill>
              </a:rPr>
              <a:t> </a:t>
            </a:r>
            <a:r>
              <a:rPr lang="en-US" altLang="ko-KR" sz="3200" dirty="0" err="1" smtClean="0">
                <a:solidFill>
                  <a:schemeClr val="accent3"/>
                </a:solidFill>
              </a:rPr>
              <a:t>negara</a:t>
            </a:r>
            <a:endParaRPr lang="ko-KR" alt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729535" y="3380875"/>
            <a:ext cx="7344816" cy="7776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Kedaulatan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di </a:t>
            </a:r>
            <a:r>
              <a:rPr lang="en-US" b="1" dirty="0" err="1" smtClean="0"/>
              <a:t>tangan</a:t>
            </a:r>
            <a:r>
              <a:rPr lang="en-US" b="1" dirty="0" smtClean="0"/>
              <a:t> </a:t>
            </a:r>
            <a:r>
              <a:rPr lang="en-US" b="1" dirty="0" err="1" smtClean="0"/>
              <a:t>rakyat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 </a:t>
            </a:r>
          </a:p>
          <a:p>
            <a:r>
              <a:rPr lang="en-US" b="1" dirty="0" err="1" smtClean="0"/>
              <a:t>Undang-Undang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endParaRPr lang="ko-KR" alt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691680" y="2453955"/>
            <a:ext cx="7344816" cy="78557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dirty="0" err="1" smtClean="0">
                <a:solidFill>
                  <a:schemeClr val="tx1"/>
                </a:solidFill>
              </a:rPr>
              <a:t>Kebijakan</a:t>
            </a:r>
            <a:r>
              <a:rPr lang="en-ID" sz="1600" b="1" dirty="0" smtClean="0">
                <a:solidFill>
                  <a:schemeClr val="tx1"/>
                </a:solidFill>
              </a:rPr>
              <a:t> yang </a:t>
            </a:r>
            <a:r>
              <a:rPr lang="en-ID" sz="1600" b="1" dirty="0" err="1" smtClean="0">
                <a:solidFill>
                  <a:schemeClr val="tx1"/>
                </a:solidFill>
              </a:rPr>
              <a:t>berasas</a:t>
            </a:r>
            <a:r>
              <a:rPr lang="en-ID" sz="1600" b="1" dirty="0" smtClean="0">
                <a:solidFill>
                  <a:schemeClr val="tx1"/>
                </a:solidFill>
              </a:rPr>
              <a:t> </a:t>
            </a:r>
            <a:r>
              <a:rPr lang="en-ID" sz="1600" b="1" dirty="0" err="1" smtClean="0">
                <a:solidFill>
                  <a:schemeClr val="tx1"/>
                </a:solidFill>
              </a:rPr>
              <a:t>persatuan</a:t>
            </a:r>
            <a:r>
              <a:rPr lang="en-ID" sz="1600" b="1" dirty="0" smtClean="0">
                <a:solidFill>
                  <a:schemeClr val="tx1"/>
                </a:solidFill>
              </a:rPr>
              <a:t> yang </a:t>
            </a:r>
            <a:r>
              <a:rPr lang="en-ID" sz="1600" b="1" dirty="0" err="1" smtClean="0">
                <a:solidFill>
                  <a:schemeClr val="tx1"/>
                </a:solidFill>
              </a:rPr>
              <a:t>mencakup</a:t>
            </a:r>
            <a:r>
              <a:rPr lang="en-ID" sz="1600" b="1" dirty="0" smtClean="0">
                <a:solidFill>
                  <a:schemeClr val="tx1"/>
                </a:solidFill>
              </a:rPr>
              <a:t> </a:t>
            </a:r>
            <a:r>
              <a:rPr lang="id-ID" sz="1600" b="1" dirty="0" smtClean="0">
                <a:solidFill>
                  <a:schemeClr val="tx1"/>
                </a:solidFill>
              </a:rPr>
              <a:t>seluruh</a:t>
            </a:r>
            <a:r>
              <a:rPr lang="id-ID" sz="1600" b="1" dirty="0">
                <a:solidFill>
                  <a:schemeClr val="tx1"/>
                </a:solidFill>
              </a:rPr>
              <a:t> wilayah </a:t>
            </a:r>
            <a:r>
              <a:rPr lang="en-ID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id-ID" sz="1600" b="1" dirty="0" smtClean="0">
                <a:solidFill>
                  <a:schemeClr val="tx1"/>
                </a:solidFill>
              </a:rPr>
              <a:t>Indonesia</a:t>
            </a:r>
            <a:r>
              <a:rPr lang="en-ID" sz="1600" b="1" dirty="0" smtClean="0">
                <a:solidFill>
                  <a:schemeClr val="tx1"/>
                </a:solidFill>
              </a:rPr>
              <a:t> </a:t>
            </a:r>
            <a:r>
              <a:rPr lang="en-ID" sz="1600" b="1" dirty="0" err="1" smtClean="0">
                <a:solidFill>
                  <a:schemeClr val="tx1"/>
                </a:solidFill>
              </a:rPr>
              <a:t>tanpa</a:t>
            </a:r>
            <a:r>
              <a:rPr lang="en-ID" sz="1600" b="1" dirty="0" smtClean="0">
                <a:solidFill>
                  <a:schemeClr val="tx1"/>
                </a:solidFill>
              </a:rPr>
              <a:t> </a:t>
            </a:r>
            <a:r>
              <a:rPr lang="en-ID" sz="1600" b="1" dirty="0" err="1" smtClean="0">
                <a:solidFill>
                  <a:schemeClr val="tx1"/>
                </a:solidFill>
              </a:rPr>
              <a:t>melihat</a:t>
            </a:r>
            <a:r>
              <a:rPr lang="en-ID" sz="1600" b="1" dirty="0" smtClean="0">
                <a:solidFill>
                  <a:schemeClr val="tx1"/>
                </a:solidFill>
              </a:rPr>
              <a:t> </a:t>
            </a:r>
            <a:r>
              <a:rPr lang="id-ID" sz="1600" b="1" dirty="0" smtClean="0">
                <a:solidFill>
                  <a:schemeClr val="tx1"/>
                </a:solidFill>
              </a:rPr>
              <a:t> </a:t>
            </a:r>
            <a:r>
              <a:rPr lang="id-ID" sz="1600" b="1" dirty="0">
                <a:solidFill>
                  <a:schemeClr val="tx1"/>
                </a:solidFill>
              </a:rPr>
              <a:t>suku, </a:t>
            </a:r>
            <a:r>
              <a:rPr lang="id-ID" sz="1600" b="1" dirty="0" smtClean="0">
                <a:solidFill>
                  <a:schemeClr val="tx1"/>
                </a:solidFill>
              </a:rPr>
              <a:t>ras </a:t>
            </a:r>
            <a:r>
              <a:rPr lang="id-ID" sz="1600" b="1" dirty="0">
                <a:solidFill>
                  <a:schemeClr val="tx1"/>
                </a:solidFill>
              </a:rPr>
              <a:t>dan agama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1680" y="1561918"/>
            <a:ext cx="7380312" cy="7281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600" b="1" dirty="0"/>
              <a:t>M</a:t>
            </a:r>
            <a:r>
              <a:rPr lang="id-ID" sz="1600" b="1" dirty="0" smtClean="0"/>
              <a:t>engakui </a:t>
            </a:r>
            <a:r>
              <a:rPr lang="id-ID" sz="1600" b="1" dirty="0"/>
              <a:t>adanya martabat manusia, adil terhadap manusia, dan tidak </a:t>
            </a:r>
            <a:endParaRPr lang="en-ID" sz="1600" b="1" dirty="0" smtClean="0"/>
          </a:p>
          <a:p>
            <a:r>
              <a:rPr lang="id-ID" sz="1600" b="1" dirty="0" smtClean="0"/>
              <a:t>lupa </a:t>
            </a:r>
            <a:r>
              <a:rPr lang="id-ID" sz="1600" b="1" dirty="0"/>
              <a:t>untuk bersikap baik dengan lingkungan alam​</a:t>
            </a:r>
            <a:endParaRPr lang="ko-KR" alt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1691680" y="847645"/>
            <a:ext cx="7380312" cy="66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/>
              <a:t>M</a:t>
            </a:r>
            <a:r>
              <a:rPr lang="en-ID" altLang="ko-KR" sz="1600" b="1" dirty="0" smtClean="0"/>
              <a:t>enjalankan </a:t>
            </a:r>
            <a:r>
              <a:rPr lang="en-ID" altLang="ko-KR" sz="1600" b="1" dirty="0" err="1" smtClean="0"/>
              <a:t>tugas</a:t>
            </a:r>
            <a:r>
              <a:rPr lang="en-ID" altLang="ko-KR" sz="1600" b="1" dirty="0" smtClean="0"/>
              <a:t> </a:t>
            </a:r>
            <a:r>
              <a:rPr lang="en-ID" altLang="ko-KR" sz="1600" b="1" dirty="0" err="1" smtClean="0"/>
              <a:t>dan</a:t>
            </a:r>
            <a:r>
              <a:rPr lang="en-ID" altLang="ko-KR" sz="1600" b="1" dirty="0" smtClean="0"/>
              <a:t> </a:t>
            </a:r>
            <a:r>
              <a:rPr lang="en-ID" altLang="ko-KR" sz="1600" b="1" dirty="0" err="1" smtClean="0"/>
              <a:t>kewajibannya</a:t>
            </a:r>
            <a:r>
              <a:rPr lang="en-ID" altLang="ko-KR" sz="1600" b="1" dirty="0" smtClean="0"/>
              <a:t> </a:t>
            </a:r>
            <a:r>
              <a:rPr lang="en-ID" altLang="ko-KR" sz="1600" b="1" dirty="0" err="1" smtClean="0"/>
              <a:t>berdasarkan</a:t>
            </a:r>
            <a:r>
              <a:rPr lang="en-ID" altLang="ko-KR" sz="1600" b="1" dirty="0" smtClean="0"/>
              <a:t> nilai2 </a:t>
            </a:r>
            <a:r>
              <a:rPr lang="en-ID" altLang="ko-KR" sz="1600" b="1" dirty="0" err="1" smtClean="0"/>
              <a:t>Ketuhanan</a:t>
            </a:r>
            <a:r>
              <a:rPr lang="en-ID" altLang="ko-KR" sz="1600" b="1" dirty="0" smtClean="0"/>
              <a:t> Yang </a:t>
            </a:r>
            <a:r>
              <a:rPr lang="en-ID" altLang="ko-KR" sz="1600" b="1" dirty="0" err="1" smtClean="0"/>
              <a:t>Maha</a:t>
            </a:r>
            <a:r>
              <a:rPr lang="en-ID" altLang="ko-KR" sz="1600" b="1" dirty="0" smtClean="0"/>
              <a:t> Esa</a:t>
            </a:r>
            <a:endParaRPr lang="ko-KR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203848" y="417977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29534" y="4299843"/>
            <a:ext cx="7306961" cy="7201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D" b="1" dirty="0" err="1" smtClean="0">
                <a:solidFill>
                  <a:schemeClr val="tx1"/>
                </a:solidFill>
              </a:rPr>
              <a:t>Menciptakan</a:t>
            </a:r>
            <a:r>
              <a:rPr lang="en-ID" b="1" dirty="0" smtClean="0">
                <a:solidFill>
                  <a:schemeClr val="tx1"/>
                </a:solidFill>
              </a:rPr>
              <a:t> </a:t>
            </a:r>
            <a:r>
              <a:rPr lang="en-ID" b="1" dirty="0" err="1" smtClean="0">
                <a:solidFill>
                  <a:schemeClr val="tx1"/>
                </a:solidFill>
              </a:rPr>
              <a:t>keadilan</a:t>
            </a:r>
            <a:r>
              <a:rPr lang="en-ID" b="1" dirty="0" smtClean="0">
                <a:solidFill>
                  <a:schemeClr val="tx1"/>
                </a:solidFill>
              </a:rPr>
              <a:t>  yang </a:t>
            </a:r>
            <a:r>
              <a:rPr lang="id-ID" b="1" dirty="0" smtClean="0">
                <a:solidFill>
                  <a:schemeClr val="tx1"/>
                </a:solidFill>
              </a:rPr>
              <a:t> </a:t>
            </a:r>
            <a:r>
              <a:rPr lang="id-ID" b="1" dirty="0">
                <a:solidFill>
                  <a:schemeClr val="tx1"/>
                </a:solidFill>
              </a:rPr>
              <a:t>mencakup semua bidang kehidupan seperti sosial, ekonomi, ideologi, politik, sosial serta kebudayaan</a:t>
            </a:r>
            <a:r>
              <a:rPr lang="en-US" b="1" dirty="0">
                <a:solidFill>
                  <a:schemeClr val="tx1"/>
                </a:solidFill>
              </a:rPr>
              <a:t>​</a:t>
            </a:r>
          </a:p>
          <a:p>
            <a:pPr fontAlgn="base"/>
            <a:r>
              <a:rPr lang="id-ID" sz="1600" dirty="0">
                <a:solidFill>
                  <a:schemeClr val="tx1"/>
                </a:solidFill>
              </a:rPr>
              <a:t>​</a:t>
            </a:r>
          </a:p>
        </p:txBody>
      </p:sp>
      <p:pic>
        <p:nvPicPr>
          <p:cNvPr id="4100" name="Picture 4" descr="Bintang Tunggal, Sila Pertama Pancas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49471"/>
            <a:ext cx="908612" cy="8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antai Emas, Simbol Sila ke-2 Pancas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2" y="1563637"/>
            <a:ext cx="881120" cy="74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ohon Beringi, Simbol Sila ke-3 Pancas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9619"/>
            <a:ext cx="908612" cy="80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epala Banteng, Simbol Sila ke-4 Pancas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2" y="3359364"/>
            <a:ext cx="881120" cy="7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adi dan Kapas, Simbol Sila ke-5 Pancas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2" y="4205855"/>
            <a:ext cx="881120" cy="8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7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9792" y="1131590"/>
            <a:ext cx="6120680" cy="259228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Materi 5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Penjabaran 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Nilai-Nilai Pancasila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dan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Implementasinya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endParaRPr lang="ko-KR" alt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1720" y="1131590"/>
            <a:ext cx="502630" cy="2592288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58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pic>
        <p:nvPicPr>
          <p:cNvPr id="24" name="Picture 4" descr="Bintang Tunggal, Sila Pertama Pancas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91525"/>
            <a:ext cx="1944216" cy="19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259632" y="123550"/>
            <a:ext cx="7020000" cy="673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sz="2800" dirty="0" err="1" smtClean="0">
                <a:solidFill>
                  <a:srgbClr val="FF0000"/>
                </a:solidFill>
              </a:rPr>
              <a:t>Sila</a:t>
            </a:r>
            <a:r>
              <a:rPr lang="en-ID" altLang="ko-KR" sz="2800" dirty="0" smtClean="0">
                <a:solidFill>
                  <a:srgbClr val="FF0000"/>
                </a:solidFill>
              </a:rPr>
              <a:t> 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9273" y="3442677"/>
            <a:ext cx="3012567" cy="4972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Ketuhanan</a:t>
            </a:r>
            <a:r>
              <a:rPr lang="en-ID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Maha</a:t>
            </a:r>
            <a:r>
              <a:rPr lang="en-ID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Esa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3768" y="987574"/>
            <a:ext cx="5796136" cy="7081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Bangsa Indonesia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menyatakan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kepercayaan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ketaqwaan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terhadap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uhan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Maha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Esa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7784" y="1779662"/>
            <a:ext cx="5796136" cy="70812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Mengembangkan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sikap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hormat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menghormati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menciptakan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kerukunan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antar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pemeluk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agama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43808" y="2571750"/>
            <a:ext cx="5796136" cy="7081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Tidak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memaksakan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satu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agama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kepercayaan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terhadap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Tuhan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Maha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Esa 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terhadap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orang lain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47864" y="3435846"/>
            <a:ext cx="5544616" cy="7081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enjalankan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ibadah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sesuai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agama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kepercayaannya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masing-masing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7864" y="4311896"/>
            <a:ext cx="5796136" cy="70812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Agama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kepercayaan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terhadap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Tuhan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Maha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Esa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adalah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menyangkut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hubungan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pribadi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Tuhan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YME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6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15189" y="120316"/>
            <a:ext cx="7064443" cy="677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sz="2800" dirty="0" err="1" smtClean="0">
                <a:solidFill>
                  <a:srgbClr val="FF0000"/>
                </a:solidFill>
              </a:rPr>
              <a:t>Sila</a:t>
            </a:r>
            <a:r>
              <a:rPr lang="en-ID" altLang="ko-KR" sz="2800" dirty="0" smtClean="0">
                <a:solidFill>
                  <a:srgbClr val="FF0000"/>
                </a:solidFill>
              </a:rPr>
              <a:t> 2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9273" y="3442677"/>
            <a:ext cx="3012567" cy="4972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Kemanusiaan</a:t>
            </a:r>
            <a:r>
              <a:rPr lang="en-ID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Adil</a:t>
            </a:r>
            <a:r>
              <a:rPr lang="en-ID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Beradab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3768" y="987574"/>
            <a:ext cx="5796136" cy="7081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Mengakui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memperlakukan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manusia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sesuai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dengan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harkat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martabatnya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sebagai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makluk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Tuhan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YME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7784" y="1779662"/>
            <a:ext cx="5796136" cy="7081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Mengakui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persamaan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derajat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kewajiban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tanpa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membeda2kan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suku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agama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ras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keturunan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43808" y="2571750"/>
            <a:ext cx="5796136" cy="7081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Menjunjung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tinggi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Nilai-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nilai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Kemanusian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gemar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melakukan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kegiatan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kemanusiaan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5856" y="3435846"/>
            <a:ext cx="5544616" cy="7081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Mengembangkan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sikap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tidak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semena-mena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terhadap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orang lain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7864" y="4311896"/>
            <a:ext cx="5796136" cy="70812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Berani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membela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kebenaran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keadilan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6" descr="Rantai Emas, Simbol Sila ke-2 Pancas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7" y="1203598"/>
            <a:ext cx="200288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8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15189" y="120316"/>
            <a:ext cx="7064443" cy="6771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sz="2800" dirty="0" err="1" smtClean="0">
                <a:solidFill>
                  <a:srgbClr val="FF0000"/>
                </a:solidFill>
              </a:rPr>
              <a:t>Sila</a:t>
            </a:r>
            <a:r>
              <a:rPr lang="en-ID" altLang="ko-KR" sz="2800" dirty="0" smtClean="0">
                <a:solidFill>
                  <a:srgbClr val="FF0000"/>
                </a:solidFill>
              </a:rPr>
              <a:t> 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9273" y="3442677"/>
            <a:ext cx="3012567" cy="497225"/>
          </a:xfrm>
          <a:prstGeom prst="rect">
            <a:avLst/>
          </a:prstGeom>
          <a:solidFill>
            <a:schemeClr val="bg1"/>
          </a:solidFill>
          <a:ln>
            <a:solidFill>
              <a:srgbClr val="A0C458"/>
            </a:solidFill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b="1" dirty="0" err="1" smtClean="0">
                <a:solidFill>
                  <a:srgbClr val="00B050"/>
                </a:solidFill>
              </a:rPr>
              <a:t>Persatuan</a:t>
            </a:r>
            <a:r>
              <a:rPr lang="en-ID" altLang="ko-KR" b="1" dirty="0" smtClean="0">
                <a:solidFill>
                  <a:srgbClr val="00B050"/>
                </a:solidFill>
              </a:rPr>
              <a:t> Indonesia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3768" y="987574"/>
            <a:ext cx="5796136" cy="708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00B050"/>
                </a:solidFill>
              </a:rPr>
              <a:t>Mengembangkan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rasa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cinta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terhadap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>
                <a:solidFill>
                  <a:srgbClr val="00B050"/>
                </a:solidFill>
              </a:rPr>
              <a:t>T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anah </a:t>
            </a:r>
            <a:r>
              <a:rPr lang="en-ID" altLang="ko-KR" sz="1600" b="1" dirty="0">
                <a:solidFill>
                  <a:srgbClr val="00B050"/>
                </a:solidFill>
              </a:rPr>
              <a:t>A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ir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Bangsa 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7784" y="1779662"/>
            <a:ext cx="5796136" cy="708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00B050"/>
                </a:solidFill>
              </a:rPr>
              <a:t>Mengakui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persamaan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derajat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,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hak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kewajiban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,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tanpa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membeda2kan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suku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agama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ras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keturunan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43808" y="2571750"/>
            <a:ext cx="5796136" cy="7081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00B050"/>
                </a:solidFill>
              </a:rPr>
              <a:t>Menjunjung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tinggi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persatuan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atas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dasar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Bhineka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Tunggak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Ika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5856" y="3435846"/>
            <a:ext cx="5544616" cy="708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00B050"/>
                </a:solidFill>
              </a:rPr>
              <a:t>Mengembangkan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rasa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kebanggaan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berkebangsaan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bertanah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air Indonesia 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7864" y="4311896"/>
            <a:ext cx="5796136" cy="708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00B050"/>
                </a:solidFill>
              </a:rPr>
              <a:t>Memelihara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ketertiban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dunia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berdasarkan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kemerdekaan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,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perdamaian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abadi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dan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keadilan</a:t>
            </a:r>
            <a:r>
              <a:rPr lang="en-ID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00B050"/>
                </a:solidFill>
              </a:rPr>
              <a:t>sosial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pic>
        <p:nvPicPr>
          <p:cNvPr id="12" name="Picture 8" descr="Pohon Beringi, Simbol Sila ke-3 Pancas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6088"/>
            <a:ext cx="1800200" cy="167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0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15189" y="120316"/>
            <a:ext cx="7064443" cy="677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sz="2800" dirty="0" err="1" smtClean="0">
                <a:solidFill>
                  <a:srgbClr val="FF0000"/>
                </a:solidFill>
              </a:rPr>
              <a:t>Sila</a:t>
            </a:r>
            <a:r>
              <a:rPr lang="en-ID" altLang="ko-KR" sz="2800" dirty="0" smtClean="0">
                <a:solidFill>
                  <a:srgbClr val="FF0000"/>
                </a:solidFill>
              </a:rPr>
              <a:t> 4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7505" y="3291830"/>
            <a:ext cx="2520279" cy="1433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A0C458"/>
            </a:solidFill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b="1" dirty="0" err="1" smtClean="0">
                <a:solidFill>
                  <a:srgbClr val="FF0000"/>
                </a:solidFill>
              </a:rPr>
              <a:t>Kerakyatan</a:t>
            </a:r>
            <a:r>
              <a:rPr lang="en-ID" altLang="ko-KR" b="1" dirty="0" smtClean="0">
                <a:solidFill>
                  <a:srgbClr val="FF0000"/>
                </a:solidFill>
              </a:rPr>
              <a:t> yang </a:t>
            </a:r>
            <a:r>
              <a:rPr lang="en-ID" altLang="ko-KR" b="1" dirty="0" err="1" smtClean="0">
                <a:solidFill>
                  <a:srgbClr val="FF0000"/>
                </a:solidFill>
              </a:rPr>
              <a:t>dipimpin</a:t>
            </a:r>
            <a:r>
              <a:rPr lang="en-ID" altLang="ko-KR" b="1" dirty="0" smtClean="0">
                <a:solidFill>
                  <a:srgbClr val="FF0000"/>
                </a:solidFill>
              </a:rPr>
              <a:t> </a:t>
            </a:r>
            <a:r>
              <a:rPr lang="en-ID" altLang="ko-KR" b="1" dirty="0" err="1" smtClean="0">
                <a:solidFill>
                  <a:srgbClr val="FF0000"/>
                </a:solidFill>
              </a:rPr>
              <a:t>oleh</a:t>
            </a:r>
            <a:r>
              <a:rPr lang="en-ID" altLang="ko-KR" b="1" dirty="0" smtClean="0">
                <a:solidFill>
                  <a:srgbClr val="FF0000"/>
                </a:solidFill>
              </a:rPr>
              <a:t> </a:t>
            </a:r>
            <a:r>
              <a:rPr lang="en-ID" altLang="ko-KR" b="1" dirty="0" err="1" smtClean="0">
                <a:solidFill>
                  <a:srgbClr val="FF0000"/>
                </a:solidFill>
              </a:rPr>
              <a:t>hikmat</a:t>
            </a:r>
            <a:r>
              <a:rPr lang="en-ID" altLang="ko-KR" b="1" dirty="0" smtClean="0">
                <a:solidFill>
                  <a:srgbClr val="FF0000"/>
                </a:solidFill>
              </a:rPr>
              <a:t> </a:t>
            </a:r>
            <a:r>
              <a:rPr lang="en-ID" altLang="ko-KR" b="1" dirty="0" err="1" smtClean="0">
                <a:solidFill>
                  <a:srgbClr val="FF0000"/>
                </a:solidFill>
              </a:rPr>
              <a:t>kebijaksanan</a:t>
            </a:r>
            <a:r>
              <a:rPr lang="en-ID" altLang="ko-KR" b="1" dirty="0" smtClean="0">
                <a:solidFill>
                  <a:srgbClr val="FF0000"/>
                </a:solidFill>
              </a:rPr>
              <a:t> </a:t>
            </a:r>
            <a:r>
              <a:rPr lang="en-ID" altLang="ko-KR" b="1" dirty="0" err="1" smtClean="0">
                <a:solidFill>
                  <a:srgbClr val="FF0000"/>
                </a:solidFill>
              </a:rPr>
              <a:t>dalam</a:t>
            </a:r>
            <a:r>
              <a:rPr lang="en-ID" altLang="ko-KR" b="1" dirty="0" smtClean="0">
                <a:solidFill>
                  <a:srgbClr val="FF0000"/>
                </a:solidFill>
              </a:rPr>
              <a:t> </a:t>
            </a:r>
            <a:r>
              <a:rPr lang="en-ID" altLang="ko-KR" b="1" dirty="0" err="1" smtClean="0">
                <a:solidFill>
                  <a:srgbClr val="FF0000"/>
                </a:solidFill>
              </a:rPr>
              <a:t>permusyawaratan</a:t>
            </a:r>
            <a:r>
              <a:rPr lang="en-ID" altLang="ko-KR" b="1" dirty="0" smtClean="0">
                <a:solidFill>
                  <a:srgbClr val="FF0000"/>
                </a:solidFill>
              </a:rPr>
              <a:t> /</a:t>
            </a:r>
            <a:r>
              <a:rPr lang="en-ID" altLang="ko-KR" b="1" dirty="0" err="1" smtClean="0">
                <a:solidFill>
                  <a:srgbClr val="FF0000"/>
                </a:solidFill>
              </a:rPr>
              <a:t>perwakilan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3768" y="987574"/>
            <a:ext cx="5796136" cy="708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FF0000"/>
                </a:solidFill>
              </a:rPr>
              <a:t>Setiap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warga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Negara Indonesia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memiliki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kedudukan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hak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dan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kewajiban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yang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sama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7784" y="1779662"/>
            <a:ext cx="5796136" cy="708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FF0000"/>
                </a:solidFill>
              </a:rPr>
              <a:t>Tidak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memaksakan</a:t>
            </a:r>
            <a:r>
              <a:rPr lang="en-ID" altLang="ko-KR" sz="1600" b="1" dirty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kehendak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terhadap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orang lain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43808" y="2571750"/>
            <a:ext cx="5796136" cy="7081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FF0000"/>
                </a:solidFill>
              </a:rPr>
              <a:t>Musyawarah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untuk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mencapai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mufakat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dengan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semangat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kekeluargaan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5856" y="3435846"/>
            <a:ext cx="5544616" cy="7081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FF0000"/>
                </a:solidFill>
              </a:rPr>
              <a:t>Menghormati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dan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menunjung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tinggi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hasil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keputusan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yang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dicapai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sebagai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hasil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musyawarah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7864" y="4311896"/>
            <a:ext cx="5796136" cy="7081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rgbClr val="FF0000"/>
                </a:solidFill>
              </a:rPr>
              <a:t>Mengutamakan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musyawarah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dalam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setiap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pengambilan</a:t>
            </a:r>
            <a:r>
              <a:rPr lang="en-ID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ID" altLang="ko-KR" sz="1600" b="1" dirty="0" err="1" smtClean="0">
                <a:solidFill>
                  <a:srgbClr val="FF0000"/>
                </a:solidFill>
              </a:rPr>
              <a:t>keputusan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Picture 12" descr="Kepala Banteng, Simbol Sila ke-4 Pancas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7495"/>
            <a:ext cx="1656184" cy="145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29211" y="4029909"/>
            <a:ext cx="218960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15189" y="120316"/>
            <a:ext cx="7064443" cy="677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sz="2800" dirty="0" err="1" smtClean="0">
                <a:solidFill>
                  <a:srgbClr val="FF0000"/>
                </a:solidFill>
              </a:rPr>
              <a:t>Sila</a:t>
            </a:r>
            <a:r>
              <a:rPr lang="en-ID" altLang="ko-KR" sz="2800" dirty="0">
                <a:solidFill>
                  <a:srgbClr val="FF0000"/>
                </a:solidFill>
              </a:rPr>
              <a:t> </a:t>
            </a:r>
            <a:r>
              <a:rPr lang="en-ID" altLang="ko-KR" sz="2800" dirty="0" smtClean="0">
                <a:solidFill>
                  <a:srgbClr val="FF0000"/>
                </a:solidFill>
              </a:rPr>
              <a:t>5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9273" y="3442677"/>
            <a:ext cx="3012567" cy="497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Keadilan</a:t>
            </a:r>
            <a:r>
              <a:rPr lang="en-ID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Sosial</a:t>
            </a:r>
            <a:r>
              <a:rPr lang="en-ID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Bagi</a:t>
            </a:r>
            <a:r>
              <a:rPr lang="en-ID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Seluruh</a:t>
            </a:r>
            <a:r>
              <a:rPr lang="en-ID" altLang="ko-K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Rakyat </a:t>
            </a:r>
            <a:r>
              <a:rPr lang="en-ID" altLang="ko-KR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indonesia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83768" y="987574"/>
            <a:ext cx="5796136" cy="7081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Mengembangkan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sikap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adil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terhadap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sesama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7784" y="1779662"/>
            <a:ext cx="5796136" cy="7081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Menjaga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keseimbangan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antra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kewajiban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43808" y="2571750"/>
            <a:ext cx="5796136" cy="7081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Melakukan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kegiatan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dalam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rangka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mewujudkan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kesejahteraan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merata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berkeadilan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sosial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5856" y="3435846"/>
            <a:ext cx="5544616" cy="7081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Tidak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menggunakan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milik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bertentangan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merugikan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kepentingan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umum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47864" y="4311896"/>
            <a:ext cx="5796136" cy="70812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Mengembangkan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perbuatan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luhur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yang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mencerminkan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sikap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suasana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kekeluargaan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dan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kegotong</a:t>
            </a:r>
            <a:r>
              <a:rPr lang="en-ID" altLang="ko-K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D" altLang="ko-KR" sz="1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royongan</a:t>
            </a:r>
            <a:endParaRPr lang="ko-KR" altLang="en-US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4" descr="Padi dan Kapas, Simbol Sila ke-5 Pancas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1526"/>
            <a:ext cx="1656184" cy="14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3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9792" y="1131590"/>
            <a:ext cx="6120680" cy="259228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Materi 1 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Nilai2 Pancasila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pada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masa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Kerajaan2 di Indonesia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sampai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dengan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Proklamasi</a:t>
            </a:r>
            <a:endParaRPr lang="ko-KR" alt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1720" y="1131590"/>
            <a:ext cx="502630" cy="2592288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509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7474"/>
            <a:ext cx="7272808" cy="54006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MASA KERAJAAN</a:t>
            </a:r>
            <a:endParaRPr lang="id-ID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132" y="735546"/>
            <a:ext cx="3490268" cy="283921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id-ID" sz="2100" b="1" u="sng" dirty="0"/>
              <a:t>SRIWIJAYA</a:t>
            </a:r>
            <a:endParaRPr lang="en-US" sz="21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Berdiri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abad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 smtClean="0"/>
              <a:t>VII,di</a:t>
            </a:r>
            <a:r>
              <a:rPr lang="en-US" sz="1800" dirty="0" smtClean="0"/>
              <a:t> </a:t>
            </a:r>
            <a:r>
              <a:rPr lang="en-US" sz="1800" dirty="0"/>
              <a:t>Sumatera.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Raja: </a:t>
            </a:r>
            <a:r>
              <a:rPr lang="en-US" sz="1800" dirty="0" err="1"/>
              <a:t>Wangsa</a:t>
            </a:r>
            <a:r>
              <a:rPr lang="en-US" sz="1800" dirty="0"/>
              <a:t> </a:t>
            </a:r>
            <a:r>
              <a:rPr lang="en-US" sz="1800" dirty="0" err="1"/>
              <a:t>Syilendra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Nilai-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 smtClean="0"/>
              <a:t>terkandung</a:t>
            </a:r>
            <a:r>
              <a:rPr lang="en-US" sz="1800" dirty="0" smtClean="0"/>
              <a:t> 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1. </a:t>
            </a:r>
            <a:r>
              <a:rPr lang="en-US" sz="1800" dirty="0" err="1"/>
              <a:t>Ketuhanan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2. </a:t>
            </a:r>
            <a:r>
              <a:rPr lang="en-US" sz="1800" dirty="0" err="1"/>
              <a:t>Politik</a:t>
            </a:r>
            <a:endParaRPr lang="id-ID" sz="1800" dirty="0"/>
          </a:p>
          <a:p>
            <a:pPr marL="0" indent="0">
              <a:buNone/>
            </a:pPr>
            <a:endParaRPr lang="id-ID" sz="1800" dirty="0" smtClean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735546"/>
            <a:ext cx="356439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100" b="1" u="sng" dirty="0"/>
              <a:t>KUTAI</a:t>
            </a:r>
            <a:endParaRPr lang="en-US" sz="2100" b="1" u="sng" dirty="0"/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sz="1575" dirty="0" err="1"/>
              <a:t>Berdiri</a:t>
            </a:r>
            <a:r>
              <a:rPr lang="en-US" sz="1575" dirty="0"/>
              <a:t> </a:t>
            </a:r>
            <a:r>
              <a:rPr lang="en-US" sz="1575" dirty="0" err="1"/>
              <a:t>pada</a:t>
            </a:r>
            <a:r>
              <a:rPr lang="en-US" sz="1575" dirty="0"/>
              <a:t> </a:t>
            </a:r>
            <a:r>
              <a:rPr lang="en-US" sz="1575" dirty="0" err="1"/>
              <a:t>abad</a:t>
            </a:r>
            <a:r>
              <a:rPr lang="en-US" sz="1575" dirty="0"/>
              <a:t> ke-5 </a:t>
            </a:r>
            <a:r>
              <a:rPr lang="en-US" sz="1575" dirty="0" err="1"/>
              <a:t>atau</a:t>
            </a:r>
            <a:r>
              <a:rPr lang="en-US" sz="1575" dirty="0"/>
              <a:t> 400 M, di Hulu Sungai Mahakam </a:t>
            </a:r>
            <a:r>
              <a:rPr lang="en-US" sz="1575" dirty="0" err="1"/>
              <a:t>kaltim</a:t>
            </a:r>
            <a:r>
              <a:rPr lang="en-US" sz="1575" dirty="0"/>
              <a:t>.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sz="1575" dirty="0"/>
              <a:t>Raja-raja: </a:t>
            </a:r>
            <a:r>
              <a:rPr lang="en-US" sz="1575" dirty="0" err="1"/>
              <a:t>Kudungga</a:t>
            </a:r>
            <a:r>
              <a:rPr lang="en-US" sz="1575" dirty="0"/>
              <a:t>, </a:t>
            </a:r>
            <a:r>
              <a:rPr lang="en-US" sz="1575" dirty="0" err="1"/>
              <a:t>Aswawarman</a:t>
            </a:r>
            <a:r>
              <a:rPr lang="en-US" sz="1575" dirty="0"/>
              <a:t>, </a:t>
            </a:r>
            <a:r>
              <a:rPr lang="en-US" sz="1575" dirty="0" err="1"/>
              <a:t>Mulawarman</a:t>
            </a:r>
            <a:endParaRPr lang="en-US" sz="1575" dirty="0"/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sz="1575" dirty="0" err="1"/>
              <a:t>Nilai-nilai</a:t>
            </a:r>
            <a:r>
              <a:rPr lang="en-US" sz="1575" dirty="0"/>
              <a:t> yang </a:t>
            </a:r>
            <a:r>
              <a:rPr lang="en-US" sz="1575" dirty="0" err="1"/>
              <a:t>terkandung</a:t>
            </a:r>
            <a:r>
              <a:rPr lang="en-US" sz="1575" dirty="0"/>
              <a:t> :</a:t>
            </a:r>
            <a:br>
              <a:rPr lang="en-US" sz="1575" dirty="0"/>
            </a:br>
            <a:r>
              <a:rPr lang="en-US" sz="1575" dirty="0"/>
              <a:t>1. S</a:t>
            </a:r>
            <a:r>
              <a:rPr lang="id-ID" sz="1575" dirty="0"/>
              <a:t>osia</a:t>
            </a:r>
            <a:r>
              <a:rPr lang="en-US" sz="1575" dirty="0"/>
              <a:t>l</a:t>
            </a:r>
            <a:r>
              <a:rPr lang="id-ID" sz="1575" dirty="0"/>
              <a:t> </a:t>
            </a:r>
            <a:r>
              <a:rPr lang="en-US" sz="1575" dirty="0"/>
              <a:t/>
            </a:r>
            <a:br>
              <a:rPr lang="en-US" sz="1575" dirty="0"/>
            </a:br>
            <a:r>
              <a:rPr lang="en-US" sz="1575" dirty="0"/>
              <a:t>2. P</a:t>
            </a:r>
            <a:r>
              <a:rPr lang="id-ID" sz="1575" dirty="0"/>
              <a:t>olitik</a:t>
            </a:r>
            <a:r>
              <a:rPr lang="en-US" sz="1575" dirty="0"/>
              <a:t/>
            </a:r>
            <a:br>
              <a:rPr lang="en-US" sz="1575" dirty="0"/>
            </a:br>
            <a:r>
              <a:rPr lang="en-US" sz="1575" dirty="0"/>
              <a:t>3. K</a:t>
            </a:r>
            <a:r>
              <a:rPr lang="id-ID" sz="1575" dirty="0"/>
              <a:t>etuhanan</a:t>
            </a:r>
            <a:endParaRPr lang="id-ID" sz="1575" u="sng" dirty="0"/>
          </a:p>
          <a:p>
            <a:endParaRPr lang="en-US" sz="172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54" y="3273828"/>
            <a:ext cx="2716916" cy="1779437"/>
          </a:xfrm>
          <a:prstGeom prst="rect">
            <a:avLst/>
          </a:prstGeom>
          <a:ln>
            <a:solidFill>
              <a:srgbClr val="C00000"/>
            </a:solidFill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83" y="3273828"/>
            <a:ext cx="2629847" cy="1744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96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3658" y="573528"/>
            <a:ext cx="3510390" cy="3185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b="1" u="sng" dirty="0"/>
              <a:t>MAJAPAHIT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</a:t>
            </a:r>
            <a:r>
              <a:rPr lang="id-ID" dirty="0"/>
              <a:t>29</a:t>
            </a:r>
            <a:r>
              <a:rPr lang="en-US" dirty="0"/>
              <a:t>3</a:t>
            </a:r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dirty="0" err="1"/>
              <a:t>Pemimpin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Hayam</a:t>
            </a:r>
            <a:r>
              <a:rPr lang="en-US" dirty="0"/>
              <a:t> </a:t>
            </a:r>
            <a:r>
              <a:rPr lang="en-US" dirty="0" err="1"/>
              <a:t>Wuruk</a:t>
            </a:r>
            <a:r>
              <a:rPr lang="en-US" dirty="0"/>
              <a:t>, </a:t>
            </a:r>
            <a:r>
              <a:rPr lang="en-US" dirty="0" err="1"/>
              <a:t>Mahapatih</a:t>
            </a:r>
            <a:r>
              <a:rPr lang="en-US" dirty="0"/>
              <a:t> Gajah </a:t>
            </a:r>
            <a:r>
              <a:rPr lang="en-US" dirty="0" err="1"/>
              <a:t>Mada</a:t>
            </a:r>
            <a:r>
              <a:rPr lang="en-US" dirty="0"/>
              <a:t>, </a:t>
            </a:r>
            <a:r>
              <a:rPr lang="en-US" dirty="0" err="1"/>
              <a:t>Laksamana</a:t>
            </a:r>
            <a:r>
              <a:rPr lang="en-US" dirty="0"/>
              <a:t> </a:t>
            </a:r>
            <a:r>
              <a:rPr lang="en-US" dirty="0" err="1"/>
              <a:t>Nala</a:t>
            </a:r>
            <a:endParaRPr lang="en-US" dirty="0"/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Keagamaan</a:t>
            </a:r>
            <a:r>
              <a:rPr lang="en-US" dirty="0"/>
              <a:t> </a:t>
            </a:r>
            <a:r>
              <a:rPr lang="id-ID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 smtClean="0"/>
              <a:t>Sosial</a:t>
            </a:r>
            <a:endParaRPr lang="en-US" dirty="0" smtClean="0"/>
          </a:p>
          <a:p>
            <a:pPr marL="428625" indent="-428625">
              <a:buFont typeface="Wingdings" panose="05000000000000000000" pitchFamily="2" charset="2"/>
              <a:buChar char="§"/>
            </a:pPr>
            <a:r>
              <a:rPr lang="en-US" dirty="0" smtClean="0"/>
              <a:t>3. Nilai </a:t>
            </a:r>
            <a:r>
              <a:rPr lang="en-US" dirty="0" err="1" smtClean="0"/>
              <a:t>Persatuan</a:t>
            </a:r>
            <a:r>
              <a:rPr lang="en-US" dirty="0"/>
              <a:t/>
            </a:r>
            <a:br>
              <a:rPr lang="en-US" dirty="0"/>
            </a:br>
            <a:endParaRPr lang="id-ID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66" y="141480"/>
            <a:ext cx="2571701" cy="3259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52" y="3003798"/>
            <a:ext cx="2678906" cy="1978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5"/>
          <a:stretch/>
        </p:blipFill>
        <p:spPr>
          <a:xfrm flipH="1">
            <a:off x="1331640" y="3507853"/>
            <a:ext cx="2810844" cy="1478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6104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802" y="-74544"/>
            <a:ext cx="5915025" cy="994172"/>
          </a:xfrm>
        </p:spPr>
        <p:txBody>
          <a:bodyPr/>
          <a:lstStyle/>
          <a:p>
            <a:pPr algn="l"/>
            <a:r>
              <a:rPr lang="id-ID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KEBANGKITAN NASIONAL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987574"/>
            <a:ext cx="5256584" cy="1458627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Kebangkitan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1908, </a:t>
            </a:r>
            <a:r>
              <a:rPr lang="en-US" sz="2400" dirty="0" err="1" smtClean="0"/>
              <a:t>dipelopori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dr. </a:t>
            </a:r>
            <a:r>
              <a:rPr lang="en-US" sz="2400" dirty="0" err="1" smtClean="0"/>
              <a:t>Wahidin</a:t>
            </a:r>
            <a:r>
              <a:rPr lang="en-US" sz="2400" dirty="0" smtClean="0"/>
              <a:t> Sudirohusodo.</a:t>
            </a:r>
            <a:endParaRPr lang="id-ID" sz="2400" dirty="0"/>
          </a:p>
          <a:p>
            <a:pPr marL="0" indent="0" algn="ctr">
              <a:buNone/>
            </a:pP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06" y="2177450"/>
            <a:ext cx="2358008" cy="12989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2" b="13209"/>
          <a:stretch/>
        </p:blipFill>
        <p:spPr>
          <a:xfrm>
            <a:off x="1159806" y="3780190"/>
            <a:ext cx="2358008" cy="1363310"/>
          </a:xfrm>
          <a:prstGeom prst="snip2DiagRect">
            <a:avLst>
              <a:gd name="adj1" fmla="val 17289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05" y="483518"/>
            <a:ext cx="2358008" cy="1458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07904" y="2976051"/>
            <a:ext cx="5256584" cy="14586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D" sz="2400" dirty="0" smtClean="0"/>
              <a:t>Nilai </a:t>
            </a:r>
            <a:r>
              <a:rPr lang="en-ID" sz="2400" dirty="0" err="1"/>
              <a:t>P</a:t>
            </a:r>
            <a:r>
              <a:rPr lang="en-ID" sz="2400" dirty="0" err="1" smtClean="0"/>
              <a:t>ersatuan</a:t>
            </a:r>
            <a:endParaRPr lang="en-ID" sz="24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ID" sz="2400" dirty="0" smtClean="0"/>
              <a:t>Nilai </a:t>
            </a:r>
            <a:r>
              <a:rPr lang="en-ID" sz="2400" dirty="0" err="1" smtClean="0"/>
              <a:t>Kemanusiaan</a:t>
            </a:r>
            <a:endParaRPr lang="en-ID" sz="24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ID" sz="2400" dirty="0" smtClean="0"/>
              <a:t>Nilai </a:t>
            </a:r>
            <a:r>
              <a:rPr lang="en-ID" sz="2400" dirty="0" err="1" smtClean="0"/>
              <a:t>Kerakyatan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76882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Nilai-</a:t>
            </a:r>
            <a:r>
              <a:rPr lang="en-US" altLang="ko-KR" dirty="0" err="1" smtClean="0">
                <a:solidFill>
                  <a:schemeClr val="accent3"/>
                </a:solidFill>
              </a:rPr>
              <a:t>nilai</a:t>
            </a:r>
            <a:r>
              <a:rPr lang="en-US" altLang="ko-KR" dirty="0" smtClean="0">
                <a:solidFill>
                  <a:schemeClr val="accent3"/>
                </a:solidFill>
              </a:rPr>
              <a:t> Pancasila </a:t>
            </a:r>
            <a:r>
              <a:rPr lang="en-US" altLang="ko-KR" dirty="0" err="1" smtClean="0">
                <a:solidFill>
                  <a:schemeClr val="accent3"/>
                </a:solidFill>
              </a:rPr>
              <a:t>Sampai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Proklamasi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197407" y="2685486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2638132" y="2685486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078857" y="2685486"/>
            <a:ext cx="14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519582" y="2685486"/>
            <a:ext cx="144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374832" y="258959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457407" y="26721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5557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3898132" y="267787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6282" y="2600997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338857" y="2683572"/>
            <a:ext cx="360000" cy="36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97007" y="260669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779582" y="268927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4832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1017407" y="267787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98726" y="2233196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1945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742" y="1718687"/>
            <a:ext cx="143979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persatuan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37407" y="1707654"/>
            <a:ext cx="1574553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Demokrasi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4389" y="1719848"/>
            <a:ext cx="2141827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Niai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Ketuhanan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 Nilai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Toleransi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14834" y="3653611"/>
            <a:ext cx="172937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Sidang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BPUPKI/PPKI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4832" y="3524273"/>
            <a:ext cx="288072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Perjuangan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bangsa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Indonesia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melawan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penjajah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9792" y="1131590"/>
            <a:ext cx="6120680" cy="259228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Materi 2 </a:t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Pancasila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sebagai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Sistem</a:t>
            </a:r>
            <a:r>
              <a:rPr lang="en-US" altLang="ko-KR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ko-KR" sz="3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Filsafat</a:t>
            </a:r>
            <a:endParaRPr lang="ko-KR" alt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51720" y="1131590"/>
            <a:ext cx="502630" cy="2592288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1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5" y="1672462"/>
            <a:ext cx="8235310" cy="1907400"/>
          </a:xfrm>
        </p:spPr>
        <p:txBody>
          <a:bodyPr>
            <a:normAutofit fontScale="90000"/>
          </a:bodyPr>
          <a:lstStyle/>
          <a:p>
            <a:pPr algn="l"/>
            <a:r>
              <a:rPr lang="id-ID" sz="2200" b="1" dirty="0"/>
              <a:t>Sistem merupakan kumpulan tatanan yang mengatur sebuah </a:t>
            </a:r>
            <a:r>
              <a:rPr lang="en-ID" sz="2200" b="1" dirty="0" smtClean="0"/>
              <a:t/>
            </a:r>
            <a:br>
              <a:rPr lang="en-ID" sz="2200" b="1" dirty="0" smtClean="0"/>
            </a:br>
            <a:r>
              <a:rPr lang="id-ID" sz="2200" b="1" dirty="0" smtClean="0"/>
              <a:t>komponen dan </a:t>
            </a:r>
            <a:r>
              <a:rPr lang="id-ID" sz="2200" b="1" dirty="0"/>
              <a:t>elemen yang dihubungkan bersama-sama untuk memudahkan aliran </a:t>
            </a:r>
            <a:r>
              <a:rPr lang="id-ID" sz="2200" b="1" dirty="0" smtClean="0"/>
              <a:t>informasi</a:t>
            </a:r>
            <a:r>
              <a:rPr lang="id-ID" sz="2200" b="1" dirty="0"/>
              <a:t>, materi, atau energi untuk </a:t>
            </a:r>
            <a:r>
              <a:rPr lang="id-ID" sz="2200" b="1" dirty="0" smtClean="0"/>
              <a:t>mencapai</a:t>
            </a:r>
            <a:r>
              <a:rPr lang="en-ID" sz="2200" b="1" dirty="0" smtClean="0"/>
              <a:t> </a:t>
            </a:r>
            <a:br>
              <a:rPr lang="en-ID" sz="2200" b="1" dirty="0" smtClean="0"/>
            </a:br>
            <a:r>
              <a:rPr lang="en-ID" sz="2200" b="1" dirty="0" smtClean="0"/>
              <a:t>s</a:t>
            </a:r>
            <a:r>
              <a:rPr lang="id-ID" sz="2200" b="1" dirty="0" smtClean="0"/>
              <a:t>uatu </a:t>
            </a:r>
            <a:r>
              <a:rPr lang="id-ID" sz="2200" b="1" dirty="0"/>
              <a:t>tujuan. 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500" b="1" dirty="0"/>
              <a:t/>
            </a:r>
            <a:br>
              <a:rPr lang="en-US" sz="1500" b="1" dirty="0"/>
            </a:br>
            <a:r>
              <a:rPr lang="en-US" sz="1500" b="1" dirty="0"/>
              <a:t/>
            </a:r>
            <a:br>
              <a:rPr lang="en-US" sz="1500" b="1" dirty="0"/>
            </a:br>
            <a:r>
              <a:rPr lang="id-ID" sz="1500" b="1" dirty="0"/>
              <a:t/>
            </a:r>
            <a:br>
              <a:rPr lang="id-ID" sz="1500" b="1" dirty="0"/>
            </a:br>
            <a:endParaRPr lang="en-US"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F98AC5-6F52-4857-AC8D-D3920468F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4E619-4CA9-4A22-920F-20396BF5047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45BCFEF-C00D-49B0-9BF1-BBF842A0D306}"/>
              </a:ext>
            </a:extLst>
          </p:cNvPr>
          <p:cNvSpPr txBox="1"/>
          <p:nvPr/>
        </p:nvSpPr>
        <p:spPr>
          <a:xfrm>
            <a:off x="454345" y="419398"/>
            <a:ext cx="5995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500" b="1" dirty="0">
                <a:solidFill>
                  <a:schemeClr val="accent2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SISTEM</a:t>
            </a:r>
            <a:r>
              <a:rPr lang="id-ID" sz="5400" b="1" dirty="0">
                <a:solidFill>
                  <a:schemeClr val="accent2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id-ID" sz="1500" i="1" dirty="0">
                <a:solidFill>
                  <a:schemeClr val="accent2"/>
                </a:solidFill>
              </a:rPr>
              <a:t>systēma (LATIN) sustēma (YUNANI)</a:t>
            </a:r>
            <a:endParaRPr lang="id-ID" sz="1500" b="1" dirty="0">
              <a:solidFill>
                <a:schemeClr val="accent2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47600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3" ma:contentTypeDescription="Create a new document." ma:contentTypeScope="" ma:versionID="a5e0d69f61c7ac978e9d6c85bd070781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7b1e220d5d3625059e6a0bee016a617f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2D6E8-4627-47B3-8BC2-EC13593FE11D}"/>
</file>

<file path=customXml/itemProps2.xml><?xml version="1.0" encoding="utf-8"?>
<ds:datastoreItem xmlns:ds="http://schemas.openxmlformats.org/officeDocument/2006/customXml" ds:itemID="{259647F6-BD6E-49B5-9237-0AD9CC3E996F}"/>
</file>

<file path=customXml/itemProps3.xml><?xml version="1.0" encoding="utf-8"?>
<ds:datastoreItem xmlns:ds="http://schemas.openxmlformats.org/officeDocument/2006/customXml" ds:itemID="{0E54E802-7415-4FC2-9257-C70299E2BCD1}"/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991</Words>
  <Application>Microsoft Office PowerPoint</Application>
  <PresentationFormat>On-screen Show (16:9)</PresentationFormat>
  <Paragraphs>207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 Unicode MS</vt:lpstr>
      <vt:lpstr>맑은 고딕</vt:lpstr>
      <vt:lpstr>Adobe Hebrew</vt:lpstr>
      <vt:lpstr>Alata</vt:lpstr>
      <vt:lpstr>Arial</vt:lpstr>
      <vt:lpstr>Calibri</vt:lpstr>
      <vt:lpstr>Fredoka One</vt:lpstr>
      <vt:lpstr>Noto Sans Symbols</vt:lpstr>
      <vt:lpstr>Times New Roman</vt:lpstr>
      <vt:lpstr>Wingdings</vt:lpstr>
      <vt:lpstr>Cover and End Slide Master</vt:lpstr>
      <vt:lpstr>Contents Slide Master</vt:lpstr>
      <vt:lpstr>Section Break Slide Master</vt:lpstr>
      <vt:lpstr>Materi UTS PPKN (1 -5 )</vt:lpstr>
      <vt:lpstr>PowerPoint Presentation</vt:lpstr>
      <vt:lpstr>Materi 1  Nilai2 Pancasila pada masa Kerajaan2 di Indonesia sampai dengan Proklamasi</vt:lpstr>
      <vt:lpstr>MASA KERAJAAN</vt:lpstr>
      <vt:lpstr>PowerPoint Presentation</vt:lpstr>
      <vt:lpstr>KEBANGKITAN NASIONAL</vt:lpstr>
      <vt:lpstr>Nilai-nilai Pancasila Sampai Proklamasi </vt:lpstr>
      <vt:lpstr>Materi 2  Pancasila sebagai Sistem Filsafat</vt:lpstr>
      <vt:lpstr>Sistem merupakan kumpulan tatanan yang mengatur sebuah  komponen dan elemen yang dihubungkan bersama-sama untuk memudahkan aliran informasi, materi, atau energi untuk mencapai  suatu tujuan.      </vt:lpstr>
      <vt:lpstr>PowerPoint Presentation</vt:lpstr>
      <vt:lpstr>Hierarkis Piramidal adalah susunan sila pancasila bersifat hierarkis berbentuk piramidal</vt:lpstr>
      <vt:lpstr>Pancasila sebagai sistem filsafat merupakan kesatuan dari berbagai unsur yang memiliki fungsi tersendiri, tujuan yang sama, saling  keterkaitan dan ketergantungan. </vt:lpstr>
      <vt:lpstr>PowerPoint Presentation</vt:lpstr>
      <vt:lpstr>Materi 3  Pancasila sebagai Ideologi Negara</vt:lpstr>
      <vt:lpstr>PowerPoint Presentation</vt:lpstr>
      <vt:lpstr>Makna Pancasila sebagai Ideologi</vt:lpstr>
      <vt:lpstr>Pancasila sebagai Ideologi Terbuka</vt:lpstr>
      <vt:lpstr>Dimensi Pancasila sebagai Ideologi </vt:lpstr>
      <vt:lpstr>PowerPoint Presentation</vt:lpstr>
      <vt:lpstr>Materi 4  Pancasila sebagai Dasar Negara</vt:lpstr>
      <vt:lpstr>PowerPoint Presentation</vt:lpstr>
      <vt:lpstr>PowerPoint Presentation</vt:lpstr>
      <vt:lpstr>Penerapan Pancasila sebagai Dasar negara</vt:lpstr>
      <vt:lpstr>Materi 5 Penjabaran Nilai-Nilai Pancasila dan Implementasinya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User</cp:lastModifiedBy>
  <cp:revision>123</cp:revision>
  <dcterms:created xsi:type="dcterms:W3CDTF">2016-11-15T01:04:21Z</dcterms:created>
  <dcterms:modified xsi:type="dcterms:W3CDTF">2020-10-07T11:15:00Z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