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93" r:id="rId3"/>
    <p:sldId id="324" r:id="rId4"/>
    <p:sldId id="326" r:id="rId5"/>
    <p:sldId id="323" r:id="rId6"/>
    <p:sldId id="32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28" r:id="rId20"/>
    <p:sldId id="342" r:id="rId21"/>
    <p:sldId id="343" r:id="rId22"/>
    <p:sldId id="348" r:id="rId23"/>
    <p:sldId id="632" r:id="rId24"/>
    <p:sldId id="349" r:id="rId25"/>
    <p:sldId id="350" r:id="rId26"/>
    <p:sldId id="353" r:id="rId27"/>
    <p:sldId id="354" r:id="rId28"/>
    <p:sldId id="635" r:id="rId29"/>
    <p:sldId id="670" r:id="rId30"/>
    <p:sldId id="344" r:id="rId31"/>
    <p:sldId id="355" r:id="rId32"/>
    <p:sldId id="636" r:id="rId33"/>
    <p:sldId id="341" r:id="rId34"/>
    <p:sldId id="347" r:id="rId35"/>
    <p:sldId id="364" r:id="rId36"/>
    <p:sldId id="346" r:id="rId37"/>
    <p:sldId id="345" r:id="rId38"/>
    <p:sldId id="356" r:id="rId39"/>
    <p:sldId id="357" r:id="rId40"/>
    <p:sldId id="358" r:id="rId41"/>
    <p:sldId id="359" r:id="rId42"/>
    <p:sldId id="360" r:id="rId43"/>
    <p:sldId id="361" r:id="rId44"/>
    <p:sldId id="36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1" autoAdjust="0"/>
  </p:normalViewPr>
  <p:slideViewPr>
    <p:cSldViewPr>
      <p:cViewPr varScale="1">
        <p:scale>
          <a:sx n="49" d="100"/>
          <a:sy n="49" d="100"/>
        </p:scale>
        <p:origin x="17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02D85-C115-4E38-8367-E19EB3D01D26}" type="doc">
      <dgm:prSet loTypeId="urn:microsoft.com/office/officeart/2005/8/layout/arrow1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D2D57CD9-0A49-4F59-8B1C-116E57EA293C}">
      <dgm:prSet phldrT="[Teks]"/>
      <dgm:spPr/>
      <dgm:t>
        <a:bodyPr/>
        <a:lstStyle/>
        <a:p>
          <a:r>
            <a:rPr lang="id-ID"/>
            <a:t>Lazy Learning</a:t>
          </a:r>
        </a:p>
      </dgm:t>
    </dgm:pt>
    <dgm:pt modelId="{3BD5F081-F408-4A56-B4AA-607482DE6DD4}" type="parTrans" cxnId="{48C6AF66-8DB8-4221-85F2-7FF1DC99B00B}">
      <dgm:prSet/>
      <dgm:spPr/>
      <dgm:t>
        <a:bodyPr/>
        <a:lstStyle/>
        <a:p>
          <a:endParaRPr lang="id-ID"/>
        </a:p>
      </dgm:t>
    </dgm:pt>
    <dgm:pt modelId="{392F00E5-2EFF-4AB7-8CBD-29AFE493F17D}" type="sibTrans" cxnId="{48C6AF66-8DB8-4221-85F2-7FF1DC99B00B}">
      <dgm:prSet/>
      <dgm:spPr/>
      <dgm:t>
        <a:bodyPr/>
        <a:lstStyle/>
        <a:p>
          <a:endParaRPr lang="id-ID"/>
        </a:p>
      </dgm:t>
    </dgm:pt>
    <dgm:pt modelId="{9AC0208E-8A9C-428A-875A-A1201EEED6A2}">
      <dgm:prSet phldrT="[Teks]"/>
      <dgm:spPr/>
      <dgm:t>
        <a:bodyPr/>
        <a:lstStyle/>
        <a:p>
          <a:r>
            <a:rPr lang="id-ID"/>
            <a:t>Eager Learning</a:t>
          </a:r>
        </a:p>
      </dgm:t>
    </dgm:pt>
    <dgm:pt modelId="{E5650DC1-1BAE-4746-9797-49215C3FB67F}" type="parTrans" cxnId="{68CC6C18-C8F2-4255-BB7E-9A6F95FD55D2}">
      <dgm:prSet/>
      <dgm:spPr/>
      <dgm:t>
        <a:bodyPr/>
        <a:lstStyle/>
        <a:p>
          <a:endParaRPr lang="id-ID"/>
        </a:p>
      </dgm:t>
    </dgm:pt>
    <dgm:pt modelId="{B6D91C16-E9EE-4169-8CD6-2AB002D1A0A4}" type="sibTrans" cxnId="{68CC6C18-C8F2-4255-BB7E-9A6F95FD55D2}">
      <dgm:prSet/>
      <dgm:spPr/>
      <dgm:t>
        <a:bodyPr/>
        <a:lstStyle/>
        <a:p>
          <a:endParaRPr lang="id-ID"/>
        </a:p>
      </dgm:t>
    </dgm:pt>
    <dgm:pt modelId="{7774ACB9-8C99-4180-94D7-3301E700645F}" type="pres">
      <dgm:prSet presAssocID="{93A02D85-C115-4E38-8367-E19EB3D01D26}" presName="cycle" presStyleCnt="0">
        <dgm:presLayoutVars>
          <dgm:dir/>
          <dgm:resizeHandles val="exact"/>
        </dgm:presLayoutVars>
      </dgm:prSet>
      <dgm:spPr/>
    </dgm:pt>
    <dgm:pt modelId="{A9EA7B4E-CB84-4B33-A033-9FACF82B4B8C}" type="pres">
      <dgm:prSet presAssocID="{D2D57CD9-0A49-4F59-8B1C-116E57EA293C}" presName="arrow" presStyleLbl="node1" presStyleIdx="0" presStyleCnt="2">
        <dgm:presLayoutVars>
          <dgm:bulletEnabled val="1"/>
        </dgm:presLayoutVars>
      </dgm:prSet>
      <dgm:spPr/>
    </dgm:pt>
    <dgm:pt modelId="{97DA3FF7-7E29-47CE-A90A-80E371FC3F1D}" type="pres">
      <dgm:prSet presAssocID="{9AC0208E-8A9C-428A-875A-A1201EEED6A2}" presName="arrow" presStyleLbl="node1" presStyleIdx="1" presStyleCnt="2">
        <dgm:presLayoutVars>
          <dgm:bulletEnabled val="1"/>
        </dgm:presLayoutVars>
      </dgm:prSet>
      <dgm:spPr/>
    </dgm:pt>
  </dgm:ptLst>
  <dgm:cxnLst>
    <dgm:cxn modelId="{68CC6C18-C8F2-4255-BB7E-9A6F95FD55D2}" srcId="{93A02D85-C115-4E38-8367-E19EB3D01D26}" destId="{9AC0208E-8A9C-428A-875A-A1201EEED6A2}" srcOrd="1" destOrd="0" parTransId="{E5650DC1-1BAE-4746-9797-49215C3FB67F}" sibTransId="{B6D91C16-E9EE-4169-8CD6-2AB002D1A0A4}"/>
    <dgm:cxn modelId="{48C6AF66-8DB8-4221-85F2-7FF1DC99B00B}" srcId="{93A02D85-C115-4E38-8367-E19EB3D01D26}" destId="{D2D57CD9-0A49-4F59-8B1C-116E57EA293C}" srcOrd="0" destOrd="0" parTransId="{3BD5F081-F408-4A56-B4AA-607482DE6DD4}" sibTransId="{392F00E5-2EFF-4AB7-8CBD-29AFE493F17D}"/>
    <dgm:cxn modelId="{6F6C7891-CC0A-48CD-942C-24B2389BAD6D}" type="presOf" srcId="{9AC0208E-8A9C-428A-875A-A1201EEED6A2}" destId="{97DA3FF7-7E29-47CE-A90A-80E371FC3F1D}" srcOrd="0" destOrd="0" presId="urn:microsoft.com/office/officeart/2005/8/layout/arrow1"/>
    <dgm:cxn modelId="{DAA1A2A3-607F-4626-9C83-2799A8749FC7}" type="presOf" srcId="{93A02D85-C115-4E38-8367-E19EB3D01D26}" destId="{7774ACB9-8C99-4180-94D7-3301E700645F}" srcOrd="0" destOrd="0" presId="urn:microsoft.com/office/officeart/2005/8/layout/arrow1"/>
    <dgm:cxn modelId="{E06137F9-C3D9-43D5-AFE9-471C13B38044}" type="presOf" srcId="{D2D57CD9-0A49-4F59-8B1C-116E57EA293C}" destId="{A9EA7B4E-CB84-4B33-A033-9FACF82B4B8C}" srcOrd="0" destOrd="0" presId="urn:microsoft.com/office/officeart/2005/8/layout/arrow1"/>
    <dgm:cxn modelId="{DF7C9366-4AAE-4D01-87E0-489A4502ED5B}" type="presParOf" srcId="{7774ACB9-8C99-4180-94D7-3301E700645F}" destId="{A9EA7B4E-CB84-4B33-A033-9FACF82B4B8C}" srcOrd="0" destOrd="0" presId="urn:microsoft.com/office/officeart/2005/8/layout/arrow1"/>
    <dgm:cxn modelId="{43BDC2C1-9019-47D2-9C22-06E33D1362DE}" type="presParOf" srcId="{7774ACB9-8C99-4180-94D7-3301E700645F}" destId="{97DA3FF7-7E29-47CE-A90A-80E371FC3F1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E5C01-E9D6-455E-9D35-2AA49008FE3E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16FE881-ED5A-445E-9A68-50A9D551B084}">
      <dgm:prSet/>
      <dgm:spPr/>
      <dgm:t>
        <a:bodyPr/>
        <a:lstStyle/>
        <a:p>
          <a:r>
            <a:rPr lang="id-ID" b="1" dirty="0" err="1"/>
            <a:t>Lazy</a:t>
          </a:r>
          <a:r>
            <a:rPr lang="id-ID" b="1" dirty="0"/>
            <a:t> </a:t>
          </a:r>
          <a:r>
            <a:rPr lang="id-ID" b="1" dirty="0" err="1"/>
            <a:t>Learning</a:t>
          </a:r>
          <a:endParaRPr lang="en-US" dirty="0"/>
        </a:p>
      </dgm:t>
    </dgm:pt>
    <dgm:pt modelId="{DA088FCC-9B3D-472C-BFA7-761F0FC4EFF9}" type="parTrans" cxnId="{A90F69B1-5F3F-43C7-8331-FFA3D7617411}">
      <dgm:prSet/>
      <dgm:spPr/>
      <dgm:t>
        <a:bodyPr/>
        <a:lstStyle/>
        <a:p>
          <a:endParaRPr lang="en-US"/>
        </a:p>
      </dgm:t>
    </dgm:pt>
    <dgm:pt modelId="{8D6CA8FA-CD9A-44B9-8605-8BF5C5D21D3D}" type="sibTrans" cxnId="{A90F69B1-5F3F-43C7-8331-FFA3D7617411}">
      <dgm:prSet/>
      <dgm:spPr/>
      <dgm:t>
        <a:bodyPr/>
        <a:lstStyle/>
        <a:p>
          <a:endParaRPr lang="en-US"/>
        </a:p>
      </dgm:t>
    </dgm:pt>
    <dgm:pt modelId="{66CB4CE6-A0EF-4916-AE4D-5A6CD93698CC}">
      <dgm:prSet/>
      <dgm:spPr/>
      <dgm:t>
        <a:bodyPr/>
        <a:lstStyle/>
        <a:p>
          <a:r>
            <a:rPr lang="id-ID" dirty="0"/>
            <a:t>On </a:t>
          </a:r>
          <a:r>
            <a:rPr lang="id-ID" dirty="0" err="1"/>
            <a:t>querying</a:t>
          </a:r>
          <a:r>
            <a:rPr lang="id-ID" dirty="0"/>
            <a:t> </a:t>
          </a:r>
          <a:r>
            <a:rPr lang="id-ID" dirty="0" err="1"/>
            <a:t>similarity</a:t>
          </a:r>
          <a:r>
            <a:rPr lang="id-ID" dirty="0"/>
            <a:t> </a:t>
          </a:r>
          <a:r>
            <a:rPr lang="id-ID" dirty="0" err="1"/>
            <a:t>between</a:t>
          </a:r>
          <a:r>
            <a:rPr lang="id-ID" dirty="0"/>
            <a:t> testing data </a:t>
          </a:r>
          <a:r>
            <a:rPr lang="id-ID" dirty="0" err="1"/>
            <a:t>and</a:t>
          </a:r>
          <a:r>
            <a:rPr lang="id-ID" dirty="0"/>
            <a:t> </a:t>
          </a:r>
          <a:r>
            <a:rPr lang="id-ID" dirty="0" err="1"/>
            <a:t>training</a:t>
          </a:r>
          <a:r>
            <a:rPr lang="id-ID" dirty="0"/>
            <a:t> data (</a:t>
          </a:r>
          <a:r>
            <a:rPr lang="id-ID" dirty="0" err="1"/>
            <a:t>which</a:t>
          </a:r>
          <a:r>
            <a:rPr lang="id-ID" dirty="0"/>
            <a:t> are </a:t>
          </a:r>
          <a:r>
            <a:rPr lang="id-ID" dirty="0" err="1"/>
            <a:t>stored</a:t>
          </a:r>
          <a:r>
            <a:rPr lang="id-ID" dirty="0"/>
            <a:t> in </a:t>
          </a:r>
          <a:r>
            <a:rPr lang="id-ID" dirty="0" err="1"/>
            <a:t>database</a:t>
          </a:r>
          <a:r>
            <a:rPr lang="id-ID" dirty="0"/>
            <a:t>) </a:t>
          </a:r>
          <a:r>
            <a:rPr lang="id-ID" dirty="0" err="1"/>
            <a:t>is</a:t>
          </a:r>
          <a:r>
            <a:rPr lang="id-ID" dirty="0"/>
            <a:t> </a:t>
          </a:r>
          <a:r>
            <a:rPr lang="id-ID" dirty="0" err="1"/>
            <a:t>calculated</a:t>
          </a:r>
          <a:r>
            <a:rPr lang="id-ID" dirty="0"/>
            <a:t> </a:t>
          </a:r>
          <a:r>
            <a:rPr lang="id-ID" dirty="0" err="1"/>
            <a:t>to</a:t>
          </a:r>
          <a:r>
            <a:rPr lang="id-ID" dirty="0"/>
            <a:t> </a:t>
          </a:r>
          <a:r>
            <a:rPr lang="id-ID" dirty="0" err="1"/>
            <a:t>predict</a:t>
          </a:r>
          <a:r>
            <a:rPr lang="id-ID" dirty="0"/>
            <a:t> </a:t>
          </a:r>
          <a:r>
            <a:rPr lang="id-ID" dirty="0" err="1"/>
            <a:t>the</a:t>
          </a:r>
          <a:r>
            <a:rPr lang="id-ID" dirty="0"/>
            <a:t> </a:t>
          </a:r>
          <a:r>
            <a:rPr lang="id-ID" dirty="0" err="1"/>
            <a:t>class</a:t>
          </a:r>
          <a:r>
            <a:rPr lang="id-ID" dirty="0"/>
            <a:t> </a:t>
          </a:r>
          <a:r>
            <a:rPr lang="id-ID" dirty="0" err="1"/>
            <a:t>of</a:t>
          </a:r>
          <a:r>
            <a:rPr lang="id-ID" dirty="0"/>
            <a:t> testing data</a:t>
          </a:r>
          <a:endParaRPr lang="en-US" dirty="0"/>
        </a:p>
      </dgm:t>
    </dgm:pt>
    <dgm:pt modelId="{3543DDDC-AA24-4BD4-8F8D-FAD033729672}" type="parTrans" cxnId="{3704B762-7083-46DD-A03A-4BC9B74D7987}">
      <dgm:prSet/>
      <dgm:spPr/>
      <dgm:t>
        <a:bodyPr/>
        <a:lstStyle/>
        <a:p>
          <a:endParaRPr lang="en-US"/>
        </a:p>
      </dgm:t>
    </dgm:pt>
    <dgm:pt modelId="{CE8A0152-FF4D-43D4-B06F-5C5951346AA6}" type="sibTrans" cxnId="{3704B762-7083-46DD-A03A-4BC9B74D7987}">
      <dgm:prSet/>
      <dgm:spPr/>
      <dgm:t>
        <a:bodyPr/>
        <a:lstStyle/>
        <a:p>
          <a:endParaRPr lang="en-US"/>
        </a:p>
      </dgm:t>
    </dgm:pt>
    <dgm:pt modelId="{FFF97B11-52B0-4403-B530-1B39F2B8D30C}">
      <dgm:prSet/>
      <dgm:spPr/>
      <dgm:t>
        <a:bodyPr/>
        <a:lstStyle/>
        <a:p>
          <a:r>
            <a:rPr lang="id-ID" b="1" dirty="0" err="1"/>
            <a:t>Eager</a:t>
          </a:r>
          <a:r>
            <a:rPr lang="id-ID" b="1" dirty="0"/>
            <a:t> </a:t>
          </a:r>
          <a:r>
            <a:rPr lang="id-ID" b="1" dirty="0" err="1"/>
            <a:t>Learning</a:t>
          </a:r>
          <a:endParaRPr lang="en-US" dirty="0"/>
        </a:p>
      </dgm:t>
    </dgm:pt>
    <dgm:pt modelId="{29CC92CE-2F2A-400C-8F24-3C3A7A296613}" type="parTrans" cxnId="{DBE3FF1F-33A8-4526-9B28-D858709DA4DB}">
      <dgm:prSet/>
      <dgm:spPr/>
      <dgm:t>
        <a:bodyPr/>
        <a:lstStyle/>
        <a:p>
          <a:endParaRPr lang="en-US"/>
        </a:p>
      </dgm:t>
    </dgm:pt>
    <dgm:pt modelId="{406EDBF6-9E48-41D4-B5D5-1C0BF609A6C7}" type="sibTrans" cxnId="{DBE3FF1F-33A8-4526-9B28-D858709DA4DB}">
      <dgm:prSet/>
      <dgm:spPr/>
      <dgm:t>
        <a:bodyPr/>
        <a:lstStyle/>
        <a:p>
          <a:endParaRPr lang="en-US"/>
        </a:p>
      </dgm:t>
    </dgm:pt>
    <dgm:pt modelId="{A2B4D7D1-EAB1-4966-AF44-892D21D4F835}">
      <dgm:prSet custT="1"/>
      <dgm:spPr/>
      <dgm:t>
        <a:bodyPr/>
        <a:lstStyle/>
        <a:p>
          <a:r>
            <a:rPr lang="id-ID" sz="2400" dirty="0" err="1"/>
            <a:t>Generalized</a:t>
          </a:r>
          <a:r>
            <a:rPr lang="id-ID" sz="2400" dirty="0"/>
            <a:t> model </a:t>
          </a:r>
          <a:r>
            <a:rPr lang="id-ID" sz="2400" dirty="0" err="1"/>
            <a:t>is</a:t>
          </a:r>
          <a:r>
            <a:rPr lang="id-ID" sz="2400" dirty="0"/>
            <a:t> </a:t>
          </a:r>
          <a:r>
            <a:rPr lang="id-ID" sz="2400" dirty="0" err="1"/>
            <a:t>generated</a:t>
          </a:r>
          <a:r>
            <a:rPr lang="id-ID" sz="2400" dirty="0"/>
            <a:t> </a:t>
          </a:r>
          <a:r>
            <a:rPr lang="id-ID" sz="2400" dirty="0" err="1"/>
            <a:t>from</a:t>
          </a:r>
          <a:r>
            <a:rPr lang="id-ID" sz="2400" dirty="0"/>
            <a:t> </a:t>
          </a:r>
          <a:r>
            <a:rPr lang="id-ID" sz="2400" dirty="0" err="1"/>
            <a:t>training</a:t>
          </a:r>
          <a:r>
            <a:rPr lang="id-ID" sz="2400" dirty="0"/>
            <a:t> data</a:t>
          </a:r>
          <a:endParaRPr lang="en-US" sz="2400" dirty="0"/>
        </a:p>
      </dgm:t>
    </dgm:pt>
    <dgm:pt modelId="{BD62755C-AC52-41C0-91BD-19F68A142D0F}" type="parTrans" cxnId="{3383862C-6693-48A8-A8F8-C8F42887E158}">
      <dgm:prSet/>
      <dgm:spPr/>
      <dgm:t>
        <a:bodyPr/>
        <a:lstStyle/>
        <a:p>
          <a:endParaRPr lang="en-US"/>
        </a:p>
      </dgm:t>
    </dgm:pt>
    <dgm:pt modelId="{58E34278-10A5-4803-91A4-6E7586551679}" type="sibTrans" cxnId="{3383862C-6693-48A8-A8F8-C8F42887E158}">
      <dgm:prSet/>
      <dgm:spPr/>
      <dgm:t>
        <a:bodyPr/>
        <a:lstStyle/>
        <a:p>
          <a:endParaRPr lang="en-US"/>
        </a:p>
      </dgm:t>
    </dgm:pt>
    <dgm:pt modelId="{C479D79A-F289-492C-B565-46F33789927E}">
      <dgm:prSet custT="1"/>
      <dgm:spPr/>
      <dgm:t>
        <a:bodyPr/>
        <a:lstStyle/>
        <a:p>
          <a:r>
            <a:rPr lang="id-ID" sz="2400" dirty="0" err="1"/>
            <a:t>Subsequently</a:t>
          </a:r>
          <a:r>
            <a:rPr lang="id-ID" sz="2400" dirty="0"/>
            <a:t>, </a:t>
          </a:r>
          <a:r>
            <a:rPr lang="id-ID" sz="2400" dirty="0" err="1"/>
            <a:t>using</a:t>
          </a:r>
          <a:r>
            <a:rPr lang="id-ID" sz="2400" dirty="0"/>
            <a:t> </a:t>
          </a:r>
          <a:r>
            <a:rPr lang="id-ID" sz="2400" dirty="0" err="1"/>
            <a:t>the</a:t>
          </a:r>
          <a:r>
            <a:rPr lang="id-ID" sz="2400" dirty="0"/>
            <a:t> model </a:t>
          </a:r>
          <a:r>
            <a:rPr lang="id-ID" sz="2400" dirty="0" err="1"/>
            <a:t>to</a:t>
          </a:r>
          <a:r>
            <a:rPr lang="id-ID" sz="2400" dirty="0"/>
            <a:t> </a:t>
          </a:r>
          <a:r>
            <a:rPr lang="id-ID" sz="2400" dirty="0" err="1"/>
            <a:t>predict</a:t>
          </a:r>
          <a:r>
            <a:rPr lang="id-ID" sz="2400" dirty="0"/>
            <a:t> </a:t>
          </a:r>
          <a:r>
            <a:rPr lang="id-ID" sz="2400" dirty="0" err="1"/>
            <a:t>the</a:t>
          </a:r>
          <a:r>
            <a:rPr lang="id-ID" sz="2400" dirty="0"/>
            <a:t> testing data</a:t>
          </a:r>
          <a:endParaRPr lang="en-US" sz="2400" dirty="0"/>
        </a:p>
      </dgm:t>
    </dgm:pt>
    <dgm:pt modelId="{978F008D-A323-490A-960A-A36C03734A83}" type="parTrans" cxnId="{E476A3FC-7B9D-4226-9AA1-802EE0C7740C}">
      <dgm:prSet/>
      <dgm:spPr/>
      <dgm:t>
        <a:bodyPr/>
        <a:lstStyle/>
        <a:p>
          <a:endParaRPr lang="id-ID"/>
        </a:p>
      </dgm:t>
    </dgm:pt>
    <dgm:pt modelId="{52DA21A5-6E9A-4FA1-BFF5-E24C07899EE6}" type="sibTrans" cxnId="{E476A3FC-7B9D-4226-9AA1-802EE0C7740C}">
      <dgm:prSet/>
      <dgm:spPr/>
      <dgm:t>
        <a:bodyPr/>
        <a:lstStyle/>
        <a:p>
          <a:endParaRPr lang="id-ID"/>
        </a:p>
      </dgm:t>
    </dgm:pt>
    <dgm:pt modelId="{6535AE97-C4CE-4E51-B357-E346BDB0A0D0}" type="pres">
      <dgm:prSet presAssocID="{A64E5C01-E9D6-455E-9D35-2AA49008FE3E}" presName="linear" presStyleCnt="0">
        <dgm:presLayoutVars>
          <dgm:dir/>
          <dgm:animLvl val="lvl"/>
          <dgm:resizeHandles val="exact"/>
        </dgm:presLayoutVars>
      </dgm:prSet>
      <dgm:spPr/>
    </dgm:pt>
    <dgm:pt modelId="{6F2B5AB8-F637-432F-A9FE-B4C79221E238}" type="pres">
      <dgm:prSet presAssocID="{616FE881-ED5A-445E-9A68-50A9D551B084}" presName="parentLin" presStyleCnt="0"/>
      <dgm:spPr/>
    </dgm:pt>
    <dgm:pt modelId="{960996EC-6D98-4A33-B7C4-C16D9F3C9300}" type="pres">
      <dgm:prSet presAssocID="{616FE881-ED5A-445E-9A68-50A9D551B084}" presName="parentLeftMargin" presStyleLbl="node1" presStyleIdx="0" presStyleCnt="2"/>
      <dgm:spPr/>
    </dgm:pt>
    <dgm:pt modelId="{7AA37BC2-CEAA-4123-944D-C2B4B767BDC4}" type="pres">
      <dgm:prSet presAssocID="{616FE881-ED5A-445E-9A68-50A9D551B0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354F58-2CF5-44AC-9E4D-0E86521F9E59}" type="pres">
      <dgm:prSet presAssocID="{616FE881-ED5A-445E-9A68-50A9D551B084}" presName="negativeSpace" presStyleCnt="0"/>
      <dgm:spPr/>
    </dgm:pt>
    <dgm:pt modelId="{B2CE13CE-FC26-4B99-B607-2B2853C7DBDF}" type="pres">
      <dgm:prSet presAssocID="{616FE881-ED5A-445E-9A68-50A9D551B084}" presName="childText" presStyleLbl="conFgAcc1" presStyleIdx="0" presStyleCnt="2">
        <dgm:presLayoutVars>
          <dgm:bulletEnabled val="1"/>
        </dgm:presLayoutVars>
      </dgm:prSet>
      <dgm:spPr/>
    </dgm:pt>
    <dgm:pt modelId="{6C3CC88D-7A16-4294-8CCF-122BDA8237F8}" type="pres">
      <dgm:prSet presAssocID="{8D6CA8FA-CD9A-44B9-8605-8BF5C5D21D3D}" presName="spaceBetweenRectangles" presStyleCnt="0"/>
      <dgm:spPr/>
    </dgm:pt>
    <dgm:pt modelId="{EAB6137D-53A7-45D4-8AEE-F206D655EE93}" type="pres">
      <dgm:prSet presAssocID="{FFF97B11-52B0-4403-B530-1B39F2B8D30C}" presName="parentLin" presStyleCnt="0"/>
      <dgm:spPr/>
    </dgm:pt>
    <dgm:pt modelId="{2789E9B0-D25D-4040-BAEA-2028EB2FC611}" type="pres">
      <dgm:prSet presAssocID="{FFF97B11-52B0-4403-B530-1B39F2B8D30C}" presName="parentLeftMargin" presStyleLbl="node1" presStyleIdx="0" presStyleCnt="2"/>
      <dgm:spPr/>
    </dgm:pt>
    <dgm:pt modelId="{828D9F7E-63E3-499C-A72D-545DB38D098C}" type="pres">
      <dgm:prSet presAssocID="{FFF97B11-52B0-4403-B530-1B39F2B8D3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BD0C46-8025-4CD8-9B62-5C4EBC01EAF7}" type="pres">
      <dgm:prSet presAssocID="{FFF97B11-52B0-4403-B530-1B39F2B8D30C}" presName="negativeSpace" presStyleCnt="0"/>
      <dgm:spPr/>
    </dgm:pt>
    <dgm:pt modelId="{695D9A13-3DA1-4B37-86C9-7EC4EC9704E4}" type="pres">
      <dgm:prSet presAssocID="{FFF97B11-52B0-4403-B530-1B39F2B8D3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76D00A-32ED-44B3-806E-8ADB282746F4}" type="presOf" srcId="{A64E5C01-E9D6-455E-9D35-2AA49008FE3E}" destId="{6535AE97-C4CE-4E51-B357-E346BDB0A0D0}" srcOrd="0" destOrd="0" presId="urn:microsoft.com/office/officeart/2005/8/layout/list1"/>
    <dgm:cxn modelId="{2A92200F-381F-4A04-A51E-72F2B4B149F7}" type="presOf" srcId="{FFF97B11-52B0-4403-B530-1B39F2B8D30C}" destId="{2789E9B0-D25D-4040-BAEA-2028EB2FC611}" srcOrd="0" destOrd="0" presId="urn:microsoft.com/office/officeart/2005/8/layout/list1"/>
    <dgm:cxn modelId="{DBE3FF1F-33A8-4526-9B28-D858709DA4DB}" srcId="{A64E5C01-E9D6-455E-9D35-2AA49008FE3E}" destId="{FFF97B11-52B0-4403-B530-1B39F2B8D30C}" srcOrd="1" destOrd="0" parTransId="{29CC92CE-2F2A-400C-8F24-3C3A7A296613}" sibTransId="{406EDBF6-9E48-41D4-B5D5-1C0BF609A6C7}"/>
    <dgm:cxn modelId="{3383862C-6693-48A8-A8F8-C8F42887E158}" srcId="{FFF97B11-52B0-4403-B530-1B39F2B8D30C}" destId="{A2B4D7D1-EAB1-4966-AF44-892D21D4F835}" srcOrd="0" destOrd="0" parTransId="{BD62755C-AC52-41C0-91BD-19F68A142D0F}" sibTransId="{58E34278-10A5-4803-91A4-6E7586551679}"/>
    <dgm:cxn modelId="{3704B762-7083-46DD-A03A-4BC9B74D7987}" srcId="{616FE881-ED5A-445E-9A68-50A9D551B084}" destId="{66CB4CE6-A0EF-4916-AE4D-5A6CD93698CC}" srcOrd="0" destOrd="0" parTransId="{3543DDDC-AA24-4BD4-8F8D-FAD033729672}" sibTransId="{CE8A0152-FF4D-43D4-B06F-5C5951346AA6}"/>
    <dgm:cxn modelId="{8FE4AD96-A458-407A-8C31-6449B0997202}" type="presOf" srcId="{FFF97B11-52B0-4403-B530-1B39F2B8D30C}" destId="{828D9F7E-63E3-499C-A72D-545DB38D098C}" srcOrd="1" destOrd="0" presId="urn:microsoft.com/office/officeart/2005/8/layout/list1"/>
    <dgm:cxn modelId="{A90F69B1-5F3F-43C7-8331-FFA3D7617411}" srcId="{A64E5C01-E9D6-455E-9D35-2AA49008FE3E}" destId="{616FE881-ED5A-445E-9A68-50A9D551B084}" srcOrd="0" destOrd="0" parTransId="{DA088FCC-9B3D-472C-BFA7-761F0FC4EFF9}" sibTransId="{8D6CA8FA-CD9A-44B9-8605-8BF5C5D21D3D}"/>
    <dgm:cxn modelId="{94624FB3-5CED-4CDA-9DCE-611B5C4181D7}" type="presOf" srcId="{C479D79A-F289-492C-B565-46F33789927E}" destId="{695D9A13-3DA1-4B37-86C9-7EC4EC9704E4}" srcOrd="0" destOrd="1" presId="urn:microsoft.com/office/officeart/2005/8/layout/list1"/>
    <dgm:cxn modelId="{48A2C3B8-76A6-4A27-B572-E36A42A314B7}" type="presOf" srcId="{A2B4D7D1-EAB1-4966-AF44-892D21D4F835}" destId="{695D9A13-3DA1-4B37-86C9-7EC4EC9704E4}" srcOrd="0" destOrd="0" presId="urn:microsoft.com/office/officeart/2005/8/layout/list1"/>
    <dgm:cxn modelId="{A99333CD-93E7-4C27-A5E7-CC6E0B1332A5}" type="presOf" srcId="{66CB4CE6-A0EF-4916-AE4D-5A6CD93698CC}" destId="{B2CE13CE-FC26-4B99-B607-2B2853C7DBDF}" srcOrd="0" destOrd="0" presId="urn:microsoft.com/office/officeart/2005/8/layout/list1"/>
    <dgm:cxn modelId="{401AC5EF-565C-4B1D-B794-568BB1533DF2}" type="presOf" srcId="{616FE881-ED5A-445E-9A68-50A9D551B084}" destId="{960996EC-6D98-4A33-B7C4-C16D9F3C9300}" srcOrd="0" destOrd="0" presId="urn:microsoft.com/office/officeart/2005/8/layout/list1"/>
    <dgm:cxn modelId="{5DCDFAF9-8E00-49F9-8FB5-4CA8D30BED4F}" type="presOf" srcId="{616FE881-ED5A-445E-9A68-50A9D551B084}" destId="{7AA37BC2-CEAA-4123-944D-C2B4B767BDC4}" srcOrd="1" destOrd="0" presId="urn:microsoft.com/office/officeart/2005/8/layout/list1"/>
    <dgm:cxn modelId="{E476A3FC-7B9D-4226-9AA1-802EE0C7740C}" srcId="{FFF97B11-52B0-4403-B530-1B39F2B8D30C}" destId="{C479D79A-F289-492C-B565-46F33789927E}" srcOrd="1" destOrd="0" parTransId="{978F008D-A323-490A-960A-A36C03734A83}" sibTransId="{52DA21A5-6E9A-4FA1-BFF5-E24C07899EE6}"/>
    <dgm:cxn modelId="{37E3E181-C2C7-4387-937C-F39CD4843FEB}" type="presParOf" srcId="{6535AE97-C4CE-4E51-B357-E346BDB0A0D0}" destId="{6F2B5AB8-F637-432F-A9FE-B4C79221E238}" srcOrd="0" destOrd="0" presId="urn:microsoft.com/office/officeart/2005/8/layout/list1"/>
    <dgm:cxn modelId="{087AD5ED-6A9C-4983-B50B-0A4B2CAFBD61}" type="presParOf" srcId="{6F2B5AB8-F637-432F-A9FE-B4C79221E238}" destId="{960996EC-6D98-4A33-B7C4-C16D9F3C9300}" srcOrd="0" destOrd="0" presId="urn:microsoft.com/office/officeart/2005/8/layout/list1"/>
    <dgm:cxn modelId="{7574CFF5-3305-4111-91AC-DC01D91083BF}" type="presParOf" srcId="{6F2B5AB8-F637-432F-A9FE-B4C79221E238}" destId="{7AA37BC2-CEAA-4123-944D-C2B4B767BDC4}" srcOrd="1" destOrd="0" presId="urn:microsoft.com/office/officeart/2005/8/layout/list1"/>
    <dgm:cxn modelId="{A973D5D4-AA4A-46CC-955D-76981BFA5E89}" type="presParOf" srcId="{6535AE97-C4CE-4E51-B357-E346BDB0A0D0}" destId="{58354F58-2CF5-44AC-9E4D-0E86521F9E59}" srcOrd="1" destOrd="0" presId="urn:microsoft.com/office/officeart/2005/8/layout/list1"/>
    <dgm:cxn modelId="{6A4C35FE-521A-4FD0-B2A7-8295B9718B26}" type="presParOf" srcId="{6535AE97-C4CE-4E51-B357-E346BDB0A0D0}" destId="{B2CE13CE-FC26-4B99-B607-2B2853C7DBDF}" srcOrd="2" destOrd="0" presId="urn:microsoft.com/office/officeart/2005/8/layout/list1"/>
    <dgm:cxn modelId="{EB84CA8C-D5D6-4F1C-BBAB-AA8C62EDD843}" type="presParOf" srcId="{6535AE97-C4CE-4E51-B357-E346BDB0A0D0}" destId="{6C3CC88D-7A16-4294-8CCF-122BDA8237F8}" srcOrd="3" destOrd="0" presId="urn:microsoft.com/office/officeart/2005/8/layout/list1"/>
    <dgm:cxn modelId="{D42295EA-45E5-49C2-A367-5DB40002ABDD}" type="presParOf" srcId="{6535AE97-C4CE-4E51-B357-E346BDB0A0D0}" destId="{EAB6137D-53A7-45D4-8AEE-F206D655EE93}" srcOrd="4" destOrd="0" presId="urn:microsoft.com/office/officeart/2005/8/layout/list1"/>
    <dgm:cxn modelId="{A2E37F8D-90B2-4C7E-B8DB-5C292DBBDE81}" type="presParOf" srcId="{EAB6137D-53A7-45D4-8AEE-F206D655EE93}" destId="{2789E9B0-D25D-4040-BAEA-2028EB2FC611}" srcOrd="0" destOrd="0" presId="urn:microsoft.com/office/officeart/2005/8/layout/list1"/>
    <dgm:cxn modelId="{429A91B1-D584-4DFB-9D1F-0C3A58D0556C}" type="presParOf" srcId="{EAB6137D-53A7-45D4-8AEE-F206D655EE93}" destId="{828D9F7E-63E3-499C-A72D-545DB38D098C}" srcOrd="1" destOrd="0" presId="urn:microsoft.com/office/officeart/2005/8/layout/list1"/>
    <dgm:cxn modelId="{0C672839-83EB-4457-814A-D74A4CA79D6D}" type="presParOf" srcId="{6535AE97-C4CE-4E51-B357-E346BDB0A0D0}" destId="{97BD0C46-8025-4CD8-9B62-5C4EBC01EAF7}" srcOrd="5" destOrd="0" presId="urn:microsoft.com/office/officeart/2005/8/layout/list1"/>
    <dgm:cxn modelId="{F2594CF2-4DE1-44FF-9CE9-8E39ECF6E6C9}" type="presParOf" srcId="{6535AE97-C4CE-4E51-B357-E346BDB0A0D0}" destId="{695D9A13-3DA1-4B37-86C9-7EC4EC9704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50A8AE-ABDD-4BC7-8815-86D27D01630E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8C5D9DE3-543D-4B42-913B-00908B8FBAFF}">
      <dgm:prSet/>
      <dgm:spPr/>
      <dgm:t>
        <a:bodyPr/>
        <a:lstStyle/>
        <a:p>
          <a:r>
            <a:rPr lang="id-ID"/>
            <a:t>Symmetric, Spherical, Threat all Dimension Equally</a:t>
          </a:r>
          <a:endParaRPr lang="en-US"/>
        </a:p>
      </dgm:t>
    </dgm:pt>
    <dgm:pt modelId="{0991C0CD-834D-4479-A2D3-766ED4788D86}" type="parTrans" cxnId="{25207416-2B35-4DE7-B01D-C0E588CCEA4F}">
      <dgm:prSet/>
      <dgm:spPr/>
      <dgm:t>
        <a:bodyPr/>
        <a:lstStyle/>
        <a:p>
          <a:endParaRPr lang="en-US"/>
        </a:p>
      </dgm:t>
    </dgm:pt>
    <dgm:pt modelId="{E71E33C8-5801-4A8F-BFC0-AB8BA5F0B7EA}" type="sibTrans" cxnId="{25207416-2B35-4DE7-B01D-C0E588CCEA4F}">
      <dgm:prSet/>
      <dgm:spPr/>
      <dgm:t>
        <a:bodyPr/>
        <a:lstStyle/>
        <a:p>
          <a:endParaRPr lang="en-US"/>
        </a:p>
      </dgm:t>
    </dgm:pt>
    <dgm:pt modelId="{A700A2D1-97A9-48BC-BDC0-508D17B3EE60}">
      <dgm:prSet/>
      <dgm:spPr/>
      <dgm:t>
        <a:bodyPr/>
        <a:lstStyle/>
        <a:p>
          <a:r>
            <a:rPr lang="id-ID"/>
            <a:t>Sensitive to extreme differences in single attribute</a:t>
          </a:r>
          <a:endParaRPr lang="en-US"/>
        </a:p>
      </dgm:t>
    </dgm:pt>
    <dgm:pt modelId="{3FE8DDB4-89C1-4B97-8158-3A79F37D377F}" type="parTrans" cxnId="{FD9C8BA0-C454-40F0-9616-BB033ADDD48C}">
      <dgm:prSet/>
      <dgm:spPr/>
      <dgm:t>
        <a:bodyPr/>
        <a:lstStyle/>
        <a:p>
          <a:endParaRPr lang="en-US"/>
        </a:p>
      </dgm:t>
    </dgm:pt>
    <dgm:pt modelId="{E0F62C97-9435-4438-871E-190DF75058C8}" type="sibTrans" cxnId="{FD9C8BA0-C454-40F0-9616-BB033ADDD48C}">
      <dgm:prSet/>
      <dgm:spPr/>
      <dgm:t>
        <a:bodyPr/>
        <a:lstStyle/>
        <a:p>
          <a:endParaRPr lang="en-US"/>
        </a:p>
      </dgm:t>
    </dgm:pt>
    <dgm:pt modelId="{891C1589-70A9-4D1B-845F-54588A2B1B04}">
      <dgm:prSet/>
      <dgm:spPr/>
      <dgm:t>
        <a:bodyPr/>
        <a:lstStyle/>
        <a:p>
          <a:r>
            <a:rPr lang="id-ID"/>
            <a:t>Behaves like a “soft” logical OR</a:t>
          </a:r>
          <a:endParaRPr lang="en-US"/>
        </a:p>
      </dgm:t>
    </dgm:pt>
    <dgm:pt modelId="{5AF00AFB-FD5E-4D06-A420-E3AD29618A87}" type="parTrans" cxnId="{B2B26686-B37B-4CCB-83B4-ED23B49C6289}">
      <dgm:prSet/>
      <dgm:spPr/>
      <dgm:t>
        <a:bodyPr/>
        <a:lstStyle/>
        <a:p>
          <a:endParaRPr lang="en-US"/>
        </a:p>
      </dgm:t>
    </dgm:pt>
    <dgm:pt modelId="{4ECE0654-4ADB-4A60-96E0-5598C568FC46}" type="sibTrans" cxnId="{B2B26686-B37B-4CCB-83B4-ED23B49C6289}">
      <dgm:prSet/>
      <dgm:spPr/>
      <dgm:t>
        <a:bodyPr/>
        <a:lstStyle/>
        <a:p>
          <a:endParaRPr lang="en-US"/>
        </a:p>
      </dgm:t>
    </dgm:pt>
    <dgm:pt modelId="{DA55842A-3EC0-408A-8308-F5328E274F29}" type="pres">
      <dgm:prSet presAssocID="{F450A8AE-ABDD-4BC7-8815-86D27D0163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B4F48C-944C-49AB-98BB-0CC34F5BE281}" type="pres">
      <dgm:prSet presAssocID="{8C5D9DE3-543D-4B42-913B-00908B8FBAFF}" presName="root" presStyleCnt="0"/>
      <dgm:spPr/>
    </dgm:pt>
    <dgm:pt modelId="{69D98AB9-FDC7-418A-9A19-5BD02F511561}" type="pres">
      <dgm:prSet presAssocID="{8C5D9DE3-543D-4B42-913B-00908B8FBAFF}" presName="rootComposite" presStyleCnt="0"/>
      <dgm:spPr/>
    </dgm:pt>
    <dgm:pt modelId="{36E41D9A-B04B-4425-89B8-4FE98A0FEA60}" type="pres">
      <dgm:prSet presAssocID="{8C5D9DE3-543D-4B42-913B-00908B8FBAFF}" presName="rootText" presStyleLbl="node1" presStyleIdx="0" presStyleCnt="2"/>
      <dgm:spPr/>
    </dgm:pt>
    <dgm:pt modelId="{DA5324CF-97AE-4F31-B126-A57C7EDB3239}" type="pres">
      <dgm:prSet presAssocID="{8C5D9DE3-543D-4B42-913B-00908B8FBAFF}" presName="rootConnector" presStyleLbl="node1" presStyleIdx="0" presStyleCnt="2"/>
      <dgm:spPr/>
    </dgm:pt>
    <dgm:pt modelId="{5A2A12CE-51FB-4BEC-9EC3-73763D177078}" type="pres">
      <dgm:prSet presAssocID="{8C5D9DE3-543D-4B42-913B-00908B8FBAFF}" presName="childShape" presStyleCnt="0"/>
      <dgm:spPr/>
    </dgm:pt>
    <dgm:pt modelId="{2D48203E-5AF3-4611-9756-ECAA912E143A}" type="pres">
      <dgm:prSet presAssocID="{A700A2D1-97A9-48BC-BDC0-508D17B3EE60}" presName="root" presStyleCnt="0"/>
      <dgm:spPr/>
    </dgm:pt>
    <dgm:pt modelId="{6D08A4C6-A2E4-4966-BB2A-5FF2DF37411E}" type="pres">
      <dgm:prSet presAssocID="{A700A2D1-97A9-48BC-BDC0-508D17B3EE60}" presName="rootComposite" presStyleCnt="0"/>
      <dgm:spPr/>
    </dgm:pt>
    <dgm:pt modelId="{BD8DD8A1-6AB7-4DC3-AC4C-8E249DFC756E}" type="pres">
      <dgm:prSet presAssocID="{A700A2D1-97A9-48BC-BDC0-508D17B3EE60}" presName="rootText" presStyleLbl="node1" presStyleIdx="1" presStyleCnt="2"/>
      <dgm:spPr/>
    </dgm:pt>
    <dgm:pt modelId="{0D4B3890-CCDB-44A3-9401-FD12C80CE21E}" type="pres">
      <dgm:prSet presAssocID="{A700A2D1-97A9-48BC-BDC0-508D17B3EE60}" presName="rootConnector" presStyleLbl="node1" presStyleIdx="1" presStyleCnt="2"/>
      <dgm:spPr/>
    </dgm:pt>
    <dgm:pt modelId="{076D6963-3082-46ED-9B57-72D3CF70624D}" type="pres">
      <dgm:prSet presAssocID="{A700A2D1-97A9-48BC-BDC0-508D17B3EE60}" presName="childShape" presStyleCnt="0"/>
      <dgm:spPr/>
    </dgm:pt>
    <dgm:pt modelId="{4518D86E-13D1-41CF-B729-865D504A4DEF}" type="pres">
      <dgm:prSet presAssocID="{5AF00AFB-FD5E-4D06-A420-E3AD29618A87}" presName="Name13" presStyleLbl="parChTrans1D2" presStyleIdx="0" presStyleCnt="1"/>
      <dgm:spPr/>
    </dgm:pt>
    <dgm:pt modelId="{C3131CF6-3037-486F-95BD-9092499E687D}" type="pres">
      <dgm:prSet presAssocID="{891C1589-70A9-4D1B-845F-54588A2B1B04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25207416-2B35-4DE7-B01D-C0E588CCEA4F}" srcId="{F450A8AE-ABDD-4BC7-8815-86D27D01630E}" destId="{8C5D9DE3-543D-4B42-913B-00908B8FBAFF}" srcOrd="0" destOrd="0" parTransId="{0991C0CD-834D-4479-A2D3-766ED4788D86}" sibTransId="{E71E33C8-5801-4A8F-BFC0-AB8BA5F0B7EA}"/>
    <dgm:cxn modelId="{1A279E1E-31B3-4C31-8FF4-8A1ACEC9BFD6}" type="presOf" srcId="{891C1589-70A9-4D1B-845F-54588A2B1B04}" destId="{C3131CF6-3037-486F-95BD-9092499E687D}" srcOrd="0" destOrd="0" presId="urn:microsoft.com/office/officeart/2005/8/layout/hierarchy3"/>
    <dgm:cxn modelId="{511B874A-F232-44C6-94A5-115FC353E553}" type="presOf" srcId="{5AF00AFB-FD5E-4D06-A420-E3AD29618A87}" destId="{4518D86E-13D1-41CF-B729-865D504A4DEF}" srcOrd="0" destOrd="0" presId="urn:microsoft.com/office/officeart/2005/8/layout/hierarchy3"/>
    <dgm:cxn modelId="{3B82066E-CB97-4CA6-B9D1-89E06B0FAC81}" type="presOf" srcId="{A700A2D1-97A9-48BC-BDC0-508D17B3EE60}" destId="{BD8DD8A1-6AB7-4DC3-AC4C-8E249DFC756E}" srcOrd="0" destOrd="0" presId="urn:microsoft.com/office/officeart/2005/8/layout/hierarchy3"/>
    <dgm:cxn modelId="{F3F34A70-926A-4275-A330-E20DBAC16864}" type="presOf" srcId="{F450A8AE-ABDD-4BC7-8815-86D27D01630E}" destId="{DA55842A-3EC0-408A-8308-F5328E274F29}" srcOrd="0" destOrd="0" presId="urn:microsoft.com/office/officeart/2005/8/layout/hierarchy3"/>
    <dgm:cxn modelId="{B2B26686-B37B-4CCB-83B4-ED23B49C6289}" srcId="{A700A2D1-97A9-48BC-BDC0-508D17B3EE60}" destId="{891C1589-70A9-4D1B-845F-54588A2B1B04}" srcOrd="0" destOrd="0" parTransId="{5AF00AFB-FD5E-4D06-A420-E3AD29618A87}" sibTransId="{4ECE0654-4ADB-4A60-96E0-5598C568FC46}"/>
    <dgm:cxn modelId="{FD9C8BA0-C454-40F0-9616-BB033ADDD48C}" srcId="{F450A8AE-ABDD-4BC7-8815-86D27D01630E}" destId="{A700A2D1-97A9-48BC-BDC0-508D17B3EE60}" srcOrd="1" destOrd="0" parTransId="{3FE8DDB4-89C1-4B97-8158-3A79F37D377F}" sibTransId="{E0F62C97-9435-4438-871E-190DF75058C8}"/>
    <dgm:cxn modelId="{56D68DAE-52C2-4DA1-BC51-1F88AC1AE9BC}" type="presOf" srcId="{8C5D9DE3-543D-4B42-913B-00908B8FBAFF}" destId="{36E41D9A-B04B-4425-89B8-4FE98A0FEA60}" srcOrd="0" destOrd="0" presId="urn:microsoft.com/office/officeart/2005/8/layout/hierarchy3"/>
    <dgm:cxn modelId="{EB2898B6-E450-4486-AB5E-0E1C1A231EA5}" type="presOf" srcId="{A700A2D1-97A9-48BC-BDC0-508D17B3EE60}" destId="{0D4B3890-CCDB-44A3-9401-FD12C80CE21E}" srcOrd="1" destOrd="0" presId="urn:microsoft.com/office/officeart/2005/8/layout/hierarchy3"/>
    <dgm:cxn modelId="{25D45CCD-E375-4694-8B51-2E0AA3A4CA36}" type="presOf" srcId="{8C5D9DE3-543D-4B42-913B-00908B8FBAFF}" destId="{DA5324CF-97AE-4F31-B126-A57C7EDB3239}" srcOrd="1" destOrd="0" presId="urn:microsoft.com/office/officeart/2005/8/layout/hierarchy3"/>
    <dgm:cxn modelId="{5E5B427B-AE69-46FA-82AE-D60108215408}" type="presParOf" srcId="{DA55842A-3EC0-408A-8308-F5328E274F29}" destId="{E5B4F48C-944C-49AB-98BB-0CC34F5BE281}" srcOrd="0" destOrd="0" presId="urn:microsoft.com/office/officeart/2005/8/layout/hierarchy3"/>
    <dgm:cxn modelId="{7277DADA-0B68-4ACB-A2C9-EE484C104485}" type="presParOf" srcId="{E5B4F48C-944C-49AB-98BB-0CC34F5BE281}" destId="{69D98AB9-FDC7-418A-9A19-5BD02F511561}" srcOrd="0" destOrd="0" presId="urn:microsoft.com/office/officeart/2005/8/layout/hierarchy3"/>
    <dgm:cxn modelId="{C853A0A5-A9D9-43BF-9187-977113A72BBE}" type="presParOf" srcId="{69D98AB9-FDC7-418A-9A19-5BD02F511561}" destId="{36E41D9A-B04B-4425-89B8-4FE98A0FEA60}" srcOrd="0" destOrd="0" presId="urn:microsoft.com/office/officeart/2005/8/layout/hierarchy3"/>
    <dgm:cxn modelId="{C719B2D6-C422-4E14-9E87-527F895294DC}" type="presParOf" srcId="{69D98AB9-FDC7-418A-9A19-5BD02F511561}" destId="{DA5324CF-97AE-4F31-B126-A57C7EDB3239}" srcOrd="1" destOrd="0" presId="urn:microsoft.com/office/officeart/2005/8/layout/hierarchy3"/>
    <dgm:cxn modelId="{283AA2BB-9853-4F8D-B463-E503F9129CED}" type="presParOf" srcId="{E5B4F48C-944C-49AB-98BB-0CC34F5BE281}" destId="{5A2A12CE-51FB-4BEC-9EC3-73763D177078}" srcOrd="1" destOrd="0" presId="urn:microsoft.com/office/officeart/2005/8/layout/hierarchy3"/>
    <dgm:cxn modelId="{97A45F1B-5395-4B44-9F72-0E8E604837A5}" type="presParOf" srcId="{DA55842A-3EC0-408A-8308-F5328E274F29}" destId="{2D48203E-5AF3-4611-9756-ECAA912E143A}" srcOrd="1" destOrd="0" presId="urn:microsoft.com/office/officeart/2005/8/layout/hierarchy3"/>
    <dgm:cxn modelId="{0A3AC78C-53CC-4607-B66B-021B5B08D48C}" type="presParOf" srcId="{2D48203E-5AF3-4611-9756-ECAA912E143A}" destId="{6D08A4C6-A2E4-4966-BB2A-5FF2DF37411E}" srcOrd="0" destOrd="0" presId="urn:microsoft.com/office/officeart/2005/8/layout/hierarchy3"/>
    <dgm:cxn modelId="{14A98E82-8F7C-42DA-9131-2A14DB919659}" type="presParOf" srcId="{6D08A4C6-A2E4-4966-BB2A-5FF2DF37411E}" destId="{BD8DD8A1-6AB7-4DC3-AC4C-8E249DFC756E}" srcOrd="0" destOrd="0" presId="urn:microsoft.com/office/officeart/2005/8/layout/hierarchy3"/>
    <dgm:cxn modelId="{6B6A106F-55AC-4FD9-8457-6244342796CB}" type="presParOf" srcId="{6D08A4C6-A2E4-4966-BB2A-5FF2DF37411E}" destId="{0D4B3890-CCDB-44A3-9401-FD12C80CE21E}" srcOrd="1" destOrd="0" presId="urn:microsoft.com/office/officeart/2005/8/layout/hierarchy3"/>
    <dgm:cxn modelId="{6227B425-2755-4546-A87F-9F99BE7CD59A}" type="presParOf" srcId="{2D48203E-5AF3-4611-9756-ECAA912E143A}" destId="{076D6963-3082-46ED-9B57-72D3CF70624D}" srcOrd="1" destOrd="0" presId="urn:microsoft.com/office/officeart/2005/8/layout/hierarchy3"/>
    <dgm:cxn modelId="{FAA6A154-3C67-4D7D-9F7B-35F7CC8C37B3}" type="presParOf" srcId="{076D6963-3082-46ED-9B57-72D3CF70624D}" destId="{4518D86E-13D1-41CF-B729-865D504A4DEF}" srcOrd="0" destOrd="0" presId="urn:microsoft.com/office/officeart/2005/8/layout/hierarchy3"/>
    <dgm:cxn modelId="{B8917D5A-91C1-4472-B64E-B1D053D41E4C}" type="presParOf" srcId="{076D6963-3082-46ED-9B57-72D3CF70624D}" destId="{C3131CF6-3037-486F-95BD-9092499E687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A7B4E-CB84-4B33-A033-9FACF82B4B8C}">
      <dsp:nvSpPr>
        <dsp:cNvPr id="0" name=""/>
        <dsp:cNvSpPr/>
      </dsp:nvSpPr>
      <dsp:spPr>
        <a:xfrm rot="16200000">
          <a:off x="227" y="1218802"/>
          <a:ext cx="2604224" cy="26042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kern="1200"/>
            <a:t>Lazy Learning</a:t>
          </a:r>
        </a:p>
      </dsp:txBody>
      <dsp:txXfrm rot="5400000">
        <a:off x="455967" y="1869858"/>
        <a:ext cx="2148485" cy="1302112"/>
      </dsp:txXfrm>
    </dsp:sp>
    <dsp:sp modelId="{97DA3FF7-7E29-47CE-A90A-80E371FC3F1D}">
      <dsp:nvSpPr>
        <dsp:cNvPr id="0" name=""/>
        <dsp:cNvSpPr/>
      </dsp:nvSpPr>
      <dsp:spPr>
        <a:xfrm rot="5400000">
          <a:off x="2865755" y="1218802"/>
          <a:ext cx="2604224" cy="26042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kern="1200"/>
            <a:t>Eager Learning</a:t>
          </a:r>
        </a:p>
      </dsp:txBody>
      <dsp:txXfrm rot="-5400000">
        <a:off x="2865756" y="1869858"/>
        <a:ext cx="2148485" cy="1302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13CE-FC26-4B99-B607-2B2853C7DBDF}">
      <dsp:nvSpPr>
        <dsp:cNvPr id="0" name=""/>
        <dsp:cNvSpPr/>
      </dsp:nvSpPr>
      <dsp:spPr>
        <a:xfrm>
          <a:off x="0" y="418762"/>
          <a:ext cx="579620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499872" rIns="4498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On </a:t>
          </a:r>
          <a:r>
            <a:rPr lang="id-ID" sz="2400" kern="1200" dirty="0" err="1"/>
            <a:t>querying</a:t>
          </a:r>
          <a:r>
            <a:rPr lang="id-ID" sz="2400" kern="1200" dirty="0"/>
            <a:t> </a:t>
          </a:r>
          <a:r>
            <a:rPr lang="id-ID" sz="2400" kern="1200" dirty="0" err="1"/>
            <a:t>similarity</a:t>
          </a:r>
          <a:r>
            <a:rPr lang="id-ID" sz="2400" kern="1200" dirty="0"/>
            <a:t> </a:t>
          </a:r>
          <a:r>
            <a:rPr lang="id-ID" sz="2400" kern="1200" dirty="0" err="1"/>
            <a:t>between</a:t>
          </a:r>
          <a:r>
            <a:rPr lang="id-ID" sz="2400" kern="1200" dirty="0"/>
            <a:t> testing data </a:t>
          </a:r>
          <a:r>
            <a:rPr lang="id-ID" sz="2400" kern="1200" dirty="0" err="1"/>
            <a:t>and</a:t>
          </a:r>
          <a:r>
            <a:rPr lang="id-ID" sz="2400" kern="1200" dirty="0"/>
            <a:t> </a:t>
          </a:r>
          <a:r>
            <a:rPr lang="id-ID" sz="2400" kern="1200" dirty="0" err="1"/>
            <a:t>training</a:t>
          </a:r>
          <a:r>
            <a:rPr lang="id-ID" sz="2400" kern="1200" dirty="0"/>
            <a:t> data (</a:t>
          </a:r>
          <a:r>
            <a:rPr lang="id-ID" sz="2400" kern="1200" dirty="0" err="1"/>
            <a:t>which</a:t>
          </a:r>
          <a:r>
            <a:rPr lang="id-ID" sz="2400" kern="1200" dirty="0"/>
            <a:t> are </a:t>
          </a:r>
          <a:r>
            <a:rPr lang="id-ID" sz="2400" kern="1200" dirty="0" err="1"/>
            <a:t>stored</a:t>
          </a:r>
          <a:r>
            <a:rPr lang="id-ID" sz="2400" kern="1200" dirty="0"/>
            <a:t> in </a:t>
          </a:r>
          <a:r>
            <a:rPr lang="id-ID" sz="2400" kern="1200" dirty="0" err="1"/>
            <a:t>database</a:t>
          </a:r>
          <a:r>
            <a:rPr lang="id-ID" sz="2400" kern="1200" dirty="0"/>
            <a:t>) </a:t>
          </a:r>
          <a:r>
            <a:rPr lang="id-ID" sz="2400" kern="1200" dirty="0" err="1"/>
            <a:t>is</a:t>
          </a:r>
          <a:r>
            <a:rPr lang="id-ID" sz="2400" kern="1200" dirty="0"/>
            <a:t> </a:t>
          </a:r>
          <a:r>
            <a:rPr lang="id-ID" sz="2400" kern="1200" dirty="0" err="1"/>
            <a:t>calculated</a:t>
          </a:r>
          <a:r>
            <a:rPr lang="id-ID" sz="2400" kern="1200" dirty="0"/>
            <a:t> </a:t>
          </a:r>
          <a:r>
            <a:rPr lang="id-ID" sz="2400" kern="1200" dirty="0" err="1"/>
            <a:t>to</a:t>
          </a:r>
          <a:r>
            <a:rPr lang="id-ID" sz="2400" kern="1200" dirty="0"/>
            <a:t> </a:t>
          </a:r>
          <a:r>
            <a:rPr lang="id-ID" sz="2400" kern="1200" dirty="0" err="1"/>
            <a:t>predict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</a:t>
          </a:r>
          <a:r>
            <a:rPr lang="id-ID" sz="2400" kern="1200" dirty="0" err="1"/>
            <a:t>class</a:t>
          </a:r>
          <a:r>
            <a:rPr lang="id-ID" sz="2400" kern="1200" dirty="0"/>
            <a:t> </a:t>
          </a:r>
          <a:r>
            <a:rPr lang="id-ID" sz="2400" kern="1200" dirty="0" err="1"/>
            <a:t>of</a:t>
          </a:r>
          <a:r>
            <a:rPr lang="id-ID" sz="2400" kern="1200" dirty="0"/>
            <a:t> testing data</a:t>
          </a:r>
          <a:endParaRPr lang="en-US" sz="2400" kern="1200" dirty="0"/>
        </a:p>
      </dsp:txBody>
      <dsp:txXfrm>
        <a:off x="0" y="418762"/>
        <a:ext cx="5796200" cy="2041200"/>
      </dsp:txXfrm>
    </dsp:sp>
    <dsp:sp modelId="{7AA37BC2-CEAA-4123-944D-C2B4B767BDC4}">
      <dsp:nvSpPr>
        <dsp:cNvPr id="0" name=""/>
        <dsp:cNvSpPr/>
      </dsp:nvSpPr>
      <dsp:spPr>
        <a:xfrm>
          <a:off x="289810" y="64522"/>
          <a:ext cx="40573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 err="1"/>
            <a:t>Lazy</a:t>
          </a:r>
          <a:r>
            <a:rPr lang="id-ID" sz="2400" b="1" kern="1200" dirty="0"/>
            <a:t> </a:t>
          </a:r>
          <a:r>
            <a:rPr lang="id-ID" sz="2400" b="1" kern="1200" dirty="0" err="1"/>
            <a:t>Learning</a:t>
          </a:r>
          <a:endParaRPr lang="en-US" sz="2400" kern="1200" dirty="0"/>
        </a:p>
      </dsp:txBody>
      <dsp:txXfrm>
        <a:off x="324395" y="99107"/>
        <a:ext cx="3988170" cy="639310"/>
      </dsp:txXfrm>
    </dsp:sp>
    <dsp:sp modelId="{695D9A13-3DA1-4B37-86C9-7EC4EC9704E4}">
      <dsp:nvSpPr>
        <dsp:cNvPr id="0" name=""/>
        <dsp:cNvSpPr/>
      </dsp:nvSpPr>
      <dsp:spPr>
        <a:xfrm>
          <a:off x="0" y="2943802"/>
          <a:ext cx="57962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499872" rIns="4498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Generalized</a:t>
          </a:r>
          <a:r>
            <a:rPr lang="id-ID" sz="2400" kern="1200" dirty="0"/>
            <a:t> model </a:t>
          </a:r>
          <a:r>
            <a:rPr lang="id-ID" sz="2400" kern="1200" dirty="0" err="1"/>
            <a:t>is</a:t>
          </a:r>
          <a:r>
            <a:rPr lang="id-ID" sz="2400" kern="1200" dirty="0"/>
            <a:t> </a:t>
          </a:r>
          <a:r>
            <a:rPr lang="id-ID" sz="2400" kern="1200" dirty="0" err="1"/>
            <a:t>generated</a:t>
          </a:r>
          <a:r>
            <a:rPr lang="id-ID" sz="2400" kern="1200" dirty="0"/>
            <a:t> </a:t>
          </a:r>
          <a:r>
            <a:rPr lang="id-ID" sz="2400" kern="1200" dirty="0" err="1"/>
            <a:t>from</a:t>
          </a:r>
          <a:r>
            <a:rPr lang="id-ID" sz="2400" kern="1200" dirty="0"/>
            <a:t> </a:t>
          </a:r>
          <a:r>
            <a:rPr lang="id-ID" sz="2400" kern="1200" dirty="0" err="1"/>
            <a:t>training</a:t>
          </a:r>
          <a:r>
            <a:rPr lang="id-ID" sz="2400" kern="1200" dirty="0"/>
            <a:t> data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 err="1"/>
            <a:t>Subsequently</a:t>
          </a:r>
          <a:r>
            <a:rPr lang="id-ID" sz="2400" kern="1200" dirty="0"/>
            <a:t>, </a:t>
          </a:r>
          <a:r>
            <a:rPr lang="id-ID" sz="2400" kern="1200" dirty="0" err="1"/>
            <a:t>using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model </a:t>
          </a:r>
          <a:r>
            <a:rPr lang="id-ID" sz="2400" kern="1200" dirty="0" err="1"/>
            <a:t>to</a:t>
          </a:r>
          <a:r>
            <a:rPr lang="id-ID" sz="2400" kern="1200" dirty="0"/>
            <a:t> </a:t>
          </a:r>
          <a:r>
            <a:rPr lang="id-ID" sz="2400" kern="1200" dirty="0" err="1"/>
            <a:t>predict</a:t>
          </a:r>
          <a:r>
            <a:rPr lang="id-ID" sz="2400" kern="1200" dirty="0"/>
            <a:t> </a:t>
          </a:r>
          <a:r>
            <a:rPr lang="id-ID" sz="2400" kern="1200" dirty="0" err="1"/>
            <a:t>the</a:t>
          </a:r>
          <a:r>
            <a:rPr lang="id-ID" sz="2400" kern="1200" dirty="0"/>
            <a:t> testing data</a:t>
          </a:r>
          <a:endParaRPr lang="en-US" sz="2400" kern="1200" dirty="0"/>
        </a:p>
      </dsp:txBody>
      <dsp:txXfrm>
        <a:off x="0" y="2943802"/>
        <a:ext cx="5796200" cy="2079000"/>
      </dsp:txXfrm>
    </dsp:sp>
    <dsp:sp modelId="{828D9F7E-63E3-499C-A72D-545DB38D098C}">
      <dsp:nvSpPr>
        <dsp:cNvPr id="0" name=""/>
        <dsp:cNvSpPr/>
      </dsp:nvSpPr>
      <dsp:spPr>
        <a:xfrm>
          <a:off x="289810" y="2589562"/>
          <a:ext cx="40573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 err="1"/>
            <a:t>Eager</a:t>
          </a:r>
          <a:r>
            <a:rPr lang="id-ID" sz="2400" b="1" kern="1200" dirty="0"/>
            <a:t> </a:t>
          </a:r>
          <a:r>
            <a:rPr lang="id-ID" sz="2400" b="1" kern="1200" dirty="0" err="1"/>
            <a:t>Learning</a:t>
          </a:r>
          <a:endParaRPr lang="en-US" sz="2400" kern="1200" dirty="0"/>
        </a:p>
      </dsp:txBody>
      <dsp:txXfrm>
        <a:off x="324395" y="2624147"/>
        <a:ext cx="398817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41D9A-B04B-4425-89B8-4FE98A0FEA60}">
      <dsp:nvSpPr>
        <dsp:cNvPr id="0" name=""/>
        <dsp:cNvSpPr/>
      </dsp:nvSpPr>
      <dsp:spPr>
        <a:xfrm>
          <a:off x="652642" y="1539"/>
          <a:ext cx="2843792" cy="142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Symmetric, Spherical, Threat all Dimension Equally</a:t>
          </a:r>
          <a:endParaRPr lang="en-US" sz="2500" kern="1200"/>
        </a:p>
      </dsp:txBody>
      <dsp:txXfrm>
        <a:off x="694288" y="43185"/>
        <a:ext cx="2760500" cy="1338604"/>
      </dsp:txXfrm>
    </dsp:sp>
    <dsp:sp modelId="{BD8DD8A1-6AB7-4DC3-AC4C-8E249DFC756E}">
      <dsp:nvSpPr>
        <dsp:cNvPr id="0" name=""/>
        <dsp:cNvSpPr/>
      </dsp:nvSpPr>
      <dsp:spPr>
        <a:xfrm>
          <a:off x="4207384" y="1539"/>
          <a:ext cx="2843792" cy="142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Sensitive to extreme differences in single attribute</a:t>
          </a:r>
          <a:endParaRPr lang="en-US" sz="2500" kern="1200"/>
        </a:p>
      </dsp:txBody>
      <dsp:txXfrm>
        <a:off x="4249030" y="43185"/>
        <a:ext cx="2760500" cy="1338604"/>
      </dsp:txXfrm>
    </dsp:sp>
    <dsp:sp modelId="{4518D86E-13D1-41CF-B729-865D504A4DEF}">
      <dsp:nvSpPr>
        <dsp:cNvPr id="0" name=""/>
        <dsp:cNvSpPr/>
      </dsp:nvSpPr>
      <dsp:spPr>
        <a:xfrm>
          <a:off x="4491763" y="1423435"/>
          <a:ext cx="284379" cy="1066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422"/>
              </a:lnTo>
              <a:lnTo>
                <a:pt x="284379" y="1066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31CF6-3037-486F-95BD-9092499E687D}">
      <dsp:nvSpPr>
        <dsp:cNvPr id="0" name=""/>
        <dsp:cNvSpPr/>
      </dsp:nvSpPr>
      <dsp:spPr>
        <a:xfrm>
          <a:off x="4776142" y="1778910"/>
          <a:ext cx="2275034" cy="1421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kern="1200"/>
            <a:t>Behaves like a “soft” logical OR</a:t>
          </a:r>
          <a:endParaRPr lang="en-US" sz="3000" kern="1200"/>
        </a:p>
      </dsp:txBody>
      <dsp:txXfrm>
        <a:off x="4817788" y="1820556"/>
        <a:ext cx="2191742" cy="1338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9.w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Alasan Libur 2 Minggu Pertama</a:t>
            </a:r>
          </a:p>
          <a:p>
            <a:r>
              <a:rPr lang="id-ID" dirty="0"/>
              <a:t>3 Investasi Utama Hidup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X -&gt; </a:t>
            </a:r>
            <a:r>
              <a:rPr lang="id-ID" dirty="0" err="1"/>
              <a:t>vector</a:t>
            </a:r>
            <a:r>
              <a:rPr lang="id-ID" dirty="0"/>
              <a:t> data, y -&gt; </a:t>
            </a:r>
            <a:r>
              <a:rPr lang="id-ID" dirty="0" err="1"/>
              <a:t>mean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Nearest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Neighboor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about this</a:t>
            </a:r>
            <a:r>
              <a:rPr lang="id-ID" sz="3200" dirty="0"/>
              <a:t>?</a:t>
            </a:r>
            <a:endParaRPr lang="en-US" sz="3200" dirty="0"/>
          </a:p>
          <a:p>
            <a:pPr lvl="1"/>
            <a:r>
              <a:rPr lang="id-ID" sz="2800" dirty="0"/>
              <a:t>Use </a:t>
            </a:r>
            <a:r>
              <a:rPr lang="en-US" sz="2800" dirty="0"/>
              <a:t>the intuition to classify new point (box point)</a:t>
            </a:r>
          </a:p>
          <a:p>
            <a:pPr lvl="1"/>
            <a:r>
              <a:rPr lang="en-US" sz="2800" dirty="0"/>
              <a:t>Find the most similar training</a:t>
            </a:r>
            <a:r>
              <a:rPr lang="id-ID" sz="2800" dirty="0"/>
              <a:t> data</a:t>
            </a:r>
          </a:p>
          <a:p>
            <a:pPr lvl="1"/>
            <a:r>
              <a:rPr lang="en-US" sz="2800" dirty="0"/>
              <a:t>It should be </a:t>
            </a:r>
            <a:r>
              <a:rPr lang="en-US" sz="2800" dirty="0">
                <a:solidFill>
                  <a:srgbClr val="0070C0"/>
                </a:solidFill>
              </a:rPr>
              <a:t>Blue (Triangle)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2283417-AA62-4D26-84A8-BC26C50F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90" y="2534879"/>
            <a:ext cx="3633095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</a:t>
            </a:r>
            <a:r>
              <a:rPr lang="id-ID" sz="3200" dirty="0"/>
              <a:t> </a:t>
            </a:r>
            <a:r>
              <a:rPr lang="en-US" sz="3200" dirty="0"/>
              <a:t>about this</a:t>
            </a:r>
            <a:r>
              <a:rPr lang="id-ID" sz="3200" dirty="0"/>
              <a:t>?</a:t>
            </a:r>
            <a:endParaRPr lang="en-US" sz="3200" dirty="0"/>
          </a:p>
          <a:p>
            <a:pPr lvl="1"/>
            <a:r>
              <a:rPr lang="en-US" sz="2800" dirty="0"/>
              <a:t>It is not just this point</a:t>
            </a:r>
            <a:r>
              <a:rPr lang="id-ID" sz="2800" dirty="0"/>
              <a:t> (</a:t>
            </a:r>
            <a:r>
              <a:rPr lang="id-ID" sz="2800" dirty="0" err="1"/>
              <a:t>box</a:t>
            </a:r>
            <a:r>
              <a:rPr lang="id-ID" sz="2800" dirty="0"/>
              <a:t> </a:t>
            </a:r>
            <a:r>
              <a:rPr lang="id-ID" sz="2800" dirty="0" err="1"/>
              <a:t>point</a:t>
            </a:r>
            <a:r>
              <a:rPr lang="id-ID" sz="2800" dirty="0"/>
              <a:t>)</a:t>
            </a:r>
            <a:r>
              <a:rPr lang="en-US" sz="2800" dirty="0"/>
              <a:t> that is going to be blue</a:t>
            </a:r>
          </a:p>
          <a:p>
            <a:pPr lvl="1"/>
            <a:r>
              <a:rPr lang="id-ID" sz="2800" dirty="0"/>
              <a:t>All </a:t>
            </a:r>
            <a:r>
              <a:rPr lang="en-US" sz="2800" dirty="0"/>
              <a:t>of the points around the blue point are should be </a:t>
            </a:r>
            <a:r>
              <a:rPr lang="en-US" sz="2800" dirty="0">
                <a:solidFill>
                  <a:srgbClr val="0070C0"/>
                </a:solidFill>
              </a:rPr>
              <a:t>Blue (Triangle)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7EA3E143-A765-48A5-9B3E-3C386D24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55" y="2542561"/>
            <a:ext cx="3652130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200" dirty="0" err="1"/>
              <a:t>It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</a:t>
            </a:r>
            <a:r>
              <a:rPr lang="id-ID" sz="3200" dirty="0" err="1"/>
              <a:t>called</a:t>
            </a:r>
            <a:r>
              <a:rPr lang="id-ID" sz="3200" dirty="0"/>
              <a:t> as </a:t>
            </a:r>
            <a:r>
              <a:rPr lang="id-ID" sz="3200" dirty="0" err="1"/>
              <a:t>voronoi</a:t>
            </a:r>
            <a:endParaRPr lang="en-US" sz="3200" dirty="0"/>
          </a:p>
          <a:p>
            <a:r>
              <a:rPr lang="id-ID" sz="3200" dirty="0" err="1"/>
              <a:t>Voronoi</a:t>
            </a:r>
            <a:r>
              <a:rPr lang="id-ID" sz="3200" dirty="0"/>
              <a:t> </a:t>
            </a:r>
            <a:r>
              <a:rPr lang="id-ID" sz="3200" dirty="0" err="1"/>
              <a:t>Tesselation</a:t>
            </a:r>
            <a:endParaRPr lang="en-US" sz="3200" dirty="0"/>
          </a:p>
          <a:p>
            <a:pPr marL="640080" lvl="2">
              <a:spcBef>
                <a:spcPts val="1200"/>
              </a:spcBef>
            </a:pPr>
            <a:r>
              <a:rPr lang="id-ID" sz="3000" dirty="0" err="1"/>
              <a:t>Partition</a:t>
            </a:r>
            <a:r>
              <a:rPr lang="id-ID" sz="3000" dirty="0"/>
              <a:t> a </a:t>
            </a:r>
            <a:r>
              <a:rPr lang="id-ID" sz="3000" dirty="0" err="1"/>
              <a:t>space</a:t>
            </a:r>
            <a:r>
              <a:rPr lang="id-ID" sz="3000" dirty="0"/>
              <a:t> </a:t>
            </a:r>
            <a:r>
              <a:rPr lang="id-ID" sz="3000" dirty="0" err="1"/>
              <a:t>into</a:t>
            </a:r>
            <a:r>
              <a:rPr lang="id-ID" sz="3000" dirty="0"/>
              <a:t> non-</a:t>
            </a:r>
            <a:r>
              <a:rPr lang="id-ID" sz="3000" dirty="0" err="1"/>
              <a:t>overlapping</a:t>
            </a:r>
            <a:r>
              <a:rPr lang="id-ID" sz="3000" dirty="0"/>
              <a:t> </a:t>
            </a:r>
            <a:r>
              <a:rPr lang="id-ID" sz="3000" dirty="0" err="1"/>
              <a:t>regions</a:t>
            </a:r>
            <a:endParaRPr lang="id-ID" sz="3000" dirty="0"/>
          </a:p>
          <a:p>
            <a:pPr marL="640080" lvl="2">
              <a:spcBef>
                <a:spcPts val="1200"/>
              </a:spcBef>
            </a:pPr>
            <a:r>
              <a:rPr lang="id-ID" sz="3000" dirty="0" err="1"/>
              <a:t>Generally</a:t>
            </a:r>
            <a:r>
              <a:rPr lang="id-ID" sz="3000" dirty="0"/>
              <a:t>, </a:t>
            </a:r>
            <a:r>
              <a:rPr lang="id-ID" sz="3000" dirty="0" err="1"/>
              <a:t>it</a:t>
            </a:r>
            <a:r>
              <a:rPr lang="id-ID" sz="3000" dirty="0"/>
              <a:t> </a:t>
            </a:r>
            <a:r>
              <a:rPr lang="id-ID" sz="3000" dirty="0" err="1"/>
              <a:t>contains</a:t>
            </a:r>
            <a:r>
              <a:rPr lang="id-ID" sz="3000" dirty="0"/>
              <a:t> a </a:t>
            </a:r>
            <a:r>
              <a:rPr lang="id-ID" sz="3000" dirty="0" err="1"/>
              <a:t>single</a:t>
            </a:r>
            <a:r>
              <a:rPr lang="id-ID" sz="3000" dirty="0"/>
              <a:t> </a:t>
            </a:r>
            <a:r>
              <a:rPr lang="id-ID" sz="3000" dirty="0" err="1"/>
              <a:t>point</a:t>
            </a:r>
            <a:endParaRPr lang="id-ID" sz="3000" dirty="0"/>
          </a:p>
          <a:p>
            <a:pPr marL="640080" lvl="2">
              <a:spcBef>
                <a:spcPts val="1200"/>
              </a:spcBef>
            </a:pPr>
            <a:r>
              <a:rPr lang="id-ID" sz="3000" dirty="0" err="1"/>
              <a:t>Boundary</a:t>
            </a:r>
            <a:r>
              <a:rPr lang="id-ID" sz="3000" dirty="0"/>
              <a:t> : </a:t>
            </a:r>
            <a:r>
              <a:rPr lang="id-ID" sz="3000" dirty="0" err="1"/>
              <a:t>points</a:t>
            </a:r>
            <a:r>
              <a:rPr lang="id-ID" sz="3000" dirty="0"/>
              <a:t> </a:t>
            </a:r>
            <a:r>
              <a:rPr lang="id-ID" sz="3000" dirty="0" err="1"/>
              <a:t>at</a:t>
            </a:r>
            <a:r>
              <a:rPr lang="id-ID" sz="3000" dirty="0"/>
              <a:t> </a:t>
            </a:r>
            <a:r>
              <a:rPr lang="id-ID" sz="3000" dirty="0" err="1"/>
              <a:t>the</a:t>
            </a:r>
            <a:r>
              <a:rPr lang="id-ID" sz="3000" dirty="0"/>
              <a:t> </a:t>
            </a:r>
            <a:r>
              <a:rPr lang="id-ID" sz="3000" dirty="0" err="1"/>
              <a:t>same</a:t>
            </a:r>
            <a:r>
              <a:rPr lang="id-ID" sz="3000" dirty="0"/>
              <a:t> </a:t>
            </a:r>
            <a:r>
              <a:rPr lang="id-ID" sz="3000" dirty="0" err="1"/>
              <a:t>distance</a:t>
            </a:r>
            <a:r>
              <a:rPr lang="id-ID" sz="3000" dirty="0"/>
              <a:t> </a:t>
            </a:r>
            <a:r>
              <a:rPr lang="id-ID" sz="3000" dirty="0" err="1"/>
              <a:t>from</a:t>
            </a:r>
            <a:r>
              <a:rPr lang="id-ID" sz="3000" dirty="0"/>
              <a:t> </a:t>
            </a:r>
            <a:r>
              <a:rPr lang="id-ID" sz="3000" dirty="0" err="1"/>
              <a:t>two</a:t>
            </a:r>
            <a:r>
              <a:rPr lang="id-ID" sz="3000" dirty="0"/>
              <a:t> </a:t>
            </a:r>
            <a:r>
              <a:rPr lang="id-ID" sz="3000" dirty="0" err="1"/>
              <a:t>different</a:t>
            </a:r>
            <a:r>
              <a:rPr lang="id-ID" sz="3000" dirty="0"/>
              <a:t> </a:t>
            </a:r>
            <a:r>
              <a:rPr lang="id-ID" sz="3000" dirty="0" err="1"/>
              <a:t>training</a:t>
            </a:r>
            <a:r>
              <a:rPr lang="id-ID" sz="3000" dirty="0"/>
              <a:t> </a:t>
            </a:r>
            <a:r>
              <a:rPr lang="id-ID" sz="3000" dirty="0" err="1"/>
              <a:t>examples</a:t>
            </a:r>
            <a:r>
              <a:rPr lang="id-ID" sz="3000" dirty="0"/>
              <a:t>  </a:t>
            </a:r>
            <a:endParaRPr lang="en-US" sz="30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FB523A8-9E11-4183-A8C6-96942536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55" y="2542561"/>
            <a:ext cx="3652130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6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200" dirty="0" err="1"/>
              <a:t>Classification</a:t>
            </a:r>
            <a:r>
              <a:rPr lang="id-ID" sz="3200" dirty="0"/>
              <a:t> </a:t>
            </a:r>
            <a:r>
              <a:rPr lang="id-ID" sz="3200" dirty="0" err="1"/>
              <a:t>Boundary</a:t>
            </a:r>
            <a:r>
              <a:rPr lang="id-ID" sz="3200" dirty="0"/>
              <a:t>?</a:t>
            </a:r>
            <a:endParaRPr lang="en-US" sz="3200" dirty="0"/>
          </a:p>
          <a:p>
            <a:pPr lvl="1"/>
            <a:r>
              <a:rPr lang="id-ID" sz="2800" dirty="0">
                <a:solidFill>
                  <a:srgbClr val="FF0000"/>
                </a:solidFill>
              </a:rPr>
              <a:t>Non linear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id-ID" sz="2800" dirty="0" err="1">
                <a:solidFill>
                  <a:srgbClr val="FF0000"/>
                </a:solidFill>
              </a:rPr>
              <a:t>Reflects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classes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well</a:t>
            </a:r>
            <a:endParaRPr lang="id-ID" sz="2800" dirty="0">
              <a:solidFill>
                <a:srgbClr val="FF0000"/>
              </a:solidFill>
            </a:endParaRPr>
          </a:p>
          <a:p>
            <a:pPr lvl="1"/>
            <a:r>
              <a:rPr lang="id-ID" sz="2800" dirty="0" err="1">
                <a:solidFill>
                  <a:srgbClr val="FF0000"/>
                </a:solidFill>
              </a:rPr>
              <a:t>Impresive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for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simple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method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BB04706-814D-41D6-8124-97B55ED5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22" y="2543232"/>
            <a:ext cx="3646063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Nearest</a:t>
            </a:r>
            <a:r>
              <a:rPr lang="id-ID" sz="4800" dirty="0"/>
              <a:t> </a:t>
            </a:r>
            <a:r>
              <a:rPr lang="id-ID" sz="4800" dirty="0" err="1"/>
              <a:t>Neighboor</a:t>
            </a:r>
            <a:r>
              <a:rPr lang="id-ID" sz="4800" dirty="0"/>
              <a:t> </a:t>
            </a:r>
            <a:r>
              <a:rPr lang="id-ID" sz="4800" dirty="0" err="1"/>
              <a:t>Classification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Its</a:t>
            </a:r>
            <a:r>
              <a:rPr lang="id-ID" sz="2400" dirty="0"/>
              <a:t> </a:t>
            </a:r>
            <a:r>
              <a:rPr lang="id-ID" sz="2400" dirty="0" err="1"/>
              <a:t>Drawbacks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6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Nearest</a:t>
            </a:r>
            <a:r>
              <a:rPr lang="id-ID" sz="3600" dirty="0"/>
              <a:t> </a:t>
            </a:r>
            <a:r>
              <a:rPr lang="id-ID" sz="3600" dirty="0" err="1"/>
              <a:t>Neighboor</a:t>
            </a:r>
            <a:r>
              <a:rPr lang="id-ID" sz="3600" dirty="0"/>
              <a:t> : </a:t>
            </a:r>
            <a:r>
              <a:rPr lang="id-ID" sz="3600" dirty="0" err="1"/>
              <a:t>Outliers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200" dirty="0"/>
              <a:t>If </a:t>
            </a:r>
            <a:r>
              <a:rPr lang="id-ID" sz="3200" dirty="0" err="1"/>
              <a:t>we</a:t>
            </a:r>
            <a:r>
              <a:rPr lang="id-ID" sz="3200" dirty="0"/>
              <a:t> </a:t>
            </a:r>
            <a:r>
              <a:rPr lang="id-ID" sz="3200" dirty="0" err="1"/>
              <a:t>change</a:t>
            </a:r>
            <a:r>
              <a:rPr lang="id-ID" sz="3200" dirty="0"/>
              <a:t> a </a:t>
            </a:r>
            <a:r>
              <a:rPr lang="id-ID" sz="3200" dirty="0" err="1"/>
              <a:t>single</a:t>
            </a:r>
            <a:r>
              <a:rPr lang="id-ID" sz="3200" dirty="0"/>
              <a:t> </a:t>
            </a:r>
            <a:r>
              <a:rPr lang="id-ID" sz="3200" dirty="0" err="1"/>
              <a:t>blue</a:t>
            </a:r>
            <a:r>
              <a:rPr lang="id-ID" sz="3200" dirty="0"/>
              <a:t> </a:t>
            </a:r>
            <a:r>
              <a:rPr lang="id-ID" sz="3200" dirty="0" err="1"/>
              <a:t>point</a:t>
            </a:r>
            <a:r>
              <a:rPr lang="id-ID" sz="3200" dirty="0"/>
              <a:t> as </a:t>
            </a:r>
            <a:r>
              <a:rPr lang="id-ID" sz="3200" dirty="0" err="1"/>
              <a:t>red</a:t>
            </a:r>
            <a:r>
              <a:rPr lang="id-ID" sz="3200" dirty="0"/>
              <a:t> </a:t>
            </a:r>
            <a:r>
              <a:rPr lang="id-ID" sz="3200" dirty="0" err="1"/>
              <a:t>point</a:t>
            </a:r>
            <a:r>
              <a:rPr lang="id-ID" sz="3200" dirty="0"/>
              <a:t> (</a:t>
            </a:r>
            <a:r>
              <a:rPr lang="id-ID" sz="3200" dirty="0" err="1"/>
              <a:t>which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</a:t>
            </a:r>
            <a:r>
              <a:rPr lang="id-ID" sz="3200" dirty="0" err="1"/>
              <a:t>subsequently</a:t>
            </a:r>
            <a:r>
              <a:rPr lang="id-ID" sz="3200" dirty="0"/>
              <a:t> </a:t>
            </a:r>
            <a:r>
              <a:rPr lang="id-ID" sz="3200" dirty="0" err="1"/>
              <a:t>called</a:t>
            </a:r>
            <a:r>
              <a:rPr lang="id-ID" sz="3200" dirty="0"/>
              <a:t> as </a:t>
            </a:r>
            <a:r>
              <a:rPr lang="id-ID" sz="3200" dirty="0" err="1"/>
              <a:t>outlier</a:t>
            </a:r>
            <a:r>
              <a:rPr lang="id-ID" sz="3200" dirty="0"/>
              <a:t> data)</a:t>
            </a:r>
          </a:p>
          <a:p>
            <a:pPr lvl="1"/>
            <a:r>
              <a:rPr lang="id-ID" sz="3000" dirty="0"/>
              <a:t>The </a:t>
            </a:r>
            <a:r>
              <a:rPr lang="id-ID" sz="3000" dirty="0" err="1"/>
              <a:t>decision</a:t>
            </a:r>
            <a:r>
              <a:rPr lang="id-ID" sz="3000" dirty="0"/>
              <a:t> </a:t>
            </a:r>
            <a:r>
              <a:rPr lang="id-ID" sz="3000" dirty="0" err="1"/>
              <a:t>or</a:t>
            </a:r>
            <a:r>
              <a:rPr lang="id-ID" sz="3000" dirty="0"/>
              <a:t> </a:t>
            </a:r>
            <a:r>
              <a:rPr lang="id-ID" sz="3000" dirty="0" err="1"/>
              <a:t>classification</a:t>
            </a:r>
            <a:r>
              <a:rPr lang="id-ID" sz="3000" dirty="0"/>
              <a:t> </a:t>
            </a:r>
            <a:r>
              <a:rPr lang="id-ID" sz="3000" dirty="0" err="1"/>
              <a:t>boundary</a:t>
            </a:r>
            <a:r>
              <a:rPr lang="id-ID" sz="3000" dirty="0"/>
              <a:t> </a:t>
            </a:r>
            <a:r>
              <a:rPr lang="id-ID" sz="3000" dirty="0" err="1"/>
              <a:t>dramatically</a:t>
            </a:r>
            <a:r>
              <a:rPr lang="id-ID" sz="3000" dirty="0"/>
              <a:t> </a:t>
            </a:r>
            <a:r>
              <a:rPr lang="id-ID" sz="3000" dirty="0" err="1"/>
              <a:t>changes</a:t>
            </a:r>
            <a:endParaRPr lang="id-ID" sz="30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D9C5DA6-15E2-4729-B081-C440AF39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05" y="2525855"/>
            <a:ext cx="3639480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7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996BBDE-DC70-45AB-986D-6EAA96E0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err="1"/>
              <a:t>Drawbacks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65401B7E-D186-42D6-9FC0-5EFD03005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3600" dirty="0"/>
                  <a:t>Algorithm </a:t>
                </a:r>
                <a:r>
                  <a:rPr lang="id-ID" sz="3600" dirty="0" err="1"/>
                  <a:t>is</a:t>
                </a:r>
                <a:r>
                  <a:rPr lang="id-ID" sz="3600" dirty="0"/>
                  <a:t> </a:t>
                </a:r>
                <a:r>
                  <a:rPr lang="id-ID" sz="3600" dirty="0" err="1"/>
                  <a:t>sensitive</a:t>
                </a:r>
                <a:r>
                  <a:rPr lang="id-ID" sz="3600" dirty="0"/>
                  <a:t> </a:t>
                </a:r>
                <a:r>
                  <a:rPr lang="id-ID" sz="3600" dirty="0" err="1"/>
                  <a:t>to</a:t>
                </a:r>
                <a:r>
                  <a:rPr lang="id-ID" sz="3600" dirty="0"/>
                  <a:t> </a:t>
                </a:r>
                <a:r>
                  <a:rPr lang="id-ID" sz="3600" dirty="0" err="1"/>
                  <a:t>outliers</a:t>
                </a:r>
                <a:endParaRPr lang="id-ID" sz="3600" dirty="0"/>
              </a:p>
              <a:p>
                <a:pPr lvl="1"/>
                <a:r>
                  <a:rPr lang="id-ID" sz="3200" dirty="0" err="1"/>
                  <a:t>Single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mislabeled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data </a:t>
                </a:r>
                <a:r>
                  <a:rPr lang="id-ID" sz="3200" dirty="0" err="1"/>
                  <a:t>dramatically</a:t>
                </a:r>
                <a:r>
                  <a:rPr lang="id-ID" sz="3200" dirty="0"/>
                  <a:t> </a:t>
                </a:r>
                <a:r>
                  <a:rPr lang="id-ID" sz="3200" dirty="0" err="1"/>
                  <a:t>change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decision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boundary</a:t>
                </a:r>
                <a:endParaRPr lang="id-ID" sz="3200" dirty="0"/>
              </a:p>
              <a:p>
                <a:r>
                  <a:rPr lang="id-ID" sz="3600" dirty="0" err="1"/>
                  <a:t>No</a:t>
                </a:r>
                <a:r>
                  <a:rPr lang="id-ID" sz="3600" dirty="0"/>
                  <a:t> </a:t>
                </a:r>
                <a:r>
                  <a:rPr lang="id-ID" sz="3600" dirty="0" err="1"/>
                  <a:t>confidence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d-ID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id-ID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sz="3600" b="0" dirty="0"/>
              </a:p>
              <a:p>
                <a:r>
                  <a:rPr lang="id-ID" sz="3600" dirty="0" err="1"/>
                  <a:t>Insensitive</a:t>
                </a:r>
                <a:r>
                  <a:rPr lang="id-ID" sz="3600" dirty="0"/>
                  <a:t> </a:t>
                </a:r>
                <a:r>
                  <a:rPr lang="id-ID" sz="3600" dirty="0" err="1"/>
                  <a:t>to</a:t>
                </a:r>
                <a:r>
                  <a:rPr lang="id-ID" sz="3600" dirty="0"/>
                  <a:t> </a:t>
                </a:r>
                <a:r>
                  <a:rPr lang="id-ID" sz="3600" dirty="0" err="1"/>
                  <a:t>class</a:t>
                </a:r>
                <a:r>
                  <a:rPr lang="id-ID" sz="3600" dirty="0"/>
                  <a:t> </a:t>
                </a:r>
                <a:r>
                  <a:rPr lang="id-ID" sz="3600" dirty="0" err="1"/>
                  <a:t>prior</a:t>
                </a:r>
                <a:endParaRPr lang="id-ID" sz="2800" b="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65401B7E-D186-42D6-9FC0-5EFD03005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93314DE-98B2-4983-B645-9D7B680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err="1"/>
              <a:t>Sollution</a:t>
            </a:r>
            <a:endParaRPr lang="en-US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1AC82D5-882E-481F-B6CD-041A68A6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sz="3600" dirty="0"/>
              <a:t>To </a:t>
            </a:r>
            <a:r>
              <a:rPr lang="id-ID" sz="3600" dirty="0" err="1"/>
              <a:t>make</a:t>
            </a:r>
            <a:r>
              <a:rPr lang="id-ID" sz="3600" dirty="0"/>
              <a:t> </a:t>
            </a:r>
            <a:r>
              <a:rPr lang="id-ID" sz="3600" dirty="0" err="1"/>
              <a:t>this</a:t>
            </a:r>
            <a:r>
              <a:rPr lang="id-ID" sz="3600" dirty="0"/>
              <a:t> </a:t>
            </a:r>
            <a:r>
              <a:rPr lang="id-ID" sz="3600" dirty="0" err="1"/>
              <a:t>algorithm</a:t>
            </a:r>
            <a:r>
              <a:rPr lang="id-ID" sz="3600" dirty="0"/>
              <a:t> </a:t>
            </a:r>
            <a:r>
              <a:rPr lang="id-ID" sz="3600" dirty="0" err="1"/>
              <a:t>more</a:t>
            </a:r>
            <a:r>
              <a:rPr lang="id-ID" sz="3600" dirty="0"/>
              <a:t> </a:t>
            </a:r>
            <a:r>
              <a:rPr lang="id-ID" sz="3600" dirty="0" err="1"/>
              <a:t>sensitive</a:t>
            </a:r>
            <a:r>
              <a:rPr lang="id-ID" sz="3600" dirty="0"/>
              <a:t> </a:t>
            </a:r>
            <a:r>
              <a:rPr lang="id-ID" sz="3600" dirty="0" err="1"/>
              <a:t>to</a:t>
            </a:r>
            <a:r>
              <a:rPr lang="id-ID" sz="3600" dirty="0"/>
              <a:t> </a:t>
            </a:r>
            <a:r>
              <a:rPr lang="id-ID" sz="3600" dirty="0" err="1"/>
              <a:t>class</a:t>
            </a:r>
            <a:r>
              <a:rPr lang="id-ID" sz="3600" dirty="0"/>
              <a:t> </a:t>
            </a:r>
            <a:r>
              <a:rPr lang="id-ID" sz="3600" dirty="0" err="1"/>
              <a:t>prior</a:t>
            </a:r>
            <a:endParaRPr lang="id-ID" sz="3600" dirty="0"/>
          </a:p>
          <a:p>
            <a:r>
              <a:rPr lang="id-ID" sz="3600" dirty="0" err="1"/>
              <a:t>Idea</a:t>
            </a:r>
            <a:r>
              <a:rPr lang="id-ID" sz="3600" dirty="0"/>
              <a:t> :</a:t>
            </a:r>
          </a:p>
          <a:p>
            <a:pPr lvl="1"/>
            <a:r>
              <a:rPr lang="id-ID" sz="3400" dirty="0"/>
              <a:t>Use </a:t>
            </a:r>
            <a:r>
              <a:rPr lang="id-ID" sz="3400" dirty="0" err="1"/>
              <a:t>more</a:t>
            </a:r>
            <a:r>
              <a:rPr lang="id-ID" sz="3400" dirty="0"/>
              <a:t> </a:t>
            </a:r>
            <a:r>
              <a:rPr lang="id-ID" sz="3400" dirty="0" err="1"/>
              <a:t>than</a:t>
            </a:r>
            <a:r>
              <a:rPr lang="id-ID" sz="3400" dirty="0"/>
              <a:t> </a:t>
            </a:r>
            <a:r>
              <a:rPr lang="id-ID" sz="3400" dirty="0" err="1"/>
              <a:t>one</a:t>
            </a:r>
            <a:r>
              <a:rPr lang="id-ID" sz="3400" dirty="0"/>
              <a:t> </a:t>
            </a:r>
            <a:r>
              <a:rPr lang="id-ID" sz="3400" dirty="0" err="1"/>
              <a:t>nearest</a:t>
            </a:r>
            <a:r>
              <a:rPr lang="id-ID" sz="3400" dirty="0"/>
              <a:t> </a:t>
            </a:r>
            <a:r>
              <a:rPr lang="id-ID" sz="3400" dirty="0" err="1"/>
              <a:t>neigboor</a:t>
            </a:r>
            <a:r>
              <a:rPr lang="id-ID" sz="3400" dirty="0"/>
              <a:t> </a:t>
            </a:r>
            <a:r>
              <a:rPr lang="id-ID" sz="3400" dirty="0" err="1"/>
              <a:t>to</a:t>
            </a:r>
            <a:r>
              <a:rPr lang="id-ID" sz="3400" dirty="0"/>
              <a:t> </a:t>
            </a:r>
            <a:r>
              <a:rPr lang="id-ID" sz="3400" dirty="0" err="1"/>
              <a:t>make</a:t>
            </a:r>
            <a:r>
              <a:rPr lang="id-ID" sz="3400" dirty="0"/>
              <a:t> </a:t>
            </a:r>
            <a:r>
              <a:rPr lang="id-ID" sz="3400" dirty="0" err="1"/>
              <a:t>decision</a:t>
            </a:r>
            <a:endParaRPr lang="id-ID" sz="3400" dirty="0"/>
          </a:p>
          <a:p>
            <a:pPr lvl="1"/>
            <a:r>
              <a:rPr lang="id-ID" sz="3400" dirty="0" err="1"/>
              <a:t>Count</a:t>
            </a:r>
            <a:r>
              <a:rPr lang="id-ID" sz="3400" dirty="0"/>
              <a:t> </a:t>
            </a:r>
            <a:r>
              <a:rPr lang="id-ID" sz="3400" dirty="0" err="1"/>
              <a:t>class</a:t>
            </a:r>
            <a:r>
              <a:rPr lang="id-ID" sz="3400" dirty="0"/>
              <a:t> </a:t>
            </a:r>
            <a:r>
              <a:rPr lang="id-ID" sz="3400" dirty="0" err="1"/>
              <a:t>labels</a:t>
            </a:r>
            <a:r>
              <a:rPr lang="id-ID" sz="3400" dirty="0"/>
              <a:t> in k </a:t>
            </a:r>
            <a:r>
              <a:rPr lang="id-ID" sz="3400" dirty="0" err="1"/>
              <a:t>most</a:t>
            </a:r>
            <a:r>
              <a:rPr lang="id-ID" sz="3400" dirty="0"/>
              <a:t> </a:t>
            </a:r>
            <a:r>
              <a:rPr lang="id-ID" sz="3400" dirty="0" err="1"/>
              <a:t>similar</a:t>
            </a:r>
            <a:r>
              <a:rPr lang="id-ID" sz="3400" dirty="0"/>
              <a:t> </a:t>
            </a:r>
            <a:r>
              <a:rPr lang="id-ID" sz="3400" dirty="0" err="1"/>
              <a:t>training</a:t>
            </a:r>
            <a:r>
              <a:rPr lang="id-ID" sz="3400" dirty="0"/>
              <a:t> data</a:t>
            </a:r>
          </a:p>
          <a:p>
            <a:r>
              <a:rPr lang="id-ID" sz="3600" dirty="0"/>
              <a:t>By </a:t>
            </a:r>
            <a:r>
              <a:rPr lang="id-ID" sz="3600" dirty="0" err="1"/>
              <a:t>using</a:t>
            </a:r>
            <a:r>
              <a:rPr lang="id-ID" sz="3600" dirty="0"/>
              <a:t> </a:t>
            </a:r>
            <a:r>
              <a:rPr lang="id-ID" sz="3600" dirty="0" err="1"/>
              <a:t>more</a:t>
            </a:r>
            <a:r>
              <a:rPr lang="id-ID" sz="3600" dirty="0"/>
              <a:t> </a:t>
            </a:r>
            <a:r>
              <a:rPr lang="id-ID" sz="3600" dirty="0" err="1"/>
              <a:t>than</a:t>
            </a:r>
            <a:r>
              <a:rPr lang="id-ID" sz="3600" dirty="0"/>
              <a:t> </a:t>
            </a:r>
            <a:r>
              <a:rPr lang="id-ID" sz="3600" dirty="0" err="1"/>
              <a:t>one</a:t>
            </a:r>
            <a:r>
              <a:rPr lang="id-ID" sz="3600" dirty="0"/>
              <a:t> </a:t>
            </a:r>
            <a:r>
              <a:rPr lang="id-ID" sz="3600" dirty="0" err="1"/>
              <a:t>nearest</a:t>
            </a:r>
            <a:r>
              <a:rPr lang="id-ID" sz="3600" dirty="0"/>
              <a:t> </a:t>
            </a:r>
            <a:r>
              <a:rPr lang="id-ID" sz="3600" dirty="0" err="1"/>
              <a:t>neighboor</a:t>
            </a:r>
            <a:r>
              <a:rPr lang="id-ID" sz="3600" dirty="0"/>
              <a:t>, </a:t>
            </a:r>
            <a:r>
              <a:rPr lang="id-ID" sz="3600" dirty="0" err="1"/>
              <a:t>it</a:t>
            </a:r>
            <a:r>
              <a:rPr lang="id-ID" sz="3600" dirty="0"/>
              <a:t> </a:t>
            </a:r>
            <a:r>
              <a:rPr lang="id-ID" sz="3600" dirty="0" err="1"/>
              <a:t>makes</a:t>
            </a:r>
            <a:r>
              <a:rPr lang="id-ID" sz="3600" dirty="0"/>
              <a:t> </a:t>
            </a:r>
            <a:r>
              <a:rPr lang="id-ID" sz="3600" dirty="0" err="1"/>
              <a:t>the</a:t>
            </a:r>
            <a:r>
              <a:rPr lang="id-ID" sz="3600" dirty="0"/>
              <a:t> </a:t>
            </a:r>
            <a:r>
              <a:rPr lang="id-ID" sz="3600" dirty="0" err="1"/>
              <a:t>classifier</a:t>
            </a:r>
            <a:r>
              <a:rPr lang="id-ID" sz="3600" dirty="0"/>
              <a:t> </a:t>
            </a:r>
            <a:r>
              <a:rPr lang="id-ID" sz="3600" dirty="0" err="1"/>
              <a:t>more</a:t>
            </a:r>
            <a:r>
              <a:rPr lang="id-ID" sz="3600" dirty="0"/>
              <a:t> </a:t>
            </a:r>
            <a:r>
              <a:rPr lang="id-ID" sz="3600" dirty="0" err="1"/>
              <a:t>stable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36117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/>
              <a:t>k-</a:t>
            </a:r>
            <a:r>
              <a:rPr lang="id-ID" sz="4800" dirty="0" err="1"/>
              <a:t>Nearest</a:t>
            </a:r>
            <a:r>
              <a:rPr lang="id-ID" sz="4800" dirty="0"/>
              <a:t> </a:t>
            </a:r>
            <a:r>
              <a:rPr lang="id-ID" sz="4800" dirty="0" err="1"/>
              <a:t>Neighboor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07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The </a:t>
            </a:r>
            <a:r>
              <a:rPr lang="id-ID" sz="3600" dirty="0" err="1"/>
              <a:t>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Given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4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/>
                  <a:t> : </a:t>
                </a:r>
                <a:r>
                  <a:rPr lang="id-ID" sz="2400" dirty="0" err="1"/>
                  <a:t>attribute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values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representation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of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examples</a:t>
                </a:r>
                <a:endParaRPr lang="id-ID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/>
                  <a:t> : </a:t>
                </a:r>
                <a:r>
                  <a:rPr lang="id-ID" sz="2400" dirty="0" err="1"/>
                  <a:t>class</a:t>
                </a:r>
                <a:r>
                  <a:rPr lang="id-ID" sz="2400" dirty="0"/>
                  <a:t> label</a:t>
                </a:r>
              </a:p>
              <a:p>
                <a:pPr lvl="1"/>
                <a:r>
                  <a:rPr lang="id-ID" sz="2600" dirty="0"/>
                  <a:t>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that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we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classify</a:t>
                </a:r>
                <a:endParaRPr lang="id-ID" sz="2600" dirty="0"/>
              </a:p>
              <a:p>
                <a:r>
                  <a:rPr lang="id-ID" sz="2800" dirty="0" err="1"/>
                  <a:t>Algorithm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Compute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Select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closest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instances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their</a:t>
                </a:r>
                <a:r>
                  <a:rPr lang="id-ID" sz="2600" dirty="0"/>
                  <a:t>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Output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the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class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which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is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more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frequent</a:t>
                </a:r>
                <a:r>
                  <a:rPr lang="id-ID" sz="26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id-ID" sz="2600" dirty="0"/>
                  <a:t> 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Characteristics</a:t>
            </a:r>
            <a:r>
              <a:rPr lang="id-ID" sz="4800" dirty="0"/>
              <a:t> &amp; </a:t>
            </a:r>
            <a:r>
              <a:rPr lang="id-ID" sz="4800" dirty="0" err="1"/>
              <a:t>Definition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/>
              <a:t>k-NN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4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err="1"/>
              <a:t>Distance</a:t>
            </a:r>
            <a:r>
              <a:rPr lang="id-ID" sz="3600" dirty="0"/>
              <a:t> </a:t>
            </a:r>
            <a:r>
              <a:rPr lang="id-ID" sz="3600" dirty="0" err="1"/>
              <a:t>Measures</a:t>
            </a:r>
            <a:endParaRPr lang="en-US" sz="3600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FF258B9E-B0A0-4F14-9F12-C84E26BF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188640"/>
            <a:ext cx="5486400" cy="6480720"/>
          </a:xfrm>
        </p:spPr>
        <p:txBody>
          <a:bodyPr>
            <a:normAutofit/>
          </a:bodyPr>
          <a:lstStyle/>
          <a:p>
            <a:r>
              <a:rPr lang="id-ID" sz="2800" dirty="0" err="1"/>
              <a:t>Key</a:t>
            </a:r>
            <a:r>
              <a:rPr lang="id-ID" sz="2800" dirty="0"/>
              <a:t> </a:t>
            </a:r>
            <a:r>
              <a:rPr lang="id-ID" sz="2800" dirty="0" err="1"/>
              <a:t>component</a:t>
            </a:r>
            <a:r>
              <a:rPr lang="id-ID" sz="2800" dirty="0"/>
              <a:t> </a:t>
            </a:r>
            <a:r>
              <a:rPr lang="id-ID" sz="2800" dirty="0" err="1"/>
              <a:t>of</a:t>
            </a:r>
            <a:r>
              <a:rPr lang="id-ID" sz="2800" dirty="0"/>
              <a:t> </a:t>
            </a:r>
            <a:r>
              <a:rPr lang="id-ID" sz="2800" dirty="0" err="1"/>
              <a:t>the</a:t>
            </a:r>
            <a:r>
              <a:rPr lang="id-ID" sz="2800" dirty="0"/>
              <a:t> k-NN </a:t>
            </a:r>
            <a:r>
              <a:rPr lang="id-ID" sz="2800" dirty="0" err="1"/>
              <a:t>algorithm</a:t>
            </a:r>
            <a:r>
              <a:rPr lang="id-ID" sz="2800" dirty="0"/>
              <a:t> :</a:t>
            </a:r>
          </a:p>
          <a:p>
            <a:pPr lvl="1"/>
            <a:r>
              <a:rPr lang="id-ID" sz="2600" dirty="0" err="1"/>
              <a:t>Defines</a:t>
            </a:r>
            <a:r>
              <a:rPr lang="id-ID" sz="2600" dirty="0"/>
              <a:t> </a:t>
            </a:r>
            <a:r>
              <a:rPr lang="id-ID" sz="2600" dirty="0" err="1"/>
              <a:t>which</a:t>
            </a:r>
            <a:r>
              <a:rPr lang="id-ID" sz="2600" dirty="0"/>
              <a:t> </a:t>
            </a:r>
            <a:r>
              <a:rPr lang="id-ID" sz="2600" dirty="0" err="1"/>
              <a:t>training</a:t>
            </a:r>
            <a:r>
              <a:rPr lang="id-ID" sz="2600" dirty="0"/>
              <a:t> </a:t>
            </a:r>
            <a:r>
              <a:rPr lang="id-ID" sz="2600" dirty="0" err="1"/>
              <a:t>examples</a:t>
            </a:r>
            <a:r>
              <a:rPr lang="id-ID" sz="2600" dirty="0"/>
              <a:t> are </a:t>
            </a:r>
            <a:r>
              <a:rPr lang="id-ID" sz="2600" dirty="0" err="1"/>
              <a:t>similar</a:t>
            </a:r>
            <a:r>
              <a:rPr lang="id-ID" sz="2600" dirty="0"/>
              <a:t> </a:t>
            </a:r>
            <a:r>
              <a:rPr lang="id-ID" sz="2600" dirty="0" err="1"/>
              <a:t>and</a:t>
            </a:r>
            <a:r>
              <a:rPr lang="id-ID" sz="2600" dirty="0"/>
              <a:t> </a:t>
            </a:r>
            <a:r>
              <a:rPr lang="id-ID" sz="2600" dirty="0" err="1"/>
              <a:t>which</a:t>
            </a:r>
            <a:r>
              <a:rPr lang="id-ID" sz="2600" dirty="0"/>
              <a:t> </a:t>
            </a:r>
            <a:r>
              <a:rPr lang="id-ID" sz="2600" dirty="0" err="1"/>
              <a:t>aren’t</a:t>
            </a:r>
            <a:r>
              <a:rPr lang="id-ID" sz="2600" dirty="0"/>
              <a:t>?</a:t>
            </a:r>
          </a:p>
          <a:p>
            <a:pPr lvl="1"/>
            <a:r>
              <a:rPr lang="id-ID" sz="2600" dirty="0"/>
              <a:t>Can </a:t>
            </a:r>
            <a:r>
              <a:rPr lang="id-ID" sz="2600" dirty="0" err="1"/>
              <a:t>have</a:t>
            </a:r>
            <a:r>
              <a:rPr lang="id-ID" sz="2600" dirty="0"/>
              <a:t> </a:t>
            </a:r>
            <a:r>
              <a:rPr lang="id-ID" sz="2600" dirty="0" err="1"/>
              <a:t>strong</a:t>
            </a:r>
            <a:r>
              <a:rPr lang="id-ID" sz="2600" dirty="0"/>
              <a:t> </a:t>
            </a:r>
            <a:r>
              <a:rPr lang="id-ID" sz="2600" dirty="0" err="1"/>
              <a:t>effect</a:t>
            </a:r>
            <a:r>
              <a:rPr lang="id-ID" sz="2600" dirty="0"/>
              <a:t> </a:t>
            </a:r>
            <a:r>
              <a:rPr lang="id-ID" sz="2600" dirty="0" err="1"/>
              <a:t>on</a:t>
            </a:r>
            <a:r>
              <a:rPr lang="id-ID" sz="2600" dirty="0"/>
              <a:t> </a:t>
            </a:r>
            <a:r>
              <a:rPr lang="id-ID" sz="2600" dirty="0" err="1"/>
              <a:t>performance</a:t>
            </a:r>
            <a:endParaRPr lang="id-ID" sz="2600" dirty="0"/>
          </a:p>
          <a:p>
            <a:r>
              <a:rPr lang="id-ID" sz="2800" dirty="0"/>
              <a:t> </a:t>
            </a:r>
            <a:r>
              <a:rPr lang="id-ID" sz="2800" dirty="0" err="1"/>
              <a:t>Some</a:t>
            </a:r>
            <a:r>
              <a:rPr lang="id-ID" sz="2800" dirty="0"/>
              <a:t> </a:t>
            </a:r>
            <a:r>
              <a:rPr lang="id-ID" sz="2800" dirty="0" err="1"/>
              <a:t>distance</a:t>
            </a:r>
            <a:r>
              <a:rPr lang="id-ID" sz="2800" dirty="0"/>
              <a:t> </a:t>
            </a:r>
            <a:r>
              <a:rPr lang="id-ID" sz="2800" dirty="0" err="1"/>
              <a:t>measures</a:t>
            </a:r>
            <a:r>
              <a:rPr lang="id-ID" sz="2800" dirty="0"/>
              <a:t>:</a:t>
            </a:r>
          </a:p>
          <a:p>
            <a:pPr lvl="1"/>
            <a:r>
              <a:rPr lang="id-ID" sz="2400" dirty="0" err="1"/>
              <a:t>Euclidean</a:t>
            </a:r>
            <a:r>
              <a:rPr lang="id-ID" sz="2400" dirty="0"/>
              <a:t> </a:t>
            </a:r>
            <a:r>
              <a:rPr lang="id-ID" sz="2400" dirty="0" err="1"/>
              <a:t>Distance</a:t>
            </a:r>
            <a:endParaRPr lang="id-ID" sz="2400" dirty="0"/>
          </a:p>
          <a:p>
            <a:pPr lvl="1"/>
            <a:r>
              <a:rPr lang="id-ID" sz="2400" dirty="0" err="1"/>
              <a:t>Minkowski</a:t>
            </a:r>
            <a:r>
              <a:rPr lang="id-ID" sz="2400" dirty="0"/>
              <a:t> </a:t>
            </a:r>
            <a:r>
              <a:rPr lang="id-ID" sz="2400" dirty="0" err="1"/>
              <a:t>Distance</a:t>
            </a:r>
            <a:endParaRPr lang="id-ID" sz="2400" dirty="0"/>
          </a:p>
          <a:p>
            <a:pPr lvl="1"/>
            <a:r>
              <a:rPr lang="id-ID" sz="2400" dirty="0" err="1"/>
              <a:t>Hamming</a:t>
            </a:r>
            <a:r>
              <a:rPr lang="id-ID" sz="2400" dirty="0"/>
              <a:t> </a:t>
            </a:r>
            <a:r>
              <a:rPr lang="id-ID" sz="2400" dirty="0" err="1"/>
              <a:t>Distance</a:t>
            </a:r>
            <a:endParaRPr lang="id-ID" sz="2400" dirty="0"/>
          </a:p>
          <a:p>
            <a:pPr lvl="1"/>
            <a:r>
              <a:rPr lang="id-ID" sz="2400" dirty="0" err="1"/>
              <a:t>Manhattan</a:t>
            </a:r>
            <a:r>
              <a:rPr lang="id-ID" sz="2400" dirty="0"/>
              <a:t> </a:t>
            </a:r>
            <a:r>
              <a:rPr lang="id-ID" sz="2400" dirty="0" err="1"/>
              <a:t>Distace</a:t>
            </a:r>
            <a:endParaRPr lang="id-ID" sz="2400" dirty="0"/>
          </a:p>
          <a:p>
            <a:pPr lvl="1"/>
            <a:r>
              <a:rPr lang="id-ID" sz="2400" dirty="0" err="1"/>
              <a:t>Mahalanobis</a:t>
            </a:r>
            <a:r>
              <a:rPr lang="id-ID" sz="2400" dirty="0"/>
              <a:t> </a:t>
            </a:r>
            <a:r>
              <a:rPr lang="id-ID" sz="2400" dirty="0" err="1"/>
              <a:t>Distance</a:t>
            </a:r>
            <a:endParaRPr lang="id-ID" sz="2400" dirty="0"/>
          </a:p>
          <a:p>
            <a:pPr lvl="1"/>
            <a:r>
              <a:rPr lang="id-ID" sz="2400" dirty="0" err="1"/>
              <a:t>dll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84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err="1"/>
              <a:t>Euclidean</a:t>
            </a:r>
            <a:r>
              <a:rPr lang="id-ID" sz="3600" dirty="0"/>
              <a:t> </a:t>
            </a:r>
            <a:r>
              <a:rPr lang="id-ID" sz="36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1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Based </a:t>
                </a:r>
                <a:r>
                  <a:rPr lang="id-ID" sz="2800" dirty="0" err="1"/>
                  <a:t>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previous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1"/>
                <a:r>
                  <a:rPr lang="id-ID" sz="2600" dirty="0"/>
                  <a:t>We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measure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between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There</a:t>
                </a:r>
                <a:r>
                  <a:rPr lang="id-ID" sz="2600" dirty="0"/>
                  <a:t> are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for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both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examples</a:t>
                </a:r>
                <a:endParaRPr lang="id-ID" sz="2600" dirty="0"/>
              </a:p>
              <a:p>
                <a:r>
                  <a:rPr lang="id-ID" sz="2800" dirty="0" err="1"/>
                  <a:t>Euclidean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800" b="1" dirty="0"/>
                            <m:t>x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8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d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3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744" y="4367639"/>
            <a:ext cx="8572511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196283B-5CB3-4EDE-91EA-8D619E35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" y="4599160"/>
            <a:ext cx="8309853" cy="1358020"/>
          </a:xfrm>
        </p:spPr>
        <p:txBody>
          <a:bodyPr anchor="ctr">
            <a:normAutofit/>
          </a:bodyPr>
          <a:lstStyle/>
          <a:p>
            <a:pPr algn="ctr"/>
            <a:r>
              <a:rPr lang="id-ID" sz="3800" b="1">
                <a:solidFill>
                  <a:schemeClr val="bg1"/>
                </a:solidFill>
              </a:rPr>
              <a:t>Euclidean Distancce Characteristics</a:t>
            </a:r>
            <a:endParaRPr lang="en-US" sz="3800" b="1">
              <a:solidFill>
                <a:schemeClr val="bg1"/>
              </a:solidFill>
            </a:endParaRPr>
          </a:p>
        </p:txBody>
      </p:sp>
      <p:graphicFrame>
        <p:nvGraphicFramePr>
          <p:cNvPr id="16" name="Tampungan Konten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30423"/>
              </p:ext>
            </p:extLst>
          </p:nvPr>
        </p:nvGraphicFramePr>
        <p:xfrm>
          <a:off x="720090" y="640080"/>
          <a:ext cx="770382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15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52450"/>
          </a:xfrm>
        </p:spPr>
        <p:txBody>
          <a:bodyPr/>
          <a:lstStyle/>
          <a:p>
            <a:r>
              <a:rPr lang="en-US" sz="280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/>
          </p:nvPr>
        </p:nvGraphicFramePr>
        <p:xfrm>
          <a:off x="193675" y="887412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887412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/>
          </p:nvPr>
        </p:nvGraphicFramePr>
        <p:xfrm>
          <a:off x="4876800" y="1494631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94631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371600" y="4114800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Kotak Teks 1">
            <a:extLst>
              <a:ext uri="{FF2B5EF4-FFF2-40B4-BE49-F238E27FC236}">
                <a16:creationId xmlns:a16="http://schemas.microsoft.com/office/drawing/2014/main" id="{81B6128E-E8F1-41B6-A70D-A6FEF0B992C8}"/>
              </a:ext>
            </a:extLst>
          </p:cNvPr>
          <p:cNvSpPr txBox="1"/>
          <p:nvPr/>
        </p:nvSpPr>
        <p:spPr>
          <a:xfrm>
            <a:off x="3802398" y="364192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err="1"/>
              <a:t>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40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err="1"/>
              <a:t>Hamming</a:t>
            </a:r>
            <a:r>
              <a:rPr lang="id-ID" sz="3600" dirty="0"/>
              <a:t> </a:t>
            </a:r>
            <a:r>
              <a:rPr lang="id-ID" sz="36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2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Based </a:t>
                </a:r>
                <a:r>
                  <a:rPr lang="id-ID" sz="2800" dirty="0" err="1"/>
                  <a:t>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previous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1"/>
                <a:r>
                  <a:rPr lang="id-ID" sz="2600" dirty="0"/>
                  <a:t>We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measure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between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There</a:t>
                </a:r>
                <a:r>
                  <a:rPr lang="id-ID" sz="2600" dirty="0"/>
                  <a:t> are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for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both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examples</a:t>
                </a:r>
                <a:endParaRPr lang="id-ID" sz="2600" dirty="0"/>
              </a:p>
              <a:p>
                <a:pPr lvl="1"/>
                <a:r>
                  <a:rPr lang="id-ID" sz="2600" dirty="0" err="1"/>
                  <a:t>It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is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categorical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endParaRPr lang="id-ID" sz="2600" dirty="0"/>
              </a:p>
              <a:p>
                <a:r>
                  <a:rPr lang="id-ID" sz="2800" dirty="0" err="1"/>
                  <a:t>Hamming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800" b="1" dirty="0"/>
                            <m:t>x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8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d-ID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d-ID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id-ID" sz="2800" dirty="0"/>
              </a:p>
              <a:p>
                <a:pPr marL="185738" indent="0">
                  <a:buNone/>
                </a:pPr>
                <a:r>
                  <a:rPr lang="id-ID" sz="2800" dirty="0" err="1"/>
                  <a:t>Hamming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count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number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features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where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two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are </a:t>
                </a:r>
                <a:r>
                  <a:rPr lang="id-ID" sz="2800" dirty="0" err="1"/>
                  <a:t>disagree</a:t>
                </a:r>
                <a:endParaRPr lang="id-ID" sz="2800" dirty="0"/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0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err="1"/>
              <a:t>Manhattan</a:t>
            </a:r>
            <a:r>
              <a:rPr lang="id-ID" sz="3600" dirty="0"/>
              <a:t> / City </a:t>
            </a:r>
            <a:r>
              <a:rPr lang="id-ID" sz="3600" dirty="0" err="1"/>
              <a:t>Block</a:t>
            </a:r>
            <a:r>
              <a:rPr lang="id-ID" sz="3600" dirty="0"/>
              <a:t> </a:t>
            </a:r>
            <a:r>
              <a:rPr lang="id-ID" sz="36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3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Based </a:t>
                </a:r>
                <a:r>
                  <a:rPr lang="id-ID" sz="2800" dirty="0" err="1"/>
                  <a:t>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previous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1"/>
                <a:r>
                  <a:rPr lang="id-ID" sz="2600" dirty="0"/>
                  <a:t>We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measure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between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There</a:t>
                </a:r>
                <a:r>
                  <a:rPr lang="id-ID" sz="2600" dirty="0"/>
                  <a:t> are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for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both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examples</a:t>
                </a:r>
                <a:endParaRPr lang="id-ID" sz="2600" dirty="0"/>
              </a:p>
              <a:p>
                <a:r>
                  <a:rPr lang="id-ID" sz="2800" dirty="0" err="1"/>
                  <a:t>Manhattan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800" b="1" dirty="0"/>
                            <m:t>x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8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22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/>
              <a:t>Max / Sup / </a:t>
            </a:r>
            <a:r>
              <a:rPr lang="id-ID" sz="3600" dirty="0" err="1"/>
              <a:t>Chebyshev</a:t>
            </a:r>
            <a:r>
              <a:rPr lang="id-ID" sz="3600" dirty="0"/>
              <a:t> </a:t>
            </a:r>
            <a:r>
              <a:rPr lang="id-ID" sz="36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4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Based </a:t>
                </a:r>
                <a:r>
                  <a:rPr lang="id-ID" sz="2800" dirty="0" err="1"/>
                  <a:t>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previous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1"/>
                <a:r>
                  <a:rPr lang="id-ID" sz="2600" dirty="0"/>
                  <a:t>We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measure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between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There</a:t>
                </a:r>
                <a:r>
                  <a:rPr lang="id-ID" sz="2600" dirty="0"/>
                  <a:t> are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for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both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examples</a:t>
                </a:r>
                <a:endParaRPr lang="id-ID" sz="2600" dirty="0"/>
              </a:p>
              <a:p>
                <a:r>
                  <a:rPr lang="id-ID" sz="2800" dirty="0"/>
                  <a:t>Max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800" b="1" dirty="0"/>
                            <m:t>x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8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err="1"/>
              <a:t>Minkowski</a:t>
            </a:r>
            <a:r>
              <a:rPr lang="id-ID" sz="3600" dirty="0"/>
              <a:t> </a:t>
            </a:r>
            <a:r>
              <a:rPr lang="id-ID" sz="36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5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Based </a:t>
                </a:r>
                <a:r>
                  <a:rPr lang="id-ID" sz="2800" dirty="0" err="1"/>
                  <a:t>on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previous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:</a:t>
                </a:r>
              </a:p>
              <a:p>
                <a:pPr lvl="1"/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6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 </a:t>
                </a:r>
              </a:p>
              <a:p>
                <a:pPr lvl="1"/>
                <a:r>
                  <a:rPr lang="id-ID" sz="2600" dirty="0"/>
                  <a:t>We </a:t>
                </a:r>
                <a:r>
                  <a:rPr lang="id-ID" sz="2600" dirty="0" err="1"/>
                  <a:t>want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measure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distance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between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point</a:t>
                </a:r>
                <a:r>
                  <a:rPr lang="id-ID" sz="2600" dirty="0"/>
                  <a:t>  </a:t>
                </a:r>
                <a:r>
                  <a:rPr lang="id-ID" sz="2600" b="1" dirty="0"/>
                  <a:t>x </a:t>
                </a:r>
                <a:r>
                  <a:rPr lang="id-ID" sz="2600" dirty="0" err="1"/>
                  <a:t>to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every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examples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d-ID" sz="2600" b="1" dirty="0"/>
                      <m:t>x</m:t>
                    </m:r>
                    <m:r>
                      <a:rPr lang="id-ID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600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600" dirty="0"/>
              </a:p>
              <a:p>
                <a:pPr lvl="1"/>
                <a:r>
                  <a:rPr lang="id-ID" sz="2600" dirty="0" err="1"/>
                  <a:t>There</a:t>
                </a:r>
                <a:r>
                  <a:rPr lang="id-ID" sz="2600" dirty="0"/>
                  <a:t> are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features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for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both</a:t>
                </a:r>
                <a:r>
                  <a:rPr lang="id-ID" sz="2600" dirty="0"/>
                  <a:t> </a:t>
                </a:r>
                <a:r>
                  <a:rPr lang="id-ID" sz="2600" dirty="0" err="1"/>
                  <a:t>training</a:t>
                </a:r>
                <a:r>
                  <a:rPr lang="id-ID" sz="2600" dirty="0"/>
                  <a:t> </a:t>
                </a:r>
                <a:r>
                  <a:rPr lang="id-ID" sz="2600" dirty="0" err="1"/>
                  <a:t>and</a:t>
                </a:r>
                <a:r>
                  <a:rPr lang="id-ID" sz="2600" dirty="0"/>
                  <a:t> testing </a:t>
                </a:r>
                <a:r>
                  <a:rPr lang="id-ID" sz="2600" dirty="0" err="1"/>
                  <a:t>examples</a:t>
                </a:r>
                <a:endParaRPr lang="id-ID" sz="2600" dirty="0"/>
              </a:p>
              <a:p>
                <a:r>
                  <a:rPr lang="id-ID" sz="2800" dirty="0" err="1"/>
                  <a:t>Minkowski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Distance</a:t>
                </a:r>
                <a:r>
                  <a:rPr lang="id-ID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800" b="1" dirty="0"/>
                            <m:t>x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d-ID" sz="2800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d-ID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800" dirty="0"/>
              </a:p>
              <a:p>
                <a:pPr marL="185738" indent="0">
                  <a:buNone/>
                </a:pPr>
                <a:r>
                  <a:rPr lang="id-ID" sz="2800" dirty="0"/>
                  <a:t>If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2800" dirty="0"/>
                  <a:t>, </a:t>
                </a:r>
                <a:r>
                  <a:rPr lang="id-ID" sz="2800" dirty="0" err="1"/>
                  <a:t>then</a:t>
                </a:r>
                <a:r>
                  <a:rPr lang="id-ID" sz="2800" dirty="0"/>
                  <a:t> .......</a:t>
                </a:r>
              </a:p>
              <a:p>
                <a:pPr marL="185738" indent="0">
                  <a:buNone/>
                </a:pPr>
                <a:r>
                  <a:rPr lang="id-ID" sz="2800" dirty="0"/>
                  <a:t>If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sz="2800" dirty="0"/>
                  <a:t>, </a:t>
                </a:r>
                <a:r>
                  <a:rPr lang="id-ID" sz="2800" dirty="0" err="1"/>
                  <a:t>then</a:t>
                </a:r>
                <a:r>
                  <a:rPr lang="id-ID" sz="2800" dirty="0"/>
                  <a:t> .......</a:t>
                </a:r>
              </a:p>
              <a:p>
                <a:pPr marL="185738" indent="0">
                  <a:buNone/>
                </a:pPr>
                <a:r>
                  <a:rPr lang="id-ID" sz="2800" dirty="0"/>
                  <a:t>If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id-ID" sz="2800" dirty="0"/>
                  <a:t>, </a:t>
                </a:r>
                <a:r>
                  <a:rPr lang="id-ID" sz="2800" dirty="0" err="1"/>
                  <a:t>then</a:t>
                </a:r>
                <a:r>
                  <a:rPr lang="id-ID" sz="2800" dirty="0"/>
                  <a:t> .......</a:t>
                </a:r>
              </a:p>
            </p:txBody>
          </p:sp>
        </mc:Choice>
        <mc:Fallback xmlns="">
          <p:sp>
            <p:nvSpPr>
              <p:cNvPr id="5" name="Tampungan Konten 4">
                <a:extLst>
                  <a:ext uri="{FF2B5EF4-FFF2-40B4-BE49-F238E27FC236}">
                    <a16:creationId xmlns:a16="http://schemas.microsoft.com/office/drawing/2014/main" id="{FF258B9E-B0A0-4F14-9F12-C84E26B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1" y="188640"/>
                <a:ext cx="5486400" cy="6480720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57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/>
              <a:t>Minkowski Distance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68"/>
              </p:ext>
            </p:extLst>
          </p:nvPr>
        </p:nvGraphicFramePr>
        <p:xfrm>
          <a:off x="249238" y="415925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15925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/>
          </p:nvPr>
        </p:nvGraphicFramePr>
        <p:xfrm>
          <a:off x="3810000" y="1292225"/>
          <a:ext cx="49244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5" imgW="3054220" imgH="831688" progId="Excel.Sheet.8">
                  <p:embed/>
                </p:oleObj>
              </mc:Choice>
              <mc:Fallback>
                <p:oleObj name="Worksheet" r:id="rId5" imgW="3054220" imgH="831688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2225"/>
                        <a:ext cx="49244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/>
          </p:nvPr>
        </p:nvGraphicFramePr>
        <p:xfrm>
          <a:off x="3810000" y="2816225"/>
          <a:ext cx="49244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7" imgW="3054220" imgH="831688" progId="Excel.Sheet.8">
                  <p:embed/>
                </p:oleObj>
              </mc:Choice>
              <mc:Fallback>
                <p:oleObj name="Worksheet" r:id="rId7" imgW="3054220" imgH="831688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6225"/>
                        <a:ext cx="49244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/>
          </p:nvPr>
        </p:nvGraphicFramePr>
        <p:xfrm>
          <a:off x="3810000" y="4340225"/>
          <a:ext cx="48688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9" imgW="3054220" imgH="863692" progId="Excel.Sheet.8">
                  <p:embed/>
                </p:oleObj>
              </mc:Choice>
              <mc:Fallback>
                <p:oleObj name="Worksheet" r:id="rId9" imgW="3054220" imgH="863692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0225"/>
                        <a:ext cx="4868863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B0CA108E-C5B8-4C1A-90B7-DD75AE26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69759"/>
              </p:ext>
            </p:extLst>
          </p:nvPr>
        </p:nvGraphicFramePr>
        <p:xfrm>
          <a:off x="138113" y="1694066"/>
          <a:ext cx="3073400" cy="224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11" imgW="3631692" imgH="2656332" progId="Visio.Drawing.6">
                  <p:embed/>
                </p:oleObj>
              </mc:Choice>
              <mc:Fallback>
                <p:oleObj name="VISIO" r:id="rId11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1694066"/>
                        <a:ext cx="3073400" cy="2244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40A78F7-CBD2-4C03-8C9C-16F05085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dirty="0" err="1"/>
              <a:t>Mahalanobis</a:t>
            </a:r>
            <a:r>
              <a:rPr lang="id-ID" sz="3600" dirty="0"/>
              <a:t>  </a:t>
            </a:r>
            <a:r>
              <a:rPr lang="id-ID" sz="2800" dirty="0" err="1"/>
              <a:t>Distance</a:t>
            </a:r>
            <a:br>
              <a:rPr lang="id-ID" sz="3600" dirty="0"/>
            </a:br>
            <a:br>
              <a:rPr lang="id-ID" sz="3600" dirty="0"/>
            </a:br>
            <a:r>
              <a:rPr lang="id-ID" sz="7200" dirty="0"/>
              <a:t>6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46DE60D-0634-40F5-B363-3836A7AA75C0}"/>
                  </a:ext>
                </a:extLst>
              </p:cNvPr>
              <p:cNvSpPr/>
              <p:nvPr/>
            </p:nvSpPr>
            <p:spPr>
              <a:xfrm>
                <a:off x="2971800" y="0"/>
                <a:ext cx="5562600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𝐦𝐚𝐡𝐚𝐥𝐚𝐧𝐨𝐛𝐢𝐬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46DE60D-0634-40F5-B363-3836A7AA7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0"/>
                <a:ext cx="5562600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>
            <a:extLst>
              <a:ext uri="{FF2B5EF4-FFF2-40B4-BE49-F238E27FC236}">
                <a16:creationId xmlns:a16="http://schemas.microsoft.com/office/drawing/2014/main" id="{6FEC511D-ECFD-4282-8ACD-C378305A7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3334" r="7321"/>
          <a:stretch>
            <a:fillRect/>
          </a:stretch>
        </p:blipFill>
        <p:spPr>
          <a:xfrm>
            <a:off x="3001962" y="1600200"/>
            <a:ext cx="5502275" cy="3879850"/>
          </a:xfrm>
          <a:prstGeom prst="rect">
            <a:avLst/>
          </a:prstGeom>
          <a:noFill/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A0D1DF2B-4168-4101-AFDA-A0FB430E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699" y="1160624"/>
            <a:ext cx="335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 is the </a:t>
            </a:r>
            <a:r>
              <a:rPr lang="en-US" sz="2000" dirty="0"/>
              <a:t>covariance matrix</a:t>
            </a:r>
            <a:endParaRPr lang="en-US" sz="2000" i="1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6DAF412-25A8-430D-99A7-481AD3A0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2" y="5709255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For red points, the Euclidean distance is 14.7, </a:t>
            </a:r>
            <a:r>
              <a:rPr lang="en-US" sz="2000" dirty="0" err="1"/>
              <a:t>Mahalanobis</a:t>
            </a:r>
            <a:r>
              <a:rPr lang="en-US" sz="2000" dirty="0"/>
              <a:t> distance is 6.</a:t>
            </a:r>
          </a:p>
        </p:txBody>
      </p:sp>
    </p:spTree>
    <p:extLst>
      <p:ext uri="{BB962C8B-B14F-4D97-AF65-F5344CB8AC3E}">
        <p14:creationId xmlns:p14="http://schemas.microsoft.com/office/powerpoint/2010/main" val="174966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2142" y="757325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BB0F72B-87BE-43A0-88D5-3CE75F66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831" y="1123837"/>
            <a:ext cx="2210611" cy="4601183"/>
          </a:xfrm>
        </p:spPr>
        <p:txBody>
          <a:bodyPr>
            <a:normAutofit/>
          </a:bodyPr>
          <a:lstStyle/>
          <a:p>
            <a:r>
              <a:rPr lang="id-ID" sz="3200" dirty="0" err="1"/>
              <a:t>What</a:t>
            </a:r>
            <a:r>
              <a:rPr lang="id-ID" sz="3200" dirty="0"/>
              <a:t> are The </a:t>
            </a:r>
            <a:r>
              <a:rPr lang="id-ID" sz="3200" dirty="0" err="1"/>
              <a:t>Differences</a:t>
            </a:r>
            <a:r>
              <a:rPr lang="id-ID" sz="3200" dirty="0"/>
              <a:t>?</a:t>
            </a:r>
            <a:endParaRPr lang="en-US" sz="3200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A90AB67E-DBC3-4686-8D27-51AAEA30E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47635"/>
              </p:ext>
            </p:extLst>
          </p:nvPr>
        </p:nvGraphicFramePr>
        <p:xfrm>
          <a:off x="649985" y="933854"/>
          <a:ext cx="5470207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216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k-NN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81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20688"/>
            <a:ext cx="54864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Hasil</a:t>
            </a:r>
            <a:r>
              <a:rPr lang="en-US" sz="2200" dirty="0"/>
              <a:t> survey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mengkategorikan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kertas</a:t>
            </a:r>
            <a:r>
              <a:rPr lang="en-US" sz="2200" dirty="0"/>
              <a:t> tissue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data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pabrik</a:t>
            </a:r>
            <a:r>
              <a:rPr lang="en-US" sz="2200" dirty="0"/>
              <a:t> </a:t>
            </a:r>
            <a:r>
              <a:rPr lang="en-US" sz="2200" dirty="0" err="1"/>
              <a:t>memproduksi</a:t>
            </a:r>
            <a:r>
              <a:rPr lang="en-US" sz="2200" dirty="0"/>
              <a:t> </a:t>
            </a:r>
            <a:r>
              <a:rPr lang="en-US" sz="2200" dirty="0" err="1"/>
              <a:t>kertas</a:t>
            </a:r>
            <a:r>
              <a:rPr lang="en-US" sz="2200" dirty="0"/>
              <a:t> tissue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/>
              <a:t>tahan</a:t>
            </a:r>
            <a:r>
              <a:rPr lang="en-US" sz="2200" dirty="0"/>
              <a:t> </a:t>
            </a:r>
            <a:r>
              <a:rPr lang="en-US" sz="2200" dirty="0" err="1"/>
              <a:t>keasaman</a:t>
            </a:r>
            <a:r>
              <a:rPr lang="en-US" sz="2200" dirty="0"/>
              <a:t> </a:t>
            </a:r>
            <a:r>
              <a:rPr lang="en-US" sz="2200" dirty="0" err="1"/>
              <a:t>sebesar</a:t>
            </a:r>
            <a:r>
              <a:rPr lang="en-US" sz="2200" dirty="0"/>
              <a:t> 3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kekuatan</a:t>
            </a:r>
            <a:r>
              <a:rPr lang="en-US" sz="2200" dirty="0"/>
              <a:t> 7.  </a:t>
            </a:r>
            <a:r>
              <a:rPr lang="en-US" sz="2200" dirty="0" err="1"/>
              <a:t>Tentukan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tissue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algoritma</a:t>
            </a:r>
            <a:r>
              <a:rPr lang="en-US" sz="2200" dirty="0"/>
              <a:t> 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4177"/>
                  </p:ext>
                </p:extLst>
              </p:nvPr>
            </p:nvGraphicFramePr>
            <p:xfrm>
              <a:off x="2675078" y="2169656"/>
              <a:ext cx="6096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Daya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Tahan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Keasamaan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Kekuatan</a:t>
                          </a:r>
                          <a:r>
                            <a:rPr lang="en-US" baseline="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baseline="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Kategori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4177"/>
                  </p:ext>
                </p:extLst>
              </p:nvPr>
            </p:nvGraphicFramePr>
            <p:xfrm>
              <a:off x="2675078" y="2169656"/>
              <a:ext cx="6096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" t="-4717" r="-200898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4717" r="-101502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Kategori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7519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E96DF4-5BD1-4E59-B0D1-F9DFC78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  <a:endParaRPr lang="en-US" dirty="0"/>
          </a:p>
        </p:txBody>
      </p:sp>
      <p:pic>
        <p:nvPicPr>
          <p:cNvPr id="3074" name="Picture 2" descr="https://s3-ap-south-1.amazonaws.com/av-blog-media/wp-content/uploads/2017/08/01185059/Pic_C_11_12_b.JPG_.jpg">
            <a:extLst>
              <a:ext uri="{FF2B5EF4-FFF2-40B4-BE49-F238E27FC236}">
                <a16:creationId xmlns:a16="http://schemas.microsoft.com/office/drawing/2014/main" id="{380B4617-3F0B-4BEF-9203-1549F1FED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529"/>
            <a:ext cx="31813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5003FA70-FB9F-493F-BC2B-6D6B01398881}"/>
                  </a:ext>
                </a:extLst>
              </p:cNvPr>
              <p:cNvSpPr txBox="1"/>
              <p:nvPr/>
            </p:nvSpPr>
            <p:spPr>
              <a:xfrm>
                <a:off x="3131841" y="3933056"/>
                <a:ext cx="55446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Perhatikan gambar di atas:</a:t>
                </a:r>
              </a:p>
              <a:p>
                <a:pPr marL="342900" indent="-342900">
                  <a:buAutoNum type="arabicPeriod"/>
                </a:pPr>
                <a:r>
                  <a:rPr lang="id-ID" dirty="0"/>
                  <a:t>Jika kita ingin memprediksi data baru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/>
                  <a:t> serta menggunakan </a:t>
                </a:r>
                <a:r>
                  <a:rPr lang="id-ID" dirty="0" err="1"/>
                  <a:t>euclidean</a:t>
                </a:r>
                <a:r>
                  <a:rPr lang="id-ID" dirty="0"/>
                  <a:t> </a:t>
                </a:r>
                <a:r>
                  <a:rPr lang="id-ID" dirty="0" err="1"/>
                  <a:t>distance</a:t>
                </a:r>
                <a:r>
                  <a:rPr lang="id-ID" dirty="0"/>
                  <a:t> dan 3-NN, maka tentukan kelas prediksi untuk data baru tersebut!</a:t>
                </a:r>
              </a:p>
              <a:p>
                <a:pPr marL="342900" indent="-342900">
                  <a:buAutoNum type="arabicPeriod"/>
                </a:pPr>
                <a:r>
                  <a:rPr lang="id-ID" dirty="0"/>
                  <a:t>Untuk soal yang sama, bagaimana jika digunakan </a:t>
                </a:r>
                <a:r>
                  <a:rPr lang="id-ID" dirty="0" err="1"/>
                  <a:t>euclidean</a:t>
                </a:r>
                <a:r>
                  <a:rPr lang="id-ID" dirty="0"/>
                  <a:t> </a:t>
                </a:r>
                <a:r>
                  <a:rPr lang="id-ID" dirty="0" err="1"/>
                  <a:t>distance</a:t>
                </a:r>
                <a:r>
                  <a:rPr lang="id-ID" dirty="0"/>
                  <a:t> dan 7-NN?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5003FA70-FB9F-493F-BC2B-6D6B0139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3933056"/>
                <a:ext cx="5544616" cy="2308324"/>
              </a:xfrm>
              <a:prstGeom prst="rect">
                <a:avLst/>
              </a:prstGeom>
              <a:blipFill>
                <a:blip r:embed="rId3"/>
                <a:stretch>
                  <a:fillRect l="-990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6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k-NN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Practical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Issues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3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2DF029A6-9D29-4CD9-9D63-0E158DAA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14425"/>
            <a:ext cx="7715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11388" cy="4600575"/>
          </a:xfrm>
        </p:spPr>
        <p:txBody>
          <a:bodyPr/>
          <a:lstStyle/>
          <a:p>
            <a:r>
              <a:rPr lang="en-US" dirty="0"/>
              <a:t>KNN Feature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584" y="863600"/>
            <a:ext cx="8316416" cy="5121275"/>
          </a:xfrm>
        </p:spPr>
        <p:txBody>
          <a:bodyPr>
            <a:normAutofit/>
          </a:bodyPr>
          <a:lstStyle/>
          <a:p>
            <a:r>
              <a:rPr lang="en-US" sz="2800" dirty="0"/>
              <a:t>Features should be on the same scale</a:t>
            </a:r>
          </a:p>
          <a:p>
            <a:pPr lvl="1"/>
            <a:r>
              <a:rPr lang="en-US" sz="2600" dirty="0"/>
              <a:t>Example: </a:t>
            </a:r>
          </a:p>
          <a:p>
            <a:pPr lvl="2"/>
            <a:r>
              <a:rPr lang="en-US" sz="2400" dirty="0"/>
              <a:t>If one feature has its values in millimeters and another has in centimeters, we would need to normalize</a:t>
            </a:r>
          </a:p>
          <a:p>
            <a:pPr lvl="1"/>
            <a:r>
              <a:rPr lang="en-US" sz="2600" dirty="0"/>
              <a:t>One way is: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	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43338"/>
            <a:ext cx="73723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895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Choosing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410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DB94AE1-A69D-4B02-8C84-34F10377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91664"/>
            <a:ext cx="5751916" cy="34655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4C6F447-5287-4A4C-94A1-F4C347FB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11" y="2066504"/>
            <a:ext cx="2834536" cy="2715848"/>
          </a:xfrm>
          <a:prstGeom prst="rect">
            <a:avLst/>
          </a:prstGeom>
        </p:spPr>
      </p:pic>
      <p:cxnSp>
        <p:nvCxnSpPr>
          <p:cNvPr id="2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532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70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k-NN Fast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451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D604AE90-0F5D-477A-BB06-495B993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BF2888D-763B-4C7F-A784-1294D27C8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You </a:t>
            </a:r>
            <a:r>
              <a:rPr lang="id-ID" dirty="0" err="1"/>
              <a:t>See</a:t>
            </a:r>
            <a:endParaRPr lang="en-US" dirty="0"/>
          </a:p>
        </p:txBody>
      </p:sp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8B7F32ED-55FC-4B6E-AA3F-9882F0FF9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00363" y="2460944"/>
            <a:ext cx="2606675" cy="2963225"/>
          </a:xfrm>
          <a:prstGeom prst="rect">
            <a:avLst/>
          </a:prstGeom>
        </p:spPr>
      </p:pic>
      <p:sp>
        <p:nvSpPr>
          <p:cNvPr id="7" name="Tampungan Teks 6">
            <a:extLst>
              <a:ext uri="{FF2B5EF4-FFF2-40B4-BE49-F238E27FC236}">
                <a16:creationId xmlns:a16="http://schemas.microsoft.com/office/drawing/2014/main" id="{A0598605-7C43-4EAF-A247-B5CB8C624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Algorithm</a:t>
            </a:r>
            <a:r>
              <a:rPr lang="id-ID" dirty="0"/>
              <a:t> </a:t>
            </a:r>
            <a:r>
              <a:rPr lang="id-ID" dirty="0" err="1"/>
              <a:t>Sees</a:t>
            </a:r>
            <a:endParaRPr lang="en-US" dirty="0"/>
          </a:p>
        </p:txBody>
      </p:sp>
      <p:sp>
        <p:nvSpPr>
          <p:cNvPr id="13" name="Tampungan Konten 12">
            <a:extLst>
              <a:ext uri="{FF2B5EF4-FFF2-40B4-BE49-F238E27FC236}">
                <a16:creationId xmlns:a16="http://schemas.microsoft.com/office/drawing/2014/main" id="{F430A7DC-C2E9-44E7-BDA6-2D1156F7D1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id-ID" dirty="0"/>
              <a:t>The </a:t>
            </a:r>
            <a:r>
              <a:rPr lang="id-ID" dirty="0" err="1"/>
              <a:t>Differences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62792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556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D604AE90-0F5D-477A-BB06-495B993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BF2888D-763B-4C7F-A784-1294D27C8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You </a:t>
            </a:r>
            <a:r>
              <a:rPr lang="id-ID" dirty="0" err="1"/>
              <a:t>See</a:t>
            </a:r>
            <a:endParaRPr lang="en-US" dirty="0"/>
          </a:p>
        </p:txBody>
      </p:sp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8B7F32ED-55FC-4B6E-AA3F-9882F0FF9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00363" y="2460944"/>
            <a:ext cx="2606675" cy="2963225"/>
          </a:xfrm>
          <a:prstGeom prst="rect">
            <a:avLst/>
          </a:prstGeom>
        </p:spPr>
      </p:pic>
      <p:sp>
        <p:nvSpPr>
          <p:cNvPr id="7" name="Tampungan Teks 6">
            <a:extLst>
              <a:ext uri="{FF2B5EF4-FFF2-40B4-BE49-F238E27FC236}">
                <a16:creationId xmlns:a16="http://schemas.microsoft.com/office/drawing/2014/main" id="{A0598605-7C43-4EAF-A247-B5CB8C624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Algorithm</a:t>
            </a:r>
            <a:r>
              <a:rPr lang="id-ID" dirty="0"/>
              <a:t> </a:t>
            </a:r>
            <a:r>
              <a:rPr lang="id-ID" dirty="0" err="1"/>
              <a:t>Sees</a:t>
            </a:r>
            <a:endParaRPr lang="en-US" dirty="0"/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79B21CDF-AB02-485B-ABBC-BC29DD580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4225" y="2393976"/>
            <a:ext cx="2605088" cy="30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86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DE5E0ECD-8721-448F-9378-759466FF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mpungan Konten 7">
                <a:extLst>
                  <a:ext uri="{FF2B5EF4-FFF2-40B4-BE49-F238E27FC236}">
                    <a16:creationId xmlns:a16="http://schemas.microsoft.com/office/drawing/2014/main" id="{F760D7BE-37AF-411A-A514-0126D8ECB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800" dirty="0"/>
                  <a:t>Training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2800" dirty="0"/>
                  <a:t>, </a:t>
                </a:r>
                <a:r>
                  <a:rPr lang="id-ID" sz="2800" dirty="0" err="1"/>
                  <a:t>but</a:t>
                </a:r>
                <a:r>
                  <a:rPr lang="id-ID" sz="2800" dirty="0"/>
                  <a:t> testing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800" dirty="0"/>
              </a:p>
              <a:p>
                <a:r>
                  <a:rPr lang="id-ID" sz="2800" dirty="0" err="1"/>
                  <a:t>Reduce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2800" dirty="0"/>
                  <a:t> : </a:t>
                </a:r>
                <a:r>
                  <a:rPr lang="id-ID" sz="2800" dirty="0" err="1"/>
                  <a:t>dimensionality</a:t>
                </a:r>
                <a:r>
                  <a:rPr lang="id-ID" sz="2800" dirty="0"/>
                  <a:t> </a:t>
                </a:r>
                <a:r>
                  <a:rPr lang="id-ID" sz="2800" dirty="0" err="1"/>
                  <a:t>reduction</a:t>
                </a:r>
                <a:endParaRPr lang="id-ID" sz="2800" dirty="0"/>
              </a:p>
              <a:p>
                <a:pPr lvl="1"/>
                <a:r>
                  <a:rPr lang="id-ID" sz="2600" dirty="0" err="1"/>
                  <a:t>Simple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feature</a:t>
                </a:r>
                <a:r>
                  <a:rPr lang="id-ID" sz="2600" dirty="0"/>
                  <a:t> </a:t>
                </a:r>
                <a:r>
                  <a:rPr lang="id-ID" sz="2600" dirty="0" err="1"/>
                  <a:t>selection</a:t>
                </a:r>
                <a:endParaRPr lang="id-ID" sz="2600" dirty="0"/>
              </a:p>
              <a:p>
                <a:r>
                  <a:rPr lang="id-ID" sz="2800" dirty="0" err="1"/>
                  <a:t>Reduce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2800" dirty="0"/>
                  <a:t> : </a:t>
                </a:r>
                <a:r>
                  <a:rPr lang="id-ID" sz="2800" dirty="0" err="1"/>
                  <a:t>don’t</a:t>
                </a:r>
                <a:r>
                  <a:rPr lang="id-ID" sz="2800" dirty="0"/>
                  <a:t> </a:t>
                </a:r>
                <a:r>
                  <a:rPr lang="id-ID" sz="2800" dirty="0" err="1"/>
                  <a:t>compare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to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all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training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endParaRPr lang="id-ID" sz="2800" dirty="0"/>
              </a:p>
              <a:p>
                <a:pPr lvl="1"/>
                <a:r>
                  <a:rPr lang="id-ID" sz="2600" dirty="0" err="1"/>
                  <a:t>Idea</a:t>
                </a:r>
                <a:r>
                  <a:rPr lang="id-ID" sz="2600" dirty="0"/>
                  <a:t> : </a:t>
                </a:r>
                <a:r>
                  <a:rPr lang="id-ID" sz="2600" dirty="0" err="1"/>
                  <a:t>quickly</a:t>
                </a:r>
                <a:r>
                  <a:rPr lang="id-ID" sz="2600" dirty="0"/>
                  <a:t> </a:t>
                </a:r>
                <a:r>
                  <a:rPr lang="id-ID" sz="2600" dirty="0" err="1"/>
                  <a:t>identify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d-ID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2600" dirty="0"/>
                  <a:t> </a:t>
                </a:r>
                <a:r>
                  <a:rPr lang="id-ID" sz="2600" dirty="0" err="1"/>
                  <a:t>potential</a:t>
                </a:r>
                <a:r>
                  <a:rPr lang="id-ID" sz="2600" dirty="0"/>
                  <a:t> </a:t>
                </a:r>
                <a:r>
                  <a:rPr lang="id-ID" sz="2600" dirty="0" err="1"/>
                  <a:t>near</a:t>
                </a:r>
                <a:r>
                  <a:rPr lang="id-ID" sz="2600" dirty="0"/>
                  <a:t> </a:t>
                </a:r>
                <a:r>
                  <a:rPr lang="id-ID" sz="2600" dirty="0" err="1"/>
                  <a:t>neighbors</a:t>
                </a:r>
                <a:endParaRPr lang="id-ID" sz="2600" dirty="0"/>
              </a:p>
              <a:p>
                <a:pPr lvl="2"/>
                <a:r>
                  <a:rPr lang="id-ID" sz="2400" dirty="0" err="1"/>
                  <a:t>Compare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only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to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those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pick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nearest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neighbors</a:t>
                </a:r>
                <a:endParaRPr lang="id-ID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8" name="Tampungan Konten 7">
                <a:extLst>
                  <a:ext uri="{FF2B5EF4-FFF2-40B4-BE49-F238E27FC236}">
                    <a16:creationId xmlns:a16="http://schemas.microsoft.com/office/drawing/2014/main" id="{F760D7BE-37AF-411A-A514-0126D8ECB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43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sz="3200" dirty="0" err="1"/>
                  <a:t>Example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Reduce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3600" dirty="0"/>
                  <a:t>K-D </a:t>
                </a:r>
                <a:r>
                  <a:rPr lang="id-ID" sz="3600" dirty="0" err="1"/>
                  <a:t>trees</a:t>
                </a:r>
                <a:r>
                  <a:rPr lang="id-ID" sz="3600" dirty="0"/>
                  <a:t> : </a:t>
                </a:r>
                <a:r>
                  <a:rPr lang="id-ID" sz="3600" dirty="0" err="1"/>
                  <a:t>low</a:t>
                </a:r>
                <a:r>
                  <a:rPr lang="id-ID" sz="3600" dirty="0"/>
                  <a:t> </a:t>
                </a:r>
                <a:r>
                  <a:rPr lang="id-ID" sz="3600" dirty="0" err="1"/>
                  <a:t>dimensional</a:t>
                </a:r>
                <a:r>
                  <a:rPr lang="id-ID" sz="3600" dirty="0"/>
                  <a:t>, real </a:t>
                </a:r>
                <a:r>
                  <a:rPr lang="id-ID" sz="3600" dirty="0" err="1"/>
                  <a:t>valued</a:t>
                </a:r>
                <a:r>
                  <a:rPr lang="id-ID" sz="3600" dirty="0"/>
                  <a:t> data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id-ID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 sz="36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id-ID" sz="3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d-ID" sz="3600" dirty="0"/>
                  <a:t>Only </a:t>
                </a:r>
                <a:r>
                  <a:rPr lang="id-ID" sz="3600" dirty="0" err="1"/>
                  <a:t>works</a:t>
                </a:r>
                <a:r>
                  <a:rPr lang="id-ID" sz="3600" dirty="0"/>
                  <a:t> </a:t>
                </a:r>
                <a:r>
                  <a:rPr lang="id-ID" sz="3600" dirty="0" err="1"/>
                  <a:t>when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600" dirty="0"/>
                  <a:t> </a:t>
                </a:r>
              </a:p>
              <a:p>
                <a:pPr lvl="1"/>
                <a:r>
                  <a:rPr lang="id-ID" sz="3600" dirty="0" err="1"/>
                  <a:t>Inexact</a:t>
                </a:r>
                <a:r>
                  <a:rPr lang="id-ID" sz="3600" dirty="0"/>
                  <a:t> : </a:t>
                </a:r>
                <a:r>
                  <a:rPr lang="id-ID" sz="3600" dirty="0" err="1"/>
                  <a:t>can</a:t>
                </a:r>
                <a:r>
                  <a:rPr lang="id-ID" sz="3600" dirty="0"/>
                  <a:t> </a:t>
                </a:r>
                <a:r>
                  <a:rPr lang="id-ID" sz="3600" dirty="0" err="1"/>
                  <a:t>miss</a:t>
                </a:r>
                <a:r>
                  <a:rPr lang="id-ID" sz="3600" dirty="0"/>
                  <a:t> </a:t>
                </a:r>
                <a:r>
                  <a:rPr lang="id-ID" sz="3600" dirty="0" err="1"/>
                  <a:t>neighbors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60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sz="3200" dirty="0" err="1"/>
                  <a:t>Example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Reduce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3600" dirty="0"/>
                  <a:t>Inverted </a:t>
                </a:r>
                <a:r>
                  <a:rPr lang="id-ID" sz="3600" dirty="0" err="1"/>
                  <a:t>list</a:t>
                </a:r>
                <a:r>
                  <a:rPr lang="id-ID" sz="3600" dirty="0"/>
                  <a:t> : </a:t>
                </a:r>
                <a:r>
                  <a:rPr lang="id-ID" sz="3600" dirty="0" err="1"/>
                  <a:t>high</a:t>
                </a:r>
                <a:r>
                  <a:rPr lang="id-ID" sz="3600" dirty="0"/>
                  <a:t> </a:t>
                </a:r>
                <a:r>
                  <a:rPr lang="id-ID" sz="3600" dirty="0" err="1"/>
                  <a:t>dimensional</a:t>
                </a:r>
                <a:r>
                  <a:rPr lang="id-ID" sz="3600" dirty="0"/>
                  <a:t>, </a:t>
                </a:r>
                <a:r>
                  <a:rPr lang="id-ID" sz="3600" dirty="0" err="1"/>
                  <a:t>discrete</a:t>
                </a:r>
                <a:r>
                  <a:rPr lang="id-ID" sz="3600" dirty="0"/>
                  <a:t> (</a:t>
                </a:r>
                <a:r>
                  <a:rPr lang="id-ID" sz="3600" dirty="0" err="1"/>
                  <a:t>sparse</a:t>
                </a:r>
                <a:r>
                  <a:rPr lang="id-ID" sz="3600" dirty="0"/>
                  <a:t>) data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id-ID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id-ID" sz="3600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d-ID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d-ID" sz="36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600" dirty="0"/>
                  <a:t> </a:t>
                </a:r>
                <a:endParaRPr lang="id-ID" sz="3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d-ID" sz="3600" dirty="0"/>
                  <a:t>Only </a:t>
                </a:r>
                <a:r>
                  <a:rPr lang="id-ID" sz="3600" dirty="0" err="1"/>
                  <a:t>for</a:t>
                </a:r>
                <a:r>
                  <a:rPr lang="id-ID" sz="3600" dirty="0"/>
                  <a:t> </a:t>
                </a:r>
                <a:r>
                  <a:rPr lang="id-ID" sz="3600" dirty="0" err="1"/>
                  <a:t>sparse</a:t>
                </a:r>
                <a:r>
                  <a:rPr lang="id-ID" sz="3600" dirty="0"/>
                  <a:t> data (e.g. </a:t>
                </a:r>
                <a:r>
                  <a:rPr lang="id-ID" sz="3600" dirty="0" err="1"/>
                  <a:t>Text</a:t>
                </a:r>
                <a:r>
                  <a:rPr lang="id-ID" sz="3600" dirty="0"/>
                  <a:t>)</a:t>
                </a:r>
              </a:p>
              <a:p>
                <a:pPr lvl="1"/>
                <a:r>
                  <a:rPr lang="id-ID" sz="3600" dirty="0" err="1"/>
                  <a:t>Exact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78" r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8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sz="3200" dirty="0" err="1"/>
                  <a:t>Example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Reduce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3D3ACEB5-497C-4FFC-976A-74672CE5E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3600" dirty="0"/>
                  <a:t>Local </a:t>
                </a:r>
                <a:r>
                  <a:rPr lang="id-ID" sz="3600" dirty="0" err="1"/>
                  <a:t>sensitive</a:t>
                </a:r>
                <a:r>
                  <a:rPr lang="id-ID" sz="3600" dirty="0"/>
                  <a:t> </a:t>
                </a:r>
                <a:r>
                  <a:rPr lang="id-ID" sz="3600" dirty="0" err="1"/>
                  <a:t>hashing</a:t>
                </a:r>
                <a:r>
                  <a:rPr lang="id-ID" sz="3600" dirty="0"/>
                  <a:t> : </a:t>
                </a:r>
                <a:r>
                  <a:rPr lang="id-ID" sz="3600" dirty="0" err="1"/>
                  <a:t>high</a:t>
                </a:r>
                <a:r>
                  <a:rPr lang="id-ID" sz="3600" dirty="0"/>
                  <a:t> </a:t>
                </a:r>
                <a:r>
                  <a:rPr lang="id-ID" sz="3600" dirty="0" err="1"/>
                  <a:t>dimensional</a:t>
                </a:r>
                <a:r>
                  <a:rPr lang="id-ID" sz="3600" dirty="0"/>
                  <a:t>, real </a:t>
                </a:r>
                <a:r>
                  <a:rPr lang="id-ID" sz="3600" dirty="0" err="1"/>
                  <a:t>valued</a:t>
                </a:r>
                <a:r>
                  <a:rPr lang="id-ID" sz="3600" dirty="0"/>
                  <a:t> </a:t>
                </a:r>
                <a:r>
                  <a:rPr lang="id-ID" sz="3600" dirty="0" err="1"/>
                  <a:t>or</a:t>
                </a:r>
                <a:r>
                  <a:rPr lang="id-ID" sz="3600" dirty="0"/>
                  <a:t> </a:t>
                </a:r>
                <a:r>
                  <a:rPr lang="id-ID" sz="3600" dirty="0" err="1"/>
                  <a:t>discrete</a:t>
                </a:r>
                <a:r>
                  <a:rPr lang="id-ID" sz="3600" dirty="0"/>
                  <a:t> data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d-ID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id-ID" sz="3600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d-ID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3600" dirty="0"/>
                  <a:t> </a:t>
                </a:r>
                <a:endParaRPr lang="id-ID" sz="3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d-ID" sz="3600" dirty="0" err="1"/>
                  <a:t>Example</a:t>
                </a:r>
                <a:r>
                  <a:rPr lang="id-ID" sz="3600" dirty="0"/>
                  <a:t> : Bits in </a:t>
                </a:r>
                <a:r>
                  <a:rPr lang="id-ID" sz="3600" dirty="0" err="1"/>
                  <a:t>fingerprintings</a:t>
                </a:r>
                <a:endParaRPr lang="id-ID" sz="3600" dirty="0"/>
              </a:p>
              <a:p>
                <a:pPr lvl="1"/>
                <a:r>
                  <a:rPr lang="id-ID" sz="3600" dirty="0" err="1"/>
                  <a:t>Inexact</a:t>
                </a:r>
                <a:r>
                  <a:rPr lang="id-ID" sz="3600" dirty="0"/>
                  <a:t> : </a:t>
                </a:r>
                <a:r>
                  <a:rPr lang="id-ID" sz="3600" dirty="0" err="1"/>
                  <a:t>can</a:t>
                </a:r>
                <a:r>
                  <a:rPr lang="id-ID" sz="3600" dirty="0"/>
                  <a:t> </a:t>
                </a:r>
                <a:r>
                  <a:rPr lang="id-ID" sz="3600" dirty="0" err="1"/>
                  <a:t>miss</a:t>
                </a:r>
                <a:r>
                  <a:rPr lang="id-ID" sz="3600" dirty="0"/>
                  <a:t> </a:t>
                </a:r>
                <a:r>
                  <a:rPr lang="id-ID" sz="3600" dirty="0" err="1"/>
                  <a:t>neighbors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1BFA112-36DD-42F0-8CB3-5BF1883BF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0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4400" b="1" dirty="0" err="1"/>
              <a:t>Characteristics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rgbClr val="000000"/>
                </a:solidFill>
              </a:rPr>
              <a:t>Is a </a:t>
            </a:r>
            <a:r>
              <a:rPr lang="id-ID" sz="3200" dirty="0" err="1">
                <a:solidFill>
                  <a:srgbClr val="000000"/>
                </a:solidFill>
              </a:rPr>
              <a:t>type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of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b="1" dirty="0" err="1">
                <a:solidFill>
                  <a:srgbClr val="FF0000"/>
                </a:solidFill>
              </a:rPr>
              <a:t>Instance</a:t>
            </a:r>
            <a:r>
              <a:rPr lang="id-ID" sz="3200" b="1" dirty="0">
                <a:solidFill>
                  <a:srgbClr val="FF0000"/>
                </a:solidFill>
              </a:rPr>
              <a:t> </a:t>
            </a:r>
            <a:r>
              <a:rPr lang="id-ID" sz="3200" b="1" dirty="0" err="1">
                <a:solidFill>
                  <a:srgbClr val="FF0000"/>
                </a:solidFill>
              </a:rPr>
              <a:t>Based</a:t>
            </a:r>
            <a:r>
              <a:rPr lang="id-ID" sz="3200" b="1" dirty="0">
                <a:solidFill>
                  <a:srgbClr val="FF0000"/>
                </a:solidFill>
              </a:rPr>
              <a:t> </a:t>
            </a:r>
            <a:r>
              <a:rPr lang="id-ID" sz="3200" b="1" dirty="0" err="1">
                <a:solidFill>
                  <a:srgbClr val="FF0000"/>
                </a:solidFill>
              </a:rPr>
              <a:t>Learning</a:t>
            </a:r>
            <a:r>
              <a:rPr lang="id-ID" sz="3200" b="1" dirty="0">
                <a:solidFill>
                  <a:srgbClr val="FF0000"/>
                </a:solidFill>
              </a:rPr>
              <a:t> / </a:t>
            </a:r>
            <a:r>
              <a:rPr lang="id-ID" sz="3200" b="1" dirty="0" err="1">
                <a:solidFill>
                  <a:srgbClr val="FF0000"/>
                </a:solidFill>
              </a:rPr>
              <a:t>Lazy</a:t>
            </a:r>
            <a:r>
              <a:rPr lang="id-ID" sz="3200" b="1" dirty="0">
                <a:solidFill>
                  <a:srgbClr val="FF0000"/>
                </a:solidFill>
              </a:rPr>
              <a:t> </a:t>
            </a:r>
            <a:r>
              <a:rPr lang="id-ID" sz="3200" b="1" dirty="0" err="1">
                <a:solidFill>
                  <a:srgbClr val="FF0000"/>
                </a:solidFill>
              </a:rPr>
              <a:t>Learning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id-ID" sz="2800" dirty="0" err="1">
                <a:solidFill>
                  <a:srgbClr val="000000"/>
                </a:solidFill>
              </a:rPr>
              <a:t>Computation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id-ID" sz="2800" dirty="0" err="1">
                <a:solidFill>
                  <a:srgbClr val="000000"/>
                </a:solidFill>
              </a:rPr>
              <a:t>is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id-ID" sz="2800" dirty="0" err="1">
                <a:solidFill>
                  <a:srgbClr val="000000"/>
                </a:solidFill>
              </a:rPr>
              <a:t>delayed</a:t>
            </a:r>
            <a:r>
              <a:rPr lang="id-ID" sz="2800" dirty="0">
                <a:solidFill>
                  <a:srgbClr val="000000"/>
                </a:solidFill>
              </a:rPr>
              <a:t> until </a:t>
            </a:r>
            <a:r>
              <a:rPr lang="id-ID" sz="2800" dirty="0" err="1">
                <a:solidFill>
                  <a:srgbClr val="000000"/>
                </a:solidFill>
              </a:rPr>
              <a:t>classification</a:t>
            </a:r>
            <a:endParaRPr lang="id-ID" sz="2800" dirty="0">
              <a:solidFill>
                <a:srgbClr val="000000"/>
              </a:solidFill>
            </a:endParaRPr>
          </a:p>
          <a:p>
            <a:r>
              <a:rPr lang="id-ID" sz="3200" dirty="0" err="1">
                <a:solidFill>
                  <a:srgbClr val="000000"/>
                </a:solidFill>
              </a:rPr>
              <a:t>Simplest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technique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since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there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is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no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prior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knowledge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about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the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distribution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of</a:t>
            </a:r>
            <a:r>
              <a:rPr lang="id-ID" sz="3200" dirty="0">
                <a:solidFill>
                  <a:srgbClr val="000000"/>
                </a:solidFill>
              </a:rPr>
              <a:t> </a:t>
            </a:r>
            <a:r>
              <a:rPr lang="id-ID" sz="3200" dirty="0" err="1">
                <a:solidFill>
                  <a:srgbClr val="000000"/>
                </a:solidFill>
              </a:rPr>
              <a:t>the</a:t>
            </a:r>
            <a:r>
              <a:rPr lang="id-ID" sz="3200" dirty="0">
                <a:solidFill>
                  <a:srgbClr val="000000"/>
                </a:solidFill>
              </a:rPr>
              <a:t> data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Intuition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/>
              <a:t>k-NN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60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600" y="2547238"/>
                <a:ext cx="4063152" cy="346279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1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7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3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3200" dirty="0"/>
                  <a:t>Set </a:t>
                </a:r>
                <a:r>
                  <a:rPr lang="id-ID" sz="3200" dirty="0" err="1"/>
                  <a:t>of</a:t>
                </a:r>
                <a:r>
                  <a:rPr lang="id-ID" sz="3200" dirty="0"/>
                  <a:t> </a:t>
                </a:r>
                <a:r>
                  <a:rPr lang="id-ID" sz="3200" dirty="0" err="1"/>
                  <a:t>points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3200" dirty="0"/>
                  <a:t> </a:t>
                </a:r>
                <a:r>
                  <a:rPr lang="en-US" sz="3200" dirty="0"/>
                  <a:t>:</a:t>
                </a:r>
              </a:p>
              <a:p>
                <a:pPr lvl="1"/>
                <a:r>
                  <a:rPr lang="id-ID" sz="2800" dirty="0">
                    <a:solidFill>
                      <a:srgbClr val="FF0000"/>
                    </a:solidFill>
                  </a:rPr>
                  <a:t>The data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consist</a:t>
                </a:r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of</a:t>
                </a:r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two</a:t>
                </a:r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features</a:t>
                </a:r>
                <a:r>
                  <a:rPr lang="id-ID" sz="2800" dirty="0">
                    <a:solidFill>
                      <a:srgbClr val="FF0000"/>
                    </a:solidFill>
                  </a:rPr>
                  <a:t>,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i.e</a:t>
                </a:r>
                <a:r>
                  <a:rPr lang="id-ID" sz="2800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and</a:t>
                </a:r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800" dirty="0">
                    <a:solidFill>
                      <a:srgbClr val="FF0000"/>
                    </a:solidFill>
                  </a:rPr>
                  <a:t>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id-ID" sz="2800" dirty="0" err="1">
                    <a:solidFill>
                      <a:srgbClr val="FF0000"/>
                    </a:solidFill>
                  </a:rPr>
                  <a:t>There</a:t>
                </a:r>
                <a:r>
                  <a:rPr lang="id-ID" sz="2800" dirty="0">
                    <a:solidFill>
                      <a:srgbClr val="FF0000"/>
                    </a:solidFill>
                  </a:rPr>
                  <a:t> are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two</a:t>
                </a:r>
                <a:r>
                  <a:rPr lang="id-ID" sz="2800" dirty="0">
                    <a:solidFill>
                      <a:srgbClr val="FF0000"/>
                    </a:solidFill>
                  </a:rPr>
                  <a:t>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classes</a:t>
                </a:r>
                <a:r>
                  <a:rPr lang="id-ID" sz="2800" dirty="0">
                    <a:solidFill>
                      <a:srgbClr val="FF0000"/>
                    </a:solidFill>
                  </a:rPr>
                  <a:t>, 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i.e</a:t>
                </a:r>
                <a:r>
                  <a:rPr lang="id-ID" sz="2800" dirty="0">
                    <a:solidFill>
                      <a:srgbClr val="FF0000"/>
                    </a:solidFill>
                  </a:rPr>
                  <a:t>. Red (</a:t>
                </a:r>
                <a:r>
                  <a:rPr lang="id-ID" sz="2800" dirty="0" err="1">
                    <a:solidFill>
                      <a:srgbClr val="FF0000"/>
                    </a:solidFill>
                  </a:rPr>
                  <a:t>Circle</a:t>
                </a:r>
                <a:r>
                  <a:rPr lang="id-ID" sz="2800" dirty="0">
                    <a:solidFill>
                      <a:srgbClr val="FF0000"/>
                    </a:solidFill>
                  </a:rPr>
                  <a:t>) </a:t>
                </a:r>
                <a:r>
                  <a:rPr lang="id-ID" sz="2800" dirty="0" err="1"/>
                  <a:t>or</a:t>
                </a:r>
                <a:r>
                  <a:rPr lang="id-ID" sz="2800" dirty="0"/>
                  <a:t>  </a:t>
                </a:r>
                <a:r>
                  <a:rPr lang="id-ID" sz="2800" dirty="0" err="1">
                    <a:solidFill>
                      <a:srgbClr val="0070C0"/>
                    </a:solidFill>
                  </a:rPr>
                  <a:t>Blue</a:t>
                </a:r>
                <a:r>
                  <a:rPr lang="id-ID" sz="2800" dirty="0">
                    <a:solidFill>
                      <a:srgbClr val="0070C0"/>
                    </a:solidFill>
                  </a:rPr>
                  <a:t> (</a:t>
                </a:r>
                <a:r>
                  <a:rPr lang="id-ID" sz="2800" dirty="0" err="1">
                    <a:solidFill>
                      <a:srgbClr val="0070C0"/>
                    </a:solidFill>
                  </a:rPr>
                  <a:t>Triangle</a:t>
                </a:r>
                <a:r>
                  <a:rPr lang="id-ID" sz="2800" dirty="0">
                    <a:solidFill>
                      <a:srgbClr val="0070C0"/>
                    </a:solidFill>
                  </a:rPr>
                  <a:t>)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B1925A-FDF0-43C8-B9C2-B552D2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47238"/>
                <a:ext cx="4063152" cy="3462794"/>
              </a:xfrm>
              <a:prstGeom prst="rect">
                <a:avLst/>
              </a:prstGeom>
              <a:blipFill>
                <a:blip r:embed="rId2"/>
                <a:stretch>
                  <a:fillRect l="-2999" t="-1585" r="-3298" b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ambar 2">
            <a:extLst>
              <a:ext uri="{FF2B5EF4-FFF2-40B4-BE49-F238E27FC236}">
                <a16:creationId xmlns:a16="http://schemas.microsoft.com/office/drawing/2014/main" id="{4C771EFF-F5F1-4935-9971-3E10C5F0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64" y="2534879"/>
            <a:ext cx="3753754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 err="1"/>
              <a:t>Example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971600" y="2547238"/>
            <a:ext cx="4063152" cy="346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200" dirty="0" err="1"/>
              <a:t>What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box</a:t>
            </a:r>
            <a:r>
              <a:rPr lang="id-ID" sz="3200" dirty="0"/>
              <a:t> </a:t>
            </a:r>
            <a:r>
              <a:rPr lang="id-ID" sz="3200" dirty="0" err="1"/>
              <a:t>class</a:t>
            </a:r>
            <a:r>
              <a:rPr lang="id-ID" sz="3200" dirty="0"/>
              <a:t>? Is </a:t>
            </a:r>
            <a:r>
              <a:rPr lang="id-ID" sz="3200" dirty="0" err="1"/>
              <a:t>it</a:t>
            </a:r>
            <a:r>
              <a:rPr lang="id-ID" sz="3200" dirty="0"/>
              <a:t> </a:t>
            </a:r>
            <a:r>
              <a:rPr lang="id-ID" sz="3200" dirty="0" err="1"/>
              <a:t>red</a:t>
            </a:r>
            <a:r>
              <a:rPr lang="id-ID" sz="3200" dirty="0"/>
              <a:t> </a:t>
            </a:r>
            <a:r>
              <a:rPr lang="id-ID" sz="3200" dirty="0" err="1"/>
              <a:t>or</a:t>
            </a:r>
            <a:r>
              <a:rPr lang="id-ID" sz="3200" dirty="0"/>
              <a:t> </a:t>
            </a:r>
            <a:r>
              <a:rPr lang="id-ID" sz="3200" dirty="0" err="1"/>
              <a:t>blue</a:t>
            </a:r>
            <a:r>
              <a:rPr lang="id-ID" sz="3200" dirty="0"/>
              <a:t>?</a:t>
            </a:r>
          </a:p>
          <a:p>
            <a:r>
              <a:rPr lang="id-ID" sz="3200" dirty="0" err="1"/>
              <a:t>Nearby</a:t>
            </a:r>
            <a:r>
              <a:rPr lang="id-ID" sz="3200" dirty="0"/>
              <a:t> </a:t>
            </a:r>
            <a:r>
              <a:rPr lang="id-ID" sz="3200" dirty="0" err="1"/>
              <a:t>point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</a:t>
            </a:r>
            <a:r>
              <a:rPr lang="id-ID" sz="3200" dirty="0" err="1"/>
              <a:t>red</a:t>
            </a:r>
            <a:endParaRPr lang="id-ID" sz="3200" dirty="0"/>
          </a:p>
          <a:p>
            <a:pPr lvl="1"/>
            <a:r>
              <a:rPr lang="id-ID" sz="2800" dirty="0">
                <a:solidFill>
                  <a:srgbClr val="FF0000"/>
                </a:solidFill>
              </a:rPr>
              <a:t>We </a:t>
            </a:r>
            <a:r>
              <a:rPr lang="id-ID" sz="2800" dirty="0" err="1">
                <a:solidFill>
                  <a:srgbClr val="FF0000"/>
                </a:solidFill>
              </a:rPr>
              <a:t>can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use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this</a:t>
            </a:r>
            <a:r>
              <a:rPr lang="id-ID" sz="2800" dirty="0">
                <a:solidFill>
                  <a:srgbClr val="FF0000"/>
                </a:solidFill>
              </a:rPr>
              <a:t> as a basis </a:t>
            </a:r>
            <a:r>
              <a:rPr lang="id-ID" sz="2800" dirty="0" err="1">
                <a:solidFill>
                  <a:srgbClr val="FF0000"/>
                </a:solidFill>
              </a:rPr>
              <a:t>of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learning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err="1">
                <a:solidFill>
                  <a:srgbClr val="FF0000"/>
                </a:solidFill>
              </a:rPr>
              <a:t>algorithm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CF5C555-E7AC-47D6-9613-97104C86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64" y="2547238"/>
            <a:ext cx="3758477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Nearest</a:t>
            </a:r>
            <a:r>
              <a:rPr lang="id-ID" sz="4800" dirty="0"/>
              <a:t> </a:t>
            </a:r>
            <a:r>
              <a:rPr lang="id-ID" sz="4800" dirty="0" err="1"/>
              <a:t>Neighboor</a:t>
            </a:r>
            <a:r>
              <a:rPr lang="id-ID" sz="4800" dirty="0"/>
              <a:t> </a:t>
            </a:r>
            <a:r>
              <a:rPr lang="id-ID" sz="4800" dirty="0" err="1"/>
              <a:t>Classification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/>
              <a:t>k-NN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993637"/>
      </p:ext>
    </p:extLst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1324</TotalTime>
  <Words>1197</Words>
  <Application>Microsoft Office PowerPoint</Application>
  <PresentationFormat>Tampilan Layar (4:3)</PresentationFormat>
  <Paragraphs>207</Paragraphs>
  <Slides>44</Slides>
  <Notes>2</Notes>
  <HiddenSlides>0</HiddenSlides>
  <MMClips>0</MMClips>
  <ScaleCrop>false</ScaleCrop>
  <HeadingPairs>
    <vt:vector size="8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2</vt:i4>
      </vt:variant>
      <vt:variant>
        <vt:lpstr>Judul Slide</vt:lpstr>
      </vt:variant>
      <vt:variant>
        <vt:i4>44</vt:i4>
      </vt:variant>
    </vt:vector>
  </HeadingPairs>
  <TitlesOfParts>
    <vt:vector size="55" baseType="lpstr">
      <vt:lpstr>AR BERKLEY</vt:lpstr>
      <vt:lpstr>Arial</vt:lpstr>
      <vt:lpstr>Calibri</vt:lpstr>
      <vt:lpstr>Cambria Math</vt:lpstr>
      <vt:lpstr>Corbel</vt:lpstr>
      <vt:lpstr>Segoe UI Black</vt:lpstr>
      <vt:lpstr>Symbol</vt:lpstr>
      <vt:lpstr>Wingdings 2</vt:lpstr>
      <vt:lpstr>Bingkai</vt:lpstr>
      <vt:lpstr>VISIO</vt:lpstr>
      <vt:lpstr>Worksheet</vt:lpstr>
      <vt:lpstr>k-Nearest Neighboor</vt:lpstr>
      <vt:lpstr>Characteristics &amp; Definition</vt:lpstr>
      <vt:lpstr>What are The Differences?</vt:lpstr>
      <vt:lpstr>The Differences</vt:lpstr>
      <vt:lpstr>Characteristics</vt:lpstr>
      <vt:lpstr>Intuition</vt:lpstr>
      <vt:lpstr>Example</vt:lpstr>
      <vt:lpstr>Example</vt:lpstr>
      <vt:lpstr>Nearest Neighboor Classification</vt:lpstr>
      <vt:lpstr>Example</vt:lpstr>
      <vt:lpstr>Example</vt:lpstr>
      <vt:lpstr>Example</vt:lpstr>
      <vt:lpstr>Example</vt:lpstr>
      <vt:lpstr>Nearest Neighboor Classification</vt:lpstr>
      <vt:lpstr>Nearest Neighboor : Outliers</vt:lpstr>
      <vt:lpstr>Drawbacks</vt:lpstr>
      <vt:lpstr>Sollution</vt:lpstr>
      <vt:lpstr>k-Nearest Neighboor</vt:lpstr>
      <vt:lpstr>The Algorithm</vt:lpstr>
      <vt:lpstr>Distance Measures</vt:lpstr>
      <vt:lpstr>Euclidean Distance  1</vt:lpstr>
      <vt:lpstr>Euclidean Distancce Characteristics</vt:lpstr>
      <vt:lpstr>Euclidean Distance</vt:lpstr>
      <vt:lpstr>Hamming Distance  2</vt:lpstr>
      <vt:lpstr>Manhattan / City Block Distance  3</vt:lpstr>
      <vt:lpstr>Max / Sup / Chebyshev Distance  4</vt:lpstr>
      <vt:lpstr>Minkowski Distance  5</vt:lpstr>
      <vt:lpstr>Minkowski Distance</vt:lpstr>
      <vt:lpstr>Mahalanobis  Distance  6</vt:lpstr>
      <vt:lpstr>k-NN Classification</vt:lpstr>
      <vt:lpstr>Contoh :</vt:lpstr>
      <vt:lpstr>Soal</vt:lpstr>
      <vt:lpstr>k-NN Practical Issues</vt:lpstr>
      <vt:lpstr>Presentasi PowerPoint</vt:lpstr>
      <vt:lpstr>KNN Feature Normalization</vt:lpstr>
      <vt:lpstr>Choosing the Value of k</vt:lpstr>
      <vt:lpstr>Presentasi PowerPoint</vt:lpstr>
      <vt:lpstr>Making k-NN Fast</vt:lpstr>
      <vt:lpstr>Presentasi PowerPoint</vt:lpstr>
      <vt:lpstr>Presentasi PowerPoint</vt:lpstr>
      <vt:lpstr>Presentasi PowerPoint</vt:lpstr>
      <vt:lpstr>Example of Reduce n</vt:lpstr>
      <vt:lpstr>Example of Reduce n</vt:lpstr>
      <vt:lpstr>Example of Reduce 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91</cp:revision>
  <dcterms:created xsi:type="dcterms:W3CDTF">2017-02-15T22:32:41Z</dcterms:created>
  <dcterms:modified xsi:type="dcterms:W3CDTF">2018-08-28T16:08:41Z</dcterms:modified>
</cp:coreProperties>
</file>