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42" r:id="rId5"/>
    <p:sldId id="443" r:id="rId6"/>
    <p:sldId id="444" r:id="rId7"/>
    <p:sldId id="445" r:id="rId8"/>
    <p:sldId id="453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83" r:id="rId17"/>
    <p:sldId id="455" r:id="rId18"/>
    <p:sldId id="484" r:id="rId19"/>
    <p:sldId id="482" r:id="rId20"/>
    <p:sldId id="458" r:id="rId21"/>
    <p:sldId id="487" r:id="rId22"/>
    <p:sldId id="486" r:id="rId23"/>
    <p:sldId id="489" r:id="rId24"/>
    <p:sldId id="485" r:id="rId25"/>
    <p:sldId id="456" r:id="rId26"/>
    <p:sldId id="45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46" autoAdjust="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7F258-2656-4D60-8024-66087E66279D}" type="datetimeFigureOut">
              <a:rPr lang="en-US" smtClean="0"/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6181-A0FD-4E94-BBD4-15803A093F5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Mencari </a:t>
            </a:r>
            <a:r>
              <a:rPr lang="id-ID" dirty="0" err="1"/>
              <a:t>hipotesa</a:t>
            </a:r>
            <a:r>
              <a:rPr lang="id-ID" dirty="0"/>
              <a:t> terbaik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hipotesa</a:t>
            </a:r>
            <a:r>
              <a:rPr lang="id-ID" dirty="0">
                <a:sym typeface="Wingdings" panose="05000000000000000000" pitchFamily="2" charset="2"/>
              </a:rPr>
              <a:t> yang paling mungkin jika diketahui datanya D serta pengetahuan awal mengenai </a:t>
            </a:r>
            <a:r>
              <a:rPr lang="id-ID" dirty="0" err="1">
                <a:sym typeface="Wingdings" panose="05000000000000000000" pitchFamily="2" charset="2"/>
              </a:rPr>
              <a:t>prior</a:t>
            </a:r>
            <a:r>
              <a:rPr lang="id-ID" dirty="0">
                <a:sym typeface="Wingdings" panose="05000000000000000000" pitchFamily="2" charset="2"/>
              </a:rPr>
              <a:t> dari </a:t>
            </a:r>
            <a:r>
              <a:rPr lang="id-ID" dirty="0" err="1">
                <a:sym typeface="Wingdings" panose="05000000000000000000" pitchFamily="2" charset="2"/>
              </a:rPr>
              <a:t>hipotesa-hipotesa</a:t>
            </a:r>
            <a:r>
              <a:rPr lang="id-ID" dirty="0">
                <a:sym typeface="Wingdings" panose="05000000000000000000" pitchFamily="2" charset="2"/>
              </a:rPr>
              <a:t> tersebut.</a:t>
            </a:r>
            <a:endParaRPr lang="id-ID" dirty="0">
              <a:sym typeface="Wingdings" panose="05000000000000000000" pitchFamily="2" charset="2"/>
            </a:endParaRPr>
          </a:p>
          <a:p>
            <a:r>
              <a:rPr lang="id-ID" dirty="0">
                <a:sym typeface="Wingdings" panose="05000000000000000000" pitchFamily="2" charset="2"/>
              </a:rPr>
              <a:t>Menghasilkan sebuah cara untuk menghitung probabilitas dari </a:t>
            </a:r>
            <a:r>
              <a:rPr lang="id-ID" dirty="0" err="1">
                <a:sym typeface="Wingdings" panose="05000000000000000000" pitchFamily="2" charset="2"/>
              </a:rPr>
              <a:t>hipotesa</a:t>
            </a:r>
            <a:r>
              <a:rPr lang="id-ID" dirty="0">
                <a:sym typeface="Wingdings" panose="05000000000000000000" pitchFamily="2" charset="2"/>
              </a:rPr>
              <a:t> berdasarkan 3 hal :</a:t>
            </a:r>
            <a:endParaRPr lang="id-ID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id-ID" dirty="0" err="1">
                <a:sym typeface="Wingdings" panose="05000000000000000000" pitchFamily="2" charset="2"/>
              </a:rPr>
              <a:t>Prior</a:t>
            </a:r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 err="1">
                <a:sym typeface="Wingdings" panose="05000000000000000000" pitchFamily="2" charset="2"/>
              </a:rPr>
              <a:t>probability</a:t>
            </a:r>
            <a:endParaRPr lang="id-ID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id-ID" dirty="0">
                <a:sym typeface="Wingdings" panose="05000000000000000000" pitchFamily="2" charset="2"/>
              </a:rPr>
              <a:t>Probabilitas dari data observasi jika diketahui </a:t>
            </a:r>
            <a:r>
              <a:rPr lang="id-ID" dirty="0" err="1">
                <a:sym typeface="Wingdings" panose="05000000000000000000" pitchFamily="2" charset="2"/>
              </a:rPr>
              <a:t>hipotesanya</a:t>
            </a:r>
            <a:endParaRPr lang="id-ID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id-ID" dirty="0">
                <a:sym typeface="Wingdings" panose="05000000000000000000" pitchFamily="2" charset="2"/>
              </a:rPr>
              <a:t>Probabilitas dari data observasi itu sendiri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d-ID" dirty="0" err="1"/>
              <a:t>Prior</a:t>
            </a:r>
            <a:r>
              <a:rPr lang="id-ID" dirty="0"/>
              <a:t> </a:t>
            </a:r>
            <a:r>
              <a:rPr lang="id-ID" dirty="0" err="1"/>
              <a:t>probability</a:t>
            </a:r>
            <a:r>
              <a:rPr lang="id-ID" dirty="0"/>
              <a:t> : pengetahuan mengenai peluang h merupakan </a:t>
            </a:r>
            <a:r>
              <a:rPr lang="id-ID" dirty="0" err="1"/>
              <a:t>hipotesa</a:t>
            </a:r>
            <a:r>
              <a:rPr lang="id-ID" dirty="0"/>
              <a:t> yang benar (sebelum kita memiliki data observasi)</a:t>
            </a:r>
            <a:endParaRPr lang="id-ID" dirty="0"/>
          </a:p>
          <a:p>
            <a:pPr marL="171450" indent="-171450">
              <a:buFontTx/>
              <a:buChar char="-"/>
            </a:pPr>
            <a:r>
              <a:rPr lang="id-ID" dirty="0" err="1"/>
              <a:t>Evidence</a:t>
            </a:r>
            <a:r>
              <a:rPr lang="id-ID" dirty="0"/>
              <a:t> dari observasi : probabilitas </a:t>
            </a:r>
            <a:r>
              <a:rPr lang="id-ID" dirty="0" err="1"/>
              <a:t>training</a:t>
            </a:r>
            <a:r>
              <a:rPr lang="id-ID" dirty="0"/>
              <a:t> data yang akan diobservasi tanpa adanya pengetahuan </a:t>
            </a:r>
            <a:r>
              <a:rPr lang="id-ID" dirty="0" err="1"/>
              <a:t>hipotesa</a:t>
            </a:r>
            <a:r>
              <a:rPr lang="id-ID" dirty="0"/>
              <a:t> mana yang akan muncul</a:t>
            </a:r>
            <a:endParaRPr lang="id-ID" dirty="0"/>
          </a:p>
          <a:p>
            <a:pPr marL="171450" indent="-171450">
              <a:buFontTx/>
              <a:buChar char="-"/>
            </a:pPr>
            <a:r>
              <a:rPr lang="id-ID" dirty="0" err="1"/>
              <a:t>Conditional</a:t>
            </a:r>
            <a:r>
              <a:rPr lang="id-ID" dirty="0"/>
              <a:t> </a:t>
            </a:r>
            <a:r>
              <a:rPr lang="id-ID" dirty="0" err="1"/>
              <a:t>probability</a:t>
            </a:r>
            <a:r>
              <a:rPr lang="id-ID" dirty="0"/>
              <a:t> dari P(</a:t>
            </a:r>
            <a:r>
              <a:rPr lang="id-ID" dirty="0" err="1"/>
              <a:t>D|h</a:t>
            </a:r>
            <a:r>
              <a:rPr lang="id-ID" dirty="0"/>
              <a:t>) = probabilitas </a:t>
            </a:r>
            <a:r>
              <a:rPr lang="id-ID" dirty="0" err="1"/>
              <a:t>training</a:t>
            </a:r>
            <a:r>
              <a:rPr lang="id-ID" dirty="0"/>
              <a:t> data D jika diketahui </a:t>
            </a:r>
            <a:r>
              <a:rPr lang="id-ID" dirty="0">
                <a:sym typeface="Wingdings" panose="05000000000000000000" pitchFamily="2" charset="2"/>
              </a:rPr>
              <a:t> </a:t>
            </a:r>
            <a:r>
              <a:rPr lang="id-ID" dirty="0" err="1">
                <a:sym typeface="Wingdings" panose="05000000000000000000" pitchFamily="2" charset="2"/>
              </a:rPr>
              <a:t>Likelihood</a:t>
            </a:r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56181-A0FD-4E94-BBD4-15803A093F5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  <a:endParaRPr lang="id-ID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  <a:endParaRPr lang="id-ID"/>
          </a:p>
          <a:p>
            <a:pPr lvl="1"/>
            <a:r>
              <a:rPr lang="id-ID"/>
              <a:t>Tingkat kedua</a:t>
            </a:r>
            <a:endParaRPr lang="id-ID"/>
          </a:p>
          <a:p>
            <a:pPr lvl="2"/>
            <a:r>
              <a:rPr lang="id-ID"/>
              <a:t>Tingkat ketiga</a:t>
            </a:r>
            <a:endParaRPr lang="id-ID"/>
          </a:p>
          <a:p>
            <a:pPr lvl="3"/>
            <a:r>
              <a:rPr lang="id-ID"/>
              <a:t>Tingkat keempat</a:t>
            </a:r>
            <a:endParaRPr lang="id-ID"/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CE81C-AF71-412F-82A8-8A46F8F2E80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78625CA9-E342-4A45-A6AA-F5633157A6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367639"/>
            <a:ext cx="8780525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buah gambar berisi teks, peta&#10;&#10;Deskripsi dihasilkan dengan keyakinan sangat tingg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3" r="-2" b="30941"/>
          <a:stretch>
            <a:fillRect/>
          </a:stretch>
        </p:blipFill>
        <p:spPr bwMode="auto">
          <a:xfrm>
            <a:off x="802385" y="484632"/>
            <a:ext cx="797814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4590661"/>
            <a:ext cx="7658146" cy="1065690"/>
          </a:xfrm>
        </p:spPr>
        <p:txBody>
          <a:bodyPr>
            <a:normAutofit/>
          </a:bodyPr>
          <a:lstStyle/>
          <a:p>
            <a:r>
              <a:rPr lang="id-ID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Bayesian</a:t>
            </a:r>
            <a:r>
              <a:rPr lang="id-ID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id-ID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Learning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0" y="5666792"/>
            <a:ext cx="7635522" cy="542592"/>
          </a:xfrm>
        </p:spPr>
        <p:txBody>
          <a:bodyPr>
            <a:normAutofit/>
          </a:bodyPr>
          <a:lstStyle/>
          <a:p>
            <a:r>
              <a:rPr lang="en-US" b="1">
                <a:latin typeface="AR BERKLEY" pitchFamily="2" charset="0"/>
              </a:rPr>
              <a:t>Dr. </a:t>
            </a:r>
            <a:r>
              <a:rPr lang="en-US" b="1" err="1">
                <a:latin typeface="AR BERKLEY" pitchFamily="2" charset="0"/>
              </a:rPr>
              <a:t>Retno</a:t>
            </a:r>
            <a:r>
              <a:rPr lang="en-US" b="1">
                <a:latin typeface="AR BERKLEY" pitchFamily="2" charset="0"/>
              </a:rPr>
              <a:t> </a:t>
            </a:r>
            <a:r>
              <a:rPr lang="en-US" b="1" err="1">
                <a:latin typeface="AR BERKLEY" pitchFamily="2" charset="0"/>
              </a:rPr>
              <a:t>Kusumaningrum</a:t>
            </a:r>
            <a:r>
              <a:rPr lang="en-US" b="1">
                <a:latin typeface="AR BERKLEY" pitchFamily="2" charset="0"/>
              </a:rPr>
              <a:t>, </a:t>
            </a:r>
            <a:r>
              <a:rPr lang="en-US" b="1" err="1">
                <a:latin typeface="AR BERKLEY" pitchFamily="2" charset="0"/>
              </a:rPr>
              <a:t>S.Si</a:t>
            </a:r>
            <a:r>
              <a:rPr lang="en-US" b="1">
                <a:latin typeface="AR BERKLEY" pitchFamily="2" charset="0"/>
              </a:rPr>
              <a:t>., </a:t>
            </a:r>
            <a:r>
              <a:rPr lang="en-US" b="1" err="1">
                <a:latin typeface="AR BERKLEY" pitchFamily="2" charset="0"/>
              </a:rPr>
              <a:t>M.Kom</a:t>
            </a:r>
            <a:r>
              <a:rPr lang="en-US" b="1">
                <a:latin typeface="AR BERKLEY" pitchFamily="2" charset="0"/>
              </a:rPr>
              <a:t>.</a:t>
            </a:r>
            <a:endParaRPr lang="en-US" b="1">
              <a:latin typeface="AR BERKLE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700808"/>
                <a:ext cx="73914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prstClr val="black"/>
                    </a:solidFill>
                  </a:rPr>
                  <a:t>Dalam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konteks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i="1" dirty="0">
                    <a:solidFill>
                      <a:prstClr val="black"/>
                    </a:solidFill>
                  </a:rPr>
                  <a:t>machine learning</a:t>
                </a:r>
                <a:r>
                  <a:rPr lang="id-ID" sz="4000" i="1" dirty="0">
                    <a:solidFill>
                      <a:prstClr val="black"/>
                    </a:solidFill>
                  </a:rPr>
                  <a:t> </a:t>
                </a:r>
                <a:r>
                  <a:rPr lang="id-ID" sz="4000" dirty="0">
                    <a:solidFill>
                      <a:prstClr val="black"/>
                    </a:solidFill>
                  </a:rPr>
                  <a:t>(</a:t>
                </a:r>
                <a:r>
                  <a:rPr lang="id-ID" sz="4000" i="1" dirty="0" err="1">
                    <a:solidFill>
                      <a:prstClr val="black"/>
                    </a:solidFill>
                  </a:rPr>
                  <a:t>supervised</a:t>
                </a:r>
                <a:r>
                  <a:rPr lang="id-ID" sz="4000" i="1" dirty="0">
                    <a:solidFill>
                      <a:prstClr val="black"/>
                    </a:solidFill>
                  </a:rPr>
                  <a:t> </a:t>
                </a:r>
                <a:r>
                  <a:rPr lang="id-ID" sz="4000" i="1" dirty="0" err="1">
                    <a:solidFill>
                      <a:prstClr val="black"/>
                    </a:solidFill>
                  </a:rPr>
                  <a:t>learning</a:t>
                </a:r>
                <a:r>
                  <a:rPr lang="id-ID" sz="4000" dirty="0">
                    <a:solidFill>
                      <a:prstClr val="black"/>
                    </a:solidFill>
                  </a:rPr>
                  <a:t>)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perlu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diingat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bahwa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merupakan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merupakan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i="1" dirty="0">
                    <a:solidFill>
                      <a:prstClr val="black"/>
                    </a:solidFill>
                  </a:rPr>
                  <a:t>data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i="1" dirty="0">
                    <a:solidFill>
                      <a:prstClr val="black"/>
                    </a:solidFill>
                  </a:rPr>
                  <a:t>training</a:t>
                </a:r>
                <a:r>
                  <a:rPr lang="en-US" sz="4000" dirty="0">
                    <a:solidFill>
                      <a:prstClr val="black"/>
                    </a:solidFill>
                  </a:rPr>
                  <a:t>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atau</a:t>
                </a:r>
                <a:r>
                  <a:rPr lang="en-US" sz="4000" dirty="0">
                    <a:solidFill>
                      <a:prstClr val="black"/>
                    </a:solidFill>
                  </a:rPr>
                  <a:t> data </a:t>
                </a:r>
                <a:r>
                  <a:rPr lang="en-US" sz="4000" dirty="0" err="1">
                    <a:solidFill>
                      <a:prstClr val="black"/>
                    </a:solidFill>
                  </a:rPr>
                  <a:t>pembelajaran</a:t>
                </a:r>
                <a:r>
                  <a:rPr lang="id-ID" sz="4000" dirty="0">
                    <a:solidFill>
                      <a:prstClr val="black"/>
                    </a:solidFill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4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id-ID" sz="4000" dirty="0">
                    <a:solidFill>
                      <a:prstClr val="black"/>
                    </a:solidFill>
                  </a:rPr>
                  <a:t> adalah kelas atau label data</a:t>
                </a:r>
                <a:endParaRPr lang="en-US" sz="4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0808"/>
                <a:ext cx="7391400" cy="3785652"/>
              </a:xfrm>
              <a:prstGeom prst="rect">
                <a:avLst/>
              </a:prstGeom>
              <a:blipFill rotWithShape="1">
                <a:blip r:embed="rId1"/>
                <a:stretch>
                  <a:fillRect l="-1320" t="-2899" r="-1898" b="-5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id-ID" dirty="0"/>
              <a:t>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Terdapat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diagnosis </a:t>
                </a:r>
                <a:r>
                  <a:rPr lang="en-US" dirty="0" err="1"/>
                  <a:t>penyakit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, </a:t>
                </a:r>
                <a:r>
                  <a:rPr lang="en-US" dirty="0" err="1"/>
                  <a:t>yakni</a:t>
                </a:r>
                <a:r>
                  <a:rPr lang="en-US" dirty="0"/>
                  <a:t> :</a:t>
                </a:r>
              </a:p>
              <a:p>
                <a:pPr lvl="1"/>
                <a:r>
                  <a:rPr lang="en-US" dirty="0" err="1"/>
                  <a:t>Pasien</a:t>
                </a:r>
                <a:r>
                  <a:rPr lang="en-US" dirty="0"/>
                  <a:t> </a:t>
                </a:r>
                <a:r>
                  <a:rPr lang="en-US" dirty="0" err="1"/>
                  <a:t>mengidap</a:t>
                </a:r>
                <a:r>
                  <a:rPr lang="en-US" dirty="0"/>
                  <a:t> </a:t>
                </a:r>
                <a:r>
                  <a:rPr lang="en-US" dirty="0" err="1"/>
                  <a:t>penyakit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Pasien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mengidap</a:t>
                </a:r>
                <a:r>
                  <a:rPr lang="en-US" dirty="0"/>
                  <a:t> </a:t>
                </a:r>
                <a:r>
                  <a:rPr lang="en-US" dirty="0" err="1"/>
                  <a:t>penyakit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Data yang </a:t>
                </a:r>
                <a:r>
                  <a:rPr lang="en-US" dirty="0" err="1"/>
                  <a:t>tersedia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uji</a:t>
                </a:r>
                <a:r>
                  <a:rPr lang="en-US" dirty="0"/>
                  <a:t> </a:t>
                </a:r>
                <a:r>
                  <a:rPr lang="en-US" dirty="0" err="1"/>
                  <a:t>laboratorium</a:t>
                </a:r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kemungkinan</a:t>
                </a:r>
                <a:r>
                  <a:rPr lang="en-US" dirty="0"/>
                  <a:t>, </a:t>
                </a:r>
                <a:r>
                  <a:rPr lang="en-US" dirty="0" err="1"/>
                  <a:t>yakni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(D=p)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negatif</a:t>
                </a:r>
                <a:r>
                  <a:rPr lang="en-US" dirty="0"/>
                  <a:t> </a:t>
                </a:r>
                <a:r>
                  <a:rPr lang="en-US" dirty="0" err="1"/>
                  <a:t>kanker</a:t>
                </a:r>
                <a:r>
                  <a:rPr lang="en-US" dirty="0"/>
                  <a:t> (D=n)</a:t>
                </a:r>
              </a:p>
              <a:p>
                <a:pPr marL="6350" lvl="2" indent="0">
                  <a:buNone/>
                </a:pPr>
                <a:r>
                  <a:rPr lang="en-US" sz="2200" dirty="0" err="1"/>
                  <a:t>Selain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informasi</a:t>
                </a:r>
                <a:r>
                  <a:rPr lang="en-US" sz="2200" dirty="0"/>
                  <a:t> prior </a:t>
                </a:r>
                <a:r>
                  <a:rPr lang="en-US" sz="2200" dirty="0" err="1"/>
                  <a:t>bahwa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untuk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keseluruhan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populasi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terdapat</a:t>
                </a:r>
                <a:r>
                  <a:rPr lang="en-US" sz="2200" dirty="0"/>
                  <a:t> 0.8% </a:t>
                </a:r>
                <a:r>
                  <a:rPr lang="en-US" sz="2200" dirty="0" err="1"/>
                  <a:t>menderita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kanker</a:t>
                </a:r>
                <a:r>
                  <a:rPr lang="en-US" sz="2200" dirty="0"/>
                  <a:t>.</a:t>
                </a:r>
              </a:p>
              <a:p>
                <a:pPr marL="6350" lvl="2" indent="0">
                  <a:buNone/>
                </a:pP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uji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laboratorium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uji</a:t>
                </a:r>
                <a:r>
                  <a:rPr lang="en-US" sz="2200" dirty="0"/>
                  <a:t> lab </a:t>
                </a:r>
                <a:r>
                  <a:rPr lang="en-US" sz="2200" dirty="0" err="1"/>
                  <a:t>mengembalikan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positif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98%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kasus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penyakit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kanker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benar-benar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negatif</a:t>
                </a:r>
                <a:r>
                  <a:rPr lang="en-US" sz="2200" dirty="0"/>
                  <a:t> yang </a:t>
                </a:r>
                <a:r>
                  <a:rPr lang="en-US" sz="2200" dirty="0" err="1"/>
                  <a:t>benar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hanya</a:t>
                </a:r>
                <a:r>
                  <a:rPr lang="en-US" sz="2200" dirty="0"/>
                  <a:t> 97%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kasus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penyakit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kanker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tidak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terjadi</a:t>
                </a:r>
                <a:r>
                  <a:rPr lang="en-US" sz="2200" dirty="0"/>
                  <a:t>.</a:t>
                </a:r>
              </a:p>
              <a:p>
                <a:pPr marL="6350" lvl="2" indent="0">
                  <a:buNone/>
                </a:pPr>
                <a:r>
                  <a:rPr lang="en-US" sz="2200" dirty="0" err="1"/>
                  <a:t>Jika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seorang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pasien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datang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menjalani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uji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laboratorium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hasil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positif</a:t>
                </a:r>
                <a:r>
                  <a:rPr lang="en-US" sz="2200" dirty="0"/>
                  <a:t> , </a:t>
                </a:r>
                <a:r>
                  <a:rPr lang="en-US" sz="2200" dirty="0" err="1"/>
                  <a:t>maka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bagaimana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diagnosa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terhadap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pasien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tersebut</a:t>
                </a:r>
                <a:r>
                  <a:rPr lang="en-US" sz="2200" dirty="0"/>
                  <a:t>? </a:t>
                </a:r>
              </a:p>
              <a:p>
                <a:pPr marL="280988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00" t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 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Probabilitas </a:t>
                </a:r>
                <a:r>
                  <a:rPr lang="en-US" sz="2800" i="1" dirty="0"/>
                  <a:t>prior </a:t>
                </a:r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- </a:t>
                </a:r>
                <a:r>
                  <a:rPr lang="en-US" sz="2800" dirty="0" err="1"/>
                  <a:t>mengidap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kanker</a:t>
                </a:r>
                <a:r>
                  <a:rPr lang="en-US" sz="28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- </a:t>
                </a:r>
                <a:r>
                  <a:rPr lang="en-US" sz="2800" dirty="0" err="1"/>
                  <a:t>tidak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mengidap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kanker</a:t>
                </a:r>
                <a:r>
                  <a:rPr lang="en-US" sz="2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= 0.8% = 0.008   </a:t>
                </a:r>
                <a:r>
                  <a:rPr lang="en-US" sz="28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=0.992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Data </a:t>
                </a:r>
                <a:r>
                  <a:rPr lang="en-US" sz="2800" dirty="0" err="1"/>
                  <a:t>uji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laboratorium</a:t>
                </a:r>
                <a:r>
                  <a:rPr lang="en-US" sz="2800" dirty="0"/>
                  <a:t>  </a:t>
                </a:r>
                <a:r>
                  <a:rPr lang="en-US" sz="2800" i="1" dirty="0"/>
                  <a:t>(likelihood)</a:t>
                </a:r>
                <a:r>
                  <a:rPr lang="en-US" sz="2800" dirty="0"/>
                  <a:t>:</a:t>
                </a:r>
              </a:p>
              <a:p>
                <a:pPr marL="593725" lvl="1" indent="-273050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=0.98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maka</a:t>
                </a:r>
                <a:r>
                  <a:rPr lang="en-US" sz="2800" dirty="0"/>
                  <a:t> </a:t>
                </a:r>
                <a:endParaRPr lang="id-ID" sz="2800" dirty="0"/>
              </a:p>
              <a:p>
                <a:pPr marL="3206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𝐷</m:t>
                          </m:r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=0.</m:t>
                      </m:r>
                      <m:r>
                        <a:rPr lang="en-US" sz="2800" b="0" i="1" smtClean="0">
                          <a:latin typeface="Cambria Math"/>
                        </a:rPr>
                        <m:t>02</m:t>
                      </m:r>
                    </m:oMath>
                  </m:oMathPara>
                </a14:m>
                <a:endParaRPr lang="en-US" sz="2800" dirty="0"/>
              </a:p>
              <a:p>
                <a:pPr marL="633413" lvl="1" indent="-293688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𝐷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=0.9</m:t>
                    </m:r>
                    <m:r>
                      <a:rPr lang="en-US" sz="2800" b="0" i="1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sz="2800" dirty="0"/>
                  <a:t> maka </a:t>
                </a:r>
                <a:endParaRPr lang="id-ID" sz="2800" i="1" dirty="0">
                  <a:latin typeface="Cambria Math"/>
                </a:endParaRPr>
              </a:p>
              <a:p>
                <a:pPr marL="3397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𝐷</m:t>
                          </m:r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=0.0</m:t>
                      </m:r>
                      <m:r>
                        <a:rPr lang="en-US" sz="28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lanjutan</a:t>
            </a:r>
            <a:r>
              <a:rPr lang="en-US" dirty="0"/>
              <a:t> 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Posterior Distribution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2004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=0.98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×0.008=0.0078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 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320040" lvl="1" indent="0">
                  <a:buNone/>
                </a:pPr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320040" lvl="1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=0.</m:t>
                    </m:r>
                    <m:r>
                      <a:rPr lang="en-US" sz="2000" b="0" i="1" smtClean="0">
                        <a:latin typeface="Cambria Math"/>
                      </a:rPr>
                      <m:t>03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×0.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992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=0.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29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Cambria Math"/>
                      </a:rPr>
                      <m:t>76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Berdasarkan</a:t>
                </a:r>
                <a:r>
                  <a:rPr lang="en-US" sz="2400" dirty="0"/>
                  <a:t> data di </a:t>
                </a:r>
                <a:r>
                  <a:rPr lang="en-US" sz="2400" dirty="0" err="1"/>
                  <a:t>atas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&gt;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sehingga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𝑀𝐴𝑃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𝑡𝑖𝑑𝑎𝑘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𝑘𝑎𝑛𝑘𝑒𝑟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probabilitas</a:t>
                </a:r>
                <a:r>
                  <a:rPr lang="en-US" sz="2400" dirty="0"/>
                  <a:t> posterior </a:t>
                </a:r>
                <a:r>
                  <a:rPr lang="en-US" sz="2400" dirty="0" err="1"/>
                  <a:t>secara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lengkap</a:t>
                </a:r>
                <a:endParaRPr lang="en-US" sz="24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/>
                            </a:rPr>
                            <m:t>𝐷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0.0078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0.0078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+0.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29</m:t>
                          </m:r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.79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Kasus 2</a:t>
            </a:r>
            <a:endParaRPr lang="en-US" dirty="0"/>
          </a:p>
        </p:txBody>
      </p:sp>
      <p:sp>
        <p:nvSpPr>
          <p:cNvPr id="5" name="Tampungan Tek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~ Diskrit dan </a:t>
            </a:r>
            <a:r>
              <a:rPr lang="id-ID" dirty="0" err="1"/>
              <a:t>Multivariat</a:t>
            </a:r>
            <a:r>
              <a:rPr lang="id-ID" dirty="0"/>
              <a:t> ~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63500"/>
            <a:ext cx="3810000" cy="6707526"/>
          </a:xfrm>
        </p:spPr>
        <p:txBody>
          <a:bodyPr>
            <a:noAutofit/>
          </a:bodyPr>
          <a:lstStyle/>
          <a:p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r>
              <a:rPr lang="en-US" sz="2200" dirty="0"/>
              <a:t> 40 </a:t>
            </a:r>
            <a:r>
              <a:rPr lang="en-US" sz="2200" dirty="0" err="1"/>
              <a:t>buah</a:t>
            </a:r>
            <a:r>
              <a:rPr lang="en-US" sz="2200" dirty="0"/>
              <a:t> data </a:t>
            </a:r>
            <a:r>
              <a:rPr lang="en-US" sz="2200" dirty="0" err="1"/>
              <a:t>observasi</a:t>
            </a:r>
            <a:r>
              <a:rPr lang="en-US" sz="2200" dirty="0"/>
              <a:t> yang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</a:t>
            </a:r>
            <a:r>
              <a:rPr lang="en-US" sz="2200" dirty="0" err="1"/>
              <a:t>terkena</a:t>
            </a:r>
            <a:r>
              <a:rPr lang="en-US" sz="2200" dirty="0"/>
              <a:t> </a:t>
            </a:r>
            <a:r>
              <a:rPr lang="en-US" sz="2200" dirty="0" err="1"/>
              <a:t>penyakit</a:t>
            </a:r>
            <a:r>
              <a:rPr lang="en-US" sz="2200" dirty="0"/>
              <a:t> </a:t>
            </a:r>
            <a:r>
              <a:rPr lang="en-US" sz="2200" dirty="0" err="1"/>
              <a:t>demam</a:t>
            </a:r>
            <a:r>
              <a:rPr lang="en-US" sz="2200" dirty="0"/>
              <a:t> </a:t>
            </a:r>
            <a:r>
              <a:rPr lang="en-US" sz="2200" dirty="0" err="1"/>
              <a:t>berdarah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3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yakni</a:t>
            </a:r>
            <a:r>
              <a:rPr lang="en-US" sz="2200" dirty="0"/>
              <a:t> </a:t>
            </a:r>
            <a:r>
              <a:rPr lang="en-US" sz="2200" dirty="0" err="1"/>
              <a:t>adanya</a:t>
            </a:r>
            <a:r>
              <a:rPr lang="en-US" sz="2200" dirty="0"/>
              <a:t> </a:t>
            </a:r>
            <a:r>
              <a:rPr lang="en-US" sz="2200" dirty="0" err="1"/>
              <a:t>bintik</a:t>
            </a:r>
            <a:r>
              <a:rPr lang="en-US" sz="2200" dirty="0"/>
              <a:t> </a:t>
            </a:r>
            <a:r>
              <a:rPr lang="en-US" sz="2200" dirty="0" err="1"/>
              <a:t>merah</a:t>
            </a:r>
            <a:r>
              <a:rPr lang="en-US" sz="2200" dirty="0"/>
              <a:t> (R), </a:t>
            </a:r>
            <a:r>
              <a:rPr lang="en-US" sz="2200" dirty="0" err="1"/>
              <a:t>suhu</a:t>
            </a:r>
            <a:r>
              <a:rPr lang="en-US" sz="2200" dirty="0"/>
              <a:t> </a:t>
            </a:r>
            <a:r>
              <a:rPr lang="en-US" sz="2200" dirty="0" err="1"/>
              <a:t>badan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(T),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pusing</a:t>
            </a:r>
            <a:r>
              <a:rPr lang="en-US" sz="2200" dirty="0"/>
              <a:t> (</a:t>
            </a:r>
            <a:r>
              <a:rPr lang="id-ID" sz="2200" dirty="0"/>
              <a:t>G</a:t>
            </a:r>
            <a:r>
              <a:rPr lang="en-US" sz="2200" dirty="0"/>
              <a:t>). </a:t>
            </a:r>
            <a:r>
              <a:rPr lang="en-US" sz="2200" dirty="0" err="1"/>
              <a:t>Masing-masing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bernilai</a:t>
            </a:r>
            <a:r>
              <a:rPr lang="en-US" sz="2200" dirty="0"/>
              <a:t> 1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seseorang</a:t>
            </a:r>
            <a:r>
              <a:rPr lang="en-US" sz="2200" dirty="0"/>
              <a:t>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0 </a:t>
            </a: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berlaku</a:t>
            </a:r>
            <a:r>
              <a:rPr lang="en-US" sz="2200" dirty="0"/>
              <a:t> </a:t>
            </a:r>
            <a:r>
              <a:rPr lang="en-US" sz="2200" dirty="0" err="1"/>
              <a:t>sebaliknya</a:t>
            </a:r>
            <a:r>
              <a:rPr lang="en-US" sz="2200" dirty="0"/>
              <a:t>.</a:t>
            </a:r>
            <a:endParaRPr lang="en-US" sz="2200" dirty="0"/>
          </a:p>
          <a:p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diberikan</a:t>
            </a:r>
            <a:r>
              <a:rPr lang="en-US" sz="2200" dirty="0"/>
              <a:t> data </a:t>
            </a:r>
            <a:r>
              <a:rPr lang="en-US" sz="2200" dirty="0" err="1"/>
              <a:t>baru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gejala</a:t>
            </a:r>
            <a:r>
              <a:rPr lang="en-US" sz="2200" dirty="0"/>
              <a:t> </a:t>
            </a:r>
            <a:r>
              <a:rPr lang="en-US" sz="2200" dirty="0" err="1"/>
              <a:t>suhu</a:t>
            </a:r>
            <a:r>
              <a:rPr lang="en-US" sz="2200" dirty="0"/>
              <a:t> </a:t>
            </a:r>
            <a:r>
              <a:rPr lang="en-US" sz="2200" dirty="0" err="1"/>
              <a:t>tubuh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dan </a:t>
            </a:r>
            <a:r>
              <a:rPr lang="id-ID" sz="2200" dirty="0"/>
              <a:t>tetapi tidak merasa </a:t>
            </a:r>
            <a:r>
              <a:rPr lang="en-US" sz="2200" dirty="0" err="1"/>
              <a:t>pusing</a:t>
            </a:r>
            <a:r>
              <a:rPr lang="en-US" sz="2200" dirty="0"/>
              <a:t> </a:t>
            </a:r>
            <a:r>
              <a:rPr lang="en-US" sz="2200" dirty="0" err="1"/>
              <a:t>maka</a:t>
            </a:r>
            <a:r>
              <a:rPr lang="en-US" sz="2200" dirty="0"/>
              <a:t> data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apa</a:t>
            </a:r>
            <a:r>
              <a:rPr lang="en-US" sz="2200" dirty="0"/>
              <a:t>?</a:t>
            </a: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27984" y="63500"/>
          <a:ext cx="4295799" cy="670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1"/>
                <a:gridCol w="477311"/>
                <a:gridCol w="477311"/>
                <a:gridCol w="477311"/>
                <a:gridCol w="477311"/>
                <a:gridCol w="477311"/>
                <a:gridCol w="477311"/>
                <a:gridCol w="477311"/>
                <a:gridCol w="477311"/>
              </a:tblGrid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  <a:endParaRPr lang="en-US" sz="1200" dirty="0"/>
                    </a:p>
                  </a:txBody>
                  <a:tcPr/>
                </a:tc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1123951"/>
            <a:ext cx="7488830" cy="57685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Solusi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Proses Training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2035656"/>
          <a:ext cx="85689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56"/>
                <a:gridCol w="576756"/>
                <a:gridCol w="576756"/>
                <a:gridCol w="247182"/>
                <a:gridCol w="1550942"/>
                <a:gridCol w="1512167"/>
                <a:gridCol w="302434"/>
                <a:gridCol w="1425759"/>
                <a:gridCol w="1800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28346" t="-118033" r="-327559" b="-8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32932" t="-118033" r="-234137" b="-8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375214" t="-118033" r="-128205" b="-8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375676" t="-118033" r="-1351" b="-824590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1123951"/>
            <a:ext cx="7488830" cy="57685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Solusi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Proses Training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988840"/>
          <a:ext cx="74888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216024"/>
                <a:gridCol w="1091132"/>
                <a:gridCol w="1585870"/>
                <a:gridCol w="264312"/>
                <a:gridCol w="1233455"/>
                <a:gridCol w="15858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59218" t="-8197" r="-430726" b="-8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78462" t="-8197" r="-196538" b="-8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377833" t="-8197" r="-130542" b="-82295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373077" t="-8197" r="-1923" b="-822951"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=1/20 = 0,05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=6/20 = 0,3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=1/20 = 0,05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=3/20 = 0,15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=2/20 = 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=4/20 = 0,2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=1/20 = 0,05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=1/20 = 0,05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=3/20 = 0,15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=2/20 = 0,1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=3/20 = 0,15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=3/20 = 0,15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=4/20 = 0,2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=0/20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=5/20 = 0,25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=1/20 = 0,05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Solusi</a:t>
            </a:r>
            <a:r>
              <a:rPr lang="en-US" dirty="0"/>
              <a:t> – Proses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diberikan</a:t>
            </a:r>
            <a:r>
              <a:rPr lang="en-US" sz="3600" dirty="0"/>
              <a:t> data </a:t>
            </a:r>
            <a:r>
              <a:rPr lang="en-US" sz="3600" dirty="0" err="1"/>
              <a:t>baru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gejala</a:t>
            </a:r>
            <a:r>
              <a:rPr lang="en-US" sz="3600" dirty="0"/>
              <a:t> </a:t>
            </a:r>
            <a:r>
              <a:rPr lang="en-US" sz="3600" dirty="0" err="1"/>
              <a:t>suhu</a:t>
            </a:r>
            <a:r>
              <a:rPr lang="en-US" sz="3600" dirty="0"/>
              <a:t> </a:t>
            </a:r>
            <a:r>
              <a:rPr lang="en-US" sz="3600" dirty="0" err="1"/>
              <a:t>tubuh</a:t>
            </a:r>
            <a:r>
              <a:rPr lang="en-US" sz="3600" dirty="0"/>
              <a:t> </a:t>
            </a:r>
            <a:r>
              <a:rPr lang="en-US" sz="3600" dirty="0" err="1"/>
              <a:t>tinggi</a:t>
            </a:r>
            <a:r>
              <a:rPr lang="en-US" sz="3600" dirty="0"/>
              <a:t> dan </a:t>
            </a:r>
            <a:r>
              <a:rPr lang="id-ID" sz="3600" dirty="0"/>
              <a:t>tetapi tidak merasa </a:t>
            </a:r>
            <a:r>
              <a:rPr lang="en-US" sz="3600" dirty="0" err="1"/>
              <a:t>pusing</a:t>
            </a:r>
            <a:r>
              <a:rPr lang="en-US" sz="3600" dirty="0"/>
              <a:t> </a:t>
            </a:r>
            <a:r>
              <a:rPr lang="en-US" sz="3600" dirty="0" err="1"/>
              <a:t>maka</a:t>
            </a:r>
            <a:r>
              <a:rPr lang="en-US" sz="3600" dirty="0"/>
              <a:t> data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?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Jawab</a:t>
            </a:r>
            <a:r>
              <a:rPr lang="en-US" sz="3600" dirty="0"/>
              <a:t>: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</a:t>
            </a:r>
            <a:endParaRPr lang="en-US" dirty="0"/>
          </a:p>
        </p:txBody>
      </p:sp>
      <p:sp>
        <p:nvSpPr>
          <p:cNvPr id="5" name="Tampungan Tek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211388" cy="4600575"/>
          </a:xfrm>
        </p:spPr>
        <p:txBody>
          <a:bodyPr/>
          <a:lstStyle/>
          <a:p>
            <a:r>
              <a:rPr lang="en-US" dirty="0"/>
              <a:t>Background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" y="215265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in Machine Learning ?</a:t>
            </a:r>
            <a:endParaRPr lang="en-US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83425" y="2533650"/>
            <a:ext cx="4645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3124200" y="1657350"/>
                <a:ext cx="2590800" cy="2209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In Machine Learning?</a:t>
                </a:r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Interested in determining 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best hypothesis</a:t>
                </a:r>
                <a:r>
                  <a:rPr lang="en-US" dirty="0">
                    <a:solidFill>
                      <a:prstClr val="black"/>
                    </a:solidFill>
                  </a:rPr>
                  <a:t> from space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Given the observed training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657350"/>
                <a:ext cx="2590800" cy="2209800"/>
              </a:xfrm>
              <a:prstGeom prst="round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6248400" y="1657350"/>
                <a:ext cx="2590800" cy="2209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Best Hypothesis :</a:t>
                </a: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The most probable hypothesis given the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plus any initial knowledge about the prior of the various hypothesis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57350"/>
                <a:ext cx="2590800" cy="22098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5762931" y="2533650"/>
            <a:ext cx="4645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4256112"/>
            <a:ext cx="8534400" cy="1981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2880" tIns="0" rIns="182880" bIns="0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THEOREM :</a:t>
            </a: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dirty="0">
                <a:solidFill>
                  <a:prstClr val="black"/>
                </a:solidFill>
              </a:rPr>
              <a:t>Provide a way to calculate the probability of a hypothesis based on its prior probability, the probabilities of observing various data given the hypothesis, and the observed data itself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Kotak Teks 2"/>
          <p:cNvSpPr txBox="1"/>
          <p:nvPr/>
        </p:nvSpPr>
        <p:spPr>
          <a:xfrm>
            <a:off x="2997768" y="446813"/>
            <a:ext cx="2843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b="1" dirty="0" err="1"/>
              <a:t>Background</a:t>
            </a:r>
            <a:endParaRPr lang="en-US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survey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30% </a:t>
            </a:r>
            <a:r>
              <a:rPr lang="en-US" sz="2400" dirty="0" err="1"/>
              <a:t>penduduk</a:t>
            </a:r>
            <a:r>
              <a:rPr lang="en-US" sz="2400" dirty="0"/>
              <a:t> di dunia </a:t>
            </a:r>
            <a:r>
              <a:rPr lang="en-US" sz="2400" dirty="0" err="1"/>
              <a:t>menderita</a:t>
            </a:r>
            <a:r>
              <a:rPr lang="en-US" sz="2400" dirty="0"/>
              <a:t> </a:t>
            </a:r>
            <a:r>
              <a:rPr lang="id-ID" sz="2400" dirty="0"/>
              <a:t>penyakit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. Dari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 </a:t>
            </a:r>
            <a:r>
              <a:rPr lang="id-ID" sz="2400" dirty="0"/>
              <a:t>tersebut</a:t>
            </a:r>
            <a:r>
              <a:rPr lang="en-US" sz="2400" dirty="0"/>
              <a:t> 60%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id-ID" sz="2400" dirty="0"/>
              <a:t>memiliki kolesterol tinggi</a:t>
            </a:r>
            <a:r>
              <a:rPr lang="en-US" sz="2400" dirty="0"/>
              <a:t>, dan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menderita</a:t>
            </a:r>
            <a:r>
              <a:rPr lang="en-US" sz="2400" dirty="0"/>
              <a:t> </a:t>
            </a:r>
            <a:r>
              <a:rPr lang="id-ID" sz="2400" dirty="0"/>
              <a:t>penyakit jantung </a:t>
            </a:r>
            <a:r>
              <a:rPr lang="en-US" sz="2400" dirty="0"/>
              <a:t>20% </a:t>
            </a:r>
            <a:r>
              <a:rPr lang="id-ID" sz="2400" dirty="0" err="1"/>
              <a:t>nya</a:t>
            </a:r>
            <a:r>
              <a:rPr lang="id-ID" sz="2400" dirty="0"/>
              <a:t> memiliki kolesterol tinggi</a:t>
            </a:r>
            <a:r>
              <a:rPr lang="en-US" sz="2400" dirty="0"/>
              <a:t>.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MAP (Maximum </a:t>
            </a:r>
            <a:r>
              <a:rPr lang="en-US" sz="2400" dirty="0" err="1"/>
              <a:t>Appropri</a:t>
            </a:r>
            <a:r>
              <a:rPr lang="en-US" sz="2400" dirty="0"/>
              <a:t> Probability), </a:t>
            </a:r>
            <a:r>
              <a:rPr lang="en-US" sz="2400" dirty="0" err="1"/>
              <a:t>hitunglah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id-ID" sz="2400" dirty="0"/>
              <a:t>yang memiliki kolesterol tinggi</a:t>
            </a:r>
            <a:r>
              <a:rPr lang="en-US" sz="2400" dirty="0"/>
              <a:t> </a:t>
            </a:r>
            <a:r>
              <a:rPr lang="en-US" sz="2400" dirty="0" err="1"/>
              <a:t>mengidap</a:t>
            </a:r>
            <a:r>
              <a:rPr lang="en-US" sz="2400" dirty="0"/>
              <a:t> </a:t>
            </a:r>
            <a:r>
              <a:rPr lang="en-US" sz="2400" dirty="0" err="1"/>
              <a:t>penyakit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, dan </a:t>
            </a:r>
            <a:r>
              <a:rPr lang="en-US" sz="2400" dirty="0" err="1"/>
              <a:t>kemungkinan</a:t>
            </a:r>
            <a:r>
              <a:rPr lang="en-US" sz="2400" dirty="0"/>
              <a:t> orang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</a:t>
            </a:r>
            <a:r>
              <a:rPr lang="id-ID" sz="2400" dirty="0"/>
              <a:t>jantung</a:t>
            </a:r>
            <a:r>
              <a:rPr lang="en-US" sz="2400" dirty="0"/>
              <a:t>!</a:t>
            </a:r>
            <a:endParaRPr lang="en-US" dirty="0"/>
          </a:p>
        </p:txBody>
      </p:sp>
      <p:sp>
        <p:nvSpPr>
          <p:cNvPr id="4" name="Persegi Panjang 3"/>
          <p:cNvSpPr/>
          <p:nvPr/>
        </p:nvSpPr>
        <p:spPr>
          <a:xfrm>
            <a:off x="646923" y="2762708"/>
            <a:ext cx="12961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id-ID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2883798" y="72020"/>
            <a:ext cx="5486400" cy="548668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Diketahui suatu data sebagai berikut:</a:t>
            </a:r>
            <a:endParaRPr lang="en-US" dirty="0"/>
          </a:p>
        </p:txBody>
      </p:sp>
      <p:sp>
        <p:nvSpPr>
          <p:cNvPr id="4" name="Persegi Panjang 3"/>
          <p:cNvSpPr/>
          <p:nvPr/>
        </p:nvSpPr>
        <p:spPr>
          <a:xfrm>
            <a:off x="646923" y="2762708"/>
            <a:ext cx="12961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id-ID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/>
        </p:nvGraphicFramePr>
        <p:xfrm>
          <a:off x="3408597" y="620688"/>
          <a:ext cx="4622377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62"/>
                <a:gridCol w="1598324"/>
                <a:gridCol w="1042387"/>
                <a:gridCol w="1103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err="1"/>
                        <a:t>Play</a:t>
                      </a:r>
                      <a:r>
                        <a:rPr lang="id-ID" dirty="0"/>
                        <a:t> </a:t>
                      </a:r>
                      <a:r>
                        <a:rPr lang="id-ID" dirty="0" err="1"/>
                        <a:t>Tennis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ersegi Panjang 4"/>
          <p:cNvSpPr/>
          <p:nvPr/>
        </p:nvSpPr>
        <p:spPr>
          <a:xfrm>
            <a:off x="2771800" y="5085184"/>
            <a:ext cx="5400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Tentukan kelas dari masing-masing data uji berikut ini !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3960448" y="5517232"/>
          <a:ext cx="35186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962"/>
                <a:gridCol w="1598324"/>
                <a:gridCol w="10423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err="1"/>
                        <a:t>Weak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NEXT WEEK</a:t>
            </a:r>
            <a:endParaRPr lang="en-US" dirty="0"/>
          </a:p>
        </p:txBody>
      </p:sp>
      <p:sp>
        <p:nvSpPr>
          <p:cNvPr id="5" name="Tampungan Teks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>
                <a:latin typeface="Tahoma" panose="020B0604030504040204" pitchFamily="34" charset="0"/>
              </a:rPr>
              <a:t>Issue</a:t>
            </a:r>
            <a:r>
              <a:rPr lang="id-ID" sz="3600" dirty="0">
                <a:latin typeface="Tahoma" panose="020B0604030504040204" pitchFamily="34" charset="0"/>
              </a:rPr>
              <a:t> 1 ~ </a:t>
            </a:r>
            <a:r>
              <a:rPr lang="en-US" sz="3600" dirty="0">
                <a:latin typeface="Tahoma" panose="020B0604030504040204" pitchFamily="34" charset="0"/>
              </a:rPr>
              <a:t>Continuous-valued Data of Single Features (</a:t>
            </a:r>
            <a:r>
              <a:rPr lang="en-US" sz="3600" dirty="0" err="1">
                <a:latin typeface="Tahoma" panose="020B0604030504040204" pitchFamily="34" charset="0"/>
              </a:rPr>
              <a:t>Univariat</a:t>
            </a:r>
            <a:r>
              <a:rPr lang="en-US" sz="3600" dirty="0">
                <a:latin typeface="Tahoma" panose="020B0604030504040204" pitchFamily="34" charset="0"/>
              </a:rPr>
              <a:t>)</a:t>
            </a:r>
            <a:r>
              <a:rPr lang="id-ID" sz="3600" dirty="0"/>
              <a:t> </a:t>
            </a:r>
            <a:endParaRPr lang="en-US" sz="3600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>
              <a:buNone/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i="1" dirty="0"/>
              <a:t>training data </a:t>
            </a:r>
            <a:r>
              <a:rPr lang="en-US" sz="3200" dirty="0" err="1"/>
              <a:t>berisi</a:t>
            </a:r>
            <a:r>
              <a:rPr lang="en-US" sz="3200" dirty="0"/>
              <a:t> 2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apel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yakni</a:t>
            </a:r>
            <a:r>
              <a:rPr lang="en-US" sz="3200" dirty="0"/>
              <a:t> </a:t>
            </a:r>
            <a:r>
              <a:rPr lang="en-US" sz="3200" dirty="0" err="1"/>
              <a:t>lebar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.  </a:t>
            </a:r>
            <a:r>
              <a:rPr lang="en-US" sz="3200" dirty="0" err="1"/>
              <a:t>Adapun</a:t>
            </a:r>
            <a:r>
              <a:rPr lang="en-US" sz="3200" dirty="0"/>
              <a:t> data-data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dijelaskan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r>
              <a:rPr lang="en-US" sz="3200" dirty="0"/>
              <a:t> di </a:t>
            </a:r>
            <a:r>
              <a:rPr lang="en-US" sz="3200" dirty="0" err="1"/>
              <a:t>samping</a:t>
            </a:r>
            <a:r>
              <a:rPr lang="en-US" sz="3200" dirty="0"/>
              <a:t>.</a:t>
            </a:r>
            <a:endParaRPr lang="en-US" sz="3200" dirty="0"/>
          </a:p>
          <a:p>
            <a:pPr marL="266700" indent="0">
              <a:buNone/>
            </a:pP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berukuran</a:t>
            </a:r>
            <a:r>
              <a:rPr lang="en-US" sz="3200" dirty="0"/>
              <a:t> 2.91”,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termasuk</a:t>
            </a:r>
            <a:r>
              <a:rPr lang="en-US" sz="3200" dirty="0"/>
              <a:t> </a:t>
            </a:r>
            <a:r>
              <a:rPr lang="en-US" sz="3200" dirty="0" err="1"/>
              <a:t>jeruk</a:t>
            </a:r>
            <a:r>
              <a:rPr lang="en-US" sz="3200" dirty="0"/>
              <a:t> / </a:t>
            </a:r>
            <a:r>
              <a:rPr lang="en-US" sz="3200" dirty="0" err="1"/>
              <a:t>apel</a:t>
            </a:r>
            <a:r>
              <a:rPr lang="en-US" sz="3200" dirty="0"/>
              <a:t>?</a:t>
            </a:r>
            <a:endParaRPr lang="en-US" sz="3200" dirty="0"/>
          </a:p>
        </p:txBody>
      </p:sp>
      <p:graphicFrame>
        <p:nvGraphicFramePr>
          <p:cNvPr id="19" name="Table 5"/>
          <p:cNvGraphicFramePr>
            <a:graphicFrameLocks noGrp="1"/>
          </p:cNvGraphicFramePr>
          <p:nvPr/>
        </p:nvGraphicFramePr>
        <p:xfrm>
          <a:off x="959264" y="2864491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524000"/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Buah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Jeruk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 fontScale="90000"/>
          </a:bodyPr>
          <a:lstStyle/>
          <a:p>
            <a:r>
              <a:rPr lang="id-ID" sz="3600" dirty="0" err="1">
                <a:latin typeface="Tahoma" panose="020B0604030504040204" pitchFamily="34" charset="0"/>
              </a:rPr>
              <a:t>Issue</a:t>
            </a:r>
            <a:r>
              <a:rPr lang="id-ID" sz="3600" dirty="0">
                <a:latin typeface="Tahoma" panose="020B0604030504040204" pitchFamily="34" charset="0"/>
              </a:rPr>
              <a:t> 2 ~ </a:t>
            </a:r>
            <a:r>
              <a:rPr lang="en-US" sz="3600" dirty="0">
                <a:latin typeface="Tahoma" panose="020B0604030504040204" pitchFamily="34" charset="0"/>
              </a:rPr>
              <a:t>Continuous-valued Data of </a:t>
            </a:r>
            <a:r>
              <a:rPr lang="id-ID" sz="3600" dirty="0">
                <a:latin typeface="Tahoma" panose="020B0604030504040204" pitchFamily="34" charset="0"/>
              </a:rPr>
              <a:t>Multi</a:t>
            </a:r>
            <a:r>
              <a:rPr lang="en-US" sz="3600" dirty="0">
                <a:latin typeface="Tahoma" panose="020B0604030504040204" pitchFamily="34" charset="0"/>
              </a:rPr>
              <a:t> Features (</a:t>
            </a:r>
            <a:r>
              <a:rPr lang="id-ID" sz="3600" dirty="0" err="1">
                <a:latin typeface="Tahoma" panose="020B0604030504040204" pitchFamily="34" charset="0"/>
              </a:rPr>
              <a:t>Mult</a:t>
            </a:r>
            <a:r>
              <a:rPr lang="en-US" sz="3600" dirty="0" err="1">
                <a:latin typeface="Tahoma" panose="020B0604030504040204" pitchFamily="34" charset="0"/>
              </a:rPr>
              <a:t>ivariat</a:t>
            </a:r>
            <a:r>
              <a:rPr lang="en-US" sz="3600" dirty="0">
                <a:latin typeface="Tahoma" panose="020B0604030504040204" pitchFamily="34" charset="0"/>
              </a:rPr>
              <a:t>)</a:t>
            </a:r>
            <a:r>
              <a:rPr lang="id-ID" sz="3600" dirty="0"/>
              <a:t> </a:t>
            </a:r>
            <a:endParaRPr lang="en-US" sz="3600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012480" y="2547238"/>
            <a:ext cx="5024016" cy="3542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i="1" dirty="0">
                <a:solidFill>
                  <a:prstClr val="black"/>
                </a:solidFill>
              </a:rPr>
              <a:t>training data </a:t>
            </a:r>
            <a:r>
              <a:rPr lang="en-US" sz="3200" dirty="0" err="1">
                <a:solidFill>
                  <a:prstClr val="black"/>
                </a:solidFill>
              </a:rPr>
              <a:t>berisi</a:t>
            </a:r>
            <a:r>
              <a:rPr lang="en-US" sz="3200" dirty="0">
                <a:solidFill>
                  <a:prstClr val="black"/>
                </a:solidFill>
              </a:rPr>
              <a:t> 2 </a:t>
            </a:r>
            <a:r>
              <a:rPr lang="en-US" sz="3200" dirty="0" err="1">
                <a:solidFill>
                  <a:prstClr val="black"/>
                </a:solidFill>
              </a:rPr>
              <a:t>jenis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yaitu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dengan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dua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fitur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yakni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.  </a:t>
            </a:r>
            <a:r>
              <a:rPr lang="en-US" sz="3200" dirty="0" err="1">
                <a:solidFill>
                  <a:prstClr val="black"/>
                </a:solidFill>
              </a:rPr>
              <a:t>Adapun</a:t>
            </a:r>
            <a:r>
              <a:rPr lang="en-US" sz="3200" dirty="0">
                <a:solidFill>
                  <a:prstClr val="black"/>
                </a:solidFill>
              </a:rPr>
              <a:t> data-data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seperti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dijelaskan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pada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tabel</a:t>
            </a:r>
            <a:r>
              <a:rPr lang="en-US" sz="3200" dirty="0">
                <a:solidFill>
                  <a:prstClr val="black"/>
                </a:solidFill>
              </a:rPr>
              <a:t> di </a:t>
            </a:r>
            <a:r>
              <a:rPr lang="en-US" sz="3200" dirty="0" err="1">
                <a:solidFill>
                  <a:prstClr val="black"/>
                </a:solidFill>
              </a:rPr>
              <a:t>samping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 err="1">
                <a:solidFill>
                  <a:prstClr val="black"/>
                </a:solidFill>
              </a:rPr>
              <a:t>Jika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terdapat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berukuran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lebar</a:t>
            </a:r>
            <a:r>
              <a:rPr lang="en-US" sz="3200" dirty="0">
                <a:solidFill>
                  <a:prstClr val="black"/>
                </a:solidFill>
              </a:rPr>
              <a:t> 2.81” </a:t>
            </a:r>
            <a:r>
              <a:rPr lang="en-US" sz="3200" dirty="0" err="1">
                <a:solidFill>
                  <a:prstClr val="black"/>
                </a:solidFill>
              </a:rPr>
              <a:t>dan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panjang</a:t>
            </a:r>
            <a:r>
              <a:rPr lang="en-US" sz="3200" dirty="0">
                <a:solidFill>
                  <a:prstClr val="black"/>
                </a:solidFill>
              </a:rPr>
              <a:t> 5.46”, </a:t>
            </a:r>
            <a:r>
              <a:rPr lang="en-US" sz="3200" dirty="0" err="1">
                <a:solidFill>
                  <a:prstClr val="black"/>
                </a:solidFill>
              </a:rPr>
              <a:t>maka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tentukan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tersebut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termasuk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gurami / </a:t>
            </a:r>
            <a:r>
              <a:rPr lang="en-US" sz="3200" dirty="0" err="1">
                <a:solidFill>
                  <a:prstClr val="black"/>
                </a:solidFill>
              </a:rPr>
              <a:t>ikan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nila</a:t>
            </a:r>
            <a:r>
              <a:rPr lang="en-US" sz="3200" dirty="0">
                <a:solidFill>
                  <a:prstClr val="black"/>
                </a:solidFill>
              </a:rPr>
              <a:t>?</a:t>
            </a:r>
            <a:endParaRPr lang="en-US" sz="3200" dirty="0">
              <a:solidFill>
                <a:prstClr val="black"/>
              </a:solidFill>
            </a:endParaRPr>
          </a:p>
        </p:txBody>
      </p:sp>
      <p:graphicFrame>
        <p:nvGraphicFramePr>
          <p:cNvPr id="11" name="Table 5"/>
          <p:cNvGraphicFramePr>
            <a:graphicFrameLocks noGrp="1"/>
          </p:cNvGraphicFramePr>
          <p:nvPr/>
        </p:nvGraphicFramePr>
        <p:xfrm>
          <a:off x="951624" y="2845174"/>
          <a:ext cx="2971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20"/>
                <a:gridCol w="1007390"/>
                <a:gridCol w="1007390"/>
              </a:tblGrid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Panjang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Ikan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2.22”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4.04”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</a:tr>
              <a:tr h="353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Gurami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Goal:</a:t>
            </a:r>
            <a:r>
              <a:rPr lang="en-US" dirty="0"/>
              <a:t> To determine the most probable hypothesis, given the data </a:t>
            </a:r>
            <a:r>
              <a:rPr lang="en-US" i="1" dirty="0"/>
              <a:t>D</a:t>
            </a:r>
            <a:r>
              <a:rPr lang="en-US" dirty="0"/>
              <a:t> plus any initial knowledge about the prior probabilities of the various hypotheses in </a:t>
            </a:r>
            <a:r>
              <a:rPr lang="en-US" i="1" dirty="0"/>
              <a:t>H</a:t>
            </a:r>
            <a:r>
              <a:rPr lang="en-US" dirty="0"/>
              <a:t>.</a:t>
            </a:r>
            <a:endParaRPr lang="en-US" dirty="0"/>
          </a:p>
          <a:p>
            <a:r>
              <a:rPr lang="en-US" b="1" i="1" dirty="0"/>
              <a:t>Prior probability of h, P(h):</a:t>
            </a:r>
            <a:r>
              <a:rPr lang="en-US" dirty="0"/>
              <a:t> it reflects any background knowledge we have about the chance that </a:t>
            </a:r>
            <a:r>
              <a:rPr lang="en-US" i="1" dirty="0"/>
              <a:t>h</a:t>
            </a:r>
            <a:r>
              <a:rPr lang="en-US" dirty="0"/>
              <a:t> is a correct hypothesis (before having observed the data).</a:t>
            </a:r>
            <a:endParaRPr lang="en-US" dirty="0"/>
          </a:p>
          <a:p>
            <a:r>
              <a:rPr lang="en-US" b="1" i="1" dirty="0"/>
              <a:t>Evidence of observation D, P(D):</a:t>
            </a:r>
            <a:r>
              <a:rPr lang="en-US" dirty="0"/>
              <a:t> it reflects the probability that training data </a:t>
            </a:r>
            <a:r>
              <a:rPr lang="en-US" i="1" dirty="0"/>
              <a:t>D</a:t>
            </a:r>
            <a:r>
              <a:rPr lang="en-US" dirty="0"/>
              <a:t> will be observed given no knowledge about which hypothesis </a:t>
            </a:r>
            <a:r>
              <a:rPr lang="en-US" i="1" dirty="0"/>
              <a:t>h</a:t>
            </a:r>
            <a:r>
              <a:rPr lang="en-US" dirty="0"/>
              <a:t> holds.</a:t>
            </a:r>
            <a:endParaRPr lang="en-US" dirty="0"/>
          </a:p>
          <a:p>
            <a:r>
              <a:rPr lang="en-US" b="1" i="1" dirty="0"/>
              <a:t>Conditional Probability of observation D, P(</a:t>
            </a:r>
            <a:r>
              <a:rPr lang="en-US" b="1" i="1" dirty="0" err="1"/>
              <a:t>D|h</a:t>
            </a:r>
            <a:r>
              <a:rPr lang="en-US" b="1" i="1" dirty="0"/>
              <a:t>):</a:t>
            </a:r>
            <a:r>
              <a:rPr lang="en-US" dirty="0"/>
              <a:t> it denotes the probability of observing data </a:t>
            </a:r>
            <a:r>
              <a:rPr lang="en-US" i="1" dirty="0"/>
              <a:t>D</a:t>
            </a:r>
            <a:r>
              <a:rPr lang="en-US" dirty="0"/>
              <a:t> given some world in which hypothesis </a:t>
            </a:r>
            <a:r>
              <a:rPr lang="en-US" i="1" dirty="0"/>
              <a:t>h</a:t>
            </a:r>
            <a:r>
              <a:rPr lang="en-US" dirty="0"/>
              <a:t> holds.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89555" y="3879850"/>
            <a:ext cx="5711190" cy="1621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’)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en-US" b="1" i="1" dirty="0"/>
                  <a:t>Posterior probability of h, P(</a:t>
                </a:r>
                <a:r>
                  <a:rPr lang="en-US" b="1" i="1" dirty="0" err="1"/>
                  <a:t>h|D</a:t>
                </a:r>
                <a:r>
                  <a:rPr lang="en-US" b="1" i="1" dirty="0"/>
                  <a:t>):</a:t>
                </a:r>
                <a:r>
                  <a:rPr lang="en-US" dirty="0"/>
                  <a:t> it represents the probability that </a:t>
                </a:r>
                <a:r>
                  <a:rPr lang="en-US" i="1" dirty="0"/>
                  <a:t>h</a:t>
                </a:r>
                <a:r>
                  <a:rPr lang="en-US" dirty="0"/>
                  <a:t> holds given the observed training data </a:t>
                </a:r>
                <a:r>
                  <a:rPr lang="en-US" i="1" dirty="0"/>
                  <a:t>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reflects our confidence that </a:t>
                </a:r>
                <a:r>
                  <a:rPr lang="en-US" i="1" dirty="0"/>
                  <a:t>h</a:t>
                </a:r>
                <a:r>
                  <a:rPr lang="en-US" dirty="0"/>
                  <a:t> holds after we have seen the training data 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It is the quantity that Machine Learning researchers are interested in.</a:t>
                </a:r>
              </a:p>
              <a:p>
                <a:r>
                  <a:rPr lang="en-US" b="1" i="1" dirty="0"/>
                  <a:t>Bayes Theorem</a:t>
                </a:r>
                <a:r>
                  <a:rPr lang="en-US" dirty="0"/>
                  <a:t> allows us to compute </a:t>
                </a:r>
                <a:r>
                  <a:rPr lang="en-US" b="1" i="1" dirty="0"/>
                  <a:t>P(</a:t>
                </a:r>
                <a:r>
                  <a:rPr lang="en-US" b="1" i="1" dirty="0" err="1"/>
                  <a:t>h|D</a:t>
                </a:r>
                <a:r>
                  <a:rPr lang="en-US" b="1" i="1" dirty="0"/>
                  <a:t>):</a:t>
                </a:r>
              </a:p>
              <a:p>
                <a:pPr marL="0" indent="0">
                  <a:buNone/>
                </a:pPr>
                <a:endPara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𝒉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50" t="-1067" r="-1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057400" y="2995930"/>
            <a:ext cx="5029200" cy="1663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683260"/>
            <a:ext cx="4038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59456" y="1640002"/>
                <a:ext cx="3301288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𝒉</m:t>
                          </m:r>
                        </m:e>
                        <m:e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</m:e>
                      </m:d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prstClr val="white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𝑫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0" y="759460"/>
                <a:ext cx="3301365" cy="2189480"/>
              </a:xfrm>
              <a:prstGeom prst="rect">
                <a:avLst/>
              </a:prstGeom>
              <a:blipFill rotWithShape="1">
                <a:blip r:embed="rId1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90801" y="11176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Theorem</a:t>
            </a: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473960"/>
            <a:ext cx="677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Generally, It can be defined as follow :</a:t>
            </a:r>
            <a:endParaRPr lang="en-US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57400" y="3809999"/>
                <a:ext cx="5043368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𝑷𝒐𝒔𝒕𝒆𝒓𝒊𝒐𝒓</m:t>
                      </m:r>
                      <m:r>
                        <a:rPr lang="en-US" sz="2400" b="1" i="1" smtClean="0">
                          <a:solidFill>
                            <a:prstClr val="white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 ∝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𝒍𝒊𝒌𝒆𝒍𝒊𝒉𝒐𝒐𝒅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 ×</m:t>
                          </m:r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𝒑𝒓𝒊𝒐𝒓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white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𝒆𝒗𝒊𝒅𝒆𝒏𝒄𝒆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55" y="2935605"/>
                <a:ext cx="5043170" cy="20110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7840" y="5257800"/>
                <a:ext cx="7617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𝒆𝒗𝒊𝒅𝒆𝒏𝒄𝒆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bisa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dianggap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sebagai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faktor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skala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sehingga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hasil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penjumlahan</a:t>
                </a:r>
                <a:r>
                  <a:rPr lang="en-US" sz="2000" dirty="0">
                    <a:solidFill>
                      <a:prstClr val="black"/>
                    </a:solidFill>
                  </a:rPr>
                  <a:t> posterior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sama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dengan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satu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" y="4669155"/>
                <a:ext cx="7618095" cy="3307715"/>
              </a:xfrm>
              <a:prstGeom prst="rect">
                <a:avLst/>
              </a:prstGeom>
              <a:blipFill rotWithShape="1">
                <a:blip r:embed="rId3"/>
                <a:stretch>
                  <a:fillRect t="-431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27784" y="1052736"/>
                <a:ext cx="6192688" cy="1053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id-ID" sz="2400" b="0" i="0" smtClean="0">
                              <a:latin typeface="Cambria Math"/>
                            </a:rPr>
                            <m:t>D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052736"/>
                <a:ext cx="6192688" cy="1053109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27785" y="2204864"/>
                <a:ext cx="61926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Jika </a:t>
                </a:r>
                <a:r>
                  <a:rPr lang="en-US" sz="2400" dirty="0" err="1"/>
                  <a:t>terdapat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kelas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yaitu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dan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maka:  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5" y="2204864"/>
                <a:ext cx="6192688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47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27784" y="3163672"/>
                <a:ext cx="6192688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)=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id-ID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163672"/>
                <a:ext cx="6192688" cy="5091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27784" y="3845927"/>
                <a:ext cx="6192688" cy="97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845927"/>
                <a:ext cx="6192688" cy="9790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6">
                <a:extLst>
                  <a:ext uri="{FF2B5EF4-FFF2-40B4-BE49-F238E27FC236}">
                    <a14:artisticCrisscrossEtching id="{D8FC9624-B770-406E-945E-F07F5347542B}"/>
                  </a:ext>
                </a:extLst>
              </p:cNvPr>
              <p:cNvSpPr txBox="1"/>
              <p:nvPr/>
            </p:nvSpPr>
            <p:spPr>
              <a:xfrm>
                <a:off x="2627784" y="4854039"/>
                <a:ext cx="6192688" cy="97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d-ID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id-ID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54039"/>
                <a:ext cx="6192688" cy="9790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46671" y="2971800"/>
            <a:ext cx="45720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Bayes Learning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99071" y="838200"/>
            <a:ext cx="4267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Maximum A Posteriori (MAP)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99071" y="4800600"/>
            <a:ext cx="4267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Maximum Likelihood (ML)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843648">
            <a:off x="1742855" y="3197483"/>
            <a:ext cx="8382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1752628">
            <a:off x="6416792" y="1678518"/>
            <a:ext cx="8382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(MAP)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Berlaku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kondisi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alternatif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Tujuan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:</a:t>
                </a:r>
              </a:p>
              <a:p>
                <a:pPr lvl="1"/>
                <a:r>
                  <a:rPr lang="en-US" dirty="0" err="1"/>
                  <a:t>Mendapatkan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yang paling </a:t>
                </a:r>
                <a:r>
                  <a:rPr lang="en-US" dirty="0" err="1"/>
                  <a:t>mungkin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sekumpulan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observasi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 Hypothesis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𝑴𝑨𝑷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𝑴𝑨𝑷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𝒂𝒓𝒈𝒎𝒂𝒙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𝑯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𝑫</m:t>
                        </m:r>
                      </m:e>
                    </m:d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𝑯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𝒂𝒓𝒈𝒎𝒂𝒙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𝑯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𝑫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31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(ML)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Berlaku </a:t>
                </a:r>
                <a:r>
                  <a:rPr lang="en-US" dirty="0" err="1"/>
                  <a:t>ketika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mengasumsikan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hipotesis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dalam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probabilitas</a:t>
                </a:r>
                <a:r>
                  <a:rPr lang="en-US" dirty="0"/>
                  <a:t> prior yang </a:t>
                </a:r>
                <a:r>
                  <a:rPr lang="en-US" dirty="0" err="1"/>
                  <a:t>sama</a:t>
                </a:r>
                <a:r>
                  <a:rPr lang="en-US" dirty="0"/>
                  <a:t>, </a:t>
                </a:r>
                <a:r>
                  <a:rPr lang="en-US" dirty="0" err="1"/>
                  <a:t>yakni</a:t>
                </a:r>
                <a:r>
                  <a:rPr lang="en-US" dirty="0"/>
                  <a:t> 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sebelumnya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menyederhanakannya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39725" indent="0">
                  <a:buNone/>
                </a:pPr>
                <a:r>
                  <a:rPr lang="en-US" dirty="0" err="1"/>
                  <a:t>Seperti</a:t>
                </a:r>
                <a:r>
                  <a:rPr lang="en-US" dirty="0"/>
                  <a:t> yang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ketahui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likelihood</a:t>
                </a:r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𝑀𝐿</m:t>
                        </m:r>
                      </m:sub>
                    </m:sSub>
                  </m:oMath>
                </a14:m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sering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i="1" dirty="0"/>
                  <a:t>maximum likelihood</a:t>
                </a:r>
                <a:r>
                  <a:rPr lang="en-US" dirty="0"/>
                  <a:t>.</a:t>
                </a:r>
              </a:p>
              <a:p>
                <a:pPr marL="1588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5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ingkai">
  <a:themeElements>
    <a:clrScheme name="Bingkai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Bingkai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TM03457475[[fn=Bingkai]]</Template>
  <TotalTime>0</TotalTime>
  <Words>3948</Words>
  <Application>WPS Presentation</Application>
  <PresentationFormat>Tampilan Layar (4:3)</PresentationFormat>
  <Paragraphs>812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Wingdings 2</vt:lpstr>
      <vt:lpstr>Segoe UI Black</vt:lpstr>
      <vt:lpstr>AR BERKLEY</vt:lpstr>
      <vt:lpstr>Corbel</vt:lpstr>
      <vt:lpstr>Cash Currency</vt:lpstr>
      <vt:lpstr>Microsoft YaHei</vt:lpstr>
      <vt:lpstr>Arial Unicode MS</vt:lpstr>
      <vt:lpstr>Calibri</vt:lpstr>
      <vt:lpstr>Corbel</vt:lpstr>
      <vt:lpstr>Tahoma</vt:lpstr>
      <vt:lpstr>Bingkai</vt:lpstr>
      <vt:lpstr>Bayesian Learning</vt:lpstr>
      <vt:lpstr>Background</vt:lpstr>
      <vt:lpstr>Bayes Theorem</vt:lpstr>
      <vt:lpstr>(cont’)</vt:lpstr>
      <vt:lpstr>PowerPoint 演示文稿</vt:lpstr>
      <vt:lpstr>Bayesian Rules</vt:lpstr>
      <vt:lpstr>Bayes Learning</vt:lpstr>
      <vt:lpstr>Maximum A Posteriori (MAP)</vt:lpstr>
      <vt:lpstr>Maximum Likelihood (ML)</vt:lpstr>
      <vt:lpstr>PowerPoint 演示文稿</vt:lpstr>
      <vt:lpstr>Contoh Kasus 1</vt:lpstr>
      <vt:lpstr>(lanjutan 1)</vt:lpstr>
      <vt:lpstr>(lanjutan 2)</vt:lpstr>
      <vt:lpstr>Contoh Kasus 2</vt:lpstr>
      <vt:lpstr>PowerPoint 演示文稿</vt:lpstr>
      <vt:lpstr>Solusi – Proses Training</vt:lpstr>
      <vt:lpstr>Solusi – Proses Training</vt:lpstr>
      <vt:lpstr>Solusi – Proses Testing</vt:lpstr>
      <vt:lpstr>Soal</vt:lpstr>
      <vt:lpstr>PowerPoint 演示文稿</vt:lpstr>
      <vt:lpstr>PowerPoint 演示文稿</vt:lpstr>
      <vt:lpstr>NEXT WEEK</vt:lpstr>
      <vt:lpstr>Issue 1 ~ Continuous-valued Data of Single Features (Univariat) </vt:lpstr>
      <vt:lpstr>Issue 2 ~ Continuous-valued Data of Multi Features (Multivariat)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Ere Kusumaningrum</dc:creator>
  <cp:lastModifiedBy>Fauzan Rianda</cp:lastModifiedBy>
  <cp:revision>151</cp:revision>
  <dcterms:created xsi:type="dcterms:W3CDTF">2017-02-15T22:32:00Z</dcterms:created>
  <dcterms:modified xsi:type="dcterms:W3CDTF">2018-09-12T16:16:56Z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