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28"/>
  </p:notesMasterIdLst>
  <p:sldIdLst>
    <p:sldId id="256" r:id="rId3"/>
    <p:sldId id="459" r:id="rId4"/>
    <p:sldId id="460" r:id="rId5"/>
    <p:sldId id="484" r:id="rId6"/>
    <p:sldId id="462" r:id="rId7"/>
    <p:sldId id="463" r:id="rId8"/>
    <p:sldId id="485" r:id="rId9"/>
    <p:sldId id="486" r:id="rId10"/>
    <p:sldId id="487" r:id="rId11"/>
    <p:sldId id="488" r:id="rId12"/>
    <p:sldId id="489" r:id="rId13"/>
    <p:sldId id="490" r:id="rId14"/>
    <p:sldId id="470" r:id="rId15"/>
    <p:sldId id="471" r:id="rId16"/>
    <p:sldId id="472" r:id="rId17"/>
    <p:sldId id="473" r:id="rId18"/>
    <p:sldId id="474" r:id="rId19"/>
    <p:sldId id="475" r:id="rId20"/>
    <p:sldId id="491" r:id="rId21"/>
    <p:sldId id="492" r:id="rId22"/>
    <p:sldId id="477" r:id="rId23"/>
    <p:sldId id="478" r:id="rId24"/>
    <p:sldId id="479" r:id="rId25"/>
    <p:sldId id="480" r:id="rId26"/>
    <p:sldId id="4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46" autoAdjust="0"/>
  </p:normalViewPr>
  <p:slideViewPr>
    <p:cSldViewPr>
      <p:cViewPr varScale="1">
        <p:scale>
          <a:sx n="57" d="100"/>
          <a:sy n="57" d="100"/>
        </p:scale>
        <p:origin x="146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ACDA6-5D9D-4AFC-97E3-A2E39DC26BD1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DF50BDA3-18B8-4647-87FD-36E8ED563EE2}">
      <dgm:prSet phldrT="[Teks]"/>
      <dgm:spPr/>
      <dgm:t>
        <a:bodyPr/>
        <a:lstStyle/>
        <a:p>
          <a:pPr>
            <a:buFont typeface="Calibri" pitchFamily="34" charset="0"/>
            <a:buAutoNum type="arabicPeriod"/>
          </a:pPr>
          <a:r>
            <a:rPr lang="en-US" altLang="en-US" dirty="0">
              <a:latin typeface="Tahoma" pitchFamily="34" charset="0"/>
            </a:rPr>
            <a:t>Violation of </a:t>
          </a:r>
          <a:r>
            <a:rPr lang="en-US" altLang="en-US" dirty="0">
              <a:solidFill>
                <a:srgbClr val="FF0000"/>
              </a:solidFill>
              <a:latin typeface="Tahoma" pitchFamily="34" charset="0"/>
            </a:rPr>
            <a:t>Independence Assumption</a:t>
          </a:r>
          <a:endParaRPr lang="id-ID" dirty="0"/>
        </a:p>
      </dgm:t>
    </dgm:pt>
    <dgm:pt modelId="{2B88FA60-6D5E-432D-8039-8D85240CD7BC}" type="parTrans" cxnId="{53845E26-AF01-41EB-A443-21B64378E0F2}">
      <dgm:prSet/>
      <dgm:spPr/>
      <dgm:t>
        <a:bodyPr/>
        <a:lstStyle/>
        <a:p>
          <a:endParaRPr lang="id-ID"/>
        </a:p>
      </dgm:t>
    </dgm:pt>
    <dgm:pt modelId="{6AFA5B27-2956-4AFD-B159-06C0628975D9}" type="sibTrans" cxnId="{53845E26-AF01-41EB-A443-21B64378E0F2}">
      <dgm:prSet/>
      <dgm:spPr/>
      <dgm:t>
        <a:bodyPr/>
        <a:lstStyle/>
        <a:p>
          <a:endParaRPr lang="id-ID"/>
        </a:p>
      </dgm:t>
    </dgm:pt>
    <dgm:pt modelId="{9D0A3C1C-0BCE-40DE-9144-19EE88BEFF0F}">
      <dgm:prSet phldrT="[Teks]"/>
      <dgm:spPr/>
      <dgm:t>
        <a:bodyPr/>
        <a:lstStyle/>
        <a:p>
          <a:pPr>
            <a:buFont typeface="Calibri" pitchFamily="34" charset="0"/>
            <a:buAutoNum type="arabicPeriod"/>
          </a:pPr>
          <a:r>
            <a:rPr lang="en-US" altLang="en-US" dirty="0">
              <a:solidFill>
                <a:schemeClr val="bg1"/>
              </a:solidFill>
              <a:latin typeface="Tahoma" pitchFamily="34" charset="0"/>
            </a:rPr>
            <a:t>Zero conditional probability </a:t>
          </a:r>
          <a:r>
            <a:rPr lang="en-US" altLang="en-US" dirty="0">
              <a:solidFill>
                <a:srgbClr val="FF0000"/>
              </a:solidFill>
              <a:latin typeface="Tahoma" pitchFamily="34" charset="0"/>
            </a:rPr>
            <a:t>Problem</a:t>
          </a:r>
          <a:endParaRPr lang="id-ID" dirty="0"/>
        </a:p>
      </dgm:t>
    </dgm:pt>
    <dgm:pt modelId="{B32FFAD5-3F93-467B-B2E8-B9832FE53C00}" type="parTrans" cxnId="{AB1B913E-B664-42FC-B8AE-8791F34DE0BD}">
      <dgm:prSet/>
      <dgm:spPr/>
      <dgm:t>
        <a:bodyPr/>
        <a:lstStyle/>
        <a:p>
          <a:endParaRPr lang="id-ID"/>
        </a:p>
      </dgm:t>
    </dgm:pt>
    <dgm:pt modelId="{31D350D3-40CB-4B24-8927-8209F9A36525}" type="sibTrans" cxnId="{AB1B913E-B664-42FC-B8AE-8791F34DE0BD}">
      <dgm:prSet/>
      <dgm:spPr/>
      <dgm:t>
        <a:bodyPr/>
        <a:lstStyle/>
        <a:p>
          <a:endParaRPr lang="id-ID"/>
        </a:p>
      </dgm:t>
    </dgm:pt>
    <dgm:pt modelId="{F4C99D78-7984-46DD-A0CD-17DA8B1E0A06}" type="pres">
      <dgm:prSet presAssocID="{BB4ACDA6-5D9D-4AFC-97E3-A2E39DC26BD1}" presName="cycle" presStyleCnt="0">
        <dgm:presLayoutVars>
          <dgm:dir/>
          <dgm:resizeHandles val="exact"/>
        </dgm:presLayoutVars>
      </dgm:prSet>
      <dgm:spPr/>
    </dgm:pt>
    <dgm:pt modelId="{8C84A1FF-EF1A-456F-A849-68798DE6C332}" type="pres">
      <dgm:prSet presAssocID="{DF50BDA3-18B8-4647-87FD-36E8ED563EE2}" presName="arrow" presStyleLbl="node1" presStyleIdx="0" presStyleCnt="2">
        <dgm:presLayoutVars>
          <dgm:bulletEnabled val="1"/>
        </dgm:presLayoutVars>
      </dgm:prSet>
      <dgm:spPr/>
    </dgm:pt>
    <dgm:pt modelId="{1FAB35DA-BD27-4AD2-AE64-57E09F930A39}" type="pres">
      <dgm:prSet presAssocID="{9D0A3C1C-0BCE-40DE-9144-19EE88BEFF0F}" presName="arrow" presStyleLbl="node1" presStyleIdx="1" presStyleCnt="2">
        <dgm:presLayoutVars>
          <dgm:bulletEnabled val="1"/>
        </dgm:presLayoutVars>
      </dgm:prSet>
      <dgm:spPr/>
    </dgm:pt>
  </dgm:ptLst>
  <dgm:cxnLst>
    <dgm:cxn modelId="{53845E26-AF01-41EB-A443-21B64378E0F2}" srcId="{BB4ACDA6-5D9D-4AFC-97E3-A2E39DC26BD1}" destId="{DF50BDA3-18B8-4647-87FD-36E8ED563EE2}" srcOrd="0" destOrd="0" parTransId="{2B88FA60-6D5E-432D-8039-8D85240CD7BC}" sibTransId="{6AFA5B27-2956-4AFD-B159-06C0628975D9}"/>
    <dgm:cxn modelId="{8CFA4831-EEB2-4A77-BDA1-3F11A05F72F4}" type="presOf" srcId="{DF50BDA3-18B8-4647-87FD-36E8ED563EE2}" destId="{8C84A1FF-EF1A-456F-A849-68798DE6C332}" srcOrd="0" destOrd="0" presId="urn:microsoft.com/office/officeart/2005/8/layout/arrow1"/>
    <dgm:cxn modelId="{AB1B913E-B664-42FC-B8AE-8791F34DE0BD}" srcId="{BB4ACDA6-5D9D-4AFC-97E3-A2E39DC26BD1}" destId="{9D0A3C1C-0BCE-40DE-9144-19EE88BEFF0F}" srcOrd="1" destOrd="0" parTransId="{B32FFAD5-3F93-467B-B2E8-B9832FE53C00}" sibTransId="{31D350D3-40CB-4B24-8927-8209F9A36525}"/>
    <dgm:cxn modelId="{0D0BBDD2-8588-4488-9A57-E6F3A682BB03}" type="presOf" srcId="{9D0A3C1C-0BCE-40DE-9144-19EE88BEFF0F}" destId="{1FAB35DA-BD27-4AD2-AE64-57E09F930A39}" srcOrd="0" destOrd="0" presId="urn:microsoft.com/office/officeart/2005/8/layout/arrow1"/>
    <dgm:cxn modelId="{C2D20BFD-09BC-42DB-8956-A780702CE19D}" type="presOf" srcId="{BB4ACDA6-5D9D-4AFC-97E3-A2E39DC26BD1}" destId="{F4C99D78-7984-46DD-A0CD-17DA8B1E0A06}" srcOrd="0" destOrd="0" presId="urn:microsoft.com/office/officeart/2005/8/layout/arrow1"/>
    <dgm:cxn modelId="{C8CD77C7-CEE3-4588-95EC-4D8E56BC853E}" type="presParOf" srcId="{F4C99D78-7984-46DD-A0CD-17DA8B1E0A06}" destId="{8C84A1FF-EF1A-456F-A849-68798DE6C332}" srcOrd="0" destOrd="0" presId="urn:microsoft.com/office/officeart/2005/8/layout/arrow1"/>
    <dgm:cxn modelId="{A2BD7432-0AF6-4F1A-B254-84FCFE7F266A}" type="presParOf" srcId="{F4C99D78-7984-46DD-A0CD-17DA8B1E0A06}" destId="{1FAB35DA-BD27-4AD2-AE64-57E09F930A39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4A1FF-EF1A-456F-A849-68798DE6C332}">
      <dsp:nvSpPr>
        <dsp:cNvPr id="0" name=""/>
        <dsp:cNvSpPr/>
      </dsp:nvSpPr>
      <dsp:spPr>
        <a:xfrm rot="16200000">
          <a:off x="344" y="873149"/>
          <a:ext cx="3942332" cy="394233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itchFamily="34" charset="0"/>
            <a:buNone/>
          </a:pPr>
          <a:r>
            <a:rPr lang="en-US" altLang="en-US" sz="3100" kern="1200" dirty="0">
              <a:latin typeface="Tahoma" pitchFamily="34" charset="0"/>
            </a:rPr>
            <a:t>Violation of </a:t>
          </a:r>
          <a:r>
            <a:rPr lang="en-US" altLang="en-US" sz="3100" kern="1200" dirty="0">
              <a:solidFill>
                <a:srgbClr val="FF0000"/>
              </a:solidFill>
              <a:latin typeface="Tahoma" pitchFamily="34" charset="0"/>
            </a:rPr>
            <a:t>Independence Assumption</a:t>
          </a:r>
          <a:endParaRPr lang="id-ID" sz="3100" kern="1200" dirty="0"/>
        </a:p>
      </dsp:txBody>
      <dsp:txXfrm rot="5400000">
        <a:off x="690252" y="1858732"/>
        <a:ext cx="3252424" cy="1971166"/>
      </dsp:txXfrm>
    </dsp:sp>
    <dsp:sp modelId="{1FAB35DA-BD27-4AD2-AE64-57E09F930A39}">
      <dsp:nvSpPr>
        <dsp:cNvPr id="0" name=""/>
        <dsp:cNvSpPr/>
      </dsp:nvSpPr>
      <dsp:spPr>
        <a:xfrm rot="5400000">
          <a:off x="4338243" y="873149"/>
          <a:ext cx="3942332" cy="394233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itchFamily="34" charset="0"/>
            <a:buNone/>
          </a:pPr>
          <a:r>
            <a:rPr lang="en-US" altLang="en-US" sz="3100" kern="1200" dirty="0">
              <a:solidFill>
                <a:schemeClr val="bg1"/>
              </a:solidFill>
              <a:latin typeface="Tahoma" pitchFamily="34" charset="0"/>
            </a:rPr>
            <a:t>Zero conditional probability </a:t>
          </a:r>
          <a:r>
            <a:rPr lang="en-US" altLang="en-US" sz="3100" kern="1200" dirty="0">
              <a:solidFill>
                <a:srgbClr val="FF0000"/>
              </a:solidFill>
              <a:latin typeface="Tahoma" pitchFamily="34" charset="0"/>
            </a:rPr>
            <a:t>Problem</a:t>
          </a:r>
          <a:endParaRPr lang="id-ID" sz="3100" kern="1200" dirty="0"/>
        </a:p>
      </dsp:txBody>
      <dsp:txXfrm rot="-5400000">
        <a:off x="4338243" y="1858732"/>
        <a:ext cx="3252424" cy="1971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7F258-2656-4D60-8024-66087E66279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56181-A0FD-4E94-BBD4-15803A09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5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56181-A0FD-4E94-BBD4-15803A093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56181-A0FD-4E94-BBD4-15803A093F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7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56181-A0FD-4E94-BBD4-15803A093F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3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z="1300" dirty="0"/>
              <a:t>For a class, the previous generative model can be decomposed by n generative models of a single input.</a:t>
            </a:r>
            <a:endParaRPr lang="en-US" sz="1300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46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46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46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46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46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1474D38-D306-4DC1-B6EE-FEC0CA0FA4D3}" type="slidenum">
              <a:rPr lang="en-US" sz="1200">
                <a:latin typeface="Arial" charset="0"/>
              </a:rPr>
              <a:pPr eaLnBrk="1" hangingPunct="1"/>
              <a:t>14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38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1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1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8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4516-CBA5-41B2-8D89-00FB19167E4B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9/11/2018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7215-00E5-47D5-B463-135724F220F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88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6781800" cy="9144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4572000"/>
          </a:xfrm>
        </p:spPr>
        <p:txBody>
          <a:bodyPr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4516-CBA5-41B2-8D89-00FB19167E4B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9/11/2018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223934"/>
            <a:ext cx="762000" cy="365125"/>
          </a:xfrm>
        </p:spPr>
        <p:txBody>
          <a:bodyPr/>
          <a:lstStyle/>
          <a:p>
            <a:fld id="{EC3B7215-00E5-47D5-B463-135724F220F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509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4516-CBA5-41B2-8D89-00FB19167E4B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9/11/2018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7215-00E5-47D5-B463-135724F220F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594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6781800" cy="9144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657600" cy="4572000"/>
          </a:xfrm>
        </p:spPr>
        <p:txBody>
          <a:bodyPr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657600" cy="4572000"/>
          </a:xfrm>
        </p:spPr>
        <p:txBody>
          <a:bodyPr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4516-CBA5-41B2-8D89-00FB19167E4B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9/11/2018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14800" y="6264275"/>
            <a:ext cx="762000" cy="365125"/>
          </a:xfrm>
        </p:spPr>
        <p:txBody>
          <a:bodyPr/>
          <a:lstStyle/>
          <a:p>
            <a:fld id="{EC3B7215-00E5-47D5-B463-135724F220F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413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6781800" cy="9144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15240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2286000"/>
            <a:ext cx="3657600" cy="37338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15240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86000"/>
            <a:ext cx="3657600" cy="37338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4516-CBA5-41B2-8D89-00FB19167E4B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9/11/2018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114800" y="6248400"/>
            <a:ext cx="762000" cy="365125"/>
          </a:xfrm>
        </p:spPr>
        <p:txBody>
          <a:bodyPr/>
          <a:lstStyle/>
          <a:p>
            <a:fld id="{EC3B7215-00E5-47D5-B463-135724F220F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45505" y="2211388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2209800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718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6781800" cy="9144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4516-CBA5-41B2-8D89-00FB19167E4B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9/11/2018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14800" y="6250828"/>
            <a:ext cx="762000" cy="365125"/>
          </a:xfrm>
        </p:spPr>
        <p:txBody>
          <a:bodyPr/>
          <a:lstStyle/>
          <a:p>
            <a:fld id="{EC3B7215-00E5-47D5-B463-135724F220F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928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4516-CBA5-41B2-8D89-00FB19167E4B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9/11/2018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7215-00E5-47D5-B463-135724F220F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2157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4516-CBA5-41B2-8D89-00FB19167E4B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9/11/2018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7215-00E5-47D5-B463-135724F220F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98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66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4516-CBA5-41B2-8D89-00FB19167E4B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9/11/2018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7215-00E5-47D5-B463-135724F220F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797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4516-CBA5-41B2-8D89-00FB19167E4B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9/11/2018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7215-00E5-47D5-B463-135724F220F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314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4516-CBA5-41B2-8D89-00FB19167E4B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9/11/2018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7215-00E5-47D5-B463-135724F220F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9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3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5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4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5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3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06CE81C-AF71-412F-82A8-8A46F8F2E80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6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7B44516-CBA5-41B2-8D89-00FB19167E4B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9/11/2018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EC3B7215-00E5-47D5-B463-135724F220FC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74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250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8780525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buah gambar berisi teks, peta&#10;&#10;Deskripsi dihasilkan dengan keyakinan sangat tinggi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3" r="-2" b="30941"/>
          <a:stretch/>
        </p:blipFill>
        <p:spPr bwMode="auto">
          <a:xfrm>
            <a:off x="802385" y="484632"/>
            <a:ext cx="7978140" cy="355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4590661"/>
            <a:ext cx="7658146" cy="1065690"/>
          </a:xfrm>
        </p:spPr>
        <p:txBody>
          <a:bodyPr>
            <a:normAutofit/>
          </a:bodyPr>
          <a:lstStyle/>
          <a:p>
            <a:r>
              <a:rPr lang="id-ID" dirty="0" err="1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Bayesian</a:t>
            </a:r>
            <a:r>
              <a:rPr lang="id-ID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id-ID" dirty="0" err="1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Learning</a:t>
            </a:r>
            <a:endParaRPr lang="en-US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0" y="5666792"/>
            <a:ext cx="7635522" cy="542592"/>
          </a:xfrm>
        </p:spPr>
        <p:txBody>
          <a:bodyPr>
            <a:normAutofit/>
          </a:bodyPr>
          <a:lstStyle/>
          <a:p>
            <a:r>
              <a:rPr lang="en-US" b="1">
                <a:latin typeface="AR BERKLEY" pitchFamily="2" charset="0"/>
              </a:rPr>
              <a:t>Dr. </a:t>
            </a:r>
            <a:r>
              <a:rPr lang="en-US" b="1" err="1">
                <a:latin typeface="AR BERKLEY" pitchFamily="2" charset="0"/>
              </a:rPr>
              <a:t>Retno</a:t>
            </a:r>
            <a:r>
              <a:rPr lang="en-US" b="1">
                <a:latin typeface="AR BERKLEY" pitchFamily="2" charset="0"/>
              </a:rPr>
              <a:t> </a:t>
            </a:r>
            <a:r>
              <a:rPr lang="en-US" b="1" err="1">
                <a:latin typeface="AR BERKLEY" pitchFamily="2" charset="0"/>
              </a:rPr>
              <a:t>Kusumaningrum</a:t>
            </a:r>
            <a:r>
              <a:rPr lang="en-US" b="1">
                <a:latin typeface="AR BERKLEY" pitchFamily="2" charset="0"/>
              </a:rPr>
              <a:t>, </a:t>
            </a:r>
            <a:r>
              <a:rPr lang="en-US" b="1" err="1">
                <a:latin typeface="AR BERKLEY" pitchFamily="2" charset="0"/>
              </a:rPr>
              <a:t>S.Si</a:t>
            </a:r>
            <a:r>
              <a:rPr lang="en-US" b="1">
                <a:latin typeface="AR BERKLEY" pitchFamily="2" charset="0"/>
              </a:rPr>
              <a:t>., </a:t>
            </a:r>
            <a:r>
              <a:rPr lang="en-US" b="1" err="1">
                <a:latin typeface="AR BERKLEY" pitchFamily="2" charset="0"/>
              </a:rPr>
              <a:t>M.Kom</a:t>
            </a:r>
            <a:r>
              <a:rPr lang="en-US" b="1">
                <a:latin typeface="AR BERKLEY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48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Hitung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mean features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kelas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dirty="0"/>
                  <a:t> mean global</a:t>
                </a:r>
              </a:p>
              <a:p>
                <a:endParaRPr lang="en-US" dirty="0"/>
              </a:p>
              <a:p>
                <a:r>
                  <a:rPr lang="en-US" dirty="0" err="1"/>
                  <a:t>Hitung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i="1" dirty="0"/>
                  <a:t>mean corrected  (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dinotasikan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 err="1"/>
                  <a:t>Hitung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kovarian</a:t>
                </a:r>
                <a:r>
                  <a:rPr lang="en-US" dirty="0"/>
                  <a:t> </a:t>
                </a:r>
                <a:r>
                  <a:rPr lang="en-US" dirty="0" err="1"/>
                  <a:t>kelas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0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1720" y="3140968"/>
                <a:ext cx="792088" cy="48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(</m:t>
                      </m:r>
                      <m:sSubSup>
                        <m:sSub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0</m:t>
                          </m:r>
                        </m:sup>
                      </m:sSub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140968"/>
                <a:ext cx="792088" cy="48397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6597" y="4581128"/>
                <a:ext cx="2055243" cy="909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l-GR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Σ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97" y="4581128"/>
                <a:ext cx="2055243" cy="9093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620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Process:</a:t>
            </a:r>
          </a:p>
          <a:p>
            <a:r>
              <a:rPr lang="en-US" dirty="0" err="1"/>
              <a:t>Hitung</a:t>
            </a:r>
            <a:r>
              <a:rPr lang="en-US" dirty="0"/>
              <a:t> likelihood </a:t>
            </a:r>
            <a:r>
              <a:rPr lang="en-US" dirty="0" err="1"/>
              <a:t>dari</a:t>
            </a:r>
            <a:r>
              <a:rPr lang="en-US" dirty="0"/>
              <a:t> data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57450"/>
            <a:ext cx="458152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632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posterior </a:t>
            </a:r>
          </a:p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50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2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651196" indent="-250460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001840" indent="-200368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402575" indent="-200368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1803311" indent="-200368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204047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604783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005519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406254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B5A1F9D-8E42-4FC4-B85D-DD072BF66534}" type="slidenum">
              <a:rPr lang="en-GB" sz="1400">
                <a:latin typeface="Arial" charset="0"/>
              </a:rPr>
              <a:pPr eaLnBrk="1" hangingPunct="1"/>
              <a:t>14</a:t>
            </a:fld>
            <a:endParaRPr lang="en-GB" sz="1400">
              <a:latin typeface="Arial" charset="0"/>
            </a:endParaRPr>
          </a:p>
        </p:txBody>
      </p:sp>
      <p:sp>
        <p:nvSpPr>
          <p:cNvPr id="61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1638" y="42863"/>
            <a:ext cx="8742362" cy="11430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chemeClr val="accent1">
                    <a:lumMod val="50000"/>
                  </a:schemeClr>
                </a:solidFill>
              </a:rPr>
              <a:t>Naïve Bayes	</a:t>
            </a:r>
          </a:p>
        </p:txBody>
      </p:sp>
      <p:sp>
        <p:nvSpPr>
          <p:cNvPr id="615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8488" y="1217613"/>
            <a:ext cx="8545512" cy="5114925"/>
          </a:xfrm>
        </p:spPr>
        <p:txBody>
          <a:bodyPr/>
          <a:lstStyle/>
          <a:p>
            <a:pPr marL="467525" indent="-467525">
              <a:lnSpc>
                <a:spcPct val="110000"/>
              </a:lnSpc>
            </a:pPr>
            <a:endParaRPr lang="en-US"/>
          </a:p>
          <a:p>
            <a:pPr marL="467525" indent="-467525">
              <a:lnSpc>
                <a:spcPct val="110000"/>
              </a:lnSpc>
              <a:buNone/>
            </a:pPr>
            <a:r>
              <a:rPr lang="en-US" sz="2800"/>
              <a:t>     </a:t>
            </a:r>
          </a:p>
        </p:txBody>
      </p:sp>
      <p:sp>
        <p:nvSpPr>
          <p:cNvPr id="6154" name="Rectangle 4"/>
          <p:cNvSpPr>
            <a:spLocks noChangeArrowheads="1"/>
          </p:cNvSpPr>
          <p:nvPr/>
        </p:nvSpPr>
        <p:spPr bwMode="auto">
          <a:xfrm>
            <a:off x="336656" y="1218112"/>
            <a:ext cx="8807344" cy="511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/>
          <a:p>
            <a:pPr marL="467525" indent="-467525" defTabSz="914179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500" dirty="0">
                <a:latin typeface="Tahoma" pitchFamily="34" charset="0"/>
              </a:rPr>
              <a:t>Bayes classification</a:t>
            </a:r>
          </a:p>
          <a:p>
            <a:pPr marL="467525" indent="-467525" defTabSz="914179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2500" dirty="0">
              <a:latin typeface="Tahoma" pitchFamily="34" charset="0"/>
            </a:endParaRPr>
          </a:p>
          <a:p>
            <a:pPr marL="858521" lvl="1" indent="-400736" defTabSz="914179">
              <a:lnSpc>
                <a:spcPct val="120000"/>
              </a:lnSpc>
              <a:spcBef>
                <a:spcPct val="20000"/>
              </a:spcBef>
            </a:pPr>
            <a:r>
              <a:rPr lang="en-US" sz="2100" dirty="0">
                <a:latin typeface="Tahoma" pitchFamily="34" charset="0"/>
              </a:rPr>
              <a:t>Difficulty: learning the joint probability                  </a:t>
            </a:r>
          </a:p>
          <a:p>
            <a:pPr marL="467525" indent="-467525" defTabSz="914179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500" dirty="0">
                <a:latin typeface="Tahoma" pitchFamily="34" charset="0"/>
              </a:rPr>
              <a:t>Naïve Bayes classification</a:t>
            </a:r>
          </a:p>
          <a:p>
            <a:pPr marL="858521" lvl="1" indent="-400736" defTabSz="914179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ahoma" pitchFamily="34" charset="0"/>
              </a:rPr>
              <a:t>Assumption that 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</a:rPr>
              <a:t>all input attributes are conditionally independent!</a:t>
            </a:r>
          </a:p>
          <a:p>
            <a:pPr marL="858521" lvl="1" indent="-400736" defTabSz="914179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latin typeface="Tahoma" pitchFamily="34" charset="0"/>
            </a:endParaRPr>
          </a:p>
          <a:p>
            <a:pPr marL="858521" lvl="1" indent="-400736" defTabSz="914179">
              <a:lnSpc>
                <a:spcPct val="20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latin typeface="Tahoma" pitchFamily="34" charset="0"/>
            </a:endParaRPr>
          </a:p>
          <a:p>
            <a:pPr marL="858521" lvl="1" indent="-400736" defTabSz="914179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latin typeface="Tahoma" pitchFamily="34" charset="0"/>
            </a:endParaRPr>
          </a:p>
          <a:p>
            <a:pPr marL="858521" lvl="1" indent="-400736" defTabSz="914179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latin typeface="Tahoma" pitchFamily="34" charset="0"/>
              </a:rPr>
              <a:t>MAP classification rule: for testing data  </a:t>
            </a:r>
          </a:p>
          <a:p>
            <a:pPr marL="858521" lvl="1" indent="-400736" defTabSz="914179">
              <a:lnSpc>
                <a:spcPct val="120000"/>
              </a:lnSpc>
              <a:spcBef>
                <a:spcPct val="20000"/>
              </a:spcBef>
            </a:pPr>
            <a:endParaRPr lang="en-US" sz="2100" dirty="0">
              <a:latin typeface="Tahoma" pitchFamily="34" charset="0"/>
            </a:endParaRPr>
          </a:p>
        </p:txBody>
      </p:sp>
      <p:graphicFrame>
        <p:nvGraphicFramePr>
          <p:cNvPr id="6146" name="Object 8"/>
          <p:cNvGraphicFramePr>
            <a:graphicFrameLocks noChangeAspect="1"/>
          </p:cNvGraphicFramePr>
          <p:nvPr>
            <p:extLst/>
          </p:nvPr>
        </p:nvGraphicFramePr>
        <p:xfrm>
          <a:off x="1831975" y="1766888"/>
          <a:ext cx="53514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4" imgW="2374560" imgH="190440" progId="Equation.3">
                  <p:embed/>
                </p:oleObj>
              </mc:Choice>
              <mc:Fallback>
                <p:oleObj name="Equation" r:id="rId4" imgW="2374560" imgH="190440" progId="Equation.3">
                  <p:embed/>
                  <p:pic>
                    <p:nvPicPr>
                      <p:cNvPr id="614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1766888"/>
                        <a:ext cx="5351463" cy="4540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9"/>
          <p:cNvGraphicFramePr>
            <a:graphicFrameLocks noChangeAspect="1"/>
          </p:cNvGraphicFramePr>
          <p:nvPr>
            <p:extLst/>
          </p:nvPr>
        </p:nvGraphicFramePr>
        <p:xfrm>
          <a:off x="5588000" y="2325688"/>
          <a:ext cx="15779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6" imgW="787320" imgH="190440" progId="Equation.3">
                  <p:embed/>
                </p:oleObj>
              </mc:Choice>
              <mc:Fallback>
                <p:oleObj name="Equation" r:id="rId6" imgW="787320" imgH="190440" progId="Equation.3">
                  <p:embed/>
                  <p:pic>
                    <p:nvPicPr>
                      <p:cNvPr id="614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2325688"/>
                        <a:ext cx="15779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0"/>
          <p:cNvGraphicFramePr>
            <a:graphicFrameLocks noChangeAspect="1"/>
          </p:cNvGraphicFramePr>
          <p:nvPr>
            <p:extLst/>
          </p:nvPr>
        </p:nvGraphicFramePr>
        <p:xfrm>
          <a:off x="1636713" y="3775075"/>
          <a:ext cx="588327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8" imgW="2768400" imgH="571320" progId="Equation.3">
                  <p:embed/>
                </p:oleObj>
              </mc:Choice>
              <mc:Fallback>
                <p:oleObj name="Equation" r:id="rId8" imgW="2768400" imgH="571320" progId="Equation.3">
                  <p:embed/>
                  <p:pic>
                    <p:nvPicPr>
                      <p:cNvPr id="614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3775075"/>
                        <a:ext cx="5883275" cy="12922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1"/>
          <p:cNvGraphicFramePr>
            <a:graphicFrameLocks noChangeAspect="1"/>
          </p:cNvGraphicFramePr>
          <p:nvPr>
            <p:extLst/>
          </p:nvPr>
        </p:nvGraphicFramePr>
        <p:xfrm>
          <a:off x="863600" y="5653088"/>
          <a:ext cx="74168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10" imgW="3581280" imgH="203040" progId="Equation.3">
                  <p:embed/>
                </p:oleObj>
              </mc:Choice>
              <mc:Fallback>
                <p:oleObj name="Equation" r:id="rId10" imgW="3581280" imgH="203040" progId="Equation.3">
                  <p:embed/>
                  <p:pic>
                    <p:nvPicPr>
                      <p:cNvPr id="614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653088"/>
                        <a:ext cx="7416800" cy="4460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4"/>
          <p:cNvGraphicFramePr>
            <a:graphicFrameLocks noChangeAspect="1"/>
          </p:cNvGraphicFramePr>
          <p:nvPr>
            <p:extLst/>
          </p:nvPr>
        </p:nvGraphicFramePr>
        <p:xfrm>
          <a:off x="5942012" y="5283200"/>
          <a:ext cx="20589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12" imgW="1079280" imgH="190440" progId="Equation.3">
                  <p:embed/>
                </p:oleObj>
              </mc:Choice>
              <mc:Fallback>
                <p:oleObj name="Equation" r:id="rId12" imgW="1079280" imgH="190440" progId="Equation.3">
                  <p:embed/>
                  <p:pic>
                    <p:nvPicPr>
                      <p:cNvPr id="61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012" y="5283200"/>
                        <a:ext cx="2058988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89202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651196" indent="-250460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001840" indent="-200368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402575" indent="-200368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1803311" indent="-200368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204047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604783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005519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406254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6C84FB-41A1-4577-851A-F4B6C1DA0088}" type="slidenum">
              <a:rPr lang="en-GB" sz="1400">
                <a:latin typeface="Arial" charset="0"/>
              </a:rPr>
              <a:pPr eaLnBrk="1" hangingPunct="1"/>
              <a:t>15</a:t>
            </a:fld>
            <a:endParaRPr lang="en-GB" sz="1400">
              <a:latin typeface="Arial" charset="0"/>
            </a:endParaRPr>
          </a:p>
        </p:txBody>
      </p:sp>
      <p:sp>
        <p:nvSpPr>
          <p:cNvPr id="71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1638" y="42863"/>
            <a:ext cx="8742362" cy="1143000"/>
          </a:xfrm>
        </p:spPr>
        <p:txBody>
          <a:bodyPr/>
          <a:lstStyle/>
          <a:p>
            <a:pPr eaLnBrk="1" hangingPunct="1"/>
            <a:r>
              <a:rPr lang="en-US" b="0"/>
              <a:t>Naïve Bayes	</a:t>
            </a:r>
          </a:p>
        </p:txBody>
      </p:sp>
      <p:sp>
        <p:nvSpPr>
          <p:cNvPr id="71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8488" y="1211263"/>
            <a:ext cx="8545512" cy="5113337"/>
          </a:xfrm>
        </p:spPr>
        <p:txBody>
          <a:bodyPr/>
          <a:lstStyle/>
          <a:p>
            <a:pPr marL="467525" indent="-467525">
              <a:lnSpc>
                <a:spcPct val="110000"/>
              </a:lnSpc>
            </a:pPr>
            <a:endParaRPr lang="en-US"/>
          </a:p>
          <a:p>
            <a:pPr marL="467525" indent="-467525">
              <a:lnSpc>
                <a:spcPct val="110000"/>
              </a:lnSpc>
              <a:buNone/>
            </a:pPr>
            <a:r>
              <a:rPr lang="en-US" sz="2800"/>
              <a:t>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7" name="Rectangle 4"/>
              <p:cNvSpPr>
                <a:spLocks noChangeArrowheads="1"/>
              </p:cNvSpPr>
              <p:nvPr/>
            </p:nvSpPr>
            <p:spPr bwMode="auto">
              <a:xfrm>
                <a:off x="336656" y="1218112"/>
                <a:ext cx="8666166" cy="5114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4" tIns="45712" rIns="91424" bIns="45712"/>
              <a:lstStyle/>
              <a:p>
                <a:pPr marL="467525" indent="-467525" defTabSz="914179">
                  <a:lnSpc>
                    <a:spcPct val="12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500" dirty="0">
                    <a:latin typeface="Tahoma" pitchFamily="34" charset="0"/>
                  </a:rPr>
                  <a:t>Naïve Bayes Algorithm (for discrete input attributes)</a:t>
                </a:r>
              </a:p>
              <a:p>
                <a:pPr marL="858521" lvl="1" indent="-400736" defTabSz="914179">
                  <a:lnSpc>
                    <a:spcPct val="120000"/>
                  </a:lnSpc>
                  <a:spcBef>
                    <a:spcPct val="20000"/>
                  </a:spcBef>
                  <a:buFontTx/>
                  <a:buChar char="–"/>
                </a:pPr>
                <a:r>
                  <a:rPr lang="en-US" sz="2100" dirty="0">
                    <a:solidFill>
                      <a:schemeClr val="accent2"/>
                    </a:solidFill>
                    <a:latin typeface="Tahoma" pitchFamily="34" charset="0"/>
                  </a:rPr>
                  <a:t>Learning Phase</a:t>
                </a:r>
                <a:r>
                  <a:rPr lang="en-US" sz="2100" dirty="0">
                    <a:latin typeface="Tahoma" pitchFamily="34" charset="0"/>
                  </a:rPr>
                  <a:t>: Given a training set </a:t>
                </a:r>
                <a14:m>
                  <m:oMath xmlns:m="http://schemas.openxmlformats.org/officeDocument/2006/math">
                    <m:r>
                      <a:rPr lang="en-US" sz="2100" b="1" i="1" dirty="0" smtClean="0">
                        <a:latin typeface="Cambria Math"/>
                      </a:rPr>
                      <m:t>𝑫</m:t>
                    </m:r>
                  </m:oMath>
                </a14:m>
                <a:r>
                  <a:rPr lang="en-US" sz="2100" dirty="0">
                    <a:latin typeface="Tahoma" pitchFamily="34" charset="0"/>
                  </a:rPr>
                  <a:t>, </a:t>
                </a:r>
              </a:p>
              <a:p>
                <a:pPr marL="858521" lvl="1" indent="-400736" defTabSz="914179">
                  <a:lnSpc>
                    <a:spcPct val="120000"/>
                  </a:lnSpc>
                  <a:spcBef>
                    <a:spcPct val="20000"/>
                  </a:spcBef>
                  <a:buFontTx/>
                  <a:buChar char="–"/>
                </a:pPr>
                <a:endParaRPr lang="en-US" sz="2100" dirty="0">
                  <a:latin typeface="Tahoma" pitchFamily="34" charset="0"/>
                </a:endParaRPr>
              </a:p>
              <a:p>
                <a:pPr marL="858521" lvl="1" indent="-400736" defTabSz="914179">
                  <a:lnSpc>
                    <a:spcPct val="120000"/>
                  </a:lnSpc>
                  <a:spcBef>
                    <a:spcPct val="20000"/>
                  </a:spcBef>
                  <a:buFontTx/>
                  <a:buChar char="–"/>
                </a:pPr>
                <a:endParaRPr lang="en-US" sz="2100" dirty="0">
                  <a:latin typeface="Tahoma" pitchFamily="34" charset="0"/>
                </a:endParaRPr>
              </a:p>
              <a:p>
                <a:pPr marL="858521" lvl="1" indent="-400736" defTabSz="914179">
                  <a:lnSpc>
                    <a:spcPct val="120000"/>
                  </a:lnSpc>
                  <a:spcBef>
                    <a:spcPct val="20000"/>
                  </a:spcBef>
                  <a:buFontTx/>
                  <a:buChar char="–"/>
                </a:pPr>
                <a:endParaRPr lang="en-US" sz="2100" dirty="0">
                  <a:latin typeface="Tahoma" pitchFamily="34" charset="0"/>
                </a:endParaRPr>
              </a:p>
              <a:p>
                <a:pPr marL="858521" lvl="1" indent="-400736" defTabSz="914179">
                  <a:lnSpc>
                    <a:spcPct val="120000"/>
                  </a:lnSpc>
                  <a:spcBef>
                    <a:spcPct val="20000"/>
                  </a:spcBef>
                  <a:buFontTx/>
                  <a:buChar char="–"/>
                </a:pPr>
                <a:endParaRPr lang="en-US" sz="2100" dirty="0">
                  <a:latin typeface="Tahoma" pitchFamily="34" charset="0"/>
                </a:endParaRPr>
              </a:p>
              <a:p>
                <a:pPr marL="858521" lvl="1" indent="-400736" defTabSz="914179">
                  <a:lnSpc>
                    <a:spcPct val="130000"/>
                  </a:lnSpc>
                  <a:spcBef>
                    <a:spcPct val="20000"/>
                  </a:spcBef>
                </a:pPr>
                <a:r>
                  <a:rPr lang="en-US" sz="2100" dirty="0">
                    <a:latin typeface="Tahoma" pitchFamily="34" charset="0"/>
                  </a:rPr>
                  <a:t>     Output: conditional probability tables; for             elements</a:t>
                </a:r>
              </a:p>
              <a:p>
                <a:pPr marL="858521" lvl="1" indent="-400736" defTabSz="914179">
                  <a:lnSpc>
                    <a:spcPct val="130000"/>
                  </a:lnSpc>
                  <a:spcBef>
                    <a:spcPct val="20000"/>
                  </a:spcBef>
                  <a:buFontTx/>
                  <a:buChar char="–"/>
                </a:pPr>
                <a:r>
                  <a:rPr lang="en-US" sz="2100" dirty="0">
                    <a:solidFill>
                      <a:schemeClr val="accent2"/>
                    </a:solidFill>
                    <a:latin typeface="Tahoma" pitchFamily="34" charset="0"/>
                  </a:rPr>
                  <a:t>Test Phase</a:t>
                </a:r>
                <a:r>
                  <a:rPr lang="en-US" sz="2100" dirty="0">
                    <a:latin typeface="Tahoma" pitchFamily="34" charset="0"/>
                  </a:rPr>
                  <a:t>: Given an unknown instance                    , </a:t>
                </a:r>
              </a:p>
              <a:p>
                <a:pPr marL="858521" lvl="1" indent="-400736" defTabSz="914179">
                  <a:lnSpc>
                    <a:spcPct val="130000"/>
                  </a:lnSpc>
                  <a:spcBef>
                    <a:spcPct val="20000"/>
                  </a:spcBef>
                </a:pPr>
                <a:r>
                  <a:rPr lang="en-US" sz="2100" dirty="0">
                    <a:latin typeface="Tahoma" pitchFamily="34" charset="0"/>
                  </a:rPr>
                  <a:t>     Look up tables to assign the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1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00" i="1" dirty="0">
                    <a:latin typeface="Palatino Linotype" pitchFamily="18" charset="0"/>
                  </a:rPr>
                  <a:t> </a:t>
                </a:r>
                <a:r>
                  <a:rPr lang="en-US" sz="2100" dirty="0">
                    <a:latin typeface="Tahoma" pitchFamily="34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100" b="1" i="1" dirty="0" smtClean="0">
                        <a:latin typeface="Cambria Math"/>
                      </a:rPr>
                      <m:t>𝑫</m:t>
                    </m:r>
                  </m:oMath>
                </a14:m>
                <a:r>
                  <a:rPr lang="en-US" sz="2100" b="1" dirty="0">
                    <a:latin typeface="Palatino Linotype" pitchFamily="18" charset="0"/>
                  </a:rPr>
                  <a:t>’</a:t>
                </a:r>
                <a:r>
                  <a:rPr lang="en-US" sz="2100" dirty="0">
                    <a:latin typeface="Tahoma" pitchFamily="34" charset="0"/>
                  </a:rPr>
                  <a:t> if</a:t>
                </a:r>
                <a:r>
                  <a:rPr lang="en-US" sz="2100" dirty="0">
                    <a:latin typeface="Palatino Linotype" pitchFamily="18" charset="0"/>
                  </a:rPr>
                  <a:t> </a:t>
                </a:r>
              </a:p>
              <a:p>
                <a:pPr marL="858521" lvl="1" indent="-400736" defTabSz="914179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sz="2100" dirty="0">
                    <a:latin typeface="Tahoma" pitchFamily="34" charset="0"/>
                  </a:rPr>
                  <a:t>      </a:t>
                </a:r>
              </a:p>
            </p:txBody>
          </p:sp>
        </mc:Choice>
        <mc:Fallback xmlns="">
          <p:sp>
            <p:nvSpPr>
              <p:cNvPr id="7177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656" y="1218112"/>
                <a:ext cx="8666166" cy="5114343"/>
              </a:xfrm>
              <a:prstGeom prst="rect">
                <a:avLst/>
              </a:prstGeom>
              <a:blipFill rotWithShape="1">
                <a:blip r:embed="rId3"/>
                <a:stretch>
                  <a:fillRect l="-1125" t="-4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170" name="Object 7"/>
          <p:cNvGraphicFramePr>
            <a:graphicFrameLocks noChangeAspect="1"/>
          </p:cNvGraphicFramePr>
          <p:nvPr>
            <p:extLst/>
          </p:nvPr>
        </p:nvGraphicFramePr>
        <p:xfrm>
          <a:off x="1295400" y="2367171"/>
          <a:ext cx="7034213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4" imgW="3936960" imgH="799920" progId="Equation.3">
                  <p:embed/>
                </p:oleObj>
              </mc:Choice>
              <mc:Fallback>
                <p:oleObj name="Equation" r:id="rId4" imgW="3936960" imgH="799920" progId="Equation.3">
                  <p:embed/>
                  <p:pic>
                    <p:nvPicPr>
                      <p:cNvPr id="717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67171"/>
                        <a:ext cx="7034213" cy="14081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8"/>
          <p:cNvGraphicFramePr>
            <a:graphicFrameLocks noChangeAspect="1"/>
          </p:cNvGraphicFramePr>
          <p:nvPr>
            <p:extLst/>
          </p:nvPr>
        </p:nvGraphicFramePr>
        <p:xfrm>
          <a:off x="1287463" y="5572125"/>
          <a:ext cx="71294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6" imgW="3581280" imgH="203040" progId="Equation.3">
                  <p:embed/>
                </p:oleObj>
              </mc:Choice>
              <mc:Fallback>
                <p:oleObj name="Equation" r:id="rId6" imgW="3581280" imgH="203040" progId="Equation.3">
                  <p:embed/>
                  <p:pic>
                    <p:nvPicPr>
                      <p:cNvPr id="717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5572125"/>
                        <a:ext cx="7129462" cy="4286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5"/>
          <p:cNvGraphicFramePr>
            <a:graphicFrameLocks noChangeAspect="1"/>
          </p:cNvGraphicFramePr>
          <p:nvPr>
            <p:extLst/>
          </p:nvPr>
        </p:nvGraphicFramePr>
        <p:xfrm>
          <a:off x="6096000" y="4495800"/>
          <a:ext cx="19431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8" imgW="863280" imgH="190440" progId="Equation.3">
                  <p:embed/>
                </p:oleObj>
              </mc:Choice>
              <mc:Fallback>
                <p:oleObj name="Equation" r:id="rId8" imgW="863280" imgH="190440" progId="Equation.3">
                  <p:embed/>
                  <p:pic>
                    <p:nvPicPr>
                      <p:cNvPr id="717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495800"/>
                        <a:ext cx="19431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7"/>
          <p:cNvGraphicFramePr>
            <a:graphicFrameLocks noChangeAspect="1"/>
          </p:cNvGraphicFramePr>
          <p:nvPr>
            <p:extLst/>
          </p:nvPr>
        </p:nvGraphicFramePr>
        <p:xfrm>
          <a:off x="6299200" y="4060825"/>
          <a:ext cx="7143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10" imgW="495000" imgH="203040" progId="Equation.3">
                  <p:embed/>
                </p:oleObj>
              </mc:Choice>
              <mc:Fallback>
                <p:oleObj name="Equation" r:id="rId10" imgW="495000" imgH="203040" progId="Equation.3">
                  <p:embed/>
                  <p:pic>
                    <p:nvPicPr>
                      <p:cNvPr id="717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4060825"/>
                        <a:ext cx="7143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494335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651196" indent="-250460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001840" indent="-200368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402575" indent="-200368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1803311" indent="-200368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204047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604783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005519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406254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64B47F5-C3F1-4E18-9CED-0B40B046F52F}" type="slidenum">
              <a:rPr lang="en-GB" sz="1400">
                <a:latin typeface="Arial" charset="0"/>
              </a:rPr>
              <a:pPr eaLnBrk="1" hangingPunct="1"/>
              <a:t>16</a:t>
            </a:fld>
            <a:endParaRPr lang="en-GB" sz="1400">
              <a:latin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1638" y="42863"/>
            <a:ext cx="8742362" cy="11430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chemeClr val="accent1">
                    <a:lumMod val="50000"/>
                  </a:schemeClr>
                </a:solidFill>
              </a:rPr>
              <a:t>Example	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8488" y="1217613"/>
            <a:ext cx="8545512" cy="5114925"/>
          </a:xfrm>
        </p:spPr>
        <p:txBody>
          <a:bodyPr/>
          <a:lstStyle/>
          <a:p>
            <a:pPr marL="467525" indent="-467525">
              <a:lnSpc>
                <a:spcPct val="110000"/>
              </a:lnSpc>
            </a:pPr>
            <a:endParaRPr lang="en-US" dirty="0"/>
          </a:p>
          <a:p>
            <a:pPr marL="467525" indent="-467525">
              <a:lnSpc>
                <a:spcPct val="110000"/>
              </a:lnSpc>
              <a:buNone/>
            </a:pPr>
            <a:r>
              <a:rPr lang="en-US" sz="2800" dirty="0"/>
              <a:t>     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36656" y="1079886"/>
            <a:ext cx="8666166" cy="511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/>
          <a:p>
            <a:pPr marL="467525" indent="-467525" defTabSz="914179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500">
                <a:latin typeface="Tahoma" pitchFamily="34" charset="0"/>
              </a:rPr>
              <a:t>Example: Play Tennis</a:t>
            </a:r>
          </a:p>
        </p:txBody>
      </p:sp>
      <p:pic>
        <p:nvPicPr>
          <p:cNvPr id="1434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9829"/>
            <a:ext cx="5668846" cy="457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88134" y="1998814"/>
            <a:ext cx="2209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Bagaimana</a:t>
            </a:r>
            <a:r>
              <a:rPr lang="en-US" sz="2200" dirty="0"/>
              <a:t> </a:t>
            </a:r>
            <a:r>
              <a:rPr lang="en-US" sz="2200" dirty="0" err="1"/>
              <a:t>keputusan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diambil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terdapat</a:t>
            </a:r>
            <a:r>
              <a:rPr lang="en-US" sz="2200" dirty="0"/>
              <a:t> </a:t>
            </a:r>
            <a:r>
              <a:rPr lang="en-US" sz="2200" i="1" dirty="0"/>
              <a:t>testing data </a:t>
            </a:r>
            <a:r>
              <a:rPr lang="en-US" sz="2200" dirty="0" err="1"/>
              <a:t>berupa</a:t>
            </a:r>
            <a:r>
              <a:rPr lang="en-US" sz="2200" dirty="0"/>
              <a:t> </a:t>
            </a:r>
            <a:r>
              <a:rPr lang="en-US" sz="2200" dirty="0" err="1"/>
              <a:t>informasi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2"/>
                </a:solidFill>
                <a:latin typeface="Palatino Linotype" pitchFamily="18" charset="0"/>
              </a:rPr>
              <a:t>Outlook=</a:t>
            </a:r>
            <a:r>
              <a:rPr lang="en-US" sz="2200" i="1" dirty="0">
                <a:solidFill>
                  <a:schemeClr val="accent2"/>
                </a:solidFill>
                <a:latin typeface="Palatino Linotype" pitchFamily="18" charset="0"/>
              </a:rPr>
              <a:t>Sunny, </a:t>
            </a:r>
            <a:r>
              <a:rPr lang="en-US" sz="2200" dirty="0">
                <a:solidFill>
                  <a:schemeClr val="accent2"/>
                </a:solidFill>
                <a:latin typeface="Palatino Linotype" pitchFamily="18" charset="0"/>
              </a:rPr>
              <a:t>Temperature=</a:t>
            </a:r>
            <a:r>
              <a:rPr lang="en-US" sz="2200" i="1" dirty="0">
                <a:solidFill>
                  <a:schemeClr val="accent2"/>
                </a:solidFill>
                <a:latin typeface="Palatino Linotype" pitchFamily="18" charset="0"/>
              </a:rPr>
              <a:t>Cool, </a:t>
            </a:r>
            <a:r>
              <a:rPr lang="en-US" sz="2200" dirty="0">
                <a:solidFill>
                  <a:schemeClr val="accent2"/>
                </a:solidFill>
                <a:latin typeface="Palatino Linotype" pitchFamily="18" charset="0"/>
              </a:rPr>
              <a:t>Humidity</a:t>
            </a:r>
            <a:r>
              <a:rPr lang="en-US" sz="2200" i="1" dirty="0">
                <a:solidFill>
                  <a:schemeClr val="accent2"/>
                </a:solidFill>
                <a:latin typeface="Palatino Linotype" pitchFamily="18" charset="0"/>
              </a:rPr>
              <a:t>=High, </a:t>
            </a:r>
            <a:r>
              <a:rPr lang="en-US" sz="2200" dirty="0">
                <a:solidFill>
                  <a:schemeClr val="accent2"/>
                </a:solidFill>
                <a:latin typeface="Palatino Linotype" pitchFamily="18" charset="0"/>
              </a:rPr>
              <a:t>Wind=</a:t>
            </a:r>
            <a:r>
              <a:rPr lang="en-US" sz="2200" i="1" dirty="0">
                <a:solidFill>
                  <a:schemeClr val="accent2"/>
                </a:solidFill>
                <a:latin typeface="Palatino Linotype" pitchFamily="18" charset="0"/>
              </a:rPr>
              <a:t>Weak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567239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651196" indent="-250460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001840" indent="-200368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402575" indent="-200368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1803311" indent="-200368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204047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604783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005519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406254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0E70AE0-0C82-4556-ADE8-51BE8AE15529}" type="slidenum">
              <a:rPr lang="en-GB" sz="1400">
                <a:latin typeface="Arial" charset="0"/>
              </a:rPr>
              <a:pPr eaLnBrk="1" hangingPunct="1"/>
              <a:t>17</a:t>
            </a:fld>
            <a:endParaRPr lang="en-GB" sz="140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1638" y="42863"/>
            <a:ext cx="8742362" cy="11430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chemeClr val="tx1"/>
                </a:solidFill>
              </a:rPr>
              <a:t>Example	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8488" y="1217613"/>
            <a:ext cx="8545512" cy="5114925"/>
          </a:xfrm>
        </p:spPr>
        <p:txBody>
          <a:bodyPr/>
          <a:lstStyle/>
          <a:p>
            <a:pPr marL="467525" indent="-467525">
              <a:lnSpc>
                <a:spcPct val="110000"/>
              </a:lnSpc>
            </a:pPr>
            <a:endParaRPr lang="en-US" b="1"/>
          </a:p>
          <a:p>
            <a:pPr marL="467525" indent="-467525">
              <a:lnSpc>
                <a:spcPct val="110000"/>
              </a:lnSpc>
              <a:buNone/>
            </a:pPr>
            <a:r>
              <a:rPr lang="en-US" sz="2800" b="1"/>
              <a:t>     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36656" y="1079887"/>
            <a:ext cx="8666166" cy="525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/>
          <a:p>
            <a:pPr marL="467525" indent="-467525" defTabSz="914179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500">
                <a:latin typeface="Tahoma" pitchFamily="34" charset="0"/>
              </a:rPr>
              <a:t>Learning Phase</a:t>
            </a:r>
          </a:p>
        </p:txBody>
      </p:sp>
      <p:graphicFrame>
        <p:nvGraphicFramePr>
          <p:cNvPr id="541824" name="Group 128"/>
          <p:cNvGraphicFramePr>
            <a:graphicFrameLocks noGrp="1"/>
          </p:cNvGraphicFramePr>
          <p:nvPr/>
        </p:nvGraphicFramePr>
        <p:xfrm>
          <a:off x="857929" y="1771014"/>
          <a:ext cx="3112706" cy="1614034"/>
        </p:xfrm>
        <a:graphic>
          <a:graphicData uri="http://schemas.openxmlformats.org/drawingml/2006/table">
            <a:tbl>
              <a:tblPr/>
              <a:tblGrid>
                <a:gridCol w="1037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38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Outlook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7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Sunny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67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Overcast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0/5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67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Rain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1770" name="Group 74"/>
          <p:cNvGraphicFramePr>
            <a:graphicFrameLocks noGrp="1"/>
          </p:cNvGraphicFramePr>
          <p:nvPr>
            <p:extLst/>
          </p:nvPr>
        </p:nvGraphicFramePr>
        <p:xfrm>
          <a:off x="4444320" y="1752600"/>
          <a:ext cx="4090080" cy="1614034"/>
        </p:xfrm>
        <a:graphic>
          <a:graphicData uri="http://schemas.openxmlformats.org/drawingml/2006/table">
            <a:tbl>
              <a:tblPr/>
              <a:tblGrid>
                <a:gridCol w="149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38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Temperature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7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Hot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67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Mild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67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Cool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1828" name="Group 132"/>
          <p:cNvGraphicFramePr>
            <a:graphicFrameLocks noGrp="1"/>
          </p:cNvGraphicFramePr>
          <p:nvPr>
            <p:extLst/>
          </p:nvPr>
        </p:nvGraphicFramePr>
        <p:xfrm>
          <a:off x="838200" y="3706171"/>
          <a:ext cx="3606119" cy="1253988"/>
        </p:xfrm>
        <a:graphic>
          <a:graphicData uri="http://schemas.openxmlformats.org/drawingml/2006/table">
            <a:tbl>
              <a:tblPr/>
              <a:tblGrid>
                <a:gridCol w="1442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55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Humidity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Play=N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7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High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67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Normal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41833" name="Group 137"/>
          <p:cNvGraphicFramePr>
            <a:graphicFrameLocks noGrp="1"/>
          </p:cNvGraphicFramePr>
          <p:nvPr>
            <p:extLst/>
          </p:nvPr>
        </p:nvGraphicFramePr>
        <p:xfrm>
          <a:off x="4669739" y="3706171"/>
          <a:ext cx="3323117" cy="1248229"/>
        </p:xfrm>
        <a:graphic>
          <a:graphicData uri="http://schemas.openxmlformats.org/drawingml/2006/table">
            <a:tbl>
              <a:tblPr/>
              <a:tblGrid>
                <a:gridCol w="1160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797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Wind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7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Strong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67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Weak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46" name="Text Box 119"/>
          <p:cNvSpPr txBox="1">
            <a:spLocks noChangeArrowheads="1"/>
          </p:cNvSpPr>
          <p:nvPr/>
        </p:nvSpPr>
        <p:spPr bwMode="auto">
          <a:xfrm>
            <a:off x="2161111" y="5295764"/>
            <a:ext cx="2283209" cy="40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2100" i="1">
                <a:latin typeface="Palatino Linotype" pitchFamily="18" charset="0"/>
              </a:rPr>
              <a:t>P</a:t>
            </a:r>
            <a:r>
              <a:rPr lang="en-GB" sz="2100">
                <a:latin typeface="Palatino Linotype" pitchFamily="18" charset="0"/>
              </a:rPr>
              <a:t>(Play</a:t>
            </a:r>
            <a:r>
              <a:rPr lang="en-GB" sz="2100" i="1">
                <a:latin typeface="Palatino Linotype" pitchFamily="18" charset="0"/>
              </a:rPr>
              <a:t>=Yes) = </a:t>
            </a:r>
            <a:r>
              <a:rPr lang="en-GB" sz="2100">
                <a:latin typeface="Palatino Linotype" pitchFamily="18" charset="0"/>
              </a:rPr>
              <a:t>9/14</a:t>
            </a:r>
          </a:p>
        </p:txBody>
      </p:sp>
      <p:sp>
        <p:nvSpPr>
          <p:cNvPr id="15447" name="Text Box 120"/>
          <p:cNvSpPr txBox="1">
            <a:spLocks noChangeArrowheads="1"/>
          </p:cNvSpPr>
          <p:nvPr/>
        </p:nvSpPr>
        <p:spPr bwMode="auto">
          <a:xfrm>
            <a:off x="4604580" y="5295764"/>
            <a:ext cx="2255381" cy="40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2100" i="1">
                <a:latin typeface="Palatino Linotype" pitchFamily="18" charset="0"/>
              </a:rPr>
              <a:t>P</a:t>
            </a:r>
            <a:r>
              <a:rPr lang="en-GB" sz="2100">
                <a:latin typeface="Palatino Linotype" pitchFamily="18" charset="0"/>
              </a:rPr>
              <a:t>(Play</a:t>
            </a:r>
            <a:r>
              <a:rPr lang="en-GB" sz="2100" i="1">
                <a:latin typeface="Palatino Linotype" pitchFamily="18" charset="0"/>
              </a:rPr>
              <a:t>=No) = </a:t>
            </a:r>
            <a:r>
              <a:rPr lang="en-GB" sz="2100">
                <a:latin typeface="Palatino Linotype" pitchFamily="18" charset="0"/>
              </a:rPr>
              <a:t>5/14</a:t>
            </a:r>
          </a:p>
        </p:txBody>
      </p:sp>
    </p:spTree>
    <p:extLst>
      <p:ext uri="{BB962C8B-B14F-4D97-AF65-F5344CB8AC3E}">
        <p14:creationId xmlns:p14="http://schemas.microsoft.com/office/powerpoint/2010/main" val="218343275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651196" indent="-250460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001840" indent="-200368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402575" indent="-200368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1803311" indent="-200368" defTabSz="914179" eaLnBrk="0" hangingPunct="0"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204047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604783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005519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406254" indent="-200368" defTabSz="914179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D0899BA-C20B-4A8D-A8A4-46DC5C27ADC9}" type="slidenum">
              <a:rPr lang="en-GB" sz="1400">
                <a:latin typeface="Arial" charset="0"/>
              </a:rPr>
              <a:pPr eaLnBrk="1" hangingPunct="1"/>
              <a:t>18</a:t>
            </a:fld>
            <a:endParaRPr lang="en-GB" sz="1400"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1638" y="42863"/>
            <a:ext cx="8742362" cy="11430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8488" y="1217613"/>
            <a:ext cx="8545512" cy="5114925"/>
          </a:xfrm>
        </p:spPr>
        <p:txBody>
          <a:bodyPr/>
          <a:lstStyle/>
          <a:p>
            <a:pPr marL="467525" indent="-467525">
              <a:lnSpc>
                <a:spcPct val="110000"/>
              </a:lnSpc>
            </a:pPr>
            <a:endParaRPr lang="en-US" b="1"/>
          </a:p>
          <a:p>
            <a:pPr marL="467525" indent="-467525">
              <a:lnSpc>
                <a:spcPct val="110000"/>
              </a:lnSpc>
              <a:buNone/>
            </a:pPr>
            <a:r>
              <a:rPr lang="en-US" sz="2800" b="1"/>
              <a:t>     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36656" y="1079887"/>
            <a:ext cx="8666166" cy="525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/>
          <a:p>
            <a:pPr marL="467525" indent="-467525" defTabSz="914179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500" dirty="0">
                <a:latin typeface="Tahoma" pitchFamily="34" charset="0"/>
              </a:rPr>
              <a:t>Test Phase</a:t>
            </a:r>
          </a:p>
          <a:p>
            <a:pPr marL="858521" lvl="1" indent="-400736" defTabSz="914179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latin typeface="Tahoma" pitchFamily="34" charset="0"/>
              </a:rPr>
              <a:t>Given a new instance, </a:t>
            </a:r>
          </a:p>
          <a:p>
            <a:pPr marL="858521" lvl="1" indent="-400736" defTabSz="914179">
              <a:lnSpc>
                <a:spcPct val="90000"/>
              </a:lnSpc>
              <a:spcBef>
                <a:spcPct val="20000"/>
              </a:spcBef>
            </a:pPr>
            <a:r>
              <a:rPr lang="en-US" sz="2100" b="1" dirty="0">
                <a:latin typeface="Palatino Linotype" pitchFamily="18" charset="0"/>
              </a:rPr>
              <a:t>      </a:t>
            </a:r>
            <a:r>
              <a:rPr lang="en-US" sz="2100" b="1" dirty="0">
                <a:solidFill>
                  <a:schemeClr val="accent2"/>
                </a:solidFill>
                <a:latin typeface="Palatino Linotype" pitchFamily="18" charset="0"/>
              </a:rPr>
              <a:t>D</a:t>
            </a:r>
            <a:r>
              <a:rPr lang="en-US" dirty="0">
                <a:solidFill>
                  <a:schemeClr val="accent2"/>
                </a:solidFill>
                <a:latin typeface="Palatino Linotype" pitchFamily="18" charset="0"/>
              </a:rPr>
              <a:t>’=(Outlook=</a:t>
            </a:r>
            <a:r>
              <a:rPr lang="en-US" i="1" dirty="0">
                <a:solidFill>
                  <a:schemeClr val="accent2"/>
                </a:solidFill>
                <a:latin typeface="Palatino Linotype" pitchFamily="18" charset="0"/>
              </a:rPr>
              <a:t>Sunny, </a:t>
            </a:r>
            <a:r>
              <a:rPr lang="en-US" dirty="0">
                <a:solidFill>
                  <a:schemeClr val="accent2"/>
                </a:solidFill>
                <a:latin typeface="Palatino Linotype" pitchFamily="18" charset="0"/>
              </a:rPr>
              <a:t>Temperature=</a:t>
            </a:r>
            <a:r>
              <a:rPr lang="en-US" i="1" dirty="0">
                <a:solidFill>
                  <a:schemeClr val="accent2"/>
                </a:solidFill>
                <a:latin typeface="Palatino Linotype" pitchFamily="18" charset="0"/>
              </a:rPr>
              <a:t>Cool, </a:t>
            </a:r>
            <a:r>
              <a:rPr lang="en-US" dirty="0">
                <a:solidFill>
                  <a:schemeClr val="accent2"/>
                </a:solidFill>
                <a:latin typeface="Palatino Linotype" pitchFamily="18" charset="0"/>
              </a:rPr>
              <a:t>Humidity</a:t>
            </a:r>
            <a:r>
              <a:rPr lang="en-US" i="1" dirty="0">
                <a:solidFill>
                  <a:schemeClr val="accent2"/>
                </a:solidFill>
                <a:latin typeface="Palatino Linotype" pitchFamily="18" charset="0"/>
              </a:rPr>
              <a:t>=High, </a:t>
            </a:r>
            <a:r>
              <a:rPr lang="en-US" dirty="0">
                <a:solidFill>
                  <a:schemeClr val="accent2"/>
                </a:solidFill>
                <a:latin typeface="Palatino Linotype" pitchFamily="18" charset="0"/>
              </a:rPr>
              <a:t>Wind=</a:t>
            </a:r>
            <a:r>
              <a:rPr lang="en-US" i="1" dirty="0">
                <a:solidFill>
                  <a:schemeClr val="accent2"/>
                </a:solidFill>
                <a:latin typeface="Palatino Linotype" pitchFamily="18" charset="0"/>
              </a:rPr>
              <a:t>Weak</a:t>
            </a:r>
            <a:r>
              <a:rPr lang="en-US" dirty="0">
                <a:solidFill>
                  <a:schemeClr val="accent2"/>
                </a:solidFill>
                <a:latin typeface="Palatino Linotype" pitchFamily="18" charset="0"/>
              </a:rPr>
              <a:t>)</a:t>
            </a:r>
          </a:p>
          <a:p>
            <a:pPr marL="858521" lvl="1" indent="-400736" defTabSz="914179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solidFill>
                  <a:schemeClr val="tx2"/>
                </a:solidFill>
                <a:latin typeface="Tahoma" pitchFamily="34" charset="0"/>
              </a:rPr>
              <a:t>Look up tables</a:t>
            </a:r>
          </a:p>
          <a:p>
            <a:pPr marL="858521" lvl="1" indent="-400736" defTabSz="914179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solidFill>
                <a:schemeClr val="tx2"/>
              </a:solidFill>
              <a:latin typeface="Tahoma" pitchFamily="34" charset="0"/>
            </a:endParaRPr>
          </a:p>
          <a:p>
            <a:pPr marL="858521" lvl="1" indent="-400736" defTabSz="914179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solidFill>
                <a:schemeClr val="tx2"/>
              </a:solidFill>
              <a:latin typeface="Tahoma" pitchFamily="34" charset="0"/>
            </a:endParaRPr>
          </a:p>
          <a:p>
            <a:pPr marL="858521" lvl="1" indent="-400736" defTabSz="914179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solidFill>
                <a:schemeClr val="tx2"/>
              </a:solidFill>
              <a:latin typeface="Tahoma" pitchFamily="34" charset="0"/>
            </a:endParaRPr>
          </a:p>
          <a:p>
            <a:pPr marL="858521" lvl="1" indent="-400736" defTabSz="914179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solidFill>
                <a:schemeClr val="tx2"/>
              </a:solidFill>
              <a:latin typeface="Tahoma" pitchFamily="34" charset="0"/>
            </a:endParaRPr>
          </a:p>
          <a:p>
            <a:pPr marL="858521" lvl="1" indent="-400736" defTabSz="914179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100" dirty="0">
              <a:solidFill>
                <a:schemeClr val="tx2"/>
              </a:solidFill>
              <a:latin typeface="Tahoma" pitchFamily="34" charset="0"/>
            </a:endParaRPr>
          </a:p>
          <a:p>
            <a:pPr marL="858521" lvl="1" indent="-400736" defTabSz="914179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100" dirty="0">
                <a:solidFill>
                  <a:schemeClr val="tx2"/>
                </a:solidFill>
                <a:latin typeface="Tahoma" pitchFamily="34" charset="0"/>
              </a:rPr>
              <a:t>MAP rule</a:t>
            </a:r>
          </a:p>
        </p:txBody>
      </p:sp>
      <p:sp>
        <p:nvSpPr>
          <p:cNvPr id="16390" name="Text Box 91"/>
          <p:cNvSpPr txBox="1">
            <a:spLocks noChangeArrowheads="1"/>
          </p:cNvSpPr>
          <p:nvPr/>
        </p:nvSpPr>
        <p:spPr bwMode="auto">
          <a:xfrm>
            <a:off x="4572000" y="2624845"/>
            <a:ext cx="3502389" cy="168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GB" sz="1600" dirty="0">
                <a:latin typeface="Palatino Linotype" pitchFamily="18" charset="0"/>
              </a:rPr>
              <a:t>P(Outlook=</a:t>
            </a:r>
            <a:r>
              <a:rPr lang="en-GB" sz="1600" dirty="0" err="1">
                <a:latin typeface="Palatino Linotype" pitchFamily="18" charset="0"/>
              </a:rPr>
              <a:t>Sunnyt|Play</a:t>
            </a:r>
            <a:r>
              <a:rPr lang="en-GB" sz="1600" dirty="0">
                <a:latin typeface="Palatino Linotype" pitchFamily="18" charset="0"/>
              </a:rPr>
              <a:t>=</a:t>
            </a:r>
            <a:r>
              <a:rPr lang="en-GB" sz="1600" i="1" dirty="0">
                <a:latin typeface="Palatino Linotype" pitchFamily="18" charset="0"/>
              </a:rPr>
              <a:t>No</a:t>
            </a:r>
            <a:r>
              <a:rPr lang="en-GB" sz="1600" dirty="0">
                <a:latin typeface="Palatino Linotype" pitchFamily="18" charset="0"/>
              </a:rPr>
              <a:t>) = 3/5</a:t>
            </a:r>
          </a:p>
          <a:p>
            <a:pPr eaLnBrk="1" hangingPunct="1">
              <a:lnSpc>
                <a:spcPct val="130000"/>
              </a:lnSpc>
            </a:pPr>
            <a:r>
              <a:rPr lang="en-GB" sz="1600" dirty="0">
                <a:latin typeface="Palatino Linotype" pitchFamily="18" charset="0"/>
              </a:rPr>
              <a:t>P(Temperature=</a:t>
            </a:r>
            <a:r>
              <a:rPr lang="en-GB" sz="1600" i="1" dirty="0" err="1">
                <a:latin typeface="Palatino Linotype" pitchFamily="18" charset="0"/>
              </a:rPr>
              <a:t>Cool</a:t>
            </a:r>
            <a:r>
              <a:rPr lang="en-GB" sz="1600" dirty="0" err="1">
                <a:latin typeface="Palatino Linotype" pitchFamily="18" charset="0"/>
              </a:rPr>
              <a:t>|Play</a:t>
            </a:r>
            <a:r>
              <a:rPr lang="en-GB" sz="1600" dirty="0">
                <a:latin typeface="Palatino Linotype" pitchFamily="18" charset="0"/>
              </a:rPr>
              <a:t>=</a:t>
            </a:r>
            <a:r>
              <a:rPr lang="en-GB" sz="1600" i="1" dirty="0">
                <a:latin typeface="Palatino Linotype" pitchFamily="18" charset="0"/>
              </a:rPr>
              <a:t>=No</a:t>
            </a:r>
            <a:r>
              <a:rPr lang="en-GB" sz="1600" dirty="0">
                <a:latin typeface="Palatino Linotype" pitchFamily="18" charset="0"/>
              </a:rPr>
              <a:t>) = 1/5</a:t>
            </a:r>
          </a:p>
          <a:p>
            <a:pPr eaLnBrk="1" hangingPunct="1">
              <a:lnSpc>
                <a:spcPct val="130000"/>
              </a:lnSpc>
            </a:pPr>
            <a:r>
              <a:rPr lang="en-GB" sz="1600" dirty="0">
                <a:latin typeface="Palatino Linotype" pitchFamily="18" charset="0"/>
              </a:rPr>
              <a:t>P(Humidity=</a:t>
            </a:r>
            <a:r>
              <a:rPr lang="en-GB" sz="1600" i="1" dirty="0" err="1">
                <a:latin typeface="Palatino Linotype" pitchFamily="18" charset="0"/>
              </a:rPr>
              <a:t>High</a:t>
            </a:r>
            <a:r>
              <a:rPr lang="en-GB" sz="1600" dirty="0" err="1">
                <a:latin typeface="Palatino Linotype" pitchFamily="18" charset="0"/>
              </a:rPr>
              <a:t>|Play</a:t>
            </a:r>
            <a:r>
              <a:rPr lang="en-GB" sz="1600" dirty="0">
                <a:latin typeface="Palatino Linotype" pitchFamily="18" charset="0"/>
              </a:rPr>
              <a:t>=</a:t>
            </a:r>
            <a:r>
              <a:rPr lang="en-GB" sz="1600" i="1" dirty="0">
                <a:latin typeface="Palatino Linotype" pitchFamily="18" charset="0"/>
              </a:rPr>
              <a:t>No</a:t>
            </a:r>
            <a:r>
              <a:rPr lang="en-GB" sz="1600" dirty="0">
                <a:latin typeface="Palatino Linotype" pitchFamily="18" charset="0"/>
              </a:rPr>
              <a:t>) = 4/5</a:t>
            </a:r>
          </a:p>
          <a:p>
            <a:pPr eaLnBrk="1" hangingPunct="1">
              <a:lnSpc>
                <a:spcPct val="130000"/>
              </a:lnSpc>
            </a:pPr>
            <a:r>
              <a:rPr lang="en-GB" sz="1600" dirty="0">
                <a:latin typeface="Palatino Linotype" pitchFamily="18" charset="0"/>
              </a:rPr>
              <a:t>P(Wind=</a:t>
            </a:r>
            <a:r>
              <a:rPr lang="en-GB" sz="1600" i="1" dirty="0" err="1">
                <a:latin typeface="Palatino Linotype" pitchFamily="18" charset="0"/>
              </a:rPr>
              <a:t>Weak</a:t>
            </a:r>
            <a:r>
              <a:rPr lang="en-GB" sz="1600" dirty="0" err="1">
                <a:latin typeface="Palatino Linotype" pitchFamily="18" charset="0"/>
              </a:rPr>
              <a:t>|Play</a:t>
            </a:r>
            <a:r>
              <a:rPr lang="en-GB" sz="1600" dirty="0">
                <a:latin typeface="Palatino Linotype" pitchFamily="18" charset="0"/>
              </a:rPr>
              <a:t>=</a:t>
            </a:r>
            <a:r>
              <a:rPr lang="en-GB" sz="1600" i="1" dirty="0">
                <a:latin typeface="Palatino Linotype" pitchFamily="18" charset="0"/>
              </a:rPr>
              <a:t>No</a:t>
            </a:r>
            <a:r>
              <a:rPr lang="en-GB" sz="1600" dirty="0">
                <a:latin typeface="Palatino Linotype" pitchFamily="18" charset="0"/>
              </a:rPr>
              <a:t>) = 2/5</a:t>
            </a:r>
          </a:p>
          <a:p>
            <a:pPr eaLnBrk="1" hangingPunct="1">
              <a:lnSpc>
                <a:spcPct val="130000"/>
              </a:lnSpc>
            </a:pPr>
            <a:r>
              <a:rPr lang="en-GB" sz="1600" dirty="0">
                <a:latin typeface="Palatino Linotype" pitchFamily="18" charset="0"/>
              </a:rPr>
              <a:t>P(Play=</a:t>
            </a:r>
            <a:r>
              <a:rPr lang="en-GB" sz="1600" i="1" dirty="0">
                <a:latin typeface="Palatino Linotype" pitchFamily="18" charset="0"/>
              </a:rPr>
              <a:t>No</a:t>
            </a:r>
            <a:r>
              <a:rPr lang="en-GB" sz="1600" dirty="0">
                <a:latin typeface="Palatino Linotype" pitchFamily="18" charset="0"/>
              </a:rPr>
              <a:t>) = 5/14</a:t>
            </a:r>
          </a:p>
        </p:txBody>
      </p:sp>
      <p:sp>
        <p:nvSpPr>
          <p:cNvPr id="16391" name="Text Box 93"/>
          <p:cNvSpPr txBox="1">
            <a:spLocks noChangeArrowheads="1"/>
          </p:cNvSpPr>
          <p:nvPr/>
        </p:nvSpPr>
        <p:spPr bwMode="auto">
          <a:xfrm>
            <a:off x="1183725" y="2669480"/>
            <a:ext cx="3421919" cy="168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GB" sz="1600" dirty="0">
                <a:latin typeface="Palatino Linotype" pitchFamily="18" charset="0"/>
              </a:rPr>
              <a:t>P(Outlook=</a:t>
            </a:r>
            <a:r>
              <a:rPr lang="en-GB" sz="1600" i="1" dirty="0" err="1">
                <a:latin typeface="Palatino Linotype" pitchFamily="18" charset="0"/>
              </a:rPr>
              <a:t>Sunny</a:t>
            </a:r>
            <a:r>
              <a:rPr lang="en-GB" sz="1600" dirty="0" err="1">
                <a:latin typeface="Palatino Linotype" pitchFamily="18" charset="0"/>
              </a:rPr>
              <a:t>|Play</a:t>
            </a:r>
            <a:r>
              <a:rPr lang="en-GB" sz="1600" dirty="0">
                <a:latin typeface="Palatino Linotype" pitchFamily="18" charset="0"/>
              </a:rPr>
              <a:t>=</a:t>
            </a:r>
            <a:r>
              <a:rPr lang="en-GB" sz="1600" i="1" dirty="0">
                <a:latin typeface="Palatino Linotype" pitchFamily="18" charset="0"/>
              </a:rPr>
              <a:t>Yes</a:t>
            </a:r>
            <a:r>
              <a:rPr lang="en-GB" sz="1600" dirty="0">
                <a:latin typeface="Palatino Linotype" pitchFamily="18" charset="0"/>
              </a:rPr>
              <a:t>) = 2/9</a:t>
            </a:r>
          </a:p>
          <a:p>
            <a:pPr eaLnBrk="1" hangingPunct="1">
              <a:lnSpc>
                <a:spcPct val="130000"/>
              </a:lnSpc>
            </a:pPr>
            <a:r>
              <a:rPr lang="en-GB" sz="1600" dirty="0">
                <a:latin typeface="Palatino Linotype" pitchFamily="18" charset="0"/>
              </a:rPr>
              <a:t>P(Temperature=</a:t>
            </a:r>
            <a:r>
              <a:rPr lang="en-GB" sz="1600" i="1" dirty="0" err="1">
                <a:latin typeface="Palatino Linotype" pitchFamily="18" charset="0"/>
              </a:rPr>
              <a:t>Cool</a:t>
            </a:r>
            <a:r>
              <a:rPr lang="en-GB" sz="1600" dirty="0" err="1">
                <a:latin typeface="Palatino Linotype" pitchFamily="18" charset="0"/>
              </a:rPr>
              <a:t>|Play</a:t>
            </a:r>
            <a:r>
              <a:rPr lang="en-GB" sz="1600" dirty="0">
                <a:latin typeface="Palatino Linotype" pitchFamily="18" charset="0"/>
              </a:rPr>
              <a:t>=</a:t>
            </a:r>
            <a:r>
              <a:rPr lang="en-GB" sz="1600" i="1" dirty="0">
                <a:latin typeface="Palatino Linotype" pitchFamily="18" charset="0"/>
              </a:rPr>
              <a:t>Yes</a:t>
            </a:r>
            <a:r>
              <a:rPr lang="en-GB" sz="1600" dirty="0">
                <a:latin typeface="Palatino Linotype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</a:pPr>
            <a:r>
              <a:rPr lang="en-GB" sz="1600" dirty="0">
                <a:latin typeface="Palatino Linotype" pitchFamily="18" charset="0"/>
              </a:rPr>
              <a:t>P(Humidity=</a:t>
            </a:r>
            <a:r>
              <a:rPr lang="en-GB" sz="1600" i="1" dirty="0" err="1">
                <a:latin typeface="Palatino Linotype" pitchFamily="18" charset="0"/>
              </a:rPr>
              <a:t>High</a:t>
            </a:r>
            <a:r>
              <a:rPr lang="en-GB" sz="1600" dirty="0" err="1">
                <a:latin typeface="Palatino Linotype" pitchFamily="18" charset="0"/>
              </a:rPr>
              <a:t>|Play</a:t>
            </a:r>
            <a:r>
              <a:rPr lang="en-GB" sz="1600" dirty="0">
                <a:latin typeface="Palatino Linotype" pitchFamily="18" charset="0"/>
              </a:rPr>
              <a:t>=</a:t>
            </a:r>
            <a:r>
              <a:rPr lang="en-GB" sz="1600" i="1" dirty="0">
                <a:latin typeface="Palatino Linotype" pitchFamily="18" charset="0"/>
              </a:rPr>
              <a:t>Yes</a:t>
            </a:r>
            <a:r>
              <a:rPr lang="en-GB" sz="1600" dirty="0">
                <a:latin typeface="Palatino Linotype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</a:pPr>
            <a:r>
              <a:rPr lang="en-GB" sz="1600" dirty="0">
                <a:latin typeface="Palatino Linotype" pitchFamily="18" charset="0"/>
              </a:rPr>
              <a:t>P(Wind=</a:t>
            </a:r>
            <a:r>
              <a:rPr lang="en-GB" sz="1600" i="1" dirty="0" err="1">
                <a:latin typeface="Palatino Linotype" pitchFamily="18" charset="0"/>
              </a:rPr>
              <a:t>Weak</a:t>
            </a:r>
            <a:r>
              <a:rPr lang="en-GB" sz="1600" dirty="0" err="1">
                <a:latin typeface="Palatino Linotype" pitchFamily="18" charset="0"/>
              </a:rPr>
              <a:t>|Play</a:t>
            </a:r>
            <a:r>
              <a:rPr lang="en-GB" sz="1600" dirty="0">
                <a:latin typeface="Palatino Linotype" pitchFamily="18" charset="0"/>
              </a:rPr>
              <a:t>=</a:t>
            </a:r>
            <a:r>
              <a:rPr lang="en-GB" sz="1600" i="1" dirty="0">
                <a:latin typeface="Palatino Linotype" pitchFamily="18" charset="0"/>
              </a:rPr>
              <a:t>Yes</a:t>
            </a:r>
            <a:r>
              <a:rPr lang="en-GB" sz="1600" dirty="0">
                <a:latin typeface="Palatino Linotype" pitchFamily="18" charset="0"/>
              </a:rPr>
              <a:t>) = 6/9</a:t>
            </a:r>
          </a:p>
          <a:p>
            <a:pPr eaLnBrk="1" hangingPunct="1">
              <a:lnSpc>
                <a:spcPct val="130000"/>
              </a:lnSpc>
            </a:pPr>
            <a:r>
              <a:rPr lang="en-GB" sz="1600" dirty="0">
                <a:latin typeface="Palatino Linotype" pitchFamily="18" charset="0"/>
              </a:rPr>
              <a:t>P(Play=</a:t>
            </a:r>
            <a:r>
              <a:rPr lang="en-GB" sz="1600" i="1" dirty="0">
                <a:latin typeface="Palatino Linotype" pitchFamily="18" charset="0"/>
              </a:rPr>
              <a:t>Yes</a:t>
            </a:r>
            <a:r>
              <a:rPr lang="en-GB" sz="1600" dirty="0">
                <a:latin typeface="Palatino Linotype" pitchFamily="18" charset="0"/>
              </a:rPr>
              <a:t>) = 9/14</a:t>
            </a:r>
          </a:p>
        </p:txBody>
      </p:sp>
      <p:sp>
        <p:nvSpPr>
          <p:cNvPr id="16392" name="Text Box 94"/>
          <p:cNvSpPr txBox="1">
            <a:spLocks noChangeArrowheads="1"/>
          </p:cNvSpPr>
          <p:nvPr/>
        </p:nvSpPr>
        <p:spPr bwMode="auto">
          <a:xfrm>
            <a:off x="1183725" y="4881088"/>
            <a:ext cx="7297824" cy="17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47" tIns="40074" rIns="80147" bIns="40074">
            <a:spAutoFit/>
          </a:bodyPr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GB" sz="1600" dirty="0">
                <a:solidFill>
                  <a:schemeClr val="accent2"/>
                </a:solidFill>
                <a:latin typeface="Palatino Linotype" pitchFamily="18" charset="0"/>
              </a:rPr>
              <a:t>P(</a:t>
            </a:r>
            <a:r>
              <a:rPr lang="en-GB" sz="1600" i="1" dirty="0" err="1">
                <a:solidFill>
                  <a:schemeClr val="accent2"/>
                </a:solidFill>
                <a:latin typeface="Palatino Linotype" pitchFamily="18" charset="0"/>
              </a:rPr>
              <a:t>Yes</a:t>
            </a:r>
            <a:r>
              <a:rPr lang="en-GB" sz="1600" dirty="0" err="1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sz="1900" b="1" dirty="0" err="1">
                <a:solidFill>
                  <a:schemeClr val="accent2"/>
                </a:solidFill>
                <a:latin typeface="Palatino Linotype" pitchFamily="18" charset="0"/>
              </a:rPr>
              <a:t>D</a:t>
            </a:r>
            <a:r>
              <a:rPr lang="en-GB" sz="1600" dirty="0">
                <a:solidFill>
                  <a:schemeClr val="accent2"/>
                </a:solidFill>
                <a:latin typeface="Palatino Linotype" pitchFamily="18" charset="0"/>
              </a:rPr>
              <a:t>’):</a:t>
            </a:r>
            <a:r>
              <a:rPr lang="en-GB" sz="1600" dirty="0">
                <a:latin typeface="Palatino Linotype" pitchFamily="18" charset="0"/>
              </a:rPr>
              <a:t> [P(</a:t>
            </a:r>
            <a:r>
              <a:rPr lang="en-GB" sz="1600" i="1" dirty="0" err="1">
                <a:latin typeface="Palatino Linotype" pitchFamily="18" charset="0"/>
              </a:rPr>
              <a:t>Sunny</a:t>
            </a:r>
            <a:r>
              <a:rPr lang="en-GB" sz="1600" dirty="0" err="1">
                <a:latin typeface="Palatino Linotype" pitchFamily="18" charset="0"/>
              </a:rPr>
              <a:t>|Y</a:t>
            </a:r>
            <a:r>
              <a:rPr lang="en-GB" sz="1600" i="1" dirty="0" err="1">
                <a:latin typeface="Palatino Linotype" pitchFamily="18" charset="0"/>
              </a:rPr>
              <a:t>es</a:t>
            </a:r>
            <a:r>
              <a:rPr lang="en-GB" sz="1600" dirty="0">
                <a:latin typeface="Palatino Linotype" pitchFamily="18" charset="0"/>
              </a:rPr>
              <a:t>)P(</a:t>
            </a:r>
            <a:r>
              <a:rPr lang="en-GB" sz="1600" i="1" dirty="0" err="1">
                <a:latin typeface="Palatino Linotype" pitchFamily="18" charset="0"/>
              </a:rPr>
              <a:t>Cool</a:t>
            </a:r>
            <a:r>
              <a:rPr lang="en-GB" sz="1600" dirty="0" err="1">
                <a:latin typeface="Palatino Linotype" pitchFamily="18" charset="0"/>
              </a:rPr>
              <a:t>|</a:t>
            </a:r>
            <a:r>
              <a:rPr lang="en-GB" sz="1600" i="1" dirty="0" err="1">
                <a:latin typeface="Palatino Linotype" pitchFamily="18" charset="0"/>
              </a:rPr>
              <a:t>Yes</a:t>
            </a:r>
            <a:r>
              <a:rPr lang="en-GB" sz="1600" dirty="0">
                <a:latin typeface="Palatino Linotype" pitchFamily="18" charset="0"/>
              </a:rPr>
              <a:t>)P(</a:t>
            </a:r>
            <a:r>
              <a:rPr lang="en-GB" sz="1600" i="1" dirty="0" err="1">
                <a:latin typeface="Palatino Linotype" pitchFamily="18" charset="0"/>
              </a:rPr>
              <a:t>High</a:t>
            </a:r>
            <a:r>
              <a:rPr lang="en-GB" sz="1600" dirty="0" err="1">
                <a:latin typeface="Palatino Linotype" pitchFamily="18" charset="0"/>
              </a:rPr>
              <a:t>|Y</a:t>
            </a:r>
            <a:r>
              <a:rPr lang="en-GB" sz="1600" i="1" dirty="0" err="1">
                <a:latin typeface="Palatino Linotype" pitchFamily="18" charset="0"/>
              </a:rPr>
              <a:t>es</a:t>
            </a:r>
            <a:r>
              <a:rPr lang="en-GB" sz="1600" dirty="0">
                <a:latin typeface="Palatino Linotype" pitchFamily="18" charset="0"/>
              </a:rPr>
              <a:t>)P(</a:t>
            </a:r>
            <a:r>
              <a:rPr lang="en-GB" sz="1600" i="1" dirty="0" err="1">
                <a:latin typeface="Palatino Linotype" pitchFamily="18" charset="0"/>
              </a:rPr>
              <a:t>Weak</a:t>
            </a:r>
            <a:r>
              <a:rPr lang="en-GB" sz="1600" dirty="0" err="1">
                <a:latin typeface="Palatino Linotype" pitchFamily="18" charset="0"/>
              </a:rPr>
              <a:t>|</a:t>
            </a:r>
            <a:r>
              <a:rPr lang="en-GB" sz="1600" i="1" dirty="0" err="1">
                <a:latin typeface="Palatino Linotype" pitchFamily="18" charset="0"/>
              </a:rPr>
              <a:t>Yes</a:t>
            </a:r>
            <a:r>
              <a:rPr lang="en-GB" sz="1600" dirty="0">
                <a:latin typeface="Palatino Linotype" pitchFamily="18" charset="0"/>
              </a:rPr>
              <a:t>)]P(Play=</a:t>
            </a:r>
            <a:r>
              <a:rPr lang="en-GB" sz="1600" i="1" dirty="0">
                <a:latin typeface="Palatino Linotype" pitchFamily="18" charset="0"/>
              </a:rPr>
              <a:t>Yes</a:t>
            </a:r>
            <a:r>
              <a:rPr lang="en-GB" sz="1600" dirty="0">
                <a:latin typeface="Palatino Linotype" pitchFamily="18" charset="0"/>
              </a:rPr>
              <a:t>) = </a:t>
            </a:r>
            <a:r>
              <a:rPr lang="en-GB" sz="1600" dirty="0">
                <a:solidFill>
                  <a:schemeClr val="accent2"/>
                </a:solidFill>
                <a:latin typeface="Palatino Linotype" pitchFamily="18" charset="0"/>
              </a:rPr>
              <a:t>P(</a:t>
            </a:r>
            <a:r>
              <a:rPr lang="en-GB" sz="1600" i="1" dirty="0" err="1">
                <a:solidFill>
                  <a:schemeClr val="accent2"/>
                </a:solidFill>
                <a:latin typeface="Palatino Linotype" pitchFamily="18" charset="0"/>
              </a:rPr>
              <a:t>No</a:t>
            </a:r>
            <a:r>
              <a:rPr lang="en-GB" sz="1600" dirty="0" err="1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sz="1900" b="1" dirty="0" err="1">
                <a:solidFill>
                  <a:schemeClr val="accent2"/>
                </a:solidFill>
                <a:latin typeface="Palatino Linotype" pitchFamily="18" charset="0"/>
              </a:rPr>
              <a:t>D</a:t>
            </a:r>
            <a:r>
              <a:rPr lang="en-GB" sz="1600" dirty="0">
                <a:solidFill>
                  <a:schemeClr val="accent2"/>
                </a:solidFill>
                <a:latin typeface="Palatino Linotype" pitchFamily="18" charset="0"/>
              </a:rPr>
              <a:t>’):</a:t>
            </a:r>
            <a:r>
              <a:rPr lang="en-GB" sz="1600" dirty="0">
                <a:latin typeface="Palatino Linotype" pitchFamily="18" charset="0"/>
              </a:rPr>
              <a:t> [P(</a:t>
            </a:r>
            <a:r>
              <a:rPr lang="en-GB" sz="1600" i="1" dirty="0" err="1">
                <a:latin typeface="Palatino Linotype" pitchFamily="18" charset="0"/>
              </a:rPr>
              <a:t>Sunny</a:t>
            </a:r>
            <a:r>
              <a:rPr lang="en-GB" sz="1600" dirty="0" err="1">
                <a:latin typeface="Palatino Linotype" pitchFamily="18" charset="0"/>
              </a:rPr>
              <a:t>|N</a:t>
            </a:r>
            <a:r>
              <a:rPr lang="en-GB" sz="1600" i="1" dirty="0" err="1">
                <a:latin typeface="Palatino Linotype" pitchFamily="18" charset="0"/>
              </a:rPr>
              <a:t>o</a:t>
            </a:r>
            <a:r>
              <a:rPr lang="en-GB" sz="1600" dirty="0">
                <a:latin typeface="Palatino Linotype" pitchFamily="18" charset="0"/>
              </a:rPr>
              <a:t>) P(</a:t>
            </a:r>
            <a:r>
              <a:rPr lang="en-GB" sz="1600" i="1" dirty="0" err="1">
                <a:latin typeface="Palatino Linotype" pitchFamily="18" charset="0"/>
              </a:rPr>
              <a:t>Cool</a:t>
            </a:r>
            <a:r>
              <a:rPr lang="en-GB" sz="1600" dirty="0" err="1">
                <a:latin typeface="Palatino Linotype" pitchFamily="18" charset="0"/>
              </a:rPr>
              <a:t>|N</a:t>
            </a:r>
            <a:r>
              <a:rPr lang="en-GB" sz="1600" i="1" dirty="0" err="1">
                <a:latin typeface="Palatino Linotype" pitchFamily="18" charset="0"/>
              </a:rPr>
              <a:t>o</a:t>
            </a:r>
            <a:r>
              <a:rPr lang="en-GB" sz="1600" dirty="0">
                <a:latin typeface="Palatino Linotype" pitchFamily="18" charset="0"/>
              </a:rPr>
              <a:t>)P(</a:t>
            </a:r>
            <a:r>
              <a:rPr lang="en-GB" sz="1600" i="1" dirty="0" err="1">
                <a:latin typeface="Palatino Linotype" pitchFamily="18" charset="0"/>
              </a:rPr>
              <a:t>High</a:t>
            </a:r>
            <a:r>
              <a:rPr lang="en-GB" sz="1600" dirty="0" err="1">
                <a:latin typeface="Palatino Linotype" pitchFamily="18" charset="0"/>
              </a:rPr>
              <a:t>|</a:t>
            </a:r>
            <a:r>
              <a:rPr lang="en-GB" sz="1600" i="1" dirty="0" err="1">
                <a:latin typeface="Palatino Linotype" pitchFamily="18" charset="0"/>
              </a:rPr>
              <a:t>No</a:t>
            </a:r>
            <a:r>
              <a:rPr lang="en-GB" sz="1600" dirty="0">
                <a:latin typeface="Palatino Linotype" pitchFamily="18" charset="0"/>
              </a:rPr>
              <a:t>)P(</a:t>
            </a:r>
            <a:r>
              <a:rPr lang="en-GB" sz="1600" i="1" dirty="0" err="1">
                <a:latin typeface="Palatino Linotype" pitchFamily="18" charset="0"/>
              </a:rPr>
              <a:t>Weak</a:t>
            </a:r>
            <a:r>
              <a:rPr lang="en-GB" sz="1600" dirty="0" err="1">
                <a:latin typeface="Palatino Linotype" pitchFamily="18" charset="0"/>
              </a:rPr>
              <a:t>|</a:t>
            </a:r>
            <a:r>
              <a:rPr lang="en-GB" sz="1600" i="1" dirty="0" err="1">
                <a:latin typeface="Palatino Linotype" pitchFamily="18" charset="0"/>
              </a:rPr>
              <a:t>No</a:t>
            </a:r>
            <a:r>
              <a:rPr lang="en-GB" sz="1600" dirty="0">
                <a:latin typeface="Palatino Linotype" pitchFamily="18" charset="0"/>
              </a:rPr>
              <a:t>)]P(Play=</a:t>
            </a:r>
            <a:r>
              <a:rPr lang="en-GB" sz="1600" i="1" dirty="0">
                <a:latin typeface="Palatino Linotype" pitchFamily="18" charset="0"/>
              </a:rPr>
              <a:t>No</a:t>
            </a:r>
            <a:r>
              <a:rPr lang="en-GB" sz="1600" dirty="0">
                <a:latin typeface="Palatino Linotype" pitchFamily="18" charset="0"/>
              </a:rPr>
              <a:t>) = </a:t>
            </a:r>
          </a:p>
          <a:p>
            <a:pPr eaLnBrk="1" hangingPunct="1">
              <a:lnSpc>
                <a:spcPct val="50000"/>
              </a:lnSpc>
            </a:pPr>
            <a:endParaRPr lang="en-GB" sz="1600" dirty="0">
              <a:latin typeface="Palatino Linotype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GB" sz="1800" dirty="0">
                <a:solidFill>
                  <a:schemeClr val="accent2"/>
                </a:solidFill>
                <a:latin typeface="Palatino Linotype" pitchFamily="18" charset="0"/>
              </a:rPr>
              <a:t>         Given the fact</a:t>
            </a:r>
            <a:r>
              <a:rPr lang="en-GB" sz="1800" b="1" dirty="0">
                <a:solidFill>
                  <a:schemeClr val="accent2"/>
                </a:solidFill>
                <a:latin typeface="Palatino Linotype" pitchFamily="18" charset="0"/>
              </a:rPr>
              <a:t> </a:t>
            </a:r>
            <a:r>
              <a:rPr lang="en-GB" sz="1800" dirty="0">
                <a:solidFill>
                  <a:schemeClr val="accent2"/>
                </a:solidFill>
                <a:latin typeface="Palatino Linotype" pitchFamily="18" charset="0"/>
              </a:rPr>
              <a:t>P(</a:t>
            </a:r>
            <a:r>
              <a:rPr lang="en-GB" sz="1800" i="1" dirty="0" err="1">
                <a:solidFill>
                  <a:schemeClr val="accent2"/>
                </a:solidFill>
                <a:latin typeface="Palatino Linotype" pitchFamily="18" charset="0"/>
              </a:rPr>
              <a:t>Yes</a:t>
            </a:r>
            <a:r>
              <a:rPr lang="en-GB" sz="1800" dirty="0" err="1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sz="2100" b="1" dirty="0" err="1">
                <a:solidFill>
                  <a:schemeClr val="accent2"/>
                </a:solidFill>
                <a:latin typeface="Palatino Linotype" pitchFamily="18" charset="0"/>
              </a:rPr>
              <a:t>D</a:t>
            </a:r>
            <a:r>
              <a:rPr lang="en-GB" sz="1800" dirty="0">
                <a:solidFill>
                  <a:schemeClr val="accent2"/>
                </a:solidFill>
                <a:latin typeface="Palatino Linotype" pitchFamily="18" charset="0"/>
              </a:rPr>
              <a:t>’) &gt; P(</a:t>
            </a:r>
            <a:r>
              <a:rPr lang="en-GB" sz="1800" i="1" dirty="0" err="1">
                <a:solidFill>
                  <a:schemeClr val="accent2"/>
                </a:solidFill>
                <a:latin typeface="Palatino Linotype" pitchFamily="18" charset="0"/>
              </a:rPr>
              <a:t>No</a:t>
            </a:r>
            <a:r>
              <a:rPr lang="en-GB" sz="1800" dirty="0" err="1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sz="2100" b="1" dirty="0" err="1">
                <a:solidFill>
                  <a:schemeClr val="accent2"/>
                </a:solidFill>
                <a:latin typeface="Palatino Linotype" pitchFamily="18" charset="0"/>
              </a:rPr>
              <a:t>D</a:t>
            </a:r>
            <a:r>
              <a:rPr lang="en-GB" sz="1800" dirty="0">
                <a:solidFill>
                  <a:schemeClr val="accent2"/>
                </a:solidFill>
                <a:latin typeface="Palatino Linotype" pitchFamily="18" charset="0"/>
              </a:rPr>
              <a:t>’), we label </a:t>
            </a:r>
            <a:r>
              <a:rPr lang="en-GB" sz="2100" b="1" dirty="0">
                <a:solidFill>
                  <a:schemeClr val="accent2"/>
                </a:solidFill>
                <a:latin typeface="Palatino Linotype" pitchFamily="18" charset="0"/>
              </a:rPr>
              <a:t>D</a:t>
            </a:r>
            <a:r>
              <a:rPr lang="en-GB" sz="1800" dirty="0">
                <a:solidFill>
                  <a:schemeClr val="accent2"/>
                </a:solidFill>
                <a:latin typeface="Palatino Linotype" pitchFamily="18" charset="0"/>
              </a:rPr>
              <a:t>’ to be “</a:t>
            </a:r>
            <a:r>
              <a:rPr lang="en-GB" sz="1800" i="1" dirty="0">
                <a:solidFill>
                  <a:schemeClr val="accent2"/>
                </a:solidFill>
                <a:latin typeface="Palatino Linotype" pitchFamily="18" charset="0"/>
              </a:rPr>
              <a:t>Yes</a:t>
            </a:r>
            <a:r>
              <a:rPr lang="en-GB" sz="1800" dirty="0">
                <a:solidFill>
                  <a:schemeClr val="accent2"/>
                </a:solidFill>
                <a:latin typeface="Palatino Linotype" pitchFamily="18" charset="0"/>
              </a:rPr>
              <a:t>”.</a:t>
            </a:r>
            <a:r>
              <a:rPr lang="en-GB" sz="1800" dirty="0">
                <a:latin typeface="Palatino Linotype" pitchFamily="18" charset="0"/>
              </a:rPr>
              <a:t>    </a:t>
            </a:r>
          </a:p>
          <a:p>
            <a:pPr eaLnBrk="1" hangingPunct="1">
              <a:lnSpc>
                <a:spcPct val="130000"/>
              </a:lnSpc>
            </a:pPr>
            <a:endParaRPr lang="en-GB" sz="1800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9962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438AD68-14E8-4796-8A80-F7A4526D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ISSUES</a:t>
            </a:r>
            <a:endParaRPr lang="en-US" dirty="0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53327614-3F4D-49D1-AA86-10CF49B67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RELEVANT TO NAIVE 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2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ISSUE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01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59A8C5B-E3E9-4AF2-840D-29F644791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8991177"/>
              </p:ext>
            </p:extLst>
          </p:nvPr>
        </p:nvGraphicFramePr>
        <p:xfrm>
          <a:off x="395536" y="548680"/>
          <a:ext cx="8280920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0257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51F83B98-0311-46AB-BC13-69EF1A83D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36912"/>
            <a:ext cx="71818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2460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67525" indent="-467525">
              <a:lnSpc>
                <a:spcPct val="110000"/>
              </a:lnSpc>
            </a:pPr>
            <a:endParaRPr lang="en-US" altLang="en-US" b="1"/>
          </a:p>
          <a:p>
            <a:pPr marL="467525" indent="-467525">
              <a:lnSpc>
                <a:spcPct val="110000"/>
              </a:lnSpc>
              <a:buNone/>
            </a:pPr>
            <a:r>
              <a:rPr lang="en-US" altLang="en-US" sz="2800" b="1"/>
              <a:t>     </a:t>
            </a: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BD9D9222-FECC-462F-BCD5-BBC66DDBB987}"/>
              </a:ext>
            </a:extLst>
          </p:cNvPr>
          <p:cNvGrpSpPr/>
          <p:nvPr/>
        </p:nvGrpSpPr>
        <p:grpSpPr>
          <a:xfrm>
            <a:off x="467544" y="1057364"/>
            <a:ext cx="7920880" cy="4734127"/>
            <a:chOff x="189689" y="1057364"/>
            <a:chExt cx="7920880" cy="4734127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689" y="1057364"/>
              <a:ext cx="7920880" cy="4734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Persegi Panjang 2">
              <a:extLst>
                <a:ext uri="{FF2B5EF4-FFF2-40B4-BE49-F238E27FC236}">
                  <a16:creationId xmlns:a16="http://schemas.microsoft.com/office/drawing/2014/main" id="{D3D3C2DF-2805-4DBC-90AD-F868C642249B}"/>
                </a:ext>
              </a:extLst>
            </p:cNvPr>
            <p:cNvSpPr/>
            <p:nvPr/>
          </p:nvSpPr>
          <p:spPr>
            <a:xfrm>
              <a:off x="189689" y="1123838"/>
              <a:ext cx="349863" cy="288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2258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548680"/>
            <a:ext cx="862965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129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99592" y="332656"/>
            <a:ext cx="7554913" cy="9144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Another Problem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Continuous-valued Input Attributes</a:t>
            </a: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484784"/>
            <a:ext cx="90678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411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79" y="692696"/>
            <a:ext cx="7888361" cy="5166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1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7544" y="692696"/>
            <a:ext cx="8038678" cy="3456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dirty="0">
                <a:latin typeface="Tahoma" pitchFamily="34" charset="0"/>
              </a:rPr>
              <a:t>Kondisi :</a:t>
            </a:r>
          </a:p>
          <a:p>
            <a:r>
              <a:rPr lang="en-US" sz="2800" dirty="0">
                <a:latin typeface="Tahoma" pitchFamily="34" charset="0"/>
              </a:rPr>
              <a:t>Continuous-valued  Data of Single Features (</a:t>
            </a:r>
            <a:r>
              <a:rPr lang="en-US" sz="2800" dirty="0" err="1">
                <a:latin typeface="Tahoma" pitchFamily="34" charset="0"/>
              </a:rPr>
              <a:t>Univariat</a:t>
            </a:r>
            <a:r>
              <a:rPr lang="en-US" sz="2800" dirty="0">
                <a:latin typeface="Tahoma" pitchFamily="34" charset="0"/>
              </a:rPr>
              <a:t>)</a:t>
            </a:r>
            <a:endParaRPr lang="id-ID" sz="2800" dirty="0">
              <a:latin typeface="Tahoma" pitchFamily="34" charset="0"/>
            </a:endParaRPr>
          </a:p>
          <a:p>
            <a:endParaRPr lang="en-US" sz="2800" dirty="0">
              <a:latin typeface="Tahoma" pitchFamily="34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Tahoma" pitchFamily="34" charset="0"/>
              </a:rPr>
              <a:t>Solusi</a:t>
            </a:r>
            <a:r>
              <a:rPr lang="en-US" sz="2800" dirty="0">
                <a:latin typeface="Tahoma" pitchFamily="34" charset="0"/>
              </a:rPr>
              <a:t> :</a:t>
            </a:r>
          </a:p>
          <a:p>
            <a:pPr lvl="1"/>
            <a:r>
              <a:rPr lang="en-US" sz="2800" dirty="0" err="1">
                <a:latin typeface="Tahoma" pitchFamily="34" charset="0"/>
              </a:rPr>
              <a:t>Memodelkan</a:t>
            </a:r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i="1" dirty="0">
                <a:latin typeface="Tahoma" pitchFamily="34" charset="0"/>
              </a:rPr>
              <a:t>likelihood</a:t>
            </a:r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</a:rPr>
              <a:t>berdistribusi</a:t>
            </a:r>
            <a:r>
              <a:rPr lang="en-US" sz="2800" dirty="0">
                <a:latin typeface="Tahoma" pitchFamily="34" charset="0"/>
              </a:rPr>
              <a:t> normal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268639"/>
              </p:ext>
            </p:extLst>
          </p:nvPr>
        </p:nvGraphicFramePr>
        <p:xfrm>
          <a:off x="467544" y="4285050"/>
          <a:ext cx="8038678" cy="1665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4584600" imgH="1015920" progId="Equation.3">
                  <p:embed/>
                </p:oleObj>
              </mc:Choice>
              <mc:Fallback>
                <p:oleObj name="Equation" r:id="rId3" imgW="4584600" imgH="101592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285050"/>
                        <a:ext cx="8038678" cy="1665649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925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/>
          </a:bodyPr>
          <a:lstStyle/>
          <a:p>
            <a:r>
              <a:rPr lang="id-ID" sz="3600" dirty="0">
                <a:latin typeface="Tahoma" pitchFamily="34" charset="0"/>
              </a:rPr>
              <a:t>Contoh Soal :</a:t>
            </a: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B1925A-FDF0-43C8-B9C2-B552D2734C93}"/>
              </a:ext>
            </a:extLst>
          </p:cNvPr>
          <p:cNvSpPr txBox="1">
            <a:spLocks/>
          </p:cNvSpPr>
          <p:nvPr/>
        </p:nvSpPr>
        <p:spPr>
          <a:xfrm>
            <a:off x="4012480" y="2547238"/>
            <a:ext cx="5024016" cy="3542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0">
              <a:buNone/>
            </a:pPr>
            <a:r>
              <a:rPr lang="en-US" sz="3200" dirty="0" err="1"/>
              <a:t>Terdapat</a:t>
            </a:r>
            <a:r>
              <a:rPr lang="en-US" sz="3200" dirty="0"/>
              <a:t> </a:t>
            </a:r>
            <a:r>
              <a:rPr lang="en-US" sz="3200" i="1" dirty="0"/>
              <a:t>training data </a:t>
            </a:r>
            <a:r>
              <a:rPr lang="en-US" sz="3200" dirty="0" err="1"/>
              <a:t>berisi</a:t>
            </a:r>
            <a:r>
              <a:rPr lang="en-US" sz="3200" dirty="0"/>
              <a:t> 2 </a:t>
            </a:r>
            <a:r>
              <a:rPr lang="en-US" sz="3200" dirty="0" err="1"/>
              <a:t>jenis</a:t>
            </a:r>
            <a:r>
              <a:rPr lang="en-US" sz="3200" dirty="0"/>
              <a:t> </a:t>
            </a:r>
            <a:r>
              <a:rPr lang="en-US" sz="3200" dirty="0" err="1"/>
              <a:t>buah</a:t>
            </a:r>
            <a:r>
              <a:rPr lang="en-US" sz="3200" dirty="0"/>
              <a:t> </a:t>
            </a:r>
            <a:r>
              <a:rPr lang="en-US" sz="3200" dirty="0" err="1"/>
              <a:t>yaitu</a:t>
            </a:r>
            <a:r>
              <a:rPr lang="en-US" sz="3200" dirty="0"/>
              <a:t> </a:t>
            </a:r>
            <a:r>
              <a:rPr lang="en-US" sz="3200" dirty="0" err="1"/>
              <a:t>apel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jeruk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fitur</a:t>
            </a:r>
            <a:r>
              <a:rPr lang="en-US" sz="3200" dirty="0"/>
              <a:t> </a:t>
            </a:r>
            <a:r>
              <a:rPr lang="en-US" sz="3200" dirty="0" err="1"/>
              <a:t>yakni</a:t>
            </a:r>
            <a:r>
              <a:rPr lang="en-US" sz="3200" dirty="0"/>
              <a:t> </a:t>
            </a:r>
            <a:r>
              <a:rPr lang="en-US" sz="3200" dirty="0" err="1"/>
              <a:t>lebar</a:t>
            </a:r>
            <a:r>
              <a:rPr lang="en-US" sz="3200" dirty="0"/>
              <a:t> </a:t>
            </a:r>
            <a:r>
              <a:rPr lang="en-US" sz="3200" dirty="0" err="1"/>
              <a:t>buah</a:t>
            </a:r>
            <a:r>
              <a:rPr lang="en-US" sz="3200" dirty="0"/>
              <a:t>.  </a:t>
            </a:r>
            <a:r>
              <a:rPr lang="en-US" sz="3200" dirty="0" err="1"/>
              <a:t>Adapun</a:t>
            </a:r>
            <a:r>
              <a:rPr lang="en-US" sz="3200" dirty="0"/>
              <a:t> data-data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/>
              <a:t>seperti</a:t>
            </a:r>
            <a:r>
              <a:rPr lang="en-US" sz="3200" dirty="0"/>
              <a:t> </a:t>
            </a:r>
            <a:r>
              <a:rPr lang="en-US" sz="3200" dirty="0" err="1"/>
              <a:t>dijelaskan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tabel</a:t>
            </a:r>
            <a:r>
              <a:rPr lang="en-US" sz="3200" dirty="0"/>
              <a:t> di </a:t>
            </a:r>
            <a:r>
              <a:rPr lang="en-US" sz="3200" dirty="0" err="1"/>
              <a:t>samping</a:t>
            </a:r>
            <a:r>
              <a:rPr lang="en-US" sz="3200" dirty="0"/>
              <a:t>.</a:t>
            </a:r>
          </a:p>
          <a:p>
            <a:pPr marL="266700" indent="0">
              <a:buNone/>
            </a:pPr>
            <a:r>
              <a:rPr lang="en-US" sz="3200" dirty="0" err="1"/>
              <a:t>Jika</a:t>
            </a:r>
            <a:r>
              <a:rPr lang="en-US" sz="3200" dirty="0"/>
              <a:t> </a:t>
            </a:r>
            <a:r>
              <a:rPr lang="en-US" sz="3200" dirty="0" err="1"/>
              <a:t>terdapat</a:t>
            </a:r>
            <a:r>
              <a:rPr lang="en-US" sz="3200" dirty="0"/>
              <a:t> </a:t>
            </a:r>
            <a:r>
              <a:rPr lang="en-US" sz="3200" dirty="0" err="1"/>
              <a:t>buah</a:t>
            </a:r>
            <a:r>
              <a:rPr lang="en-US" sz="3200" dirty="0"/>
              <a:t> </a:t>
            </a:r>
            <a:r>
              <a:rPr lang="en-US" sz="3200" dirty="0" err="1"/>
              <a:t>berukuran</a:t>
            </a:r>
            <a:r>
              <a:rPr lang="en-US" sz="3200" dirty="0"/>
              <a:t> 2.91”,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tentukan</a:t>
            </a:r>
            <a:r>
              <a:rPr lang="en-US" sz="3200" dirty="0"/>
              <a:t> </a:t>
            </a:r>
            <a:r>
              <a:rPr lang="en-US" sz="3200" dirty="0" err="1"/>
              <a:t>buah</a:t>
            </a:r>
            <a:r>
              <a:rPr lang="en-US" sz="3200" dirty="0"/>
              <a:t>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/>
              <a:t>termasuk</a:t>
            </a:r>
            <a:r>
              <a:rPr lang="en-US" sz="3200" dirty="0"/>
              <a:t> </a:t>
            </a:r>
            <a:r>
              <a:rPr lang="en-US" sz="3200" dirty="0" err="1"/>
              <a:t>jeruk</a:t>
            </a:r>
            <a:r>
              <a:rPr lang="en-US" sz="3200" dirty="0"/>
              <a:t> / </a:t>
            </a:r>
            <a:r>
              <a:rPr lang="en-US" sz="3200" dirty="0" err="1"/>
              <a:t>apel</a:t>
            </a:r>
            <a:r>
              <a:rPr lang="en-US" sz="3200" dirty="0"/>
              <a:t>?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1AA6B4CD-7A3D-43B7-A98D-B57F4C5B05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9264" y="2864491"/>
          <a:ext cx="2971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Lebar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Buah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Jeruk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Jeruk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2.57”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Jeruk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Jeruk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3.16”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3.58”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93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Training Process:</a:t>
                </a:r>
              </a:p>
              <a:p>
                <a:pPr algn="just"/>
                <a:r>
                  <a:rPr lang="en-US" dirty="0" err="1"/>
                  <a:t>Hitung</a:t>
                </a:r>
                <a:r>
                  <a:rPr lang="en-US" dirty="0"/>
                  <a:t> rata-rata </a:t>
                </a:r>
                <a:r>
                  <a:rPr lang="en-US" dirty="0" err="1"/>
                  <a:t>lebar</a:t>
                </a:r>
                <a:r>
                  <a:rPr lang="en-US" dirty="0"/>
                  <a:t> </a:t>
                </a:r>
                <a:r>
                  <a:rPr lang="en-US" dirty="0" err="1"/>
                  <a:t>jeruk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rata-rata </a:t>
                </a:r>
                <a:r>
                  <a:rPr lang="en-US" dirty="0" err="1"/>
                  <a:t>lebar</a:t>
                </a:r>
                <a:r>
                  <a:rPr lang="en-US" dirty="0"/>
                  <a:t> </a:t>
                </a:r>
                <a:r>
                  <a:rPr lang="en-US" dirty="0" err="1"/>
                  <a:t>apel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𝑙𝑒𝑏𝑎𝑟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𝑗𝑒𝑟𝑢𝑘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𝑗𝑒𝑟𝑢𝑘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𝑙𝑒𝑏𝑎𝑟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𝑗𝑒𝑟𝑢𝑘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 err="1"/>
                  <a:t>Hitung</a:t>
                </a:r>
                <a:r>
                  <a:rPr lang="en-US" dirty="0"/>
                  <a:t> standard </a:t>
                </a:r>
                <a:r>
                  <a:rPr lang="en-US" dirty="0" err="1"/>
                  <a:t>deviasi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jeruk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standar</a:t>
                </a:r>
                <a:r>
                  <a:rPr lang="en-US" dirty="0"/>
                  <a:t> </a:t>
                </a:r>
                <a:r>
                  <a:rPr lang="en-US" dirty="0" err="1"/>
                  <a:t>deviasi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apel</a:t>
                </a:r>
                <a:r>
                  <a:rPr lang="en-US" dirty="0"/>
                  <a:t>  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𝑗𝑒𝑟𝑢𝑘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𝑒𝑟𝑢𝑘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id-ID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𝑙𝑒𝑏𝑎𝑟</m:t>
                                          </m:r>
                                        </m:e>
                                        <m:sub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id-ID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d-ID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id-ID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d-ID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𝑙𝑒𝑏𝑎𝑟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d-ID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𝑗𝑒𝑟𝑢𝑘</m:t>
                                          </m:r>
                                        </m:sub>
                                      </m:sSub>
                                      <m:r>
                                        <a:rPr lang="id-ID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id-ID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𝑗𝑒𝑟𝑢𝑘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Hitung</a:t>
                </a:r>
                <a:r>
                  <a:rPr lang="en-US" dirty="0"/>
                  <a:t> </a:t>
                </a:r>
                <a:r>
                  <a:rPr lang="en-US" dirty="0" err="1"/>
                  <a:t>probabilitas</a:t>
                </a:r>
                <a:r>
                  <a:rPr lang="en-US" dirty="0"/>
                  <a:t> prior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apel</a:t>
                </a:r>
                <a:r>
                  <a:rPr lang="en-US" dirty="0"/>
                  <a:t> dan </a:t>
                </a:r>
                <a:r>
                  <a:rPr lang="en-US" dirty="0" err="1"/>
                  <a:t>jeruk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Testing Process:</a:t>
                </a:r>
              </a:p>
              <a:p>
                <a:r>
                  <a:rPr lang="en-US" dirty="0" err="1"/>
                  <a:t>Hitung</a:t>
                </a:r>
                <a:r>
                  <a:rPr lang="en-US" dirty="0"/>
                  <a:t> </a:t>
                </a:r>
                <a:r>
                  <a:rPr lang="en-US" dirty="0" err="1"/>
                  <a:t>probabilitas</a:t>
                </a:r>
                <a:r>
                  <a:rPr lang="en-US" dirty="0"/>
                  <a:t> likelihood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apel</a:t>
                </a:r>
                <a:r>
                  <a:rPr lang="en-US" dirty="0"/>
                  <a:t> dan </a:t>
                </a:r>
                <a:r>
                  <a:rPr lang="en-US" dirty="0" err="1"/>
                  <a:t>jeruk</a:t>
                </a:r>
                <a:r>
                  <a:rPr lang="en-US" dirty="0"/>
                  <a:t> </a:t>
                </a:r>
              </a:p>
              <a:p>
                <a:r>
                  <a:rPr lang="en-US" dirty="0" err="1"/>
                  <a:t>Hitung</a:t>
                </a:r>
                <a:r>
                  <a:rPr lang="en-US" dirty="0"/>
                  <a:t> </a:t>
                </a:r>
                <a:r>
                  <a:rPr lang="en-US" dirty="0" err="1"/>
                  <a:t>probabilitas</a:t>
                </a:r>
                <a:r>
                  <a:rPr lang="en-US" dirty="0"/>
                  <a:t> posterior </a:t>
                </a:r>
              </a:p>
              <a:p>
                <a:r>
                  <a:rPr lang="en-US" dirty="0" err="1"/>
                  <a:t>Tentukan</a:t>
                </a:r>
                <a:r>
                  <a:rPr lang="en-US" dirty="0"/>
                  <a:t> </a:t>
                </a:r>
                <a:r>
                  <a:rPr lang="en-US" dirty="0" err="1"/>
                  <a:t>keputusan</a:t>
                </a:r>
                <a:r>
                  <a:rPr lang="en-US" dirty="0"/>
                  <a:t> </a:t>
                </a:r>
                <a:r>
                  <a:rPr lang="en-US" dirty="0" err="1"/>
                  <a:t>akhir</a:t>
                </a:r>
                <a:r>
                  <a:rPr lang="en-US" dirty="0"/>
                  <a:t> </a:t>
                </a:r>
                <a:r>
                  <a:rPr lang="en-US" dirty="0" err="1"/>
                  <a:t>berdasarkan</a:t>
                </a:r>
                <a:r>
                  <a:rPr lang="en-US" dirty="0"/>
                  <a:t> MAP</a:t>
                </a: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273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35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ISSUE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2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 fontScale="90000"/>
          </a:bodyPr>
          <a:lstStyle/>
          <a:p>
            <a:r>
              <a:rPr lang="id-ID" sz="3600" dirty="0" err="1">
                <a:latin typeface="Tahoma" pitchFamily="34" charset="0"/>
              </a:rPr>
              <a:t>Issue</a:t>
            </a:r>
            <a:r>
              <a:rPr lang="id-ID" sz="3600" dirty="0">
                <a:latin typeface="Tahoma" pitchFamily="34" charset="0"/>
              </a:rPr>
              <a:t> 2 ~ </a:t>
            </a:r>
            <a:r>
              <a:rPr lang="en-US" sz="3600" dirty="0">
                <a:latin typeface="Tahoma" pitchFamily="34" charset="0"/>
              </a:rPr>
              <a:t>Continuous-valued Data of </a:t>
            </a:r>
            <a:r>
              <a:rPr lang="id-ID" sz="3600" dirty="0">
                <a:latin typeface="Tahoma" pitchFamily="34" charset="0"/>
              </a:rPr>
              <a:t>Multi</a:t>
            </a:r>
            <a:r>
              <a:rPr lang="en-US" sz="3600" dirty="0">
                <a:latin typeface="Tahoma" pitchFamily="34" charset="0"/>
              </a:rPr>
              <a:t> Features (</a:t>
            </a:r>
            <a:r>
              <a:rPr lang="id-ID" sz="3600" dirty="0" err="1">
                <a:latin typeface="Tahoma" pitchFamily="34" charset="0"/>
              </a:rPr>
              <a:t>Mult</a:t>
            </a:r>
            <a:r>
              <a:rPr lang="en-US" sz="3600" dirty="0" err="1">
                <a:latin typeface="Tahoma" pitchFamily="34" charset="0"/>
              </a:rPr>
              <a:t>ivariat</a:t>
            </a:r>
            <a:r>
              <a:rPr lang="en-US" sz="3600" dirty="0">
                <a:latin typeface="Tahoma" pitchFamily="34" charset="0"/>
              </a:rPr>
              <a:t>)</a:t>
            </a:r>
            <a:r>
              <a:rPr lang="id-ID" sz="3600" dirty="0"/>
              <a:t> </a:t>
            </a: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B1925A-FDF0-43C8-B9C2-B552D2734C93}"/>
              </a:ext>
            </a:extLst>
          </p:cNvPr>
          <p:cNvSpPr txBox="1">
            <a:spLocks/>
          </p:cNvSpPr>
          <p:nvPr/>
        </p:nvSpPr>
        <p:spPr>
          <a:xfrm>
            <a:off x="4012480" y="2547238"/>
            <a:ext cx="5024016" cy="3542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solidFill>
                  <a:prstClr val="black"/>
                </a:solidFill>
              </a:rPr>
              <a:t>Terdapat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i="1" dirty="0">
                <a:solidFill>
                  <a:prstClr val="black"/>
                </a:solidFill>
              </a:rPr>
              <a:t>training data </a:t>
            </a:r>
            <a:r>
              <a:rPr lang="en-US" sz="3200" dirty="0" err="1">
                <a:solidFill>
                  <a:prstClr val="black"/>
                </a:solidFill>
              </a:rPr>
              <a:t>berisi</a:t>
            </a:r>
            <a:r>
              <a:rPr lang="en-US" sz="3200" dirty="0">
                <a:solidFill>
                  <a:prstClr val="black"/>
                </a:solidFill>
              </a:rPr>
              <a:t> 2 </a:t>
            </a:r>
            <a:r>
              <a:rPr lang="en-US" sz="3200" dirty="0" err="1">
                <a:solidFill>
                  <a:prstClr val="black"/>
                </a:solidFill>
              </a:rPr>
              <a:t>jenis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yaitu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gurami </a:t>
            </a:r>
            <a:r>
              <a:rPr lang="en-US" sz="3200" dirty="0" err="1">
                <a:solidFill>
                  <a:prstClr val="black"/>
                </a:solidFill>
              </a:rPr>
              <a:t>dan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nila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dengan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dua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fitur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yakni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lebar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dan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panjang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.  </a:t>
            </a:r>
            <a:r>
              <a:rPr lang="en-US" sz="3200" dirty="0" err="1">
                <a:solidFill>
                  <a:prstClr val="black"/>
                </a:solidFill>
              </a:rPr>
              <a:t>Adapun</a:t>
            </a:r>
            <a:r>
              <a:rPr lang="en-US" sz="3200" dirty="0">
                <a:solidFill>
                  <a:prstClr val="black"/>
                </a:solidFill>
              </a:rPr>
              <a:t> data-data </a:t>
            </a:r>
            <a:r>
              <a:rPr lang="en-US" sz="3200" dirty="0" err="1">
                <a:solidFill>
                  <a:prstClr val="black"/>
                </a:solidFill>
              </a:rPr>
              <a:t>tersebut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seperti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dijelaskan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pada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tabel</a:t>
            </a:r>
            <a:r>
              <a:rPr lang="en-US" sz="3200" dirty="0">
                <a:solidFill>
                  <a:prstClr val="black"/>
                </a:solidFill>
              </a:rPr>
              <a:t> di </a:t>
            </a:r>
            <a:r>
              <a:rPr lang="en-US" sz="3200" dirty="0" err="1">
                <a:solidFill>
                  <a:prstClr val="black"/>
                </a:solidFill>
              </a:rPr>
              <a:t>samping</a:t>
            </a:r>
            <a:r>
              <a:rPr lang="en-US" sz="3200" dirty="0">
                <a:solidFill>
                  <a:prstClr val="black"/>
                </a:solidFill>
              </a:rPr>
              <a:t>.</a:t>
            </a:r>
          </a:p>
          <a:p>
            <a:r>
              <a:rPr lang="en-US" sz="3200" dirty="0" err="1">
                <a:solidFill>
                  <a:prstClr val="black"/>
                </a:solidFill>
              </a:rPr>
              <a:t>Jika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terdapat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berukuran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lebar</a:t>
            </a:r>
            <a:r>
              <a:rPr lang="en-US" sz="3200" dirty="0">
                <a:solidFill>
                  <a:prstClr val="black"/>
                </a:solidFill>
              </a:rPr>
              <a:t> 2.81” </a:t>
            </a:r>
            <a:r>
              <a:rPr lang="en-US" sz="3200" dirty="0" err="1">
                <a:solidFill>
                  <a:prstClr val="black"/>
                </a:solidFill>
              </a:rPr>
              <a:t>dan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panjang</a:t>
            </a:r>
            <a:r>
              <a:rPr lang="en-US" sz="3200" dirty="0">
                <a:solidFill>
                  <a:prstClr val="black"/>
                </a:solidFill>
              </a:rPr>
              <a:t> 5.46”, </a:t>
            </a:r>
            <a:r>
              <a:rPr lang="en-US" sz="3200" dirty="0" err="1">
                <a:solidFill>
                  <a:prstClr val="black"/>
                </a:solidFill>
              </a:rPr>
              <a:t>maka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tentukan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tersebut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termasuk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gurami /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nila</a:t>
            </a:r>
            <a:r>
              <a:rPr lang="en-US" sz="3200" dirty="0">
                <a:solidFill>
                  <a:prstClr val="black"/>
                </a:solidFill>
              </a:rPr>
              <a:t>?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82AAA075-4971-4387-B772-09698116AB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1624" y="2845174"/>
          <a:ext cx="2971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Lebar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Panjang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Ikan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Nila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Nila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2.57”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Nila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3.56”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Nila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3.16”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Gurami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3.58”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4.04”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Gurami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Gurami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3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Training Process</a:t>
            </a:r>
          </a:p>
          <a:p>
            <a:r>
              <a:rPr lang="en-US" dirty="0" err="1"/>
              <a:t>Labelling</a:t>
            </a:r>
            <a:r>
              <a:rPr lang="en-US" dirty="0"/>
              <a:t> Dataset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87624" y="2653120"/>
                <a:ext cx="1898789" cy="1909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2.70 </m:t>
                              </m:r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3.73 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2.52 </m:t>
                              </m:r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3.81 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2.57 </m:t>
                              </m:r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3.83 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2.22 </m:t>
                              </m:r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3.56 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3.16 </m:t>
                              </m:r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3.91 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3.58 </m:t>
                              </m:r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4.04 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3.10 </m:t>
                              </m:r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3.85 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653120"/>
                <a:ext cx="1898789" cy="19091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47864" y="2654851"/>
                <a:ext cx="978665" cy="1905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654851"/>
                <a:ext cx="978665" cy="19057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81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Memisahkan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berdasarkan</a:t>
                </a:r>
                <a:r>
                  <a:rPr lang="en-US" dirty="0"/>
                  <a:t> </a:t>
                </a:r>
                <a:r>
                  <a:rPr lang="en-US" dirty="0" err="1"/>
                  <a:t>kelas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0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87624" y="2386543"/>
                <a:ext cx="1960280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2.70   3.73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2.52   3.81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2.57   3.83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2.22   3.56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386543"/>
                <a:ext cx="1960280" cy="11128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87624" y="3756355"/>
                <a:ext cx="1955215" cy="823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3.16   3.91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3.58   4.04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Times New Roman"/>
                                  <a:ea typeface="+mn-ea"/>
                                  <a:cs typeface="+mn-cs"/>
                                </a:rPr>
                                <m:t>3.10   3.85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756355"/>
                <a:ext cx="1955215" cy="8234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88760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ngkai">
  <a:themeElements>
    <a:clrScheme name="Bingkai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Bingkai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NewsPrint">
  <a:themeElements>
    <a:clrScheme name="Kustom 1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40BAD2"/>
      </a:accent1>
      <a:accent2>
        <a:srgbClr val="FAB900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2279</TotalTime>
  <Words>836</Words>
  <Application>Microsoft Office PowerPoint</Application>
  <PresentationFormat>Tampilan Layar (4:3)</PresentationFormat>
  <Paragraphs>211</Paragraphs>
  <Slides>25</Slides>
  <Notes>4</Notes>
  <HiddenSlides>0</HiddenSlides>
  <MMClips>0</MMClips>
  <ScaleCrop>false</ScaleCrop>
  <HeadingPairs>
    <vt:vector size="8" baseType="variant">
      <vt:variant>
        <vt:lpstr>Font Dipakai</vt:lpstr>
      </vt:variant>
      <vt:variant>
        <vt:i4>11</vt:i4>
      </vt:variant>
      <vt:variant>
        <vt:lpstr>Tema</vt:lpstr>
      </vt:variant>
      <vt:variant>
        <vt:i4>2</vt:i4>
      </vt:variant>
      <vt:variant>
        <vt:lpstr>Server OLE Tertanam</vt:lpstr>
      </vt:variant>
      <vt:variant>
        <vt:i4>1</vt:i4>
      </vt:variant>
      <vt:variant>
        <vt:lpstr>Judul Slide</vt:lpstr>
      </vt:variant>
      <vt:variant>
        <vt:i4>25</vt:i4>
      </vt:variant>
    </vt:vector>
  </HeadingPairs>
  <TitlesOfParts>
    <vt:vector size="39" baseType="lpstr">
      <vt:lpstr>AR BERKLEY</vt:lpstr>
      <vt:lpstr>Arial</vt:lpstr>
      <vt:lpstr>Calibri</vt:lpstr>
      <vt:lpstr>Cambria Math</vt:lpstr>
      <vt:lpstr>Corbel</vt:lpstr>
      <vt:lpstr>Impact</vt:lpstr>
      <vt:lpstr>Palatino Linotype</vt:lpstr>
      <vt:lpstr>Segoe UI Black</vt:lpstr>
      <vt:lpstr>Tahoma</vt:lpstr>
      <vt:lpstr>Times New Roman</vt:lpstr>
      <vt:lpstr>Wingdings 2</vt:lpstr>
      <vt:lpstr>Bingkai</vt:lpstr>
      <vt:lpstr>NewsPrint</vt:lpstr>
      <vt:lpstr>Equation</vt:lpstr>
      <vt:lpstr>Bayesian Learning</vt:lpstr>
      <vt:lpstr>1st ISSUE</vt:lpstr>
      <vt:lpstr>Presentasi PowerPoint</vt:lpstr>
      <vt:lpstr>Contoh Soal :</vt:lpstr>
      <vt:lpstr>Langkah-langkah penyelesaian</vt:lpstr>
      <vt:lpstr>2nd ISSUE</vt:lpstr>
      <vt:lpstr>Issue 2 ~ Continuous-valued Data of Multi Features (Multivariat) </vt:lpstr>
      <vt:lpstr>Langkah-langkah Penyelesaian</vt:lpstr>
      <vt:lpstr>(Lanjutan)</vt:lpstr>
      <vt:lpstr>(Lanjutan)</vt:lpstr>
      <vt:lpstr>(lanjutan)</vt:lpstr>
      <vt:lpstr>(lanjutan)</vt:lpstr>
      <vt:lpstr>NAÏVE BAYES</vt:lpstr>
      <vt:lpstr>Naïve Bayes </vt:lpstr>
      <vt:lpstr>Naïve Bayes </vt:lpstr>
      <vt:lpstr>Example </vt:lpstr>
      <vt:lpstr>Example </vt:lpstr>
      <vt:lpstr>Example</vt:lpstr>
      <vt:lpstr>ISSUES</vt:lpstr>
      <vt:lpstr>Presentasi PowerPoint</vt:lpstr>
      <vt:lpstr>Presentasi PowerPoint</vt:lpstr>
      <vt:lpstr>Presentasi PowerPoint</vt:lpstr>
      <vt:lpstr>Presentasi PowerPoint</vt:lpstr>
      <vt:lpstr>Another Problem Continuous-valued Input Attributes</vt:lpstr>
      <vt:lpstr>Presentasi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Ere Kusumaningrum</dc:creator>
  <cp:lastModifiedBy>Retno Kusumaningrum</cp:lastModifiedBy>
  <cp:revision>148</cp:revision>
  <dcterms:created xsi:type="dcterms:W3CDTF">2017-02-15T22:32:41Z</dcterms:created>
  <dcterms:modified xsi:type="dcterms:W3CDTF">2018-09-11T17:18:59Z</dcterms:modified>
</cp:coreProperties>
</file>