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5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302" r:id="rId15"/>
    <p:sldId id="687" r:id="rId16"/>
    <p:sldId id="688" r:id="rId17"/>
    <p:sldId id="689" r:id="rId18"/>
    <p:sldId id="690" r:id="rId19"/>
    <p:sldId id="691" r:id="rId20"/>
    <p:sldId id="692" r:id="rId21"/>
    <p:sldId id="69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46" autoAdjust="0"/>
  </p:normalViewPr>
  <p:slideViewPr>
    <p:cSldViewPr>
      <p:cViewPr varScale="1">
        <p:scale>
          <a:sx n="57" d="100"/>
          <a:sy n="57" d="100"/>
        </p:scale>
        <p:origin x="1468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D:\Master\%23UB_Project\%23Penelitian%202013\PPT%20Presentasi\Bentuk%20Visualisasi%20data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D:\Master\%23UB_Project\%23Penelitian%202013\PPT%20Presentasi\Bentuk%20Visualisasi%20data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AA</c:v>
          </c:tx>
          <c:spPr>
            <a:ln w="47625">
              <a:noFill/>
            </a:ln>
          </c:spP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1</c:v>
                </c:pt>
                <c:pt idx="3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53-4F09-BDB6-950D3F67BC9F}"/>
            </c:ext>
          </c:extLst>
        </c:ser>
        <c:ser>
          <c:idx val="1"/>
          <c:order val="1"/>
          <c:tx>
            <c:v>KElas</c:v>
          </c:tx>
          <c:spPr>
            <a:ln w="47625">
              <a:noFill/>
            </a:ln>
          </c:spPr>
          <c:x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F053-4F09-BDB6-950D3F67BC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1048192"/>
        <c:axId val="471049728"/>
      </c:scatterChart>
      <c:valAx>
        <c:axId val="47104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71049728"/>
        <c:crosses val="autoZero"/>
        <c:crossBetween val="midCat"/>
      </c:valAx>
      <c:valAx>
        <c:axId val="471049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4710481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AA</c:v>
          </c:tx>
          <c:spPr>
            <a:ln w="47625">
              <a:noFill/>
            </a:ln>
          </c:spP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1</c:v>
                </c:pt>
                <c:pt idx="3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C5-4D18-A6F4-C1426FC30546}"/>
            </c:ext>
          </c:extLst>
        </c:ser>
        <c:ser>
          <c:idx val="1"/>
          <c:order val="1"/>
          <c:tx>
            <c:v>KElas</c:v>
          </c:tx>
          <c:spPr>
            <a:ln w="47625">
              <a:noFill/>
            </a:ln>
          </c:spPr>
          <c:x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AEC5-4D18-A6F4-C1426FC30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596224"/>
        <c:axId val="471007616"/>
      </c:scatterChart>
      <c:valAx>
        <c:axId val="47059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71007616"/>
        <c:crosses val="autoZero"/>
        <c:crossBetween val="midCat"/>
      </c:valAx>
      <c:valAx>
        <c:axId val="471007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47059622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Kelas -1</c:v>
          </c:tx>
          <c:spPr>
            <a:ln w="28575">
              <a:noFill/>
            </a:ln>
          </c:spPr>
          <c:marker>
            <c:spPr>
              <a:noFill/>
            </c:spPr>
          </c:marker>
          <c:dPt>
            <c:idx val="1"/>
            <c:marker>
              <c:symbol val="diamond"/>
              <c:size val="15"/>
              <c:spPr>
                <a:solidFill>
                  <a:schemeClr val="accent1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053-488D-AC18-5B66105A1720}"/>
              </c:ext>
            </c:extLst>
          </c:dPt>
          <c:dPt>
            <c:idx val="2"/>
            <c:marker>
              <c:symbol val="diamond"/>
              <c:size val="15"/>
              <c:spPr>
                <a:solidFill>
                  <a:schemeClr val="accent1">
                    <a:lumMod val="90000"/>
                  </a:schemeClr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053-488D-AC18-5B66105A1720}"/>
              </c:ext>
            </c:extLst>
          </c:dPt>
          <c:dPt>
            <c:idx val="3"/>
            <c:marker>
              <c:symbol val="diamond"/>
              <c:size val="15"/>
              <c:spPr>
                <a:solidFill>
                  <a:schemeClr val="accent1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053-488D-AC18-5B66105A1720}"/>
              </c:ext>
            </c:extLst>
          </c:dPt>
          <c:trendline>
            <c:trendlineType val="linear"/>
            <c:dispRSqr val="0"/>
            <c:dispEq val="0"/>
          </c:trendline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1</c:v>
                </c:pt>
                <c:pt idx="3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053-488D-AC18-5B66105A1720}"/>
            </c:ext>
          </c:extLst>
        </c:ser>
        <c:ser>
          <c:idx val="1"/>
          <c:order val="1"/>
          <c:tx>
            <c:v>Kelas +1</c:v>
          </c:tx>
          <c:spPr>
            <a:ln w="28575">
              <a:noFill/>
            </a:ln>
          </c:spPr>
          <c:dPt>
            <c:idx val="0"/>
            <c:marker>
              <c:symbol val="square"/>
              <c:size val="11"/>
            </c:marker>
            <c:bubble3D val="0"/>
            <c:extLst>
              <c:ext xmlns:c16="http://schemas.microsoft.com/office/drawing/2014/chart" uri="{C3380CC4-5D6E-409C-BE32-E72D297353CC}">
                <c16:uniqueId val="{00000005-A053-488D-AC18-5B66105A1720}"/>
              </c:ext>
            </c:extLst>
          </c:dPt>
          <c:trendline>
            <c:trendlineType val="linear"/>
            <c:dispRSqr val="0"/>
            <c:dispEq val="0"/>
          </c:trendline>
          <c:x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7-A053-488D-AC18-5B66105A1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1068672"/>
        <c:axId val="471070592"/>
      </c:scatterChart>
      <c:valAx>
        <c:axId val="471068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x1</a:t>
                </a:r>
              </a:p>
            </c:rich>
          </c:tx>
          <c:layout>
            <c:manualLayout>
              <c:xMode val="edge"/>
              <c:yMode val="edge"/>
              <c:x val="0.72664238845144347"/>
              <c:y val="0.3541998606808267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71070592"/>
        <c:crosses val="autoZero"/>
        <c:crossBetween val="midCat"/>
      </c:valAx>
      <c:valAx>
        <c:axId val="47107059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x2</a:t>
                </a:r>
              </a:p>
            </c:rich>
          </c:tx>
          <c:layout>
            <c:manualLayout>
              <c:xMode val="edge"/>
              <c:yMode val="edge"/>
              <c:x val="0.44444444444444442"/>
              <c:y val="2.8681450829481273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71068672"/>
        <c:crosses val="autoZero"/>
        <c:crossBetween val="midCat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79097922134733156"/>
          <c:y val="0.3885961650627005"/>
          <c:w val="0.19235411198600175"/>
          <c:h val="0.19040026246719161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Kelas -1</c:v>
          </c:tx>
          <c:spPr>
            <a:ln w="28575">
              <a:noFill/>
            </a:ln>
          </c:spPr>
          <c:marker>
            <c:spPr>
              <a:noFill/>
            </c:spPr>
          </c:marker>
          <c:dPt>
            <c:idx val="1"/>
            <c:marker>
              <c:symbol val="diamond"/>
              <c:size val="15"/>
              <c:spPr>
                <a:solidFill>
                  <a:schemeClr val="accent1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291-4959-9327-4ECCF07A2E85}"/>
              </c:ext>
            </c:extLst>
          </c:dPt>
          <c:dPt>
            <c:idx val="2"/>
            <c:marker>
              <c:symbol val="diamond"/>
              <c:size val="15"/>
              <c:spPr>
                <a:solidFill>
                  <a:schemeClr val="accent1">
                    <a:lumMod val="90000"/>
                  </a:schemeClr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291-4959-9327-4ECCF07A2E85}"/>
              </c:ext>
            </c:extLst>
          </c:dPt>
          <c:dPt>
            <c:idx val="3"/>
            <c:marker>
              <c:symbol val="diamond"/>
              <c:size val="15"/>
              <c:spPr>
                <a:solidFill>
                  <a:schemeClr val="accent1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291-4959-9327-4ECCF07A2E85}"/>
              </c:ext>
            </c:extLst>
          </c:dPt>
          <c:trendline>
            <c:trendlineType val="linear"/>
            <c:dispRSqr val="0"/>
            <c:dispEq val="0"/>
          </c:trendline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1</c:v>
                </c:pt>
                <c:pt idx="3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291-4959-9327-4ECCF07A2E85}"/>
            </c:ext>
          </c:extLst>
        </c:ser>
        <c:ser>
          <c:idx val="1"/>
          <c:order val="1"/>
          <c:tx>
            <c:v>Kelas +1</c:v>
          </c:tx>
          <c:spPr>
            <a:ln w="28575">
              <a:noFill/>
            </a:ln>
          </c:spPr>
          <c:dPt>
            <c:idx val="0"/>
            <c:marker>
              <c:symbol val="square"/>
              <c:size val="11"/>
            </c:marker>
            <c:bubble3D val="0"/>
            <c:extLst>
              <c:ext xmlns:c16="http://schemas.microsoft.com/office/drawing/2014/chart" uri="{C3380CC4-5D6E-409C-BE32-E72D297353CC}">
                <c16:uniqueId val="{00000005-1291-4959-9327-4ECCF07A2E85}"/>
              </c:ext>
            </c:extLst>
          </c:dPt>
          <c:trendline>
            <c:trendlineType val="linear"/>
            <c:dispRSqr val="0"/>
            <c:dispEq val="0"/>
          </c:trendline>
          <c:x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7-1291-4959-9327-4ECCF07A2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1022592"/>
        <c:axId val="470885504"/>
      </c:scatterChart>
      <c:valAx>
        <c:axId val="471022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x1</a:t>
                </a:r>
              </a:p>
            </c:rich>
          </c:tx>
          <c:layout>
            <c:manualLayout>
              <c:xMode val="edge"/>
              <c:yMode val="edge"/>
              <c:x val="0.7238646106736657"/>
              <c:y val="0.3726851851851851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70885504"/>
        <c:crosses val="autoZero"/>
        <c:crossBetween val="midCat"/>
      </c:valAx>
      <c:valAx>
        <c:axId val="4708855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x2</a:t>
                </a:r>
              </a:p>
            </c:rich>
          </c:tx>
          <c:layout>
            <c:manualLayout>
              <c:xMode val="edge"/>
              <c:yMode val="edge"/>
              <c:x val="0.44444444444444442"/>
              <c:y val="2.8657407407407395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71022592"/>
        <c:crosses val="autoZero"/>
        <c:crossBetween val="midCat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79097922134733156"/>
          <c:y val="0.3885961650627005"/>
          <c:w val="0.19235411198600175"/>
          <c:h val="0.19040026246719161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AA</c:v>
          </c:tx>
          <c:spPr>
            <a:ln w="28569">
              <a:noFill/>
            </a:ln>
          </c:spPr>
          <c:dPt>
            <c:idx val="0"/>
            <c:marker>
              <c:symbol val="square"/>
              <c:size val="6"/>
              <c:spPr>
                <a:solidFill>
                  <a:srgbClr val="C0000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0EF-4B4D-B79B-8CCC0E53E518}"/>
              </c:ext>
            </c:extLst>
          </c:dPt>
          <c:dPt>
            <c:idx val="1"/>
            <c:marker>
              <c:symbol val="diamond"/>
              <c:size val="6"/>
              <c:spPr>
                <a:solidFill>
                  <a:schemeClr val="accent1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0EF-4B4D-B79B-8CCC0E53E518}"/>
              </c:ext>
            </c:extLst>
          </c:dPt>
          <c:dPt>
            <c:idx val="3"/>
            <c:marker>
              <c:symbol val="square"/>
              <c:size val="6"/>
              <c:spPr>
                <a:solidFill>
                  <a:srgbClr val="C0000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0EF-4B4D-B79B-8CCC0E53E518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1</c:v>
                </c:pt>
                <c:pt idx="3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0EF-4B4D-B79B-8CCC0E53E518}"/>
            </c:ext>
          </c:extLst>
        </c:ser>
        <c:ser>
          <c:idx val="1"/>
          <c:order val="1"/>
          <c:tx>
            <c:v>KElas</c:v>
          </c:tx>
          <c:spPr>
            <a:ln w="28569">
              <a:noFill/>
            </a:ln>
          </c:spPr>
          <c:marker>
            <c:symbol val="diamond"/>
            <c:size val="6"/>
            <c:spPr>
              <a:solidFill>
                <a:schemeClr val="accent1"/>
              </a:solidFill>
            </c:spPr>
          </c:marker>
          <c:dPt>
            <c:idx val="0"/>
            <c:marker>
              <c:spPr>
                <a:solidFill>
                  <a:schemeClr val="accent1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0EF-4B4D-B79B-8CCC0E53E518}"/>
              </c:ext>
            </c:extLst>
          </c:dPt>
          <c:xVal>
            <c:numRef>
              <c:f>Sheet1!$C$2:$C$5</c:f>
              <c:numCache>
                <c:formatCode>General</c:formatCode>
                <c:ptCount val="4"/>
                <c:pt idx="0">
                  <c:v>-1</c:v>
                </c:pt>
                <c:pt idx="1">
                  <c:v>1</c:v>
                </c:pt>
                <c:pt idx="2">
                  <c:v>1</c:v>
                </c:pt>
                <c:pt idx="3">
                  <c:v>-1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40EF-4B4D-B79B-8CCC0E53E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917120"/>
        <c:axId val="470918656"/>
      </c:scatterChart>
      <c:valAx>
        <c:axId val="47091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70918656"/>
        <c:crosses val="autoZero"/>
        <c:crossBetween val="midCat"/>
      </c:valAx>
      <c:valAx>
        <c:axId val="470918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470917120"/>
        <c:crosses val="autoZero"/>
        <c:crossBetween val="midCat"/>
      </c:valAx>
      <c:spPr>
        <a:noFill/>
        <a:ln w="25395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AA</c:v>
          </c:tx>
          <c:spPr>
            <a:ln w="28554">
              <a:noFill/>
            </a:ln>
          </c:spPr>
          <c:dPt>
            <c:idx val="0"/>
            <c:marker>
              <c:symbol val="square"/>
              <c:size val="6"/>
              <c:spPr>
                <a:solidFill>
                  <a:srgbClr val="C0000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FEF-474E-A5D6-78FC462B7D01}"/>
              </c:ext>
            </c:extLst>
          </c:dPt>
          <c:dPt>
            <c:idx val="1"/>
            <c:marker>
              <c:symbol val="diamond"/>
              <c:size val="6"/>
              <c:spPr>
                <a:solidFill>
                  <a:schemeClr val="accent1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FEF-474E-A5D6-78FC462B7D01}"/>
              </c:ext>
            </c:extLst>
          </c:dPt>
          <c:dPt>
            <c:idx val="3"/>
            <c:marker>
              <c:symbol val="square"/>
              <c:size val="6"/>
              <c:spPr>
                <a:solidFill>
                  <a:srgbClr val="C0000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FEF-474E-A5D6-78FC462B7D01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-1</c:v>
                </c:pt>
                <c:pt idx="3">
                  <c:v>-1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-1</c:v>
                </c:pt>
                <c:pt idx="2">
                  <c:v>1</c:v>
                </c:pt>
                <c:pt idx="3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FEF-474E-A5D6-78FC462B7D01}"/>
            </c:ext>
          </c:extLst>
        </c:ser>
        <c:ser>
          <c:idx val="1"/>
          <c:order val="1"/>
          <c:tx>
            <c:v>KElas</c:v>
          </c:tx>
          <c:spPr>
            <a:ln w="28554">
              <a:noFill/>
            </a:ln>
          </c:spPr>
          <c:marker>
            <c:symbol val="diamond"/>
            <c:size val="6"/>
            <c:spPr>
              <a:solidFill>
                <a:schemeClr val="accent1"/>
              </a:solidFill>
            </c:spPr>
          </c:marker>
          <c:dPt>
            <c:idx val="0"/>
            <c:marker>
              <c:spPr>
                <a:solidFill>
                  <a:schemeClr val="accent1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FEF-474E-A5D6-78FC462B7D01}"/>
              </c:ext>
            </c:extLst>
          </c:dPt>
          <c:xVal>
            <c:numRef>
              <c:f>Sheet1!$C$2:$C$5</c:f>
              <c:numCache>
                <c:formatCode>General</c:formatCode>
                <c:ptCount val="4"/>
                <c:pt idx="0">
                  <c:v>-1</c:v>
                </c:pt>
                <c:pt idx="1">
                  <c:v>1</c:v>
                </c:pt>
                <c:pt idx="2">
                  <c:v>1</c:v>
                </c:pt>
                <c:pt idx="3">
                  <c:v>-1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EFEF-474E-A5D6-78FC462B7D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724992"/>
        <c:axId val="470726528"/>
      </c:scatterChart>
      <c:valAx>
        <c:axId val="47072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999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70726528"/>
        <c:crosses val="autoZero"/>
        <c:crossBetween val="midCat"/>
      </c:valAx>
      <c:valAx>
        <c:axId val="470726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470724992"/>
        <c:crosses val="autoZero"/>
        <c:crossBetween val="midCat"/>
      </c:valAx>
      <c:spPr>
        <a:noFill/>
        <a:ln w="25381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42.wmf"/><Relationship Id="rId1" Type="http://schemas.openxmlformats.org/officeDocument/2006/relationships/image" Target="../media/image38.wmf"/><Relationship Id="rId4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7F258-2656-4D60-8024-66087E66279D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56181-A0FD-4E94-BBD4-15803A09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5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9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08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dirty="0"/>
              <a:t>Additive Kernel yang </a:t>
            </a:r>
            <a:r>
              <a:rPr lang="en-US" dirty="0" err="1"/>
              <a:t>digunakan</a:t>
            </a:r>
            <a:r>
              <a:rPr lang="en-US" dirty="0"/>
              <a:t> di paper reference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hyperplane</a:t>
            </a:r>
            <a:r>
              <a:rPr lang="en-US" dirty="0"/>
              <a:t> Linier.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dirty="0" err="1"/>
              <a:t>Konsep</a:t>
            </a:r>
            <a:r>
              <a:rPr lang="en-US" dirty="0"/>
              <a:t> Additive kernel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K(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2 kernel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.</a:t>
            </a:r>
          </a:p>
          <a:p>
            <a:pPr marL="171450" indent="-1714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0F222E-E1A3-45A6-BE63-E165550EF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94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1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3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76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0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38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48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584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18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2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66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66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03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08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" y="76200"/>
            <a:ext cx="8991600" cy="3048000"/>
          </a:xfrm>
        </p:spPr>
        <p:txBody>
          <a:bodyPr/>
          <a:lstStyle>
            <a:lvl1pPr>
              <a:defRPr sz="6000"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76200" y="3276600"/>
            <a:ext cx="8991600" cy="2819400"/>
          </a:xfrm>
        </p:spPr>
        <p:txBody>
          <a:bodyPr/>
          <a:lstStyle>
            <a:lvl1pPr marL="0" indent="0" algn="ctr">
              <a:buFontTx/>
              <a:buNone/>
              <a:defRPr sz="2000" b="1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400">
                <a:solidFill>
                  <a:schemeClr val="bg2"/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152400" y="6248400"/>
            <a:ext cx="4114800" cy="457200"/>
          </a:xfrm>
        </p:spPr>
        <p:txBody>
          <a:bodyPr/>
          <a:lstStyle>
            <a:lvl1pPr algn="ctr">
              <a:defRPr sz="1400"/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91135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495376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7003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100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050" y="762000"/>
            <a:ext cx="4211638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6396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8142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1027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321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383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53355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1328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3191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76200"/>
            <a:ext cx="2143125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278563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7723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762000"/>
            <a:ext cx="421005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050" y="762000"/>
            <a:ext cx="4211638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8600" y="6502400"/>
            <a:ext cx="5076825" cy="25717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4789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5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4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5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3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06CE81C-AF71-412F-82A8-8A46F8F2E8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78625CA9-E342-4A45-A6AA-F5633157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6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5CA9-E342-4A45-A6AA-F5633157A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6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53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57408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502400"/>
            <a:ext cx="50768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200">
                <a:solidFill>
                  <a:schemeClr val="bg2"/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5227638" y="6484938"/>
            <a:ext cx="3581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Support Vector Machines: Slide </a:t>
            </a:r>
            <a:fld id="{8967B735-8D52-4641-9040-2F092BE76E7E}" type="slidenum">
              <a:rPr lang="en-US" sz="1200" smtClean="0">
                <a:solidFill>
                  <a:srgbClr val="000000"/>
                </a:solidFill>
              </a:rPr>
              <a:pPr algn="r"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94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5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41.png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png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37.wmf"/><Relationship Id="rId10" Type="http://schemas.openxmlformats.org/officeDocument/2006/relationships/image" Target="../media/image39.wmf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1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34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43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7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9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51.wmf"/><Relationship Id="rId3" Type="http://schemas.openxmlformats.org/officeDocument/2006/relationships/image" Target="../media/image34.png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8780525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buah gambar berisi teks, peta&#10;&#10;Deskripsi dihasilkan dengan keyakinan sangat tingg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3" r="-2" b="30941"/>
          <a:stretch/>
        </p:blipFill>
        <p:spPr bwMode="auto">
          <a:xfrm>
            <a:off x="802385" y="484632"/>
            <a:ext cx="7978140" cy="355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4590661"/>
            <a:ext cx="7658146" cy="1065690"/>
          </a:xfrm>
        </p:spPr>
        <p:txBody>
          <a:bodyPr>
            <a:normAutofit fontScale="90000"/>
          </a:bodyPr>
          <a:lstStyle/>
          <a:p>
            <a:r>
              <a:rPr lang="id-ID" dirty="0" err="1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Support</a:t>
            </a:r>
            <a:r>
              <a:rPr lang="id-ID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id-ID" dirty="0" err="1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Vector</a:t>
            </a:r>
            <a:r>
              <a:rPr lang="id-ID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id-ID" dirty="0" err="1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Machine</a:t>
            </a:r>
            <a:endParaRPr lang="en-US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0" y="5666792"/>
            <a:ext cx="7635522" cy="542592"/>
          </a:xfrm>
        </p:spPr>
        <p:txBody>
          <a:bodyPr>
            <a:normAutofit/>
          </a:bodyPr>
          <a:lstStyle/>
          <a:p>
            <a:r>
              <a:rPr lang="en-US" b="1">
                <a:latin typeface="AR BERKLEY" pitchFamily="2" charset="0"/>
              </a:rPr>
              <a:t>Dr. </a:t>
            </a:r>
            <a:r>
              <a:rPr lang="en-US" b="1" err="1">
                <a:latin typeface="AR BERKLEY" pitchFamily="2" charset="0"/>
              </a:rPr>
              <a:t>Retno</a:t>
            </a:r>
            <a:r>
              <a:rPr lang="en-US" b="1">
                <a:latin typeface="AR BERKLEY" pitchFamily="2" charset="0"/>
              </a:rPr>
              <a:t> </a:t>
            </a:r>
            <a:r>
              <a:rPr lang="en-US" b="1" err="1">
                <a:latin typeface="AR BERKLEY" pitchFamily="2" charset="0"/>
              </a:rPr>
              <a:t>Kusumaningrum</a:t>
            </a:r>
            <a:r>
              <a:rPr lang="en-US" b="1">
                <a:latin typeface="AR BERKLEY" pitchFamily="2" charset="0"/>
              </a:rPr>
              <a:t>, </a:t>
            </a:r>
            <a:r>
              <a:rPr lang="en-US" b="1" err="1">
                <a:latin typeface="AR BERKLEY" pitchFamily="2" charset="0"/>
              </a:rPr>
              <a:t>S.Si</a:t>
            </a:r>
            <a:r>
              <a:rPr lang="en-US" b="1">
                <a:latin typeface="AR BERKLEY" pitchFamily="2" charset="0"/>
              </a:rPr>
              <a:t>., </a:t>
            </a:r>
            <a:r>
              <a:rPr lang="en-US" b="1" err="1">
                <a:latin typeface="AR BERKLEY" pitchFamily="2" charset="0"/>
              </a:rPr>
              <a:t>M.Kom</a:t>
            </a:r>
            <a:r>
              <a:rPr lang="en-US" b="1">
                <a:latin typeface="AR BERKLE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48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Line 2"/>
          <p:cNvSpPr>
            <a:spLocks noChangeShapeType="1"/>
          </p:cNvSpPr>
          <p:nvPr/>
        </p:nvSpPr>
        <p:spPr bwMode="auto">
          <a:xfrm rot="-3472419">
            <a:off x="1239838" y="4076700"/>
            <a:ext cx="5410200" cy="0"/>
          </a:xfrm>
          <a:prstGeom prst="line">
            <a:avLst/>
          </a:prstGeom>
          <a:noFill/>
          <a:ln w="3619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51" name="Line 3"/>
          <p:cNvSpPr>
            <a:spLocks noChangeShapeType="1"/>
          </p:cNvSpPr>
          <p:nvPr/>
        </p:nvSpPr>
        <p:spPr bwMode="auto">
          <a:xfrm rot="-3472419">
            <a:off x="1163638" y="40767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7227912" cy="685800"/>
          </a:xfrm>
        </p:spPr>
        <p:txBody>
          <a:bodyPr/>
          <a:lstStyle/>
          <a:p>
            <a:r>
              <a:rPr lang="en-US" dirty="0"/>
              <a:t>Maximum Margin Classifier    </a:t>
            </a:r>
          </a:p>
        </p:txBody>
      </p:sp>
      <p:sp>
        <p:nvSpPr>
          <p:cNvPr id="642060" name="Text Box 12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denotes +1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denotes -1</a:t>
            </a:r>
          </a:p>
        </p:txBody>
      </p:sp>
      <p:sp>
        <p:nvSpPr>
          <p:cNvPr id="642061" name="Oval 13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62" name="Oval 14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63" name="Line 15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64" name="Line 16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65" name="Oval 17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66" name="Oval 18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67" name="Oval 19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68" name="Oval 20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69" name="Oval 21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70" name="Oval 22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71" name="Oval 23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72" name="Oval 24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73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74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75" name="Oval 27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76" name="Oval 28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77" name="Oval 29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78" name="Oval 30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79" name="Oval 31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80" name="Oval 32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81" name="Oval 33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82" name="Oval 34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83" name="Oval 35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84" name="Oval 36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85" name="Oval 37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86" name="Oval 38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87" name="Oval 39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88" name="Oval 40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89" name="Oval 41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90" name="Oval 42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91" name="Oval 43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92" name="Oval 44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93" name="Oval 4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94" name="Oval 4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95" name="Oval 47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96" name="Oval 48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97" name="Oval 49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098" name="Oval 50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100" name="Text Box 52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101" name="Text Box 53"/>
          <p:cNvSpPr txBox="1">
            <a:spLocks noChangeArrowheads="1"/>
          </p:cNvSpPr>
          <p:nvPr/>
        </p:nvSpPr>
        <p:spPr bwMode="auto">
          <a:xfrm>
            <a:off x="6400800" y="2286000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maximum margin linear classifier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is the linear classifier with the maximum margin.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This is the simplest kind of SVM (Called an LSVM)</a:t>
            </a:r>
          </a:p>
        </p:txBody>
      </p:sp>
      <p:sp>
        <p:nvSpPr>
          <p:cNvPr id="642103" name="Text Box 55"/>
          <p:cNvSpPr txBox="1">
            <a:spLocks noChangeArrowheads="1"/>
          </p:cNvSpPr>
          <p:nvPr/>
        </p:nvSpPr>
        <p:spPr bwMode="auto">
          <a:xfrm>
            <a:off x="173038" y="3675063"/>
            <a:ext cx="21209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Support Vectors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are those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datapoints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that the margin pushes up against</a:t>
            </a:r>
          </a:p>
        </p:txBody>
      </p:sp>
      <p:sp>
        <p:nvSpPr>
          <p:cNvPr id="642107" name="Freeform 59"/>
          <p:cNvSpPr>
            <a:spLocks/>
          </p:cNvSpPr>
          <p:nvPr/>
        </p:nvSpPr>
        <p:spPr bwMode="auto">
          <a:xfrm>
            <a:off x="2112963" y="3725863"/>
            <a:ext cx="1708150" cy="155575"/>
          </a:xfrm>
          <a:custGeom>
            <a:avLst/>
            <a:gdLst>
              <a:gd name="T0" fmla="*/ 0 w 1076"/>
              <a:gd name="T1" fmla="*/ 98 h 98"/>
              <a:gd name="T2" fmla="*/ 104 w 1076"/>
              <a:gd name="T3" fmla="*/ 39 h 98"/>
              <a:gd name="T4" fmla="*/ 212 w 1076"/>
              <a:gd name="T5" fmla="*/ 0 h 98"/>
              <a:gd name="T6" fmla="*/ 326 w 1076"/>
              <a:gd name="T7" fmla="*/ 11 h 98"/>
              <a:gd name="T8" fmla="*/ 386 w 1076"/>
              <a:gd name="T9" fmla="*/ 39 h 98"/>
              <a:gd name="T10" fmla="*/ 386 w 1076"/>
              <a:gd name="T11" fmla="*/ 39 h 98"/>
              <a:gd name="T12" fmla="*/ 511 w 1076"/>
              <a:gd name="T13" fmla="*/ 82 h 98"/>
              <a:gd name="T14" fmla="*/ 989 w 1076"/>
              <a:gd name="T15" fmla="*/ 55 h 98"/>
              <a:gd name="T16" fmla="*/ 1076 w 1076"/>
              <a:gd name="T17" fmla="*/ 44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6" h="98">
                <a:moveTo>
                  <a:pt x="0" y="98"/>
                </a:moveTo>
                <a:cubicBezTo>
                  <a:pt x="38" y="87"/>
                  <a:pt x="66" y="53"/>
                  <a:pt x="104" y="39"/>
                </a:cubicBezTo>
                <a:cubicBezTo>
                  <a:pt x="132" y="9"/>
                  <a:pt x="172" y="6"/>
                  <a:pt x="212" y="0"/>
                </a:cubicBezTo>
                <a:cubicBezTo>
                  <a:pt x="262" y="3"/>
                  <a:pt x="286" y="0"/>
                  <a:pt x="326" y="11"/>
                </a:cubicBezTo>
                <a:lnTo>
                  <a:pt x="386" y="39"/>
                </a:lnTo>
                <a:cubicBezTo>
                  <a:pt x="386" y="39"/>
                  <a:pt x="386" y="39"/>
                  <a:pt x="386" y="39"/>
                </a:cubicBezTo>
                <a:cubicBezTo>
                  <a:pt x="428" y="52"/>
                  <a:pt x="469" y="69"/>
                  <a:pt x="511" y="82"/>
                </a:cubicBezTo>
                <a:cubicBezTo>
                  <a:pt x="670" y="74"/>
                  <a:pt x="829" y="60"/>
                  <a:pt x="989" y="55"/>
                </a:cubicBezTo>
                <a:cubicBezTo>
                  <a:pt x="1017" y="51"/>
                  <a:pt x="1048" y="44"/>
                  <a:pt x="1076" y="44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108" name="Freeform 60"/>
          <p:cNvSpPr>
            <a:spLocks/>
          </p:cNvSpPr>
          <p:nvPr/>
        </p:nvSpPr>
        <p:spPr bwMode="auto">
          <a:xfrm>
            <a:off x="2079625" y="3317875"/>
            <a:ext cx="2293938" cy="485775"/>
          </a:xfrm>
          <a:custGeom>
            <a:avLst/>
            <a:gdLst>
              <a:gd name="T0" fmla="*/ 0 w 1445"/>
              <a:gd name="T1" fmla="*/ 306 h 306"/>
              <a:gd name="T2" fmla="*/ 16 w 1445"/>
              <a:gd name="T3" fmla="*/ 301 h 306"/>
              <a:gd name="T4" fmla="*/ 27 w 1445"/>
              <a:gd name="T5" fmla="*/ 268 h 306"/>
              <a:gd name="T6" fmla="*/ 48 w 1445"/>
              <a:gd name="T7" fmla="*/ 236 h 306"/>
              <a:gd name="T8" fmla="*/ 125 w 1445"/>
              <a:gd name="T9" fmla="*/ 171 h 306"/>
              <a:gd name="T10" fmla="*/ 228 w 1445"/>
              <a:gd name="T11" fmla="*/ 105 h 306"/>
              <a:gd name="T12" fmla="*/ 298 w 1445"/>
              <a:gd name="T13" fmla="*/ 73 h 306"/>
              <a:gd name="T14" fmla="*/ 635 w 1445"/>
              <a:gd name="T15" fmla="*/ 2 h 306"/>
              <a:gd name="T16" fmla="*/ 1043 w 1445"/>
              <a:gd name="T17" fmla="*/ 18 h 306"/>
              <a:gd name="T18" fmla="*/ 1119 w 1445"/>
              <a:gd name="T19" fmla="*/ 40 h 306"/>
              <a:gd name="T20" fmla="*/ 1217 w 1445"/>
              <a:gd name="T21" fmla="*/ 84 h 306"/>
              <a:gd name="T22" fmla="*/ 1336 w 1445"/>
              <a:gd name="T23" fmla="*/ 132 h 306"/>
              <a:gd name="T24" fmla="*/ 1445 w 1445"/>
              <a:gd name="T25" fmla="*/ 16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45" h="306">
                <a:moveTo>
                  <a:pt x="0" y="306"/>
                </a:moveTo>
                <a:cubicBezTo>
                  <a:pt x="5" y="304"/>
                  <a:pt x="12" y="305"/>
                  <a:pt x="16" y="301"/>
                </a:cubicBezTo>
                <a:cubicBezTo>
                  <a:pt x="24" y="293"/>
                  <a:pt x="21" y="278"/>
                  <a:pt x="27" y="268"/>
                </a:cubicBezTo>
                <a:cubicBezTo>
                  <a:pt x="33" y="257"/>
                  <a:pt x="41" y="247"/>
                  <a:pt x="48" y="236"/>
                </a:cubicBezTo>
                <a:cubicBezTo>
                  <a:pt x="58" y="221"/>
                  <a:pt x="117" y="177"/>
                  <a:pt x="125" y="171"/>
                </a:cubicBezTo>
                <a:cubicBezTo>
                  <a:pt x="159" y="146"/>
                  <a:pt x="186" y="117"/>
                  <a:pt x="228" y="105"/>
                </a:cubicBezTo>
                <a:cubicBezTo>
                  <a:pt x="249" y="91"/>
                  <a:pt x="273" y="79"/>
                  <a:pt x="298" y="73"/>
                </a:cubicBezTo>
                <a:cubicBezTo>
                  <a:pt x="394" y="11"/>
                  <a:pt x="526" y="10"/>
                  <a:pt x="635" y="2"/>
                </a:cubicBezTo>
                <a:cubicBezTo>
                  <a:pt x="773" y="5"/>
                  <a:pt x="907" y="0"/>
                  <a:pt x="1043" y="18"/>
                </a:cubicBezTo>
                <a:cubicBezTo>
                  <a:pt x="1068" y="27"/>
                  <a:pt x="1093" y="34"/>
                  <a:pt x="1119" y="40"/>
                </a:cubicBezTo>
                <a:cubicBezTo>
                  <a:pt x="1150" y="63"/>
                  <a:pt x="1183" y="68"/>
                  <a:pt x="1217" y="84"/>
                </a:cubicBezTo>
                <a:cubicBezTo>
                  <a:pt x="1257" y="104"/>
                  <a:pt x="1293" y="119"/>
                  <a:pt x="1336" y="132"/>
                </a:cubicBezTo>
                <a:cubicBezTo>
                  <a:pt x="1370" y="142"/>
                  <a:pt x="1410" y="165"/>
                  <a:pt x="1445" y="165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109" name="Freeform 61"/>
          <p:cNvSpPr>
            <a:spLocks/>
          </p:cNvSpPr>
          <p:nvPr/>
        </p:nvSpPr>
        <p:spPr bwMode="auto">
          <a:xfrm>
            <a:off x="2105025" y="3994150"/>
            <a:ext cx="1733550" cy="449263"/>
          </a:xfrm>
          <a:custGeom>
            <a:avLst/>
            <a:gdLst>
              <a:gd name="T0" fmla="*/ 0 w 1092"/>
              <a:gd name="T1" fmla="*/ 0 h 283"/>
              <a:gd name="T2" fmla="*/ 130 w 1092"/>
              <a:gd name="T3" fmla="*/ 54 h 283"/>
              <a:gd name="T4" fmla="*/ 326 w 1092"/>
              <a:gd name="T5" fmla="*/ 147 h 283"/>
              <a:gd name="T6" fmla="*/ 397 w 1092"/>
              <a:gd name="T7" fmla="*/ 174 h 283"/>
              <a:gd name="T8" fmla="*/ 527 w 1092"/>
              <a:gd name="T9" fmla="*/ 217 h 283"/>
              <a:gd name="T10" fmla="*/ 1092 w 1092"/>
              <a:gd name="T11" fmla="*/ 27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2" h="283">
                <a:moveTo>
                  <a:pt x="0" y="0"/>
                </a:moveTo>
                <a:cubicBezTo>
                  <a:pt x="47" y="9"/>
                  <a:pt x="84" y="40"/>
                  <a:pt x="130" y="54"/>
                </a:cubicBezTo>
                <a:cubicBezTo>
                  <a:pt x="184" y="96"/>
                  <a:pt x="261" y="129"/>
                  <a:pt x="326" y="147"/>
                </a:cubicBezTo>
                <a:cubicBezTo>
                  <a:pt x="348" y="162"/>
                  <a:pt x="373" y="163"/>
                  <a:pt x="397" y="174"/>
                </a:cubicBezTo>
                <a:cubicBezTo>
                  <a:pt x="439" y="193"/>
                  <a:pt x="481" y="209"/>
                  <a:pt x="527" y="217"/>
                </a:cubicBezTo>
                <a:cubicBezTo>
                  <a:pt x="704" y="283"/>
                  <a:pt x="907" y="272"/>
                  <a:pt x="1092" y="272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110" name="Oval 62"/>
          <p:cNvSpPr>
            <a:spLocks noChangeArrowheads="1"/>
          </p:cNvSpPr>
          <p:nvPr/>
        </p:nvSpPr>
        <p:spPr bwMode="auto">
          <a:xfrm>
            <a:off x="4341813" y="3579813"/>
            <a:ext cx="152400" cy="152400"/>
          </a:xfrm>
          <a:prstGeom prst="ellipse">
            <a:avLst/>
          </a:prstGeom>
          <a:noFill/>
          <a:ln w="38100">
            <a:solidFill>
              <a:srgbClr val="00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111" name="Oval 63"/>
          <p:cNvSpPr>
            <a:spLocks noChangeArrowheads="1"/>
          </p:cNvSpPr>
          <p:nvPr/>
        </p:nvSpPr>
        <p:spPr bwMode="auto">
          <a:xfrm>
            <a:off x="3844925" y="3689350"/>
            <a:ext cx="152400" cy="152400"/>
          </a:xfrm>
          <a:prstGeom prst="ellipse">
            <a:avLst/>
          </a:prstGeom>
          <a:noFill/>
          <a:ln w="38100">
            <a:solidFill>
              <a:srgbClr val="00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112" name="Oval 64"/>
          <p:cNvSpPr>
            <a:spLocks noChangeArrowheads="1"/>
          </p:cNvSpPr>
          <p:nvPr/>
        </p:nvSpPr>
        <p:spPr bwMode="auto">
          <a:xfrm>
            <a:off x="3833813" y="4384675"/>
            <a:ext cx="152400" cy="152400"/>
          </a:xfrm>
          <a:prstGeom prst="ellipse">
            <a:avLst/>
          </a:prstGeom>
          <a:noFill/>
          <a:ln w="38100">
            <a:solidFill>
              <a:srgbClr val="00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2113" name="AutoShape 65"/>
          <p:cNvSpPr>
            <a:spLocks noChangeArrowheads="1"/>
          </p:cNvSpPr>
          <p:nvPr/>
        </p:nvSpPr>
        <p:spPr bwMode="auto">
          <a:xfrm>
            <a:off x="4441825" y="6097588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Linear SVM</a:t>
            </a:r>
          </a:p>
        </p:txBody>
      </p:sp>
    </p:spTree>
    <p:extLst>
      <p:ext uri="{BB962C8B-B14F-4D97-AF65-F5344CB8AC3E}">
        <p14:creationId xmlns:p14="http://schemas.microsoft.com/office/powerpoint/2010/main" val="12159591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Line 2"/>
          <p:cNvSpPr>
            <a:spLocks noChangeShapeType="1"/>
          </p:cNvSpPr>
          <p:nvPr/>
        </p:nvSpPr>
        <p:spPr bwMode="auto">
          <a:xfrm rot="-3472419">
            <a:off x="1239838" y="4076700"/>
            <a:ext cx="5410200" cy="0"/>
          </a:xfrm>
          <a:prstGeom prst="line">
            <a:avLst/>
          </a:prstGeom>
          <a:noFill/>
          <a:ln w="3619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075" name="Line 3"/>
          <p:cNvSpPr>
            <a:spLocks noChangeShapeType="1"/>
          </p:cNvSpPr>
          <p:nvPr/>
        </p:nvSpPr>
        <p:spPr bwMode="auto">
          <a:xfrm rot="-3472419">
            <a:off x="1163638" y="40767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Maximum Margin?</a:t>
            </a:r>
          </a:p>
        </p:txBody>
      </p:sp>
      <p:sp>
        <p:nvSpPr>
          <p:cNvPr id="643084" name="Text Box 12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denotes +1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denotes -1</a:t>
            </a:r>
          </a:p>
        </p:txBody>
      </p:sp>
      <p:sp>
        <p:nvSpPr>
          <p:cNvPr id="643085" name="Oval 13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086" name="Oval 14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088" name="Line 16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089" name="Oval 17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090" name="Oval 18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091" name="Oval 19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092" name="Oval 20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093" name="Oval 21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094" name="Oval 22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095" name="Oval 23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096" name="Oval 24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097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098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099" name="Oval 27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00" name="Oval 28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01" name="Oval 29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02" name="Oval 30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03" name="Oval 31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04" name="Oval 32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05" name="Oval 33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06" name="Oval 34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07" name="Oval 35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08" name="Oval 36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09" name="Oval 37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10" name="Oval 38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11" name="Oval 39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12" name="Oval 40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13" name="Oval 41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14" name="Oval 42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15" name="Oval 43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16" name="Oval 44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17" name="Oval 4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18" name="Oval 4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19" name="Oval 47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20" name="Oval 48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21" name="Oval 49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22" name="Oval 50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23" name="Text Box 51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f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x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,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,b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) = sign(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. x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- 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)</a:t>
            </a:r>
          </a:p>
        </p:txBody>
      </p:sp>
      <p:sp>
        <p:nvSpPr>
          <p:cNvPr id="643124" name="Text Box 52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27" name="Text Box 55"/>
          <p:cNvSpPr txBox="1">
            <a:spLocks noChangeArrowheads="1"/>
          </p:cNvSpPr>
          <p:nvPr/>
        </p:nvSpPr>
        <p:spPr bwMode="auto">
          <a:xfrm>
            <a:off x="173038" y="3675063"/>
            <a:ext cx="21209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Support Vectors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are those datapoints that the margin pushes up against</a:t>
            </a:r>
          </a:p>
        </p:txBody>
      </p:sp>
      <p:sp>
        <p:nvSpPr>
          <p:cNvPr id="643128" name="Freeform 56"/>
          <p:cNvSpPr>
            <a:spLocks/>
          </p:cNvSpPr>
          <p:nvPr/>
        </p:nvSpPr>
        <p:spPr bwMode="auto">
          <a:xfrm>
            <a:off x="2112963" y="3725863"/>
            <a:ext cx="1708150" cy="155575"/>
          </a:xfrm>
          <a:custGeom>
            <a:avLst/>
            <a:gdLst>
              <a:gd name="T0" fmla="*/ 0 w 1076"/>
              <a:gd name="T1" fmla="*/ 98 h 98"/>
              <a:gd name="T2" fmla="*/ 104 w 1076"/>
              <a:gd name="T3" fmla="*/ 39 h 98"/>
              <a:gd name="T4" fmla="*/ 212 w 1076"/>
              <a:gd name="T5" fmla="*/ 0 h 98"/>
              <a:gd name="T6" fmla="*/ 326 w 1076"/>
              <a:gd name="T7" fmla="*/ 11 h 98"/>
              <a:gd name="T8" fmla="*/ 386 w 1076"/>
              <a:gd name="T9" fmla="*/ 39 h 98"/>
              <a:gd name="T10" fmla="*/ 386 w 1076"/>
              <a:gd name="T11" fmla="*/ 39 h 98"/>
              <a:gd name="T12" fmla="*/ 511 w 1076"/>
              <a:gd name="T13" fmla="*/ 82 h 98"/>
              <a:gd name="T14" fmla="*/ 989 w 1076"/>
              <a:gd name="T15" fmla="*/ 55 h 98"/>
              <a:gd name="T16" fmla="*/ 1076 w 1076"/>
              <a:gd name="T17" fmla="*/ 44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6" h="98">
                <a:moveTo>
                  <a:pt x="0" y="98"/>
                </a:moveTo>
                <a:cubicBezTo>
                  <a:pt x="38" y="87"/>
                  <a:pt x="66" y="53"/>
                  <a:pt x="104" y="39"/>
                </a:cubicBezTo>
                <a:cubicBezTo>
                  <a:pt x="132" y="9"/>
                  <a:pt x="172" y="6"/>
                  <a:pt x="212" y="0"/>
                </a:cubicBezTo>
                <a:cubicBezTo>
                  <a:pt x="262" y="3"/>
                  <a:pt x="286" y="0"/>
                  <a:pt x="326" y="11"/>
                </a:cubicBezTo>
                <a:lnTo>
                  <a:pt x="386" y="39"/>
                </a:lnTo>
                <a:cubicBezTo>
                  <a:pt x="386" y="39"/>
                  <a:pt x="386" y="39"/>
                  <a:pt x="386" y="39"/>
                </a:cubicBezTo>
                <a:cubicBezTo>
                  <a:pt x="428" y="52"/>
                  <a:pt x="469" y="69"/>
                  <a:pt x="511" y="82"/>
                </a:cubicBezTo>
                <a:cubicBezTo>
                  <a:pt x="670" y="74"/>
                  <a:pt x="829" y="60"/>
                  <a:pt x="989" y="55"/>
                </a:cubicBezTo>
                <a:cubicBezTo>
                  <a:pt x="1017" y="51"/>
                  <a:pt x="1048" y="44"/>
                  <a:pt x="1076" y="44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29" name="Freeform 57"/>
          <p:cNvSpPr>
            <a:spLocks/>
          </p:cNvSpPr>
          <p:nvPr/>
        </p:nvSpPr>
        <p:spPr bwMode="auto">
          <a:xfrm>
            <a:off x="2079625" y="3317875"/>
            <a:ext cx="2293938" cy="485775"/>
          </a:xfrm>
          <a:custGeom>
            <a:avLst/>
            <a:gdLst>
              <a:gd name="T0" fmla="*/ 0 w 1445"/>
              <a:gd name="T1" fmla="*/ 306 h 306"/>
              <a:gd name="T2" fmla="*/ 16 w 1445"/>
              <a:gd name="T3" fmla="*/ 301 h 306"/>
              <a:gd name="T4" fmla="*/ 27 w 1445"/>
              <a:gd name="T5" fmla="*/ 268 h 306"/>
              <a:gd name="T6" fmla="*/ 48 w 1445"/>
              <a:gd name="T7" fmla="*/ 236 h 306"/>
              <a:gd name="T8" fmla="*/ 125 w 1445"/>
              <a:gd name="T9" fmla="*/ 171 h 306"/>
              <a:gd name="T10" fmla="*/ 228 w 1445"/>
              <a:gd name="T11" fmla="*/ 105 h 306"/>
              <a:gd name="T12" fmla="*/ 298 w 1445"/>
              <a:gd name="T13" fmla="*/ 73 h 306"/>
              <a:gd name="T14" fmla="*/ 635 w 1445"/>
              <a:gd name="T15" fmla="*/ 2 h 306"/>
              <a:gd name="T16" fmla="*/ 1043 w 1445"/>
              <a:gd name="T17" fmla="*/ 18 h 306"/>
              <a:gd name="T18" fmla="*/ 1119 w 1445"/>
              <a:gd name="T19" fmla="*/ 40 h 306"/>
              <a:gd name="T20" fmla="*/ 1217 w 1445"/>
              <a:gd name="T21" fmla="*/ 84 h 306"/>
              <a:gd name="T22" fmla="*/ 1336 w 1445"/>
              <a:gd name="T23" fmla="*/ 132 h 306"/>
              <a:gd name="T24" fmla="*/ 1445 w 1445"/>
              <a:gd name="T25" fmla="*/ 16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45" h="306">
                <a:moveTo>
                  <a:pt x="0" y="306"/>
                </a:moveTo>
                <a:cubicBezTo>
                  <a:pt x="5" y="304"/>
                  <a:pt x="12" y="305"/>
                  <a:pt x="16" y="301"/>
                </a:cubicBezTo>
                <a:cubicBezTo>
                  <a:pt x="24" y="293"/>
                  <a:pt x="21" y="278"/>
                  <a:pt x="27" y="268"/>
                </a:cubicBezTo>
                <a:cubicBezTo>
                  <a:pt x="33" y="257"/>
                  <a:pt x="41" y="247"/>
                  <a:pt x="48" y="236"/>
                </a:cubicBezTo>
                <a:cubicBezTo>
                  <a:pt x="58" y="221"/>
                  <a:pt x="117" y="177"/>
                  <a:pt x="125" y="171"/>
                </a:cubicBezTo>
                <a:cubicBezTo>
                  <a:pt x="159" y="146"/>
                  <a:pt x="186" y="117"/>
                  <a:pt x="228" y="105"/>
                </a:cubicBezTo>
                <a:cubicBezTo>
                  <a:pt x="249" y="91"/>
                  <a:pt x="273" y="79"/>
                  <a:pt x="298" y="73"/>
                </a:cubicBezTo>
                <a:cubicBezTo>
                  <a:pt x="394" y="11"/>
                  <a:pt x="526" y="10"/>
                  <a:pt x="635" y="2"/>
                </a:cubicBezTo>
                <a:cubicBezTo>
                  <a:pt x="773" y="5"/>
                  <a:pt x="907" y="0"/>
                  <a:pt x="1043" y="18"/>
                </a:cubicBezTo>
                <a:cubicBezTo>
                  <a:pt x="1068" y="27"/>
                  <a:pt x="1093" y="34"/>
                  <a:pt x="1119" y="40"/>
                </a:cubicBezTo>
                <a:cubicBezTo>
                  <a:pt x="1150" y="63"/>
                  <a:pt x="1183" y="68"/>
                  <a:pt x="1217" y="84"/>
                </a:cubicBezTo>
                <a:cubicBezTo>
                  <a:pt x="1257" y="104"/>
                  <a:pt x="1293" y="119"/>
                  <a:pt x="1336" y="132"/>
                </a:cubicBezTo>
                <a:cubicBezTo>
                  <a:pt x="1370" y="142"/>
                  <a:pt x="1410" y="165"/>
                  <a:pt x="1445" y="165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30" name="Freeform 58"/>
          <p:cNvSpPr>
            <a:spLocks/>
          </p:cNvSpPr>
          <p:nvPr/>
        </p:nvSpPr>
        <p:spPr bwMode="auto">
          <a:xfrm>
            <a:off x="2105025" y="3994150"/>
            <a:ext cx="1733550" cy="449263"/>
          </a:xfrm>
          <a:custGeom>
            <a:avLst/>
            <a:gdLst>
              <a:gd name="T0" fmla="*/ 0 w 1092"/>
              <a:gd name="T1" fmla="*/ 0 h 283"/>
              <a:gd name="T2" fmla="*/ 130 w 1092"/>
              <a:gd name="T3" fmla="*/ 54 h 283"/>
              <a:gd name="T4" fmla="*/ 326 w 1092"/>
              <a:gd name="T5" fmla="*/ 147 h 283"/>
              <a:gd name="T6" fmla="*/ 397 w 1092"/>
              <a:gd name="T7" fmla="*/ 174 h 283"/>
              <a:gd name="T8" fmla="*/ 527 w 1092"/>
              <a:gd name="T9" fmla="*/ 217 h 283"/>
              <a:gd name="T10" fmla="*/ 1092 w 1092"/>
              <a:gd name="T11" fmla="*/ 27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2" h="283">
                <a:moveTo>
                  <a:pt x="0" y="0"/>
                </a:moveTo>
                <a:cubicBezTo>
                  <a:pt x="47" y="9"/>
                  <a:pt x="84" y="40"/>
                  <a:pt x="130" y="54"/>
                </a:cubicBezTo>
                <a:cubicBezTo>
                  <a:pt x="184" y="96"/>
                  <a:pt x="261" y="129"/>
                  <a:pt x="326" y="147"/>
                </a:cubicBezTo>
                <a:cubicBezTo>
                  <a:pt x="348" y="162"/>
                  <a:pt x="373" y="163"/>
                  <a:pt x="397" y="174"/>
                </a:cubicBezTo>
                <a:cubicBezTo>
                  <a:pt x="439" y="193"/>
                  <a:pt x="481" y="209"/>
                  <a:pt x="527" y="217"/>
                </a:cubicBezTo>
                <a:cubicBezTo>
                  <a:pt x="704" y="283"/>
                  <a:pt x="907" y="272"/>
                  <a:pt x="1092" y="272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31" name="Oval 59"/>
          <p:cNvSpPr>
            <a:spLocks noChangeArrowheads="1"/>
          </p:cNvSpPr>
          <p:nvPr/>
        </p:nvSpPr>
        <p:spPr bwMode="auto">
          <a:xfrm>
            <a:off x="4341813" y="3579813"/>
            <a:ext cx="152400" cy="152400"/>
          </a:xfrm>
          <a:prstGeom prst="ellipse">
            <a:avLst/>
          </a:prstGeom>
          <a:noFill/>
          <a:ln w="38100">
            <a:solidFill>
              <a:srgbClr val="00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32" name="Oval 60"/>
          <p:cNvSpPr>
            <a:spLocks noChangeArrowheads="1"/>
          </p:cNvSpPr>
          <p:nvPr/>
        </p:nvSpPr>
        <p:spPr bwMode="auto">
          <a:xfrm>
            <a:off x="3844925" y="3689350"/>
            <a:ext cx="152400" cy="152400"/>
          </a:xfrm>
          <a:prstGeom prst="ellipse">
            <a:avLst/>
          </a:prstGeom>
          <a:noFill/>
          <a:ln w="38100">
            <a:solidFill>
              <a:srgbClr val="00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33" name="Oval 61"/>
          <p:cNvSpPr>
            <a:spLocks noChangeArrowheads="1"/>
          </p:cNvSpPr>
          <p:nvPr/>
        </p:nvSpPr>
        <p:spPr bwMode="auto">
          <a:xfrm>
            <a:off x="3833813" y="4384675"/>
            <a:ext cx="152400" cy="152400"/>
          </a:xfrm>
          <a:prstGeom prst="ellipse">
            <a:avLst/>
          </a:prstGeom>
          <a:noFill/>
          <a:ln w="38100">
            <a:solidFill>
              <a:srgbClr val="00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35" name="Text Box 63"/>
          <p:cNvSpPr txBox="1">
            <a:spLocks noChangeArrowheads="1"/>
          </p:cNvSpPr>
          <p:nvPr/>
        </p:nvSpPr>
        <p:spPr bwMode="auto">
          <a:xfrm>
            <a:off x="5572125" y="1406525"/>
            <a:ext cx="3365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3136" name="Text Box 64"/>
          <p:cNvSpPr txBox="1">
            <a:spLocks noChangeArrowheads="1"/>
          </p:cNvSpPr>
          <p:nvPr/>
        </p:nvSpPr>
        <p:spPr bwMode="auto">
          <a:xfrm>
            <a:off x="3995936" y="1529497"/>
            <a:ext cx="4968875" cy="1938992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Intuitively this feels safest.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Implies that only support vectors are important; other training examples are ignorable.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Empirically it works very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very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well.</a:t>
            </a:r>
          </a:p>
        </p:txBody>
      </p:sp>
    </p:spTree>
    <p:extLst>
      <p:ext uri="{BB962C8B-B14F-4D97-AF65-F5344CB8AC3E}">
        <p14:creationId xmlns:p14="http://schemas.microsoft.com/office/powerpoint/2010/main" val="372910900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8B0577E9-9366-455E-BC4A-A220DE27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ANOTHER EXAMPLE</a:t>
            </a:r>
            <a:endParaRPr lang="en-US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5BBCC833-D6F9-4B6F-8182-FE5D866CA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37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9D96250F-0251-4DCC-BE81-98C716500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146" name="Rectangle 4">
            <a:extLst>
              <a:ext uri="{FF2B5EF4-FFF2-40B4-BE49-F238E27FC236}">
                <a16:creationId xmlns:a16="http://schemas.microsoft.com/office/drawing/2014/main" id="{ED4CAA69-FB42-425F-9BB1-0DC67954CB2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Find a linear hyperplane (decision boundary) that will separate the data</a:t>
            </a:r>
          </a:p>
        </p:txBody>
      </p:sp>
      <p:graphicFrame>
        <p:nvGraphicFramePr>
          <p:cNvPr id="6147" name="Object 2">
            <a:extLst>
              <a:ext uri="{FF2B5EF4-FFF2-40B4-BE49-F238E27FC236}">
                <a16:creationId xmlns:a16="http://schemas.microsoft.com/office/drawing/2014/main" id="{628A41D5-6FCB-46FE-A050-1632BD3B207D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6147" name="Object 2">
                        <a:extLst>
                          <a:ext uri="{FF2B5EF4-FFF2-40B4-BE49-F238E27FC236}">
                            <a16:creationId xmlns:a16="http://schemas.microsoft.com/office/drawing/2014/main" id="{628A41D5-6FCB-46FE-A050-1632BD3B20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BDB6E200-B2E6-47FB-B667-E3CA86BCA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B0929B05-D303-430F-A491-CE61C3195B7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One Possible Solution</a:t>
            </a:r>
          </a:p>
        </p:txBody>
      </p:sp>
      <p:graphicFrame>
        <p:nvGraphicFramePr>
          <p:cNvPr id="7171" name="Object 2">
            <a:extLst>
              <a:ext uri="{FF2B5EF4-FFF2-40B4-BE49-F238E27FC236}">
                <a16:creationId xmlns:a16="http://schemas.microsoft.com/office/drawing/2014/main" id="{2D8FFECD-2BEC-4CD0-B108-8DCD34FD5872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7171" name="Object 2">
                        <a:extLst>
                          <a:ext uri="{FF2B5EF4-FFF2-40B4-BE49-F238E27FC236}">
                            <a16:creationId xmlns:a16="http://schemas.microsoft.com/office/drawing/2014/main" id="{2D8FFECD-2BEC-4CD0-B108-8DCD34FD58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FFA09373-8D85-4986-823F-F2C320D5D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82A3D22F-E0E5-4515-AA40-34358539A7C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Another possible solution</a:t>
            </a:r>
          </a:p>
        </p:txBody>
      </p:sp>
      <p:graphicFrame>
        <p:nvGraphicFramePr>
          <p:cNvPr id="8195" name="Object 2">
            <a:extLst>
              <a:ext uri="{FF2B5EF4-FFF2-40B4-BE49-F238E27FC236}">
                <a16:creationId xmlns:a16="http://schemas.microsoft.com/office/drawing/2014/main" id="{E832D698-706D-4596-990B-07107A901EDB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8903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8195" name="Object 2">
                        <a:extLst>
                          <a:ext uri="{FF2B5EF4-FFF2-40B4-BE49-F238E27FC236}">
                            <a16:creationId xmlns:a16="http://schemas.microsoft.com/office/drawing/2014/main" id="{E832D698-706D-4596-990B-07107A901E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8903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9B99BAC2-9BE7-48EB-BFD2-9AD1911B2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EF94232D-1DFD-415B-B2FE-835ED161D12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Other possible solutions</a:t>
            </a:r>
          </a:p>
        </p:txBody>
      </p:sp>
      <p:graphicFrame>
        <p:nvGraphicFramePr>
          <p:cNvPr id="9219" name="Object 2">
            <a:extLst>
              <a:ext uri="{FF2B5EF4-FFF2-40B4-BE49-F238E27FC236}">
                <a16:creationId xmlns:a16="http://schemas.microsoft.com/office/drawing/2014/main" id="{21F89093-FE70-45FB-AB20-6100F02A4867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8903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9219" name="Object 2">
                        <a:extLst>
                          <a:ext uri="{FF2B5EF4-FFF2-40B4-BE49-F238E27FC236}">
                            <a16:creationId xmlns:a16="http://schemas.microsoft.com/office/drawing/2014/main" id="{21F89093-FE70-45FB-AB20-6100F02A48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8903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5797" name="Line 5">
            <a:extLst>
              <a:ext uri="{FF2B5EF4-FFF2-40B4-BE49-F238E27FC236}">
                <a16:creationId xmlns:a16="http://schemas.microsoft.com/office/drawing/2014/main" id="{5B6ADDD3-F0F2-49C6-9D7D-0756E5207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8194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798" name="Line 6">
            <a:extLst>
              <a:ext uri="{FF2B5EF4-FFF2-40B4-BE49-F238E27FC236}">
                <a16:creationId xmlns:a16="http://schemas.microsoft.com/office/drawing/2014/main" id="{3E69B2F6-FE82-48B6-9E4B-62B1412B9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5908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799" name="Line 7">
            <a:extLst>
              <a:ext uri="{FF2B5EF4-FFF2-40B4-BE49-F238E27FC236}">
                <a16:creationId xmlns:a16="http://schemas.microsoft.com/office/drawing/2014/main" id="{B7E9E34D-98DD-4121-A243-56981213D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209800"/>
            <a:ext cx="4191000" cy="2209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00" name="Line 8">
            <a:extLst>
              <a:ext uri="{FF2B5EF4-FFF2-40B4-BE49-F238E27FC236}">
                <a16:creationId xmlns:a16="http://schemas.microsoft.com/office/drawing/2014/main" id="{B19D036D-D932-49B8-9260-713B1F722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667000"/>
            <a:ext cx="4191000" cy="1905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01" name="Line 9">
            <a:extLst>
              <a:ext uri="{FF2B5EF4-FFF2-40B4-BE49-F238E27FC236}">
                <a16:creationId xmlns:a16="http://schemas.microsoft.com/office/drawing/2014/main" id="{26FAC7CE-DAD4-4275-A29C-59D974D2F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438400"/>
            <a:ext cx="4191000" cy="1600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C6662D14-33F8-4F95-9BFF-4821B9752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93581FEC-A66D-4BAB-85A4-A667EE15C7F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638800"/>
            <a:ext cx="85344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Which one is better? B1 or B2?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How do you define better?</a:t>
            </a:r>
          </a:p>
        </p:txBody>
      </p:sp>
      <p:graphicFrame>
        <p:nvGraphicFramePr>
          <p:cNvPr id="10243" name="Object 2">
            <a:extLst>
              <a:ext uri="{FF2B5EF4-FFF2-40B4-BE49-F238E27FC236}">
                <a16:creationId xmlns:a16="http://schemas.microsoft.com/office/drawing/2014/main" id="{FB1FB2A1-5F60-49D6-B3BE-7B4118223E99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10243" name="Object 2">
                        <a:extLst>
                          <a:ext uri="{FF2B5EF4-FFF2-40B4-BE49-F238E27FC236}">
                            <a16:creationId xmlns:a16="http://schemas.microsoft.com/office/drawing/2014/main" id="{FB1FB2A1-5F60-49D6-B3BE-7B4118223E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86DA7849-027A-4115-B805-AF602DBF3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2289A525-AE50-4474-A145-4DB2765461C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Find hyperplane </a:t>
            </a:r>
            <a:r>
              <a:rPr lang="en-US" altLang="en-US" sz="2000">
                <a:solidFill>
                  <a:srgbClr val="FF0000"/>
                </a:solidFill>
              </a:rPr>
              <a:t>maximizes</a:t>
            </a:r>
            <a:r>
              <a:rPr lang="en-US" altLang="en-US" sz="2000"/>
              <a:t> the margin =&gt; B1 is better than B2</a:t>
            </a:r>
          </a:p>
        </p:txBody>
      </p:sp>
      <p:graphicFrame>
        <p:nvGraphicFramePr>
          <p:cNvPr id="11267" name="Object 2">
            <a:extLst>
              <a:ext uri="{FF2B5EF4-FFF2-40B4-BE49-F238E27FC236}">
                <a16:creationId xmlns:a16="http://schemas.microsoft.com/office/drawing/2014/main" id="{5C4DBDAF-C3D8-4EFA-BE64-B11CA94BB346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11267" name="Object 2">
                        <a:extLst>
                          <a:ext uri="{FF2B5EF4-FFF2-40B4-BE49-F238E27FC236}">
                            <a16:creationId xmlns:a16="http://schemas.microsoft.com/office/drawing/2014/main" id="{5C4DBDAF-C3D8-4EFA-BE64-B11CA94BB3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651EFFAD-CEF8-4A90-B4CF-E0418E89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MATHEMATICAL CONCEPT</a:t>
            </a:r>
            <a:endParaRPr lang="en-US" dirty="0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D511B531-5AF8-46A3-B59F-5E3102FEB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166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504" y="1808064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364904" y="2098576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7704" y="1793776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422304" y="1412776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36704" y="2098576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708304" y="1869976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r>
              <a:rPr kumimoji="0" lang="en-US" sz="32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</a:t>
            </a:r>
          </a:p>
        </p:txBody>
      </p:sp>
      <p:sp>
        <p:nvSpPr>
          <p:cNvPr id="10" name="Text Box 64"/>
          <p:cNvSpPr txBox="1">
            <a:spLocks noChangeArrowheads="1"/>
          </p:cNvSpPr>
          <p:nvPr/>
        </p:nvSpPr>
        <p:spPr bwMode="auto">
          <a:xfrm>
            <a:off x="3888904" y="2708176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,b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sign(</a:t>
            </a: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</a:t>
            </a: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x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87015" y="4047455"/>
                <a:ext cx="18705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𝑠𝑖𝑔𝑛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015" y="4047455"/>
                <a:ext cx="1870577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2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9763" y="4636373"/>
                <a:ext cx="59536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Fungsi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𝑓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akan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bernilai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+1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jika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bernilai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positif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763" y="4636373"/>
                <a:ext cx="595368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63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9027" y="3552314"/>
                <a:ext cx="22481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Fungsi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𝑠𝑖𝑔𝑛𝑢𝑚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: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27" y="3552314"/>
                <a:ext cx="224818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065" t="-10667" r="-3252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59763" y="5199583"/>
                <a:ext cx="59098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Fungsi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𝑓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akan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bernilai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-1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jika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bernilai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negatif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763" y="5199583"/>
                <a:ext cx="590982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651" t="-10526" r="-61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95576" y="5733256"/>
                <a:ext cx="4436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Fungsi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𝑓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akan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bernilai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0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jika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=0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76" y="5733256"/>
                <a:ext cx="4436664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20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78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Specifying a line and margin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37075"/>
            <a:ext cx="8574088" cy="1939925"/>
          </a:xfrm>
        </p:spPr>
        <p:txBody>
          <a:bodyPr/>
          <a:lstStyle/>
          <a:p>
            <a:r>
              <a:rPr lang="en-US"/>
              <a:t>How do we represent this mathematically?</a:t>
            </a:r>
          </a:p>
          <a:p>
            <a:r>
              <a:rPr lang="en-US"/>
              <a:t>…in </a:t>
            </a:r>
            <a:r>
              <a:rPr lang="en-US" i="1"/>
              <a:t>m</a:t>
            </a:r>
            <a:r>
              <a:rPr lang="en-US"/>
              <a:t> input dimensions?</a:t>
            </a:r>
          </a:p>
        </p:txBody>
      </p:sp>
      <p:sp>
        <p:nvSpPr>
          <p:cNvPr id="645127" name="Line 7"/>
          <p:cNvSpPr>
            <a:spLocks noChangeShapeType="1"/>
          </p:cNvSpPr>
          <p:nvPr/>
        </p:nvSpPr>
        <p:spPr bwMode="auto">
          <a:xfrm rot="-231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5128" name="Line 8"/>
          <p:cNvSpPr>
            <a:spLocks noChangeShapeType="1"/>
          </p:cNvSpPr>
          <p:nvPr/>
        </p:nvSpPr>
        <p:spPr bwMode="auto">
          <a:xfrm rot="-231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5129" name="Line 9"/>
          <p:cNvSpPr>
            <a:spLocks noChangeShapeType="1"/>
          </p:cNvSpPr>
          <p:nvPr/>
        </p:nvSpPr>
        <p:spPr bwMode="auto">
          <a:xfrm rot="-231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5131" name="Text Box 11"/>
          <p:cNvSpPr txBox="1">
            <a:spLocks noChangeArrowheads="1"/>
          </p:cNvSpPr>
          <p:nvPr/>
        </p:nvSpPr>
        <p:spPr bwMode="auto">
          <a:xfrm>
            <a:off x="5562600" y="8382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Plus-Plane</a:t>
            </a:r>
          </a:p>
        </p:txBody>
      </p:sp>
      <p:sp>
        <p:nvSpPr>
          <p:cNvPr id="645134" name="Text Box 14"/>
          <p:cNvSpPr txBox="1">
            <a:spLocks noChangeArrowheads="1"/>
          </p:cNvSpPr>
          <p:nvPr/>
        </p:nvSpPr>
        <p:spPr bwMode="auto">
          <a:xfrm>
            <a:off x="6248400" y="16002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Minus-Plane</a:t>
            </a:r>
          </a:p>
        </p:txBody>
      </p:sp>
      <p:sp>
        <p:nvSpPr>
          <p:cNvPr id="645135" name="Freeform 15"/>
          <p:cNvSpPr>
            <a:spLocks/>
          </p:cNvSpPr>
          <p:nvPr/>
        </p:nvSpPr>
        <p:spPr bwMode="auto">
          <a:xfrm>
            <a:off x="5251450" y="1687513"/>
            <a:ext cx="1055688" cy="150812"/>
          </a:xfrm>
          <a:custGeom>
            <a:avLst/>
            <a:gdLst>
              <a:gd name="T0" fmla="*/ 665 w 665"/>
              <a:gd name="T1" fmla="*/ 74 h 95"/>
              <a:gd name="T2" fmla="*/ 155 w 665"/>
              <a:gd name="T3" fmla="*/ 82 h 95"/>
              <a:gd name="T4" fmla="*/ 52 w 665"/>
              <a:gd name="T5" fmla="*/ 52 h 95"/>
              <a:gd name="T6" fmla="*/ 8 w 665"/>
              <a:gd name="T7" fmla="*/ 23 h 95"/>
              <a:gd name="T8" fmla="*/ 0 w 665"/>
              <a:gd name="T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95">
                <a:moveTo>
                  <a:pt x="665" y="74"/>
                </a:moveTo>
                <a:cubicBezTo>
                  <a:pt x="347" y="95"/>
                  <a:pt x="517" y="91"/>
                  <a:pt x="155" y="82"/>
                </a:cubicBezTo>
                <a:cubicBezTo>
                  <a:pt x="119" y="74"/>
                  <a:pt x="87" y="63"/>
                  <a:pt x="52" y="52"/>
                </a:cubicBezTo>
                <a:cubicBezTo>
                  <a:pt x="37" y="42"/>
                  <a:pt x="14" y="40"/>
                  <a:pt x="8" y="23"/>
                </a:cubicBezTo>
                <a:cubicBezTo>
                  <a:pt x="5" y="15"/>
                  <a:pt x="0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5136" name="Freeform 16"/>
          <p:cNvSpPr>
            <a:spLocks/>
          </p:cNvSpPr>
          <p:nvPr/>
        </p:nvSpPr>
        <p:spPr bwMode="auto">
          <a:xfrm>
            <a:off x="4935538" y="1090613"/>
            <a:ext cx="692150" cy="128587"/>
          </a:xfrm>
          <a:custGeom>
            <a:avLst/>
            <a:gdLst>
              <a:gd name="T0" fmla="*/ 436 w 436"/>
              <a:gd name="T1" fmla="*/ 0 h 81"/>
              <a:gd name="T2" fmla="*/ 369 w 436"/>
              <a:gd name="T3" fmla="*/ 29 h 81"/>
              <a:gd name="T4" fmla="*/ 273 w 436"/>
              <a:gd name="T5" fmla="*/ 66 h 81"/>
              <a:gd name="T6" fmla="*/ 192 w 436"/>
              <a:gd name="T7" fmla="*/ 81 h 81"/>
              <a:gd name="T8" fmla="*/ 59 w 436"/>
              <a:gd name="T9" fmla="*/ 59 h 81"/>
              <a:gd name="T10" fmla="*/ 0 w 436"/>
              <a:gd name="T11" fmla="*/ 1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6" h="81">
                <a:moveTo>
                  <a:pt x="436" y="0"/>
                </a:moveTo>
                <a:cubicBezTo>
                  <a:pt x="411" y="8"/>
                  <a:pt x="394" y="21"/>
                  <a:pt x="369" y="29"/>
                </a:cubicBezTo>
                <a:cubicBezTo>
                  <a:pt x="340" y="49"/>
                  <a:pt x="308" y="59"/>
                  <a:pt x="273" y="66"/>
                </a:cubicBezTo>
                <a:cubicBezTo>
                  <a:pt x="246" y="71"/>
                  <a:pt x="192" y="81"/>
                  <a:pt x="192" y="81"/>
                </a:cubicBezTo>
                <a:cubicBezTo>
                  <a:pt x="127" y="76"/>
                  <a:pt x="110" y="75"/>
                  <a:pt x="59" y="59"/>
                </a:cubicBezTo>
                <a:cubicBezTo>
                  <a:pt x="38" y="45"/>
                  <a:pt x="23" y="26"/>
                  <a:pt x="0" y="15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5138" name="Text Box 18"/>
          <p:cNvSpPr txBox="1">
            <a:spLocks noChangeArrowheads="1"/>
          </p:cNvSpPr>
          <p:nvPr/>
        </p:nvSpPr>
        <p:spPr bwMode="auto">
          <a:xfrm>
            <a:off x="6477000" y="12192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Classifier Boundary</a:t>
            </a:r>
          </a:p>
        </p:txBody>
      </p:sp>
      <p:sp>
        <p:nvSpPr>
          <p:cNvPr id="645139" name="Freeform 19"/>
          <p:cNvSpPr>
            <a:spLocks/>
          </p:cNvSpPr>
          <p:nvPr/>
        </p:nvSpPr>
        <p:spPr bwMode="auto">
          <a:xfrm>
            <a:off x="5064125" y="1430338"/>
            <a:ext cx="1465263" cy="69850"/>
          </a:xfrm>
          <a:custGeom>
            <a:avLst/>
            <a:gdLst>
              <a:gd name="T0" fmla="*/ 923 w 923"/>
              <a:gd name="T1" fmla="*/ 0 h 44"/>
              <a:gd name="T2" fmla="*/ 709 w 923"/>
              <a:gd name="T3" fmla="*/ 44 h 44"/>
              <a:gd name="T4" fmla="*/ 362 w 923"/>
              <a:gd name="T5" fmla="*/ 37 h 44"/>
              <a:gd name="T6" fmla="*/ 0 w 923"/>
              <a:gd name="T7" fmla="*/ 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3" h="44">
                <a:moveTo>
                  <a:pt x="923" y="0"/>
                </a:moveTo>
                <a:cubicBezTo>
                  <a:pt x="857" y="34"/>
                  <a:pt x="782" y="37"/>
                  <a:pt x="709" y="44"/>
                </a:cubicBezTo>
                <a:cubicBezTo>
                  <a:pt x="593" y="42"/>
                  <a:pt x="478" y="42"/>
                  <a:pt x="362" y="37"/>
                </a:cubicBezTo>
                <a:cubicBezTo>
                  <a:pt x="241" y="32"/>
                  <a:pt x="122" y="7"/>
                  <a:pt x="0" y="7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5140" name="Text Box 20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“Predict Class = +1” zone</a:t>
            </a:r>
          </a:p>
        </p:txBody>
      </p:sp>
      <p:sp>
        <p:nvSpPr>
          <p:cNvPr id="645141" name="Text Box 21"/>
          <p:cNvSpPr txBox="1">
            <a:spLocks noChangeArrowheads="1"/>
          </p:cNvSpPr>
          <p:nvPr/>
        </p:nvSpPr>
        <p:spPr bwMode="auto">
          <a:xfrm rot="-1586986">
            <a:off x="2827338" y="2243138"/>
            <a:ext cx="2887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“Predict Class = -1” zone</a:t>
            </a:r>
          </a:p>
        </p:txBody>
      </p:sp>
    </p:spTree>
    <p:extLst>
      <p:ext uri="{BB962C8B-B14F-4D97-AF65-F5344CB8AC3E}">
        <p14:creationId xmlns:p14="http://schemas.microsoft.com/office/powerpoint/2010/main" val="103577684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Specifying a line and margin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429000"/>
            <a:ext cx="8229600" cy="990600"/>
          </a:xfrm>
        </p:spPr>
        <p:txBody>
          <a:bodyPr/>
          <a:lstStyle/>
          <a:p>
            <a:r>
              <a:rPr lang="en-US" sz="2400"/>
              <a:t>Plus-plane   =    </a:t>
            </a:r>
            <a:r>
              <a:rPr lang="en-US" sz="2400" i="1"/>
              <a:t>{ </a:t>
            </a:r>
            <a:r>
              <a:rPr lang="en-US" sz="2400" b="1" i="1"/>
              <a:t>x</a:t>
            </a:r>
            <a:r>
              <a:rPr lang="en-US" sz="2400" i="1"/>
              <a:t> : </a:t>
            </a:r>
            <a:r>
              <a:rPr lang="en-US" sz="2400" b="1" i="1"/>
              <a:t>w</a:t>
            </a:r>
            <a:r>
              <a:rPr lang="en-US" sz="2400" i="1"/>
              <a:t> . </a:t>
            </a:r>
            <a:r>
              <a:rPr lang="en-US" sz="2400" b="1" i="1"/>
              <a:t>x</a:t>
            </a:r>
            <a:r>
              <a:rPr lang="en-US" sz="2400" i="1"/>
              <a:t> + b = +1 }</a:t>
            </a:r>
          </a:p>
          <a:p>
            <a:r>
              <a:rPr lang="en-US" sz="2400"/>
              <a:t>Minus-plane =   </a:t>
            </a:r>
            <a:r>
              <a:rPr lang="en-US" sz="2400" i="1"/>
              <a:t>{ </a:t>
            </a:r>
            <a:r>
              <a:rPr lang="en-US" sz="2400" b="1" i="1"/>
              <a:t>x</a:t>
            </a:r>
            <a:r>
              <a:rPr lang="en-US" sz="2400" i="1"/>
              <a:t> : </a:t>
            </a:r>
            <a:r>
              <a:rPr lang="en-US" sz="2400" b="1" i="1"/>
              <a:t>w</a:t>
            </a:r>
            <a:r>
              <a:rPr lang="en-US" sz="2400" i="1"/>
              <a:t> . </a:t>
            </a:r>
            <a:r>
              <a:rPr lang="en-US" sz="2400" b="1" i="1"/>
              <a:t>x</a:t>
            </a:r>
            <a:r>
              <a:rPr lang="en-US" sz="2400" i="1"/>
              <a:t> + b = -1 }</a:t>
            </a:r>
          </a:p>
          <a:p>
            <a:endParaRPr lang="en-US" sz="2400" i="1"/>
          </a:p>
        </p:txBody>
      </p:sp>
      <p:sp>
        <p:nvSpPr>
          <p:cNvPr id="646148" name="Line 4"/>
          <p:cNvSpPr>
            <a:spLocks noChangeShapeType="1"/>
          </p:cNvSpPr>
          <p:nvPr/>
        </p:nvSpPr>
        <p:spPr bwMode="auto">
          <a:xfrm rot="-231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6149" name="Line 5"/>
          <p:cNvSpPr>
            <a:spLocks noChangeShapeType="1"/>
          </p:cNvSpPr>
          <p:nvPr/>
        </p:nvSpPr>
        <p:spPr bwMode="auto">
          <a:xfrm rot="-231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6150" name="Line 6"/>
          <p:cNvSpPr>
            <a:spLocks noChangeShapeType="1"/>
          </p:cNvSpPr>
          <p:nvPr/>
        </p:nvSpPr>
        <p:spPr bwMode="auto">
          <a:xfrm rot="-231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6151" name="Text Box 7"/>
          <p:cNvSpPr txBox="1">
            <a:spLocks noChangeArrowheads="1"/>
          </p:cNvSpPr>
          <p:nvPr/>
        </p:nvSpPr>
        <p:spPr bwMode="auto">
          <a:xfrm>
            <a:off x="5562600" y="8382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Plus-Plane</a:t>
            </a:r>
          </a:p>
        </p:txBody>
      </p:sp>
      <p:sp>
        <p:nvSpPr>
          <p:cNvPr id="646152" name="Text Box 8"/>
          <p:cNvSpPr txBox="1">
            <a:spLocks noChangeArrowheads="1"/>
          </p:cNvSpPr>
          <p:nvPr/>
        </p:nvSpPr>
        <p:spPr bwMode="auto">
          <a:xfrm>
            <a:off x="6248400" y="16002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Minus-Plane</a:t>
            </a:r>
          </a:p>
        </p:txBody>
      </p:sp>
      <p:sp>
        <p:nvSpPr>
          <p:cNvPr id="646153" name="Freeform 9"/>
          <p:cNvSpPr>
            <a:spLocks/>
          </p:cNvSpPr>
          <p:nvPr/>
        </p:nvSpPr>
        <p:spPr bwMode="auto">
          <a:xfrm>
            <a:off x="5251450" y="1687513"/>
            <a:ext cx="1055688" cy="150812"/>
          </a:xfrm>
          <a:custGeom>
            <a:avLst/>
            <a:gdLst>
              <a:gd name="T0" fmla="*/ 665 w 665"/>
              <a:gd name="T1" fmla="*/ 74 h 95"/>
              <a:gd name="T2" fmla="*/ 155 w 665"/>
              <a:gd name="T3" fmla="*/ 82 h 95"/>
              <a:gd name="T4" fmla="*/ 52 w 665"/>
              <a:gd name="T5" fmla="*/ 52 h 95"/>
              <a:gd name="T6" fmla="*/ 8 w 665"/>
              <a:gd name="T7" fmla="*/ 23 h 95"/>
              <a:gd name="T8" fmla="*/ 0 w 665"/>
              <a:gd name="T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95">
                <a:moveTo>
                  <a:pt x="665" y="74"/>
                </a:moveTo>
                <a:cubicBezTo>
                  <a:pt x="347" y="95"/>
                  <a:pt x="517" y="91"/>
                  <a:pt x="155" y="82"/>
                </a:cubicBezTo>
                <a:cubicBezTo>
                  <a:pt x="119" y="74"/>
                  <a:pt x="87" y="63"/>
                  <a:pt x="52" y="52"/>
                </a:cubicBezTo>
                <a:cubicBezTo>
                  <a:pt x="37" y="42"/>
                  <a:pt x="14" y="40"/>
                  <a:pt x="8" y="23"/>
                </a:cubicBezTo>
                <a:cubicBezTo>
                  <a:pt x="5" y="15"/>
                  <a:pt x="0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6154" name="Freeform 10"/>
          <p:cNvSpPr>
            <a:spLocks/>
          </p:cNvSpPr>
          <p:nvPr/>
        </p:nvSpPr>
        <p:spPr bwMode="auto">
          <a:xfrm>
            <a:off x="4935538" y="1090613"/>
            <a:ext cx="692150" cy="128587"/>
          </a:xfrm>
          <a:custGeom>
            <a:avLst/>
            <a:gdLst>
              <a:gd name="T0" fmla="*/ 436 w 436"/>
              <a:gd name="T1" fmla="*/ 0 h 81"/>
              <a:gd name="T2" fmla="*/ 369 w 436"/>
              <a:gd name="T3" fmla="*/ 29 h 81"/>
              <a:gd name="T4" fmla="*/ 273 w 436"/>
              <a:gd name="T5" fmla="*/ 66 h 81"/>
              <a:gd name="T6" fmla="*/ 192 w 436"/>
              <a:gd name="T7" fmla="*/ 81 h 81"/>
              <a:gd name="T8" fmla="*/ 59 w 436"/>
              <a:gd name="T9" fmla="*/ 59 h 81"/>
              <a:gd name="T10" fmla="*/ 0 w 436"/>
              <a:gd name="T11" fmla="*/ 1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6" h="81">
                <a:moveTo>
                  <a:pt x="436" y="0"/>
                </a:moveTo>
                <a:cubicBezTo>
                  <a:pt x="411" y="8"/>
                  <a:pt x="394" y="21"/>
                  <a:pt x="369" y="29"/>
                </a:cubicBezTo>
                <a:cubicBezTo>
                  <a:pt x="340" y="49"/>
                  <a:pt x="308" y="59"/>
                  <a:pt x="273" y="66"/>
                </a:cubicBezTo>
                <a:cubicBezTo>
                  <a:pt x="246" y="71"/>
                  <a:pt x="192" y="81"/>
                  <a:pt x="192" y="81"/>
                </a:cubicBezTo>
                <a:cubicBezTo>
                  <a:pt x="127" y="76"/>
                  <a:pt x="110" y="75"/>
                  <a:pt x="59" y="59"/>
                </a:cubicBezTo>
                <a:cubicBezTo>
                  <a:pt x="38" y="45"/>
                  <a:pt x="23" y="26"/>
                  <a:pt x="0" y="15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6155" name="Text Box 11"/>
          <p:cNvSpPr txBox="1">
            <a:spLocks noChangeArrowheads="1"/>
          </p:cNvSpPr>
          <p:nvPr/>
        </p:nvSpPr>
        <p:spPr bwMode="auto">
          <a:xfrm>
            <a:off x="6477000" y="12192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Classifier Boundary</a:t>
            </a:r>
          </a:p>
        </p:txBody>
      </p:sp>
      <p:sp>
        <p:nvSpPr>
          <p:cNvPr id="646156" name="Freeform 12"/>
          <p:cNvSpPr>
            <a:spLocks/>
          </p:cNvSpPr>
          <p:nvPr/>
        </p:nvSpPr>
        <p:spPr bwMode="auto">
          <a:xfrm>
            <a:off x="5064125" y="1430338"/>
            <a:ext cx="1465263" cy="69850"/>
          </a:xfrm>
          <a:custGeom>
            <a:avLst/>
            <a:gdLst>
              <a:gd name="T0" fmla="*/ 923 w 923"/>
              <a:gd name="T1" fmla="*/ 0 h 44"/>
              <a:gd name="T2" fmla="*/ 709 w 923"/>
              <a:gd name="T3" fmla="*/ 44 h 44"/>
              <a:gd name="T4" fmla="*/ 362 w 923"/>
              <a:gd name="T5" fmla="*/ 37 h 44"/>
              <a:gd name="T6" fmla="*/ 0 w 923"/>
              <a:gd name="T7" fmla="*/ 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3" h="44">
                <a:moveTo>
                  <a:pt x="923" y="0"/>
                </a:moveTo>
                <a:cubicBezTo>
                  <a:pt x="857" y="34"/>
                  <a:pt x="782" y="37"/>
                  <a:pt x="709" y="44"/>
                </a:cubicBezTo>
                <a:cubicBezTo>
                  <a:pt x="593" y="42"/>
                  <a:pt x="478" y="42"/>
                  <a:pt x="362" y="37"/>
                </a:cubicBezTo>
                <a:cubicBezTo>
                  <a:pt x="241" y="32"/>
                  <a:pt x="122" y="7"/>
                  <a:pt x="0" y="7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6157" name="Text Box 13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“Predict Class = +1” zone</a:t>
            </a:r>
          </a:p>
        </p:txBody>
      </p:sp>
      <p:sp>
        <p:nvSpPr>
          <p:cNvPr id="646158" name="Text Box 14"/>
          <p:cNvSpPr txBox="1">
            <a:spLocks noChangeArrowheads="1"/>
          </p:cNvSpPr>
          <p:nvPr/>
        </p:nvSpPr>
        <p:spPr bwMode="auto">
          <a:xfrm rot="-1586986">
            <a:off x="2827338" y="2243138"/>
            <a:ext cx="2887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“Predict Class = -1” zone</a:t>
            </a:r>
          </a:p>
        </p:txBody>
      </p:sp>
      <p:graphicFrame>
        <p:nvGraphicFramePr>
          <p:cNvPr id="646254" name="Group 110"/>
          <p:cNvGraphicFramePr>
            <a:graphicFrameLocks noGrp="1"/>
          </p:cNvGraphicFramePr>
          <p:nvPr>
            <p:ph sz="half" idx="2"/>
          </p:nvPr>
        </p:nvGraphicFramePr>
        <p:xfrm>
          <a:off x="762000" y="4495800"/>
          <a:ext cx="7278688" cy="1940560"/>
        </p:xfrm>
        <a:graphic>
          <a:graphicData uri="http://schemas.openxmlformats.org/drawingml/2006/table">
            <a:tbl>
              <a:tblPr/>
              <a:tblGrid>
                <a:gridCol w="18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1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Classify as..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+1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 .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 + b &gt;= 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if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 .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 + b &lt;= 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Universe explodes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 &lt;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.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+ b &lt; 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6255" name="Text Box 111"/>
          <p:cNvSpPr txBox="1">
            <a:spLocks noChangeArrowheads="1"/>
          </p:cNvSpPr>
          <p:nvPr/>
        </p:nvSpPr>
        <p:spPr bwMode="auto">
          <a:xfrm rot="-1777892">
            <a:off x="1600200" y="2438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wx+b=1</a:t>
            </a:r>
          </a:p>
        </p:txBody>
      </p:sp>
      <p:sp>
        <p:nvSpPr>
          <p:cNvPr id="646256" name="Text Box 112"/>
          <p:cNvSpPr txBox="1">
            <a:spLocks noChangeArrowheads="1"/>
          </p:cNvSpPr>
          <p:nvPr/>
        </p:nvSpPr>
        <p:spPr bwMode="auto">
          <a:xfrm rot="-1777892">
            <a:off x="1754188" y="27082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wx+b=0</a:t>
            </a:r>
          </a:p>
        </p:txBody>
      </p:sp>
      <p:sp>
        <p:nvSpPr>
          <p:cNvPr id="646257" name="Text Box 113"/>
          <p:cNvSpPr txBox="1">
            <a:spLocks noChangeArrowheads="1"/>
          </p:cNvSpPr>
          <p:nvPr/>
        </p:nvSpPr>
        <p:spPr bwMode="auto">
          <a:xfrm rot="-1777892">
            <a:off x="1905000" y="29527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wx+b=-1</a:t>
            </a:r>
          </a:p>
        </p:txBody>
      </p:sp>
    </p:spTree>
    <p:extLst>
      <p:ext uri="{BB962C8B-B14F-4D97-AF65-F5344CB8AC3E}">
        <p14:creationId xmlns:p14="http://schemas.microsoft.com/office/powerpoint/2010/main" val="133854721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Computing the margin width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429000"/>
            <a:ext cx="8686800" cy="3048000"/>
          </a:xfrm>
        </p:spPr>
        <p:txBody>
          <a:bodyPr/>
          <a:lstStyle/>
          <a:p>
            <a:r>
              <a:rPr lang="en-US" sz="2400" dirty="0"/>
              <a:t>Plus-plane   =    </a:t>
            </a:r>
            <a:r>
              <a:rPr lang="en-US" sz="2400" i="1" dirty="0"/>
              <a:t>{ </a:t>
            </a:r>
            <a:r>
              <a:rPr lang="en-US" sz="2400" b="1" i="1" dirty="0"/>
              <a:t>x</a:t>
            </a:r>
            <a:r>
              <a:rPr lang="en-US" sz="2400" i="1" dirty="0"/>
              <a:t> : </a:t>
            </a:r>
            <a:r>
              <a:rPr lang="en-US" sz="2400" b="1" i="1" dirty="0"/>
              <a:t>w</a:t>
            </a:r>
            <a:r>
              <a:rPr lang="en-US" sz="2400" i="1" dirty="0"/>
              <a:t> . </a:t>
            </a:r>
            <a:r>
              <a:rPr lang="en-US" sz="2400" b="1" i="1" dirty="0"/>
              <a:t>x</a:t>
            </a:r>
            <a:r>
              <a:rPr lang="en-US" sz="2400" i="1" dirty="0"/>
              <a:t> + b = +1 }</a:t>
            </a:r>
          </a:p>
          <a:p>
            <a:r>
              <a:rPr lang="en-US" sz="2400" dirty="0"/>
              <a:t>Minus-plane =   </a:t>
            </a:r>
            <a:r>
              <a:rPr lang="en-US" sz="2400" i="1" dirty="0"/>
              <a:t>{ </a:t>
            </a:r>
            <a:r>
              <a:rPr lang="en-US" sz="2400" b="1" i="1" dirty="0"/>
              <a:t>x</a:t>
            </a:r>
            <a:r>
              <a:rPr lang="en-US" sz="2400" i="1" dirty="0"/>
              <a:t> : </a:t>
            </a:r>
            <a:r>
              <a:rPr lang="en-US" sz="2400" b="1" i="1" dirty="0"/>
              <a:t>w</a:t>
            </a:r>
            <a:r>
              <a:rPr lang="en-US" sz="2400" i="1" dirty="0"/>
              <a:t> . </a:t>
            </a:r>
            <a:r>
              <a:rPr lang="en-US" sz="2400" b="1" i="1" dirty="0"/>
              <a:t>x</a:t>
            </a:r>
            <a:r>
              <a:rPr lang="en-US" sz="2400" i="1" dirty="0"/>
              <a:t> + b = -1 }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CC00"/>
                </a:solidFill>
              </a:rPr>
              <a:t>Claim:</a:t>
            </a:r>
            <a:r>
              <a:rPr lang="en-US" sz="2400" dirty="0"/>
              <a:t> The vector </a:t>
            </a:r>
            <a:r>
              <a:rPr lang="en-US" sz="2400" b="1" dirty="0"/>
              <a:t>w</a:t>
            </a:r>
            <a:r>
              <a:rPr lang="en-US" sz="2400" dirty="0"/>
              <a:t> is perpendicular (</a:t>
            </a:r>
            <a:r>
              <a:rPr lang="en-US" sz="2400" dirty="0" err="1"/>
              <a:t>tegak</a:t>
            </a:r>
            <a:r>
              <a:rPr lang="en-US" sz="2400" dirty="0"/>
              <a:t> </a:t>
            </a:r>
            <a:r>
              <a:rPr lang="en-US" sz="2400" dirty="0" err="1"/>
              <a:t>lurus</a:t>
            </a:r>
            <a:r>
              <a:rPr lang="en-US" sz="2400" dirty="0"/>
              <a:t>) to the Plus Plane. </a:t>
            </a:r>
            <a:r>
              <a:rPr lang="en-US" sz="2400" dirty="0">
                <a:solidFill>
                  <a:srgbClr val="00CC00"/>
                </a:solidFill>
              </a:rPr>
              <a:t>Why?</a:t>
            </a:r>
          </a:p>
          <a:p>
            <a:endParaRPr lang="en-US" sz="2400" dirty="0"/>
          </a:p>
        </p:txBody>
      </p:sp>
      <p:sp>
        <p:nvSpPr>
          <p:cNvPr id="685060" name="Line 4"/>
          <p:cNvSpPr>
            <a:spLocks noChangeShapeType="1"/>
          </p:cNvSpPr>
          <p:nvPr/>
        </p:nvSpPr>
        <p:spPr bwMode="auto">
          <a:xfrm rot="-231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5061" name="Line 5"/>
          <p:cNvSpPr>
            <a:spLocks noChangeShapeType="1"/>
          </p:cNvSpPr>
          <p:nvPr/>
        </p:nvSpPr>
        <p:spPr bwMode="auto">
          <a:xfrm rot="-231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5062" name="Line 6"/>
          <p:cNvSpPr>
            <a:spLocks noChangeShapeType="1"/>
          </p:cNvSpPr>
          <p:nvPr/>
        </p:nvSpPr>
        <p:spPr bwMode="auto">
          <a:xfrm rot="-231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“Predict Class = +1” zone</a:t>
            </a:r>
          </a:p>
        </p:txBody>
      </p:sp>
      <p:sp>
        <p:nvSpPr>
          <p:cNvPr id="685064" name="Text Box 8"/>
          <p:cNvSpPr txBox="1">
            <a:spLocks noChangeArrowheads="1"/>
          </p:cNvSpPr>
          <p:nvPr/>
        </p:nvSpPr>
        <p:spPr bwMode="auto">
          <a:xfrm rot="-1586986">
            <a:off x="2827338" y="2243138"/>
            <a:ext cx="2887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“Predict Class = -1” zone</a:t>
            </a:r>
          </a:p>
        </p:txBody>
      </p:sp>
      <p:sp>
        <p:nvSpPr>
          <p:cNvPr id="685065" name="Text Box 9"/>
          <p:cNvSpPr txBox="1">
            <a:spLocks noChangeArrowheads="1"/>
          </p:cNvSpPr>
          <p:nvPr/>
        </p:nvSpPr>
        <p:spPr bwMode="auto">
          <a:xfrm rot="-1777892">
            <a:off x="1600200" y="2438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wx+b=1</a:t>
            </a:r>
          </a:p>
        </p:txBody>
      </p:sp>
      <p:sp>
        <p:nvSpPr>
          <p:cNvPr id="685066" name="Text Box 10"/>
          <p:cNvSpPr txBox="1">
            <a:spLocks noChangeArrowheads="1"/>
          </p:cNvSpPr>
          <p:nvPr/>
        </p:nvSpPr>
        <p:spPr bwMode="auto">
          <a:xfrm rot="-1777892">
            <a:off x="1754188" y="27082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wx+b=0</a:t>
            </a:r>
          </a:p>
        </p:txBody>
      </p:sp>
      <p:sp>
        <p:nvSpPr>
          <p:cNvPr id="685067" name="Text Box 11"/>
          <p:cNvSpPr txBox="1">
            <a:spLocks noChangeArrowheads="1"/>
          </p:cNvSpPr>
          <p:nvPr/>
        </p:nvSpPr>
        <p:spPr bwMode="auto">
          <a:xfrm rot="-1777892">
            <a:off x="1905000" y="29527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wx+b=-1</a:t>
            </a:r>
          </a:p>
        </p:txBody>
      </p:sp>
      <p:sp>
        <p:nvSpPr>
          <p:cNvPr id="685068" name="Line 12"/>
          <p:cNvSpPr>
            <a:spLocks noChangeShapeType="1"/>
          </p:cNvSpPr>
          <p:nvPr/>
        </p:nvSpPr>
        <p:spPr bwMode="auto">
          <a:xfrm>
            <a:off x="5170488" y="1019175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5069" name="Text Box 13"/>
          <p:cNvSpPr txBox="1">
            <a:spLocks noChangeArrowheads="1"/>
          </p:cNvSpPr>
          <p:nvPr/>
        </p:nvSpPr>
        <p:spPr bwMode="auto">
          <a:xfrm>
            <a:off x="5286375" y="973138"/>
            <a:ext cx="2592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 =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Margin Width</a:t>
            </a:r>
          </a:p>
        </p:txBody>
      </p:sp>
      <p:sp>
        <p:nvSpPr>
          <p:cNvPr id="685070" name="Text Box 14"/>
          <p:cNvSpPr txBox="1">
            <a:spLocks noChangeArrowheads="1"/>
          </p:cNvSpPr>
          <p:nvPr/>
        </p:nvSpPr>
        <p:spPr bwMode="auto">
          <a:xfrm>
            <a:off x="5381625" y="1758950"/>
            <a:ext cx="36210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How do we compute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in terms of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1725838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Computing the margin width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429000"/>
            <a:ext cx="8686800" cy="3048000"/>
          </a:xfrm>
        </p:spPr>
        <p:txBody>
          <a:bodyPr/>
          <a:lstStyle/>
          <a:p>
            <a:r>
              <a:rPr lang="en-US" sz="2400" dirty="0"/>
              <a:t>Plus-plane   =    </a:t>
            </a:r>
            <a:r>
              <a:rPr lang="en-US" sz="2400" i="1" dirty="0"/>
              <a:t>{ </a:t>
            </a:r>
            <a:r>
              <a:rPr lang="en-US" sz="2400" b="1" i="1" dirty="0"/>
              <a:t>x</a:t>
            </a:r>
            <a:r>
              <a:rPr lang="en-US" sz="2400" i="1" dirty="0"/>
              <a:t> : </a:t>
            </a:r>
            <a:r>
              <a:rPr lang="en-US" sz="2400" b="1" i="1" dirty="0"/>
              <a:t>w</a:t>
            </a:r>
            <a:r>
              <a:rPr lang="en-US" sz="2400" i="1" dirty="0"/>
              <a:t> . </a:t>
            </a:r>
            <a:r>
              <a:rPr lang="en-US" sz="2400" b="1" i="1" dirty="0"/>
              <a:t>x</a:t>
            </a:r>
            <a:r>
              <a:rPr lang="en-US" sz="2400" i="1" dirty="0"/>
              <a:t> + b = +1 }</a:t>
            </a:r>
          </a:p>
          <a:p>
            <a:r>
              <a:rPr lang="en-US" sz="2400" dirty="0"/>
              <a:t>Minus-plane =   </a:t>
            </a:r>
            <a:r>
              <a:rPr lang="en-US" sz="2400" i="1" dirty="0"/>
              <a:t>{ </a:t>
            </a:r>
            <a:r>
              <a:rPr lang="en-US" sz="2400" b="1" i="1" dirty="0"/>
              <a:t>x</a:t>
            </a:r>
            <a:r>
              <a:rPr lang="en-US" sz="2400" i="1" dirty="0"/>
              <a:t> : </a:t>
            </a:r>
            <a:r>
              <a:rPr lang="en-US" sz="2400" b="1" i="1" dirty="0"/>
              <a:t>w</a:t>
            </a:r>
            <a:r>
              <a:rPr lang="en-US" sz="2400" i="1" dirty="0"/>
              <a:t> . </a:t>
            </a:r>
            <a:r>
              <a:rPr lang="en-US" sz="2400" b="1" i="1" dirty="0"/>
              <a:t>x</a:t>
            </a:r>
            <a:r>
              <a:rPr lang="en-US" sz="2400" i="1" dirty="0"/>
              <a:t> + b = -1 }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CC00"/>
                </a:solidFill>
              </a:rPr>
              <a:t>Claim:</a:t>
            </a:r>
            <a:r>
              <a:rPr lang="en-US" sz="2400" dirty="0"/>
              <a:t> The vector </a:t>
            </a:r>
            <a:r>
              <a:rPr lang="en-US" sz="2400" b="1" dirty="0"/>
              <a:t>w</a:t>
            </a:r>
            <a:r>
              <a:rPr lang="en-US" sz="2400" dirty="0"/>
              <a:t> is perpendicular to the Plus Plane. </a:t>
            </a:r>
            <a:r>
              <a:rPr lang="en-US" sz="2400" dirty="0">
                <a:solidFill>
                  <a:srgbClr val="00CC00"/>
                </a:solidFill>
              </a:rPr>
              <a:t>Why?</a:t>
            </a:r>
          </a:p>
          <a:p>
            <a:endParaRPr lang="en-US" sz="2400" dirty="0"/>
          </a:p>
        </p:txBody>
      </p:sp>
      <p:sp>
        <p:nvSpPr>
          <p:cNvPr id="648196" name="Line 4"/>
          <p:cNvSpPr>
            <a:spLocks noChangeShapeType="1"/>
          </p:cNvSpPr>
          <p:nvPr/>
        </p:nvSpPr>
        <p:spPr bwMode="auto">
          <a:xfrm rot="-231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8197" name="Line 5"/>
          <p:cNvSpPr>
            <a:spLocks noChangeShapeType="1"/>
          </p:cNvSpPr>
          <p:nvPr/>
        </p:nvSpPr>
        <p:spPr bwMode="auto">
          <a:xfrm rot="-231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8198" name="Line 6"/>
          <p:cNvSpPr>
            <a:spLocks noChangeShapeType="1"/>
          </p:cNvSpPr>
          <p:nvPr/>
        </p:nvSpPr>
        <p:spPr bwMode="auto">
          <a:xfrm rot="-231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8205" name="Text Box 13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“Predict Class = +1” zone</a:t>
            </a:r>
          </a:p>
        </p:txBody>
      </p:sp>
      <p:sp>
        <p:nvSpPr>
          <p:cNvPr id="648206" name="Text Box 14"/>
          <p:cNvSpPr txBox="1">
            <a:spLocks noChangeArrowheads="1"/>
          </p:cNvSpPr>
          <p:nvPr/>
        </p:nvSpPr>
        <p:spPr bwMode="auto">
          <a:xfrm rot="-1586986">
            <a:off x="2827338" y="2243138"/>
            <a:ext cx="2887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“Predict Class = -1” zone</a:t>
            </a:r>
          </a:p>
        </p:txBody>
      </p:sp>
      <p:sp>
        <p:nvSpPr>
          <p:cNvPr id="648234" name="Text Box 42"/>
          <p:cNvSpPr txBox="1">
            <a:spLocks noChangeArrowheads="1"/>
          </p:cNvSpPr>
          <p:nvPr/>
        </p:nvSpPr>
        <p:spPr bwMode="auto">
          <a:xfrm rot="-1777892">
            <a:off x="1600200" y="2438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wx+b=1</a:t>
            </a:r>
          </a:p>
        </p:txBody>
      </p:sp>
      <p:sp>
        <p:nvSpPr>
          <p:cNvPr id="648235" name="Text Box 43"/>
          <p:cNvSpPr txBox="1">
            <a:spLocks noChangeArrowheads="1"/>
          </p:cNvSpPr>
          <p:nvPr/>
        </p:nvSpPr>
        <p:spPr bwMode="auto">
          <a:xfrm rot="-1777892">
            <a:off x="1754188" y="27082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wx+b=0</a:t>
            </a:r>
          </a:p>
        </p:txBody>
      </p:sp>
      <p:sp>
        <p:nvSpPr>
          <p:cNvPr id="648236" name="Text Box 44"/>
          <p:cNvSpPr txBox="1">
            <a:spLocks noChangeArrowheads="1"/>
          </p:cNvSpPr>
          <p:nvPr/>
        </p:nvSpPr>
        <p:spPr bwMode="auto">
          <a:xfrm rot="-1777892">
            <a:off x="1905000" y="29527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wx+b=-1</a:t>
            </a:r>
          </a:p>
        </p:txBody>
      </p:sp>
      <p:sp>
        <p:nvSpPr>
          <p:cNvPr id="648237" name="Line 45"/>
          <p:cNvSpPr>
            <a:spLocks noChangeShapeType="1"/>
          </p:cNvSpPr>
          <p:nvPr/>
        </p:nvSpPr>
        <p:spPr bwMode="auto">
          <a:xfrm>
            <a:off x="5170488" y="1019175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8238" name="Text Box 46"/>
          <p:cNvSpPr txBox="1">
            <a:spLocks noChangeArrowheads="1"/>
          </p:cNvSpPr>
          <p:nvPr/>
        </p:nvSpPr>
        <p:spPr bwMode="auto">
          <a:xfrm>
            <a:off x="5286375" y="973138"/>
            <a:ext cx="2592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 =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Margin Width</a:t>
            </a:r>
          </a:p>
        </p:txBody>
      </p:sp>
      <p:sp>
        <p:nvSpPr>
          <p:cNvPr id="648239" name="Text Box 47"/>
          <p:cNvSpPr txBox="1">
            <a:spLocks noChangeArrowheads="1"/>
          </p:cNvSpPr>
          <p:nvPr/>
        </p:nvSpPr>
        <p:spPr bwMode="auto">
          <a:xfrm>
            <a:off x="5381625" y="1758950"/>
            <a:ext cx="36210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How do we compute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in terms of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648241" name="AutoShape 49"/>
          <p:cNvSpPr>
            <a:spLocks noChangeArrowheads="1"/>
          </p:cNvSpPr>
          <p:nvPr/>
        </p:nvSpPr>
        <p:spPr bwMode="auto">
          <a:xfrm>
            <a:off x="3962400" y="4876800"/>
            <a:ext cx="4419600" cy="762000"/>
          </a:xfrm>
          <a:prstGeom prst="wedgeRectCallout">
            <a:avLst>
              <a:gd name="adj1" fmla="val 43069"/>
              <a:gd name="adj2" fmla="val -73958"/>
            </a:avLst>
          </a:prstGeom>
          <a:solidFill>
            <a:srgbClr val="FFFF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Let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and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be two vectors on the Plus Plane. What is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. (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–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v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?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8242" name="AutoShape 50"/>
          <p:cNvSpPr>
            <a:spLocks noChangeArrowheads="1"/>
          </p:cNvSpPr>
          <p:nvPr/>
        </p:nvSpPr>
        <p:spPr bwMode="auto">
          <a:xfrm>
            <a:off x="152400" y="5715000"/>
            <a:ext cx="4419600" cy="762000"/>
          </a:xfrm>
          <a:prstGeom prst="wedgeRectCallout">
            <a:avLst>
              <a:gd name="adj1" fmla="val -1472"/>
              <a:gd name="adj2" fmla="val -91458"/>
            </a:avLst>
          </a:prstGeom>
          <a:solidFill>
            <a:srgbClr val="CCFF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And so of course the vector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is also perpendicular to the Minus Plane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797344" y="5715000"/>
            <a:ext cx="35846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. (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–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v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)=0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  <a:sym typeface="Wingdings" pitchFamily="2" charset="2"/>
              </a:rPr>
              <a:t> orthogonal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200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Computing the margin width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429000"/>
            <a:ext cx="8686800" cy="3048000"/>
          </a:xfrm>
        </p:spPr>
        <p:txBody>
          <a:bodyPr/>
          <a:lstStyle/>
          <a:p>
            <a:r>
              <a:rPr lang="en-US" sz="2400"/>
              <a:t>Plus-plane   =    </a:t>
            </a:r>
            <a:r>
              <a:rPr lang="en-US" sz="2400" i="1"/>
              <a:t>{ </a:t>
            </a:r>
            <a:r>
              <a:rPr lang="en-US" sz="2400" b="1" i="1"/>
              <a:t>x</a:t>
            </a:r>
            <a:r>
              <a:rPr lang="en-US" sz="2400" i="1"/>
              <a:t> : </a:t>
            </a:r>
            <a:r>
              <a:rPr lang="en-US" sz="2400" b="1" i="1"/>
              <a:t>w</a:t>
            </a:r>
            <a:r>
              <a:rPr lang="en-US" sz="2400" i="1"/>
              <a:t> . </a:t>
            </a:r>
            <a:r>
              <a:rPr lang="en-US" sz="2400" b="1" i="1"/>
              <a:t>x</a:t>
            </a:r>
            <a:r>
              <a:rPr lang="en-US" sz="2400" i="1"/>
              <a:t> + b = +1 }</a:t>
            </a:r>
          </a:p>
          <a:p>
            <a:r>
              <a:rPr lang="en-US" sz="2400"/>
              <a:t>Minus-plane =   </a:t>
            </a:r>
            <a:r>
              <a:rPr lang="en-US" sz="2400" i="1"/>
              <a:t>{ </a:t>
            </a:r>
            <a:r>
              <a:rPr lang="en-US" sz="2400" b="1" i="1"/>
              <a:t>x</a:t>
            </a:r>
            <a:r>
              <a:rPr lang="en-US" sz="2400" i="1"/>
              <a:t> : </a:t>
            </a:r>
            <a:r>
              <a:rPr lang="en-US" sz="2400" b="1" i="1"/>
              <a:t>w</a:t>
            </a:r>
            <a:r>
              <a:rPr lang="en-US" sz="2400" i="1"/>
              <a:t> . </a:t>
            </a:r>
            <a:r>
              <a:rPr lang="en-US" sz="2400" b="1" i="1"/>
              <a:t>x</a:t>
            </a:r>
            <a:r>
              <a:rPr lang="en-US" sz="2400" i="1"/>
              <a:t> + b = -1 }</a:t>
            </a:r>
          </a:p>
          <a:p>
            <a:r>
              <a:rPr lang="en-US" sz="2400"/>
              <a:t>The vector </a:t>
            </a:r>
            <a:r>
              <a:rPr lang="en-US" sz="2400" b="1"/>
              <a:t>w</a:t>
            </a:r>
            <a:r>
              <a:rPr lang="en-US" sz="2400"/>
              <a:t> is perpendicular to the Plus Plane</a:t>
            </a:r>
          </a:p>
          <a:p>
            <a:r>
              <a:rPr lang="en-US" sz="2400"/>
              <a:t>Let </a:t>
            </a:r>
            <a:r>
              <a:rPr lang="en-US" sz="2400" b="1" i="1"/>
              <a:t>x</a:t>
            </a:r>
            <a:r>
              <a:rPr lang="en-US" sz="2400" b="1" i="1" baseline="30000"/>
              <a:t>-</a:t>
            </a:r>
            <a:r>
              <a:rPr lang="en-US" sz="2400"/>
              <a:t> be any point on the minus plane</a:t>
            </a:r>
          </a:p>
          <a:p>
            <a:r>
              <a:rPr lang="en-US" sz="2400"/>
              <a:t>Let </a:t>
            </a:r>
            <a:r>
              <a:rPr lang="en-US" sz="2400" b="1" i="1"/>
              <a:t>x</a:t>
            </a:r>
            <a:r>
              <a:rPr lang="en-US" sz="2400" b="1" i="1" baseline="30000"/>
              <a:t>+</a:t>
            </a:r>
            <a:r>
              <a:rPr lang="en-US" sz="2400"/>
              <a:t> be the closest plus-plane-point to </a:t>
            </a:r>
            <a:r>
              <a:rPr lang="en-US" sz="2400" b="1" i="1"/>
              <a:t>x</a:t>
            </a:r>
            <a:r>
              <a:rPr lang="en-US" sz="2400" b="1" i="1" baseline="30000"/>
              <a:t>-</a:t>
            </a:r>
            <a:r>
              <a:rPr lang="en-US" sz="2400"/>
              <a:t>.</a:t>
            </a:r>
          </a:p>
        </p:txBody>
      </p:sp>
      <p:sp>
        <p:nvSpPr>
          <p:cNvPr id="649220" name="Line 4"/>
          <p:cNvSpPr>
            <a:spLocks noChangeShapeType="1"/>
          </p:cNvSpPr>
          <p:nvPr/>
        </p:nvSpPr>
        <p:spPr bwMode="auto">
          <a:xfrm rot="-231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9221" name="Line 5"/>
          <p:cNvSpPr>
            <a:spLocks noChangeShapeType="1"/>
          </p:cNvSpPr>
          <p:nvPr/>
        </p:nvSpPr>
        <p:spPr bwMode="auto">
          <a:xfrm rot="-231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9222" name="Line 6"/>
          <p:cNvSpPr>
            <a:spLocks noChangeShapeType="1"/>
          </p:cNvSpPr>
          <p:nvPr/>
        </p:nvSpPr>
        <p:spPr bwMode="auto">
          <a:xfrm rot="-231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9223" name="Text Box 7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“Predict Class = +1” zone</a:t>
            </a:r>
          </a:p>
        </p:txBody>
      </p:sp>
      <p:sp>
        <p:nvSpPr>
          <p:cNvPr id="649224" name="Text Box 8"/>
          <p:cNvSpPr txBox="1">
            <a:spLocks noChangeArrowheads="1"/>
          </p:cNvSpPr>
          <p:nvPr/>
        </p:nvSpPr>
        <p:spPr bwMode="auto">
          <a:xfrm rot="-1586986">
            <a:off x="2827338" y="2243138"/>
            <a:ext cx="2887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“Predict Class = -1” zone</a:t>
            </a:r>
          </a:p>
        </p:txBody>
      </p:sp>
      <p:sp>
        <p:nvSpPr>
          <p:cNvPr id="649225" name="Text Box 9"/>
          <p:cNvSpPr txBox="1">
            <a:spLocks noChangeArrowheads="1"/>
          </p:cNvSpPr>
          <p:nvPr/>
        </p:nvSpPr>
        <p:spPr bwMode="auto">
          <a:xfrm rot="-1777892">
            <a:off x="1600200" y="2438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wx+b=1</a:t>
            </a:r>
          </a:p>
        </p:txBody>
      </p:sp>
      <p:sp>
        <p:nvSpPr>
          <p:cNvPr id="649226" name="Text Box 10"/>
          <p:cNvSpPr txBox="1">
            <a:spLocks noChangeArrowheads="1"/>
          </p:cNvSpPr>
          <p:nvPr/>
        </p:nvSpPr>
        <p:spPr bwMode="auto">
          <a:xfrm rot="-1777892">
            <a:off x="1754188" y="27082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wx+b=0</a:t>
            </a:r>
          </a:p>
        </p:txBody>
      </p:sp>
      <p:sp>
        <p:nvSpPr>
          <p:cNvPr id="649227" name="Text Box 11"/>
          <p:cNvSpPr txBox="1">
            <a:spLocks noChangeArrowheads="1"/>
          </p:cNvSpPr>
          <p:nvPr/>
        </p:nvSpPr>
        <p:spPr bwMode="auto">
          <a:xfrm rot="-1777892">
            <a:off x="1905000" y="29527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wx+b=-1</a:t>
            </a:r>
          </a:p>
        </p:txBody>
      </p:sp>
      <p:sp>
        <p:nvSpPr>
          <p:cNvPr id="649228" name="Line 12"/>
          <p:cNvSpPr>
            <a:spLocks noChangeShapeType="1"/>
          </p:cNvSpPr>
          <p:nvPr/>
        </p:nvSpPr>
        <p:spPr bwMode="auto">
          <a:xfrm>
            <a:off x="5170488" y="1019175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9229" name="Text Box 13"/>
          <p:cNvSpPr txBox="1">
            <a:spLocks noChangeArrowheads="1"/>
          </p:cNvSpPr>
          <p:nvPr/>
        </p:nvSpPr>
        <p:spPr bwMode="auto">
          <a:xfrm>
            <a:off x="5286375" y="973138"/>
            <a:ext cx="2592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 =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Margin Width</a:t>
            </a:r>
          </a:p>
        </p:txBody>
      </p:sp>
      <p:sp>
        <p:nvSpPr>
          <p:cNvPr id="649230" name="Text Box 14"/>
          <p:cNvSpPr txBox="1">
            <a:spLocks noChangeArrowheads="1"/>
          </p:cNvSpPr>
          <p:nvPr/>
        </p:nvSpPr>
        <p:spPr bwMode="auto">
          <a:xfrm>
            <a:off x="5381625" y="1758950"/>
            <a:ext cx="36210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How do we compute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in terms of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649233" name="Oval 17"/>
          <p:cNvSpPr>
            <a:spLocks noChangeArrowheads="1"/>
          </p:cNvSpPr>
          <p:nvPr/>
        </p:nvSpPr>
        <p:spPr bwMode="auto">
          <a:xfrm>
            <a:off x="4483100" y="2022475"/>
            <a:ext cx="76200" cy="76200"/>
          </a:xfrm>
          <a:prstGeom prst="ellipse">
            <a:avLst/>
          </a:prstGeom>
          <a:solidFill>
            <a:srgbClr val="9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9235" name="Text Box 19"/>
          <p:cNvSpPr txBox="1">
            <a:spLocks noChangeArrowheads="1"/>
          </p:cNvSpPr>
          <p:nvPr/>
        </p:nvSpPr>
        <p:spPr bwMode="auto">
          <a:xfrm>
            <a:off x="4583113" y="200660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30000" noProof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-</a:t>
            </a:r>
          </a:p>
        </p:txBody>
      </p:sp>
      <p:sp>
        <p:nvSpPr>
          <p:cNvPr id="649236" name="Oval 20"/>
          <p:cNvSpPr>
            <a:spLocks noChangeArrowheads="1"/>
          </p:cNvSpPr>
          <p:nvPr/>
        </p:nvSpPr>
        <p:spPr bwMode="auto">
          <a:xfrm>
            <a:off x="4189413" y="1460500"/>
            <a:ext cx="76200" cy="762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9237" name="Text Box 21"/>
          <p:cNvSpPr txBox="1">
            <a:spLocks noChangeArrowheads="1"/>
          </p:cNvSpPr>
          <p:nvPr/>
        </p:nvSpPr>
        <p:spPr bwMode="auto">
          <a:xfrm>
            <a:off x="4300538" y="102235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3000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+</a:t>
            </a:r>
          </a:p>
        </p:txBody>
      </p:sp>
      <p:grpSp>
        <p:nvGrpSpPr>
          <p:cNvPr id="649241" name="Group 25"/>
          <p:cNvGrpSpPr>
            <a:grpSpLocks/>
          </p:cNvGrpSpPr>
          <p:nvPr/>
        </p:nvGrpSpPr>
        <p:grpSpPr bwMode="auto">
          <a:xfrm>
            <a:off x="7391400" y="4572000"/>
            <a:ext cx="1593850" cy="1065213"/>
            <a:chOff x="4656" y="2880"/>
            <a:chExt cx="1004" cy="671"/>
          </a:xfrm>
        </p:grpSpPr>
        <p:sp>
          <p:nvSpPr>
            <p:cNvPr id="649239" name="AutoShape 23"/>
            <p:cNvSpPr>
              <a:spLocks noChangeArrowheads="1"/>
            </p:cNvSpPr>
            <p:nvPr/>
          </p:nvSpPr>
          <p:spPr bwMode="auto">
            <a:xfrm>
              <a:off x="4656" y="2880"/>
              <a:ext cx="1004" cy="671"/>
            </a:xfrm>
            <a:prstGeom prst="wedgeRectCallout">
              <a:avLst>
                <a:gd name="adj1" fmla="val -131972"/>
                <a:gd name="adj2" fmla="val -8718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Any location in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  <a:sym typeface="Math1" pitchFamily="2" charset="2"/>
                </a:rPr>
                <a:t></a:t>
              </a:r>
              <a:r>
                <a:rPr kumimoji="0" lang="en-US" sz="16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  <a:sym typeface="Math1" pitchFamily="2" charset="2"/>
                </a:rPr>
                <a:t>m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  <a:sym typeface="Math1" pitchFamily="2" charset="2"/>
                </a:rPr>
                <a:t>: not necessarily a datapoint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649240" name="AutoShape 24"/>
            <p:cNvSpPr>
              <a:spLocks noChangeArrowheads="1"/>
            </p:cNvSpPr>
            <p:nvPr/>
          </p:nvSpPr>
          <p:spPr bwMode="auto">
            <a:xfrm>
              <a:off x="4656" y="2880"/>
              <a:ext cx="1004" cy="671"/>
            </a:xfrm>
            <a:prstGeom prst="wedgeRectCallout">
              <a:avLst>
                <a:gd name="adj1" fmla="val -94523"/>
                <a:gd name="adj2" fmla="val 31222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Any location in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  <a:sym typeface="Math1" pitchFamily="2" charset="2"/>
                </a:rPr>
                <a:t>R</a:t>
              </a:r>
              <a:r>
                <a:rPr kumimoji="0" lang="en-US" sz="16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  <a:sym typeface="Math1" pitchFamily="2" charset="2"/>
                </a:rPr>
                <a:t>m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  <a:sym typeface="Math1" pitchFamily="2" charset="2"/>
                </a:rPr>
                <a:t>: not necessarily a datapoint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5583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Computing the margin width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429000"/>
            <a:ext cx="8686800" cy="3048000"/>
          </a:xfrm>
        </p:spPr>
        <p:txBody>
          <a:bodyPr/>
          <a:lstStyle/>
          <a:p>
            <a:r>
              <a:rPr lang="en-US" sz="2400"/>
              <a:t>Plus-plane   =    </a:t>
            </a:r>
            <a:r>
              <a:rPr lang="en-US" sz="2400" i="1"/>
              <a:t>{ </a:t>
            </a:r>
            <a:r>
              <a:rPr lang="en-US" sz="2400" b="1" i="1"/>
              <a:t>x</a:t>
            </a:r>
            <a:r>
              <a:rPr lang="en-US" sz="2400" i="1"/>
              <a:t> : </a:t>
            </a:r>
            <a:r>
              <a:rPr lang="en-US" sz="2400" b="1" i="1"/>
              <a:t>w</a:t>
            </a:r>
            <a:r>
              <a:rPr lang="en-US" sz="2400" i="1"/>
              <a:t> . </a:t>
            </a:r>
            <a:r>
              <a:rPr lang="en-US" sz="2400" b="1" i="1"/>
              <a:t>x</a:t>
            </a:r>
            <a:r>
              <a:rPr lang="en-US" sz="2400" i="1"/>
              <a:t> + b = +1 }</a:t>
            </a:r>
          </a:p>
          <a:p>
            <a:r>
              <a:rPr lang="en-US" sz="2400"/>
              <a:t>Minus-plane =   </a:t>
            </a:r>
            <a:r>
              <a:rPr lang="en-US" sz="2400" i="1"/>
              <a:t>{ </a:t>
            </a:r>
            <a:r>
              <a:rPr lang="en-US" sz="2400" b="1" i="1"/>
              <a:t>x</a:t>
            </a:r>
            <a:r>
              <a:rPr lang="en-US" sz="2400" i="1"/>
              <a:t> : </a:t>
            </a:r>
            <a:r>
              <a:rPr lang="en-US" sz="2400" b="1" i="1"/>
              <a:t>w</a:t>
            </a:r>
            <a:r>
              <a:rPr lang="en-US" sz="2400" i="1"/>
              <a:t> . </a:t>
            </a:r>
            <a:r>
              <a:rPr lang="en-US" sz="2400" b="1" i="1"/>
              <a:t>x</a:t>
            </a:r>
            <a:r>
              <a:rPr lang="en-US" sz="2400" i="1"/>
              <a:t> + b = -1 }</a:t>
            </a:r>
          </a:p>
          <a:p>
            <a:r>
              <a:rPr lang="en-US" sz="2400"/>
              <a:t>The vector </a:t>
            </a:r>
            <a:r>
              <a:rPr lang="en-US" sz="2400" b="1"/>
              <a:t>w</a:t>
            </a:r>
            <a:r>
              <a:rPr lang="en-US" sz="2400"/>
              <a:t> is perpendicular to the Plus Plane</a:t>
            </a:r>
          </a:p>
          <a:p>
            <a:r>
              <a:rPr lang="en-US" sz="2400"/>
              <a:t>Let </a:t>
            </a:r>
            <a:r>
              <a:rPr lang="en-US" sz="2400" b="1" i="1"/>
              <a:t>x</a:t>
            </a:r>
            <a:r>
              <a:rPr lang="en-US" sz="2400" b="1" i="1" baseline="30000"/>
              <a:t>-</a:t>
            </a:r>
            <a:r>
              <a:rPr lang="en-US" sz="2400"/>
              <a:t> be any point on the minus plane</a:t>
            </a:r>
          </a:p>
          <a:p>
            <a:r>
              <a:rPr lang="en-US" sz="2400"/>
              <a:t>Let </a:t>
            </a:r>
            <a:r>
              <a:rPr lang="en-US" sz="2400" b="1" i="1"/>
              <a:t>x</a:t>
            </a:r>
            <a:r>
              <a:rPr lang="en-US" sz="2400" b="1" i="1" baseline="30000"/>
              <a:t>+</a:t>
            </a:r>
            <a:r>
              <a:rPr lang="en-US" sz="2400"/>
              <a:t> be the closest plus-plane-point to </a:t>
            </a:r>
            <a:r>
              <a:rPr lang="en-US" sz="2400" b="1" i="1"/>
              <a:t>x</a:t>
            </a:r>
            <a:r>
              <a:rPr lang="en-US" sz="2400" b="1" i="1" baseline="30000"/>
              <a:t>-</a:t>
            </a:r>
            <a:r>
              <a:rPr lang="en-US" sz="2400"/>
              <a:t>.</a:t>
            </a:r>
          </a:p>
          <a:p>
            <a:r>
              <a:rPr lang="en-US" sz="2400">
                <a:solidFill>
                  <a:srgbClr val="009900"/>
                </a:solidFill>
              </a:rPr>
              <a:t>Claim</a:t>
            </a:r>
            <a:r>
              <a:rPr lang="en-US" sz="2400"/>
              <a:t>: </a:t>
            </a:r>
            <a:r>
              <a:rPr lang="en-US" sz="2400" b="1" i="1"/>
              <a:t>x</a:t>
            </a:r>
            <a:r>
              <a:rPr lang="en-US" sz="2400" b="1" i="1" baseline="30000"/>
              <a:t>+</a:t>
            </a:r>
            <a:r>
              <a:rPr lang="en-US" sz="2400"/>
              <a:t> = </a:t>
            </a:r>
            <a:r>
              <a:rPr lang="en-US" sz="2400" b="1" i="1"/>
              <a:t>x</a:t>
            </a:r>
            <a:r>
              <a:rPr lang="en-US" sz="2400" b="1" i="1" baseline="30000"/>
              <a:t>-</a:t>
            </a:r>
            <a:r>
              <a:rPr lang="en-US" sz="2400"/>
              <a:t> + </a:t>
            </a:r>
            <a:r>
              <a:rPr lang="en-US" sz="2400" i="1">
                <a:latin typeface="Symbol" pitchFamily="18" charset="2"/>
              </a:rPr>
              <a:t>l</a:t>
            </a:r>
            <a:r>
              <a:rPr lang="en-US" sz="2400"/>
              <a:t> </a:t>
            </a:r>
            <a:r>
              <a:rPr lang="en-US" sz="2400" b="1" i="1"/>
              <a:t>w</a:t>
            </a:r>
            <a:r>
              <a:rPr lang="en-US" sz="2400"/>
              <a:t>  for some value of </a:t>
            </a:r>
            <a:r>
              <a:rPr lang="en-US" sz="2400" i="1">
                <a:latin typeface="Symbol" pitchFamily="18" charset="2"/>
              </a:rPr>
              <a:t>l</a:t>
            </a:r>
            <a:r>
              <a:rPr lang="en-US" sz="2400"/>
              <a:t>. </a:t>
            </a:r>
            <a:r>
              <a:rPr lang="en-US" sz="2400">
                <a:solidFill>
                  <a:srgbClr val="009900"/>
                </a:solidFill>
              </a:rPr>
              <a:t>Why?</a:t>
            </a:r>
          </a:p>
        </p:txBody>
      </p:sp>
      <p:sp>
        <p:nvSpPr>
          <p:cNvPr id="687108" name="Line 4"/>
          <p:cNvSpPr>
            <a:spLocks noChangeShapeType="1"/>
          </p:cNvSpPr>
          <p:nvPr/>
        </p:nvSpPr>
        <p:spPr bwMode="auto">
          <a:xfrm rot="-231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7109" name="Line 5"/>
          <p:cNvSpPr>
            <a:spLocks noChangeShapeType="1"/>
          </p:cNvSpPr>
          <p:nvPr/>
        </p:nvSpPr>
        <p:spPr bwMode="auto">
          <a:xfrm rot="-231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7110" name="Line 6"/>
          <p:cNvSpPr>
            <a:spLocks noChangeShapeType="1"/>
          </p:cNvSpPr>
          <p:nvPr/>
        </p:nvSpPr>
        <p:spPr bwMode="auto">
          <a:xfrm rot="-231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7111" name="Text Box 7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“Predict Class = +1” zone</a:t>
            </a:r>
          </a:p>
        </p:txBody>
      </p:sp>
      <p:sp>
        <p:nvSpPr>
          <p:cNvPr id="687112" name="Text Box 8"/>
          <p:cNvSpPr txBox="1">
            <a:spLocks noChangeArrowheads="1"/>
          </p:cNvSpPr>
          <p:nvPr/>
        </p:nvSpPr>
        <p:spPr bwMode="auto">
          <a:xfrm rot="-1586986">
            <a:off x="2827338" y="2243138"/>
            <a:ext cx="2887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“Predict Class = -1” zone</a:t>
            </a:r>
          </a:p>
        </p:txBody>
      </p:sp>
      <p:sp>
        <p:nvSpPr>
          <p:cNvPr id="687113" name="Text Box 9"/>
          <p:cNvSpPr txBox="1">
            <a:spLocks noChangeArrowheads="1"/>
          </p:cNvSpPr>
          <p:nvPr/>
        </p:nvSpPr>
        <p:spPr bwMode="auto">
          <a:xfrm rot="-1777892">
            <a:off x="1600200" y="2438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wx+b=1</a:t>
            </a:r>
          </a:p>
        </p:txBody>
      </p:sp>
      <p:sp>
        <p:nvSpPr>
          <p:cNvPr id="687114" name="Text Box 10"/>
          <p:cNvSpPr txBox="1">
            <a:spLocks noChangeArrowheads="1"/>
          </p:cNvSpPr>
          <p:nvPr/>
        </p:nvSpPr>
        <p:spPr bwMode="auto">
          <a:xfrm rot="-1777892">
            <a:off x="1754188" y="27082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wx+b=0</a:t>
            </a:r>
          </a:p>
        </p:txBody>
      </p:sp>
      <p:sp>
        <p:nvSpPr>
          <p:cNvPr id="687115" name="Text Box 11"/>
          <p:cNvSpPr txBox="1">
            <a:spLocks noChangeArrowheads="1"/>
          </p:cNvSpPr>
          <p:nvPr/>
        </p:nvSpPr>
        <p:spPr bwMode="auto">
          <a:xfrm rot="-1777892">
            <a:off x="1905000" y="29527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wx+b=-1</a:t>
            </a:r>
          </a:p>
        </p:txBody>
      </p:sp>
      <p:sp>
        <p:nvSpPr>
          <p:cNvPr id="687116" name="Line 12"/>
          <p:cNvSpPr>
            <a:spLocks noChangeShapeType="1"/>
          </p:cNvSpPr>
          <p:nvPr/>
        </p:nvSpPr>
        <p:spPr bwMode="auto">
          <a:xfrm>
            <a:off x="5170488" y="1019175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7117" name="Text Box 13"/>
          <p:cNvSpPr txBox="1">
            <a:spLocks noChangeArrowheads="1"/>
          </p:cNvSpPr>
          <p:nvPr/>
        </p:nvSpPr>
        <p:spPr bwMode="auto">
          <a:xfrm>
            <a:off x="5286375" y="973138"/>
            <a:ext cx="2592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 =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Margin Width</a:t>
            </a:r>
          </a:p>
        </p:txBody>
      </p:sp>
      <p:sp>
        <p:nvSpPr>
          <p:cNvPr id="687118" name="Text Box 14"/>
          <p:cNvSpPr txBox="1">
            <a:spLocks noChangeArrowheads="1"/>
          </p:cNvSpPr>
          <p:nvPr/>
        </p:nvSpPr>
        <p:spPr bwMode="auto">
          <a:xfrm>
            <a:off x="5381625" y="1758950"/>
            <a:ext cx="36210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How do we compute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in terms of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687119" name="Oval 15"/>
          <p:cNvSpPr>
            <a:spLocks noChangeArrowheads="1"/>
          </p:cNvSpPr>
          <p:nvPr/>
        </p:nvSpPr>
        <p:spPr bwMode="auto">
          <a:xfrm>
            <a:off x="4483100" y="2022475"/>
            <a:ext cx="76200" cy="76200"/>
          </a:xfrm>
          <a:prstGeom prst="ellipse">
            <a:avLst/>
          </a:prstGeom>
          <a:solidFill>
            <a:srgbClr val="9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7120" name="Text Box 16"/>
          <p:cNvSpPr txBox="1">
            <a:spLocks noChangeArrowheads="1"/>
          </p:cNvSpPr>
          <p:nvPr/>
        </p:nvSpPr>
        <p:spPr bwMode="auto">
          <a:xfrm>
            <a:off x="4583113" y="200660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30000" noProof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-</a:t>
            </a:r>
          </a:p>
        </p:txBody>
      </p:sp>
      <p:sp>
        <p:nvSpPr>
          <p:cNvPr id="687121" name="Oval 17"/>
          <p:cNvSpPr>
            <a:spLocks noChangeArrowheads="1"/>
          </p:cNvSpPr>
          <p:nvPr/>
        </p:nvSpPr>
        <p:spPr bwMode="auto">
          <a:xfrm>
            <a:off x="4189413" y="1460500"/>
            <a:ext cx="76200" cy="762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7122" name="Text Box 18"/>
          <p:cNvSpPr txBox="1">
            <a:spLocks noChangeArrowheads="1"/>
          </p:cNvSpPr>
          <p:nvPr/>
        </p:nvSpPr>
        <p:spPr bwMode="auto">
          <a:xfrm>
            <a:off x="4300538" y="102235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3000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304221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Computing the margin width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429000"/>
            <a:ext cx="8686800" cy="3048000"/>
          </a:xfrm>
        </p:spPr>
        <p:txBody>
          <a:bodyPr/>
          <a:lstStyle/>
          <a:p>
            <a:r>
              <a:rPr lang="en-US" sz="2400"/>
              <a:t>Plus-plane   =    </a:t>
            </a:r>
            <a:r>
              <a:rPr lang="en-US" sz="2400" i="1"/>
              <a:t>{ </a:t>
            </a:r>
            <a:r>
              <a:rPr lang="en-US" sz="2400" b="1" i="1"/>
              <a:t>x</a:t>
            </a:r>
            <a:r>
              <a:rPr lang="en-US" sz="2400" i="1"/>
              <a:t> : </a:t>
            </a:r>
            <a:r>
              <a:rPr lang="en-US" sz="2400" b="1" i="1"/>
              <a:t>w</a:t>
            </a:r>
            <a:r>
              <a:rPr lang="en-US" sz="2400" i="1"/>
              <a:t> . </a:t>
            </a:r>
            <a:r>
              <a:rPr lang="en-US" sz="2400" b="1" i="1"/>
              <a:t>x</a:t>
            </a:r>
            <a:r>
              <a:rPr lang="en-US" sz="2400" i="1"/>
              <a:t> + b = +1 }</a:t>
            </a:r>
          </a:p>
          <a:p>
            <a:r>
              <a:rPr lang="en-US" sz="2400"/>
              <a:t>Minus-plane =   </a:t>
            </a:r>
            <a:r>
              <a:rPr lang="en-US" sz="2400" i="1"/>
              <a:t>{ </a:t>
            </a:r>
            <a:r>
              <a:rPr lang="en-US" sz="2400" b="1" i="1"/>
              <a:t>x</a:t>
            </a:r>
            <a:r>
              <a:rPr lang="en-US" sz="2400" i="1"/>
              <a:t> : </a:t>
            </a:r>
            <a:r>
              <a:rPr lang="en-US" sz="2400" b="1" i="1"/>
              <a:t>w</a:t>
            </a:r>
            <a:r>
              <a:rPr lang="en-US" sz="2400" i="1"/>
              <a:t> . </a:t>
            </a:r>
            <a:r>
              <a:rPr lang="en-US" sz="2400" b="1" i="1"/>
              <a:t>x</a:t>
            </a:r>
            <a:r>
              <a:rPr lang="en-US" sz="2400" i="1"/>
              <a:t> + b = -1 }</a:t>
            </a:r>
          </a:p>
          <a:p>
            <a:r>
              <a:rPr lang="en-US" sz="2400"/>
              <a:t>The vector </a:t>
            </a:r>
            <a:r>
              <a:rPr lang="en-US" sz="2400" b="1"/>
              <a:t>w</a:t>
            </a:r>
            <a:r>
              <a:rPr lang="en-US" sz="2400"/>
              <a:t> is perpendicular to the Plus Plane</a:t>
            </a:r>
          </a:p>
          <a:p>
            <a:r>
              <a:rPr lang="en-US" sz="2400"/>
              <a:t>Let </a:t>
            </a:r>
            <a:r>
              <a:rPr lang="en-US" sz="2400" b="1" i="1"/>
              <a:t>x</a:t>
            </a:r>
            <a:r>
              <a:rPr lang="en-US" sz="2400" b="1" i="1" baseline="30000"/>
              <a:t>-</a:t>
            </a:r>
            <a:r>
              <a:rPr lang="en-US" sz="2400"/>
              <a:t> be any point on the minus plane</a:t>
            </a:r>
          </a:p>
          <a:p>
            <a:r>
              <a:rPr lang="en-US" sz="2400"/>
              <a:t>Let </a:t>
            </a:r>
            <a:r>
              <a:rPr lang="en-US" sz="2400" b="1" i="1"/>
              <a:t>x</a:t>
            </a:r>
            <a:r>
              <a:rPr lang="en-US" sz="2400" b="1" i="1" baseline="30000"/>
              <a:t>+</a:t>
            </a:r>
            <a:r>
              <a:rPr lang="en-US" sz="2400"/>
              <a:t> be the closest plus-plane-point to </a:t>
            </a:r>
            <a:r>
              <a:rPr lang="en-US" sz="2400" b="1" i="1"/>
              <a:t>x</a:t>
            </a:r>
            <a:r>
              <a:rPr lang="en-US" sz="2400" b="1" i="1" baseline="30000"/>
              <a:t>-</a:t>
            </a:r>
            <a:r>
              <a:rPr lang="en-US" sz="2400"/>
              <a:t>.</a:t>
            </a:r>
          </a:p>
          <a:p>
            <a:r>
              <a:rPr lang="en-US" sz="2400">
                <a:solidFill>
                  <a:srgbClr val="009900"/>
                </a:solidFill>
              </a:rPr>
              <a:t>Claim</a:t>
            </a:r>
            <a:r>
              <a:rPr lang="en-US" sz="2400"/>
              <a:t>: </a:t>
            </a:r>
            <a:r>
              <a:rPr lang="en-US" sz="2400" b="1" i="1"/>
              <a:t>x</a:t>
            </a:r>
            <a:r>
              <a:rPr lang="en-US" sz="2400" b="1" i="1" baseline="30000"/>
              <a:t>+</a:t>
            </a:r>
            <a:r>
              <a:rPr lang="en-US" sz="2400"/>
              <a:t> = </a:t>
            </a:r>
            <a:r>
              <a:rPr lang="en-US" sz="2400" b="1" i="1"/>
              <a:t>x</a:t>
            </a:r>
            <a:r>
              <a:rPr lang="en-US" sz="2400" b="1" i="1" baseline="30000"/>
              <a:t>-</a:t>
            </a:r>
            <a:r>
              <a:rPr lang="en-US" sz="2400"/>
              <a:t> + </a:t>
            </a:r>
            <a:r>
              <a:rPr lang="en-US" sz="2400" i="1">
                <a:latin typeface="Symbol" pitchFamily="18" charset="2"/>
              </a:rPr>
              <a:t>l</a:t>
            </a:r>
            <a:r>
              <a:rPr lang="en-US" sz="2400"/>
              <a:t> </a:t>
            </a:r>
            <a:r>
              <a:rPr lang="en-US" sz="2400" b="1" i="1"/>
              <a:t>w</a:t>
            </a:r>
            <a:r>
              <a:rPr lang="en-US" sz="2400"/>
              <a:t>  for some value of </a:t>
            </a:r>
            <a:r>
              <a:rPr lang="en-US" sz="2400" i="1">
                <a:latin typeface="Symbol" pitchFamily="18" charset="2"/>
              </a:rPr>
              <a:t>l</a:t>
            </a:r>
            <a:r>
              <a:rPr lang="en-US" sz="2400"/>
              <a:t>. </a:t>
            </a:r>
            <a:r>
              <a:rPr lang="en-US" sz="2400">
                <a:solidFill>
                  <a:srgbClr val="009900"/>
                </a:solidFill>
              </a:rPr>
              <a:t>Why?</a:t>
            </a:r>
          </a:p>
        </p:txBody>
      </p:sp>
      <p:sp>
        <p:nvSpPr>
          <p:cNvPr id="686084" name="Line 4"/>
          <p:cNvSpPr>
            <a:spLocks noChangeShapeType="1"/>
          </p:cNvSpPr>
          <p:nvPr/>
        </p:nvSpPr>
        <p:spPr bwMode="auto">
          <a:xfrm rot="-231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6085" name="Line 5"/>
          <p:cNvSpPr>
            <a:spLocks noChangeShapeType="1"/>
          </p:cNvSpPr>
          <p:nvPr/>
        </p:nvSpPr>
        <p:spPr bwMode="auto">
          <a:xfrm rot="-231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6086" name="Line 6"/>
          <p:cNvSpPr>
            <a:spLocks noChangeShapeType="1"/>
          </p:cNvSpPr>
          <p:nvPr/>
        </p:nvSpPr>
        <p:spPr bwMode="auto">
          <a:xfrm rot="-231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6087" name="Text Box 7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“Predict Class = +1” zone</a:t>
            </a:r>
          </a:p>
        </p:txBody>
      </p:sp>
      <p:sp>
        <p:nvSpPr>
          <p:cNvPr id="686088" name="Text Box 8"/>
          <p:cNvSpPr txBox="1">
            <a:spLocks noChangeArrowheads="1"/>
          </p:cNvSpPr>
          <p:nvPr/>
        </p:nvSpPr>
        <p:spPr bwMode="auto">
          <a:xfrm rot="-1586986">
            <a:off x="2827338" y="2243138"/>
            <a:ext cx="2887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“Predict Class = -1” zone</a:t>
            </a:r>
          </a:p>
        </p:txBody>
      </p:sp>
      <p:sp>
        <p:nvSpPr>
          <p:cNvPr id="686089" name="Text Box 9"/>
          <p:cNvSpPr txBox="1">
            <a:spLocks noChangeArrowheads="1"/>
          </p:cNvSpPr>
          <p:nvPr/>
        </p:nvSpPr>
        <p:spPr bwMode="auto">
          <a:xfrm rot="-1777892">
            <a:off x="1600200" y="2438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wx+b=1</a:t>
            </a:r>
          </a:p>
        </p:txBody>
      </p:sp>
      <p:sp>
        <p:nvSpPr>
          <p:cNvPr id="686090" name="Text Box 10"/>
          <p:cNvSpPr txBox="1">
            <a:spLocks noChangeArrowheads="1"/>
          </p:cNvSpPr>
          <p:nvPr/>
        </p:nvSpPr>
        <p:spPr bwMode="auto">
          <a:xfrm rot="-1777892">
            <a:off x="1754188" y="27082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wx+b=0</a:t>
            </a:r>
          </a:p>
        </p:txBody>
      </p:sp>
      <p:sp>
        <p:nvSpPr>
          <p:cNvPr id="686091" name="Text Box 11"/>
          <p:cNvSpPr txBox="1">
            <a:spLocks noChangeArrowheads="1"/>
          </p:cNvSpPr>
          <p:nvPr/>
        </p:nvSpPr>
        <p:spPr bwMode="auto">
          <a:xfrm rot="-1777892">
            <a:off x="1905000" y="29527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wx+b=-1</a:t>
            </a:r>
          </a:p>
        </p:txBody>
      </p:sp>
      <p:sp>
        <p:nvSpPr>
          <p:cNvPr id="686092" name="Line 12"/>
          <p:cNvSpPr>
            <a:spLocks noChangeShapeType="1"/>
          </p:cNvSpPr>
          <p:nvPr/>
        </p:nvSpPr>
        <p:spPr bwMode="auto">
          <a:xfrm>
            <a:off x="5170488" y="1019175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6093" name="Text Box 13"/>
          <p:cNvSpPr txBox="1">
            <a:spLocks noChangeArrowheads="1"/>
          </p:cNvSpPr>
          <p:nvPr/>
        </p:nvSpPr>
        <p:spPr bwMode="auto">
          <a:xfrm>
            <a:off x="5286375" y="973138"/>
            <a:ext cx="2592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 =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Margin Width</a:t>
            </a:r>
          </a:p>
        </p:txBody>
      </p:sp>
      <p:sp>
        <p:nvSpPr>
          <p:cNvPr id="686094" name="Text Box 14"/>
          <p:cNvSpPr txBox="1">
            <a:spLocks noChangeArrowheads="1"/>
          </p:cNvSpPr>
          <p:nvPr/>
        </p:nvSpPr>
        <p:spPr bwMode="auto">
          <a:xfrm>
            <a:off x="5381625" y="1758950"/>
            <a:ext cx="36210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How do we compute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in terms of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686095" name="Oval 15"/>
          <p:cNvSpPr>
            <a:spLocks noChangeArrowheads="1"/>
          </p:cNvSpPr>
          <p:nvPr/>
        </p:nvSpPr>
        <p:spPr bwMode="auto">
          <a:xfrm>
            <a:off x="4483100" y="2022475"/>
            <a:ext cx="76200" cy="76200"/>
          </a:xfrm>
          <a:prstGeom prst="ellipse">
            <a:avLst/>
          </a:prstGeom>
          <a:solidFill>
            <a:srgbClr val="9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6096" name="Text Box 16"/>
          <p:cNvSpPr txBox="1">
            <a:spLocks noChangeArrowheads="1"/>
          </p:cNvSpPr>
          <p:nvPr/>
        </p:nvSpPr>
        <p:spPr bwMode="auto">
          <a:xfrm>
            <a:off x="4583113" y="200660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30000" noProof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-</a:t>
            </a:r>
          </a:p>
        </p:txBody>
      </p:sp>
      <p:sp>
        <p:nvSpPr>
          <p:cNvPr id="686097" name="Oval 17"/>
          <p:cNvSpPr>
            <a:spLocks noChangeArrowheads="1"/>
          </p:cNvSpPr>
          <p:nvPr/>
        </p:nvSpPr>
        <p:spPr bwMode="auto">
          <a:xfrm>
            <a:off x="4189413" y="1460500"/>
            <a:ext cx="76200" cy="762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6098" name="Text Box 18"/>
          <p:cNvSpPr txBox="1">
            <a:spLocks noChangeArrowheads="1"/>
          </p:cNvSpPr>
          <p:nvPr/>
        </p:nvSpPr>
        <p:spPr bwMode="auto">
          <a:xfrm>
            <a:off x="4300538" y="102235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3000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686099" name="AutoShape 19"/>
          <p:cNvSpPr>
            <a:spLocks noChangeArrowheads="1"/>
          </p:cNvSpPr>
          <p:nvPr/>
        </p:nvSpPr>
        <p:spPr bwMode="auto">
          <a:xfrm>
            <a:off x="5240338" y="1395413"/>
            <a:ext cx="3716337" cy="2605087"/>
          </a:xfrm>
          <a:prstGeom prst="wedgeRectCallout">
            <a:avLst>
              <a:gd name="adj1" fmla="val 5958"/>
              <a:gd name="adj2" fmla="val 112949"/>
            </a:avLst>
          </a:prstGeom>
          <a:solidFill>
            <a:srgbClr val="CCFFCC"/>
          </a:solidFill>
          <a:ln w="1905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 line from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x</a:t>
            </a:r>
            <a:r>
              <a:rPr kumimoji="0" lang="en-US" sz="2400" b="1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to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x</a:t>
            </a:r>
            <a:r>
              <a:rPr kumimoji="0" lang="en-US" sz="2400" b="1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is perpendicular to the planes.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So to get from 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x</a:t>
            </a:r>
            <a:r>
              <a:rPr kumimoji="0" lang="en-US" sz="2400" b="1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to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x</a:t>
            </a:r>
            <a:r>
              <a:rPr kumimoji="0" lang="en-US" sz="2400" b="1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travel some distance in direction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016204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Computing the margin width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311525"/>
            <a:ext cx="3235325" cy="3106738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What we know:</a:t>
            </a:r>
          </a:p>
          <a:p>
            <a:r>
              <a:rPr lang="en-US" sz="2400" b="1" i="1"/>
              <a:t>w</a:t>
            </a:r>
            <a:r>
              <a:rPr lang="en-US" sz="2400" i="1"/>
              <a:t> . </a:t>
            </a:r>
            <a:r>
              <a:rPr lang="en-US" sz="2400" b="1" i="1"/>
              <a:t>x</a:t>
            </a:r>
            <a:r>
              <a:rPr lang="en-US" sz="2400" b="1" i="1" baseline="30000"/>
              <a:t>+</a:t>
            </a:r>
            <a:r>
              <a:rPr lang="en-US" sz="2400" i="1"/>
              <a:t> + b = +1 </a:t>
            </a:r>
          </a:p>
          <a:p>
            <a:r>
              <a:rPr lang="en-US" sz="2400" b="1" i="1"/>
              <a:t>w</a:t>
            </a:r>
            <a:r>
              <a:rPr lang="en-US" sz="2400" i="1"/>
              <a:t> . </a:t>
            </a:r>
            <a:r>
              <a:rPr lang="en-US" sz="2400" b="1" i="1"/>
              <a:t>x</a:t>
            </a:r>
            <a:r>
              <a:rPr lang="en-US" sz="2400" b="1" i="1" baseline="30000"/>
              <a:t>-</a:t>
            </a:r>
            <a:r>
              <a:rPr lang="en-US" sz="2400" i="1"/>
              <a:t> + b = -1 </a:t>
            </a:r>
          </a:p>
          <a:p>
            <a:r>
              <a:rPr lang="en-US" sz="2400" b="1" i="1"/>
              <a:t>x</a:t>
            </a:r>
            <a:r>
              <a:rPr lang="en-US" sz="2400" b="1" i="1" baseline="30000"/>
              <a:t>+</a:t>
            </a:r>
            <a:r>
              <a:rPr lang="en-US" sz="2400"/>
              <a:t> = </a:t>
            </a:r>
            <a:r>
              <a:rPr lang="en-US" sz="2400" b="1" i="1"/>
              <a:t>x</a:t>
            </a:r>
            <a:r>
              <a:rPr lang="en-US" sz="2400" b="1" i="1" baseline="30000"/>
              <a:t>-</a:t>
            </a:r>
            <a:r>
              <a:rPr lang="en-US" sz="2400"/>
              <a:t> + </a:t>
            </a:r>
            <a:r>
              <a:rPr lang="en-US" sz="2400" i="1">
                <a:latin typeface="Symbol" pitchFamily="18" charset="2"/>
              </a:rPr>
              <a:t>l</a:t>
            </a:r>
            <a:r>
              <a:rPr lang="en-US" sz="2400"/>
              <a:t> </a:t>
            </a:r>
            <a:r>
              <a:rPr lang="en-US" sz="2400" b="1" i="1"/>
              <a:t>w</a:t>
            </a:r>
          </a:p>
          <a:p>
            <a:r>
              <a:rPr lang="en-US" sz="2400"/>
              <a:t>|</a:t>
            </a:r>
            <a:r>
              <a:rPr lang="en-US" sz="2400" b="1" i="1"/>
              <a:t>x</a:t>
            </a:r>
            <a:r>
              <a:rPr lang="en-US" sz="2400" b="1" i="1" baseline="30000"/>
              <a:t>+</a:t>
            </a:r>
            <a:r>
              <a:rPr lang="en-US" sz="2400"/>
              <a:t> - </a:t>
            </a:r>
            <a:r>
              <a:rPr lang="en-US" sz="2400" b="1" i="1"/>
              <a:t>x</a:t>
            </a:r>
            <a:r>
              <a:rPr lang="en-US" sz="2400" b="1" i="1" baseline="30000"/>
              <a:t>-</a:t>
            </a:r>
            <a:r>
              <a:rPr lang="en-US" sz="2400"/>
              <a:t> | </a:t>
            </a:r>
            <a:r>
              <a:rPr lang="en-US" sz="2400" i="1"/>
              <a:t>= M</a:t>
            </a:r>
          </a:p>
          <a:p>
            <a:pPr>
              <a:buFontTx/>
              <a:buNone/>
            </a:pPr>
            <a:r>
              <a:rPr lang="en-US" sz="2400"/>
              <a:t>It’s now easy to get </a:t>
            </a:r>
            <a:r>
              <a:rPr lang="en-US" sz="2400" i="1"/>
              <a:t>M</a:t>
            </a:r>
            <a:r>
              <a:rPr lang="en-US" sz="2400"/>
              <a:t> in terms of </a:t>
            </a:r>
            <a:r>
              <a:rPr lang="en-US" sz="2400" b="1" i="1"/>
              <a:t>w</a:t>
            </a:r>
            <a:r>
              <a:rPr lang="en-US" sz="2400"/>
              <a:t> and </a:t>
            </a:r>
            <a:r>
              <a:rPr lang="en-US" sz="2400" i="1"/>
              <a:t>b</a:t>
            </a:r>
          </a:p>
        </p:txBody>
      </p:sp>
      <p:sp>
        <p:nvSpPr>
          <p:cNvPr id="650244" name="Line 4"/>
          <p:cNvSpPr>
            <a:spLocks noChangeShapeType="1"/>
          </p:cNvSpPr>
          <p:nvPr/>
        </p:nvSpPr>
        <p:spPr bwMode="auto">
          <a:xfrm rot="-231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0245" name="Line 5"/>
          <p:cNvSpPr>
            <a:spLocks noChangeShapeType="1"/>
          </p:cNvSpPr>
          <p:nvPr/>
        </p:nvSpPr>
        <p:spPr bwMode="auto">
          <a:xfrm rot="-231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0246" name="Line 6"/>
          <p:cNvSpPr>
            <a:spLocks noChangeShapeType="1"/>
          </p:cNvSpPr>
          <p:nvPr/>
        </p:nvSpPr>
        <p:spPr bwMode="auto">
          <a:xfrm rot="-231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0247" name="Text Box 7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“Predict Class = +1” zone</a:t>
            </a:r>
          </a:p>
        </p:txBody>
      </p:sp>
      <p:sp>
        <p:nvSpPr>
          <p:cNvPr id="650248" name="Text Box 8"/>
          <p:cNvSpPr txBox="1">
            <a:spLocks noChangeArrowheads="1"/>
          </p:cNvSpPr>
          <p:nvPr/>
        </p:nvSpPr>
        <p:spPr bwMode="auto">
          <a:xfrm rot="-1586986">
            <a:off x="2827338" y="2243138"/>
            <a:ext cx="2887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“Predict Class = -1” zone</a:t>
            </a:r>
          </a:p>
        </p:txBody>
      </p:sp>
      <p:sp>
        <p:nvSpPr>
          <p:cNvPr id="650249" name="Text Box 9"/>
          <p:cNvSpPr txBox="1">
            <a:spLocks noChangeArrowheads="1"/>
          </p:cNvSpPr>
          <p:nvPr/>
        </p:nvSpPr>
        <p:spPr bwMode="auto">
          <a:xfrm rot="-1777892">
            <a:off x="1600200" y="2438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wx+b=1</a:t>
            </a:r>
          </a:p>
        </p:txBody>
      </p:sp>
      <p:sp>
        <p:nvSpPr>
          <p:cNvPr id="650250" name="Text Box 10"/>
          <p:cNvSpPr txBox="1">
            <a:spLocks noChangeArrowheads="1"/>
          </p:cNvSpPr>
          <p:nvPr/>
        </p:nvSpPr>
        <p:spPr bwMode="auto">
          <a:xfrm rot="-1777892">
            <a:off x="1754188" y="27082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wx+b=0</a:t>
            </a:r>
          </a:p>
        </p:txBody>
      </p:sp>
      <p:sp>
        <p:nvSpPr>
          <p:cNvPr id="650251" name="Text Box 11"/>
          <p:cNvSpPr txBox="1">
            <a:spLocks noChangeArrowheads="1"/>
          </p:cNvSpPr>
          <p:nvPr/>
        </p:nvSpPr>
        <p:spPr bwMode="auto">
          <a:xfrm rot="-1777892">
            <a:off x="1905000" y="29527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wx+b=-1</a:t>
            </a:r>
          </a:p>
        </p:txBody>
      </p:sp>
      <p:sp>
        <p:nvSpPr>
          <p:cNvPr id="650252" name="Line 12"/>
          <p:cNvSpPr>
            <a:spLocks noChangeShapeType="1"/>
          </p:cNvSpPr>
          <p:nvPr/>
        </p:nvSpPr>
        <p:spPr bwMode="auto">
          <a:xfrm>
            <a:off x="5170488" y="1019175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0253" name="Text Box 13"/>
          <p:cNvSpPr txBox="1">
            <a:spLocks noChangeArrowheads="1"/>
          </p:cNvSpPr>
          <p:nvPr/>
        </p:nvSpPr>
        <p:spPr bwMode="auto">
          <a:xfrm>
            <a:off x="5286375" y="973138"/>
            <a:ext cx="2592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 =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Margin Width</a:t>
            </a:r>
          </a:p>
        </p:txBody>
      </p:sp>
      <p:sp>
        <p:nvSpPr>
          <p:cNvPr id="650255" name="Oval 15"/>
          <p:cNvSpPr>
            <a:spLocks noChangeArrowheads="1"/>
          </p:cNvSpPr>
          <p:nvPr/>
        </p:nvSpPr>
        <p:spPr bwMode="auto">
          <a:xfrm>
            <a:off x="4483100" y="2022475"/>
            <a:ext cx="76200" cy="76200"/>
          </a:xfrm>
          <a:prstGeom prst="ellipse">
            <a:avLst/>
          </a:prstGeom>
          <a:solidFill>
            <a:srgbClr val="9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0256" name="Text Box 16"/>
          <p:cNvSpPr txBox="1">
            <a:spLocks noChangeArrowheads="1"/>
          </p:cNvSpPr>
          <p:nvPr/>
        </p:nvSpPr>
        <p:spPr bwMode="auto">
          <a:xfrm>
            <a:off x="4583113" y="200660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30000" noProof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-</a:t>
            </a:r>
          </a:p>
        </p:txBody>
      </p:sp>
      <p:sp>
        <p:nvSpPr>
          <p:cNvPr id="650257" name="Oval 17"/>
          <p:cNvSpPr>
            <a:spLocks noChangeArrowheads="1"/>
          </p:cNvSpPr>
          <p:nvPr/>
        </p:nvSpPr>
        <p:spPr bwMode="auto">
          <a:xfrm>
            <a:off x="4189413" y="1460500"/>
            <a:ext cx="76200" cy="762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0258" name="Text Box 18"/>
          <p:cNvSpPr txBox="1">
            <a:spLocks noChangeArrowheads="1"/>
          </p:cNvSpPr>
          <p:nvPr/>
        </p:nvSpPr>
        <p:spPr bwMode="auto">
          <a:xfrm>
            <a:off x="4300538" y="102235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3000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1599791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Computing the margin width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311525"/>
            <a:ext cx="3235325" cy="3106738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What we know:</a:t>
            </a:r>
          </a:p>
          <a:p>
            <a:r>
              <a:rPr lang="en-US" sz="2400" b="1" i="1">
                <a:solidFill>
                  <a:schemeClr val="hlink"/>
                </a:solidFill>
              </a:rPr>
              <a:t>w</a:t>
            </a:r>
            <a:r>
              <a:rPr lang="en-US" sz="2400" i="1">
                <a:solidFill>
                  <a:schemeClr val="hlink"/>
                </a:solidFill>
              </a:rPr>
              <a:t> . </a:t>
            </a:r>
            <a:r>
              <a:rPr lang="en-US" sz="2400" b="1" i="1">
                <a:solidFill>
                  <a:schemeClr val="hlink"/>
                </a:solidFill>
              </a:rPr>
              <a:t>x</a:t>
            </a:r>
            <a:r>
              <a:rPr lang="en-US" sz="2400" b="1" i="1" baseline="30000">
                <a:solidFill>
                  <a:schemeClr val="hlink"/>
                </a:solidFill>
              </a:rPr>
              <a:t>+</a:t>
            </a:r>
            <a:r>
              <a:rPr lang="en-US" sz="2400" i="1">
                <a:solidFill>
                  <a:schemeClr val="hlink"/>
                </a:solidFill>
              </a:rPr>
              <a:t> + b = +1 </a:t>
            </a:r>
          </a:p>
          <a:p>
            <a:r>
              <a:rPr lang="en-US" sz="2400" b="1" i="1"/>
              <a:t>w</a:t>
            </a:r>
            <a:r>
              <a:rPr lang="en-US" sz="2400" i="1"/>
              <a:t> . </a:t>
            </a:r>
            <a:r>
              <a:rPr lang="en-US" sz="2400" b="1" i="1"/>
              <a:t>x</a:t>
            </a:r>
            <a:r>
              <a:rPr lang="en-US" sz="2400" b="1" i="1" baseline="30000"/>
              <a:t>-</a:t>
            </a:r>
            <a:r>
              <a:rPr lang="en-US" sz="2400" i="1"/>
              <a:t> + b = -1 </a:t>
            </a:r>
          </a:p>
          <a:p>
            <a:r>
              <a:rPr lang="en-US" sz="2400" b="1" i="1">
                <a:solidFill>
                  <a:schemeClr val="hlink"/>
                </a:solidFill>
              </a:rPr>
              <a:t>x</a:t>
            </a:r>
            <a:r>
              <a:rPr lang="en-US" sz="2400" b="1" i="1" baseline="30000">
                <a:solidFill>
                  <a:schemeClr val="hlink"/>
                </a:solidFill>
              </a:rPr>
              <a:t>+</a:t>
            </a:r>
            <a:r>
              <a:rPr lang="en-US" sz="2400">
                <a:solidFill>
                  <a:schemeClr val="hlink"/>
                </a:solidFill>
              </a:rPr>
              <a:t> = </a:t>
            </a:r>
            <a:r>
              <a:rPr lang="en-US" sz="2400" b="1" i="1">
                <a:solidFill>
                  <a:schemeClr val="hlink"/>
                </a:solidFill>
              </a:rPr>
              <a:t>x</a:t>
            </a:r>
            <a:r>
              <a:rPr lang="en-US" sz="2400" b="1" i="1" baseline="30000">
                <a:solidFill>
                  <a:schemeClr val="hlink"/>
                </a:solidFill>
              </a:rPr>
              <a:t>-</a:t>
            </a:r>
            <a:r>
              <a:rPr lang="en-US" sz="2400">
                <a:solidFill>
                  <a:schemeClr val="hlink"/>
                </a:solidFill>
              </a:rPr>
              <a:t> + </a:t>
            </a:r>
            <a:r>
              <a:rPr lang="en-US" sz="2400" i="1">
                <a:solidFill>
                  <a:schemeClr val="hlink"/>
                </a:solidFill>
                <a:latin typeface="Symbol" pitchFamily="18" charset="2"/>
              </a:rPr>
              <a:t>l</a:t>
            </a:r>
            <a:r>
              <a:rPr lang="en-US" sz="2400">
                <a:solidFill>
                  <a:schemeClr val="hlink"/>
                </a:solidFill>
              </a:rPr>
              <a:t> </a:t>
            </a:r>
            <a:r>
              <a:rPr lang="en-US" sz="2400" b="1" i="1">
                <a:solidFill>
                  <a:schemeClr val="hlink"/>
                </a:solidFill>
              </a:rPr>
              <a:t>w</a:t>
            </a:r>
          </a:p>
          <a:p>
            <a:r>
              <a:rPr lang="en-US" sz="2400"/>
              <a:t>|</a:t>
            </a:r>
            <a:r>
              <a:rPr lang="en-US" sz="2400" b="1" i="1"/>
              <a:t>x</a:t>
            </a:r>
            <a:r>
              <a:rPr lang="en-US" sz="2400" b="1" i="1" baseline="30000"/>
              <a:t>+</a:t>
            </a:r>
            <a:r>
              <a:rPr lang="en-US" sz="2400"/>
              <a:t> - </a:t>
            </a:r>
            <a:r>
              <a:rPr lang="en-US" sz="2400" b="1" i="1"/>
              <a:t>x</a:t>
            </a:r>
            <a:r>
              <a:rPr lang="en-US" sz="2400" b="1" i="1" baseline="30000"/>
              <a:t>-</a:t>
            </a:r>
            <a:r>
              <a:rPr lang="en-US" sz="2400"/>
              <a:t> | </a:t>
            </a:r>
            <a:r>
              <a:rPr lang="en-US" sz="2400" i="1"/>
              <a:t>= M</a:t>
            </a:r>
          </a:p>
          <a:p>
            <a:pPr>
              <a:buFontTx/>
              <a:buNone/>
            </a:pPr>
            <a:r>
              <a:rPr lang="en-US" sz="2400"/>
              <a:t>It’s now easy to get </a:t>
            </a:r>
            <a:r>
              <a:rPr lang="en-US" sz="2400" i="1"/>
              <a:t>M</a:t>
            </a:r>
            <a:r>
              <a:rPr lang="en-US" sz="2400"/>
              <a:t> in terms of </a:t>
            </a:r>
            <a:r>
              <a:rPr lang="en-US" sz="2400" b="1" i="1"/>
              <a:t>w</a:t>
            </a:r>
            <a:r>
              <a:rPr lang="en-US" sz="2400"/>
              <a:t> and </a:t>
            </a:r>
            <a:r>
              <a:rPr lang="en-US" sz="2400" i="1"/>
              <a:t>b</a:t>
            </a:r>
          </a:p>
        </p:txBody>
      </p:sp>
      <p:sp>
        <p:nvSpPr>
          <p:cNvPr id="651268" name="Line 4"/>
          <p:cNvSpPr>
            <a:spLocks noChangeShapeType="1"/>
          </p:cNvSpPr>
          <p:nvPr/>
        </p:nvSpPr>
        <p:spPr bwMode="auto">
          <a:xfrm rot="-231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1269" name="Line 5"/>
          <p:cNvSpPr>
            <a:spLocks noChangeShapeType="1"/>
          </p:cNvSpPr>
          <p:nvPr/>
        </p:nvSpPr>
        <p:spPr bwMode="auto">
          <a:xfrm rot="-231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1270" name="Line 6"/>
          <p:cNvSpPr>
            <a:spLocks noChangeShapeType="1"/>
          </p:cNvSpPr>
          <p:nvPr/>
        </p:nvSpPr>
        <p:spPr bwMode="auto">
          <a:xfrm rot="-231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1271" name="Text Box 7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“Predict Class = +1” zone</a:t>
            </a:r>
          </a:p>
        </p:txBody>
      </p:sp>
      <p:sp>
        <p:nvSpPr>
          <p:cNvPr id="651272" name="Text Box 8"/>
          <p:cNvSpPr txBox="1">
            <a:spLocks noChangeArrowheads="1"/>
          </p:cNvSpPr>
          <p:nvPr/>
        </p:nvSpPr>
        <p:spPr bwMode="auto">
          <a:xfrm rot="-1586986">
            <a:off x="2827338" y="2243138"/>
            <a:ext cx="2887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“Predict Class = -1” zone</a:t>
            </a:r>
          </a:p>
        </p:txBody>
      </p:sp>
      <p:sp>
        <p:nvSpPr>
          <p:cNvPr id="651273" name="Text Box 9"/>
          <p:cNvSpPr txBox="1">
            <a:spLocks noChangeArrowheads="1"/>
          </p:cNvSpPr>
          <p:nvPr/>
        </p:nvSpPr>
        <p:spPr bwMode="auto">
          <a:xfrm rot="-1777892">
            <a:off x="1600200" y="2438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wx+b=1</a:t>
            </a:r>
          </a:p>
        </p:txBody>
      </p:sp>
      <p:sp>
        <p:nvSpPr>
          <p:cNvPr id="651274" name="Text Box 10"/>
          <p:cNvSpPr txBox="1">
            <a:spLocks noChangeArrowheads="1"/>
          </p:cNvSpPr>
          <p:nvPr/>
        </p:nvSpPr>
        <p:spPr bwMode="auto">
          <a:xfrm rot="-1777892">
            <a:off x="1754188" y="27082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wx+b=0</a:t>
            </a:r>
          </a:p>
        </p:txBody>
      </p:sp>
      <p:sp>
        <p:nvSpPr>
          <p:cNvPr id="651275" name="Text Box 11"/>
          <p:cNvSpPr txBox="1">
            <a:spLocks noChangeArrowheads="1"/>
          </p:cNvSpPr>
          <p:nvPr/>
        </p:nvSpPr>
        <p:spPr bwMode="auto">
          <a:xfrm rot="-1777892">
            <a:off x="1905000" y="29527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wx+b=-1</a:t>
            </a:r>
          </a:p>
        </p:txBody>
      </p:sp>
      <p:sp>
        <p:nvSpPr>
          <p:cNvPr id="651276" name="Line 12"/>
          <p:cNvSpPr>
            <a:spLocks noChangeShapeType="1"/>
          </p:cNvSpPr>
          <p:nvPr/>
        </p:nvSpPr>
        <p:spPr bwMode="auto">
          <a:xfrm>
            <a:off x="5170488" y="1019175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1277" name="Text Box 13"/>
          <p:cNvSpPr txBox="1">
            <a:spLocks noChangeArrowheads="1"/>
          </p:cNvSpPr>
          <p:nvPr/>
        </p:nvSpPr>
        <p:spPr bwMode="auto">
          <a:xfrm>
            <a:off x="5286375" y="973138"/>
            <a:ext cx="2592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 =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Margin Width</a:t>
            </a:r>
          </a:p>
        </p:txBody>
      </p:sp>
      <p:sp>
        <p:nvSpPr>
          <p:cNvPr id="651278" name="Text Box 14"/>
          <p:cNvSpPr txBox="1">
            <a:spLocks noChangeArrowheads="1"/>
          </p:cNvSpPr>
          <p:nvPr/>
        </p:nvSpPr>
        <p:spPr bwMode="auto">
          <a:xfrm>
            <a:off x="4808538" y="2590800"/>
            <a:ext cx="4160837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. (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x </a:t>
            </a:r>
            <a:r>
              <a:rPr kumimoji="0" lang="en-US" sz="2400" b="1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+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w)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+ b = 1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=&gt;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.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x </a:t>
            </a:r>
            <a:r>
              <a:rPr kumimoji="0" lang="en-US" sz="2400" b="1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+ 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+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.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= 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=&gt;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-1 +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.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= 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=&gt;</a:t>
            </a:r>
          </a:p>
        </p:txBody>
      </p:sp>
      <p:sp>
        <p:nvSpPr>
          <p:cNvPr id="651279" name="Oval 15"/>
          <p:cNvSpPr>
            <a:spLocks noChangeArrowheads="1"/>
          </p:cNvSpPr>
          <p:nvPr/>
        </p:nvSpPr>
        <p:spPr bwMode="auto">
          <a:xfrm>
            <a:off x="4483100" y="2022475"/>
            <a:ext cx="76200" cy="76200"/>
          </a:xfrm>
          <a:prstGeom prst="ellipse">
            <a:avLst/>
          </a:prstGeom>
          <a:solidFill>
            <a:srgbClr val="9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1280" name="Text Box 16"/>
          <p:cNvSpPr txBox="1">
            <a:spLocks noChangeArrowheads="1"/>
          </p:cNvSpPr>
          <p:nvPr/>
        </p:nvSpPr>
        <p:spPr bwMode="auto">
          <a:xfrm>
            <a:off x="4583113" y="200660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30000" noProof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-</a:t>
            </a:r>
          </a:p>
        </p:txBody>
      </p:sp>
      <p:sp>
        <p:nvSpPr>
          <p:cNvPr id="651281" name="Oval 17"/>
          <p:cNvSpPr>
            <a:spLocks noChangeArrowheads="1"/>
          </p:cNvSpPr>
          <p:nvPr/>
        </p:nvSpPr>
        <p:spPr bwMode="auto">
          <a:xfrm>
            <a:off x="4189413" y="1460500"/>
            <a:ext cx="76200" cy="762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1282" name="Text Box 18"/>
          <p:cNvSpPr txBox="1">
            <a:spLocks noChangeArrowheads="1"/>
          </p:cNvSpPr>
          <p:nvPr/>
        </p:nvSpPr>
        <p:spPr bwMode="auto">
          <a:xfrm>
            <a:off x="4300538" y="102235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3000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+</a:t>
            </a:r>
          </a:p>
        </p:txBody>
      </p:sp>
      <p:graphicFrame>
        <p:nvGraphicFramePr>
          <p:cNvPr id="651283" name="Object 19"/>
          <p:cNvGraphicFramePr>
            <a:graphicFrameLocks noGrp="1" noChangeAspect="1"/>
          </p:cNvGraphicFramePr>
          <p:nvPr>
            <p:ph sz="half" idx="2"/>
          </p:nvPr>
        </p:nvGraphicFramePr>
        <p:xfrm>
          <a:off x="5607050" y="5627688"/>
          <a:ext cx="13335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571320" imgH="393480" progId="Equation.3">
                  <p:embed/>
                </p:oleObj>
              </mc:Choice>
              <mc:Fallback>
                <p:oleObj name="Equation" r:id="rId3" imgW="571320" imgH="393480" progId="Equation.3">
                  <p:embed/>
                  <p:pic>
                    <p:nvPicPr>
                      <p:cNvPr id="6512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5627688"/>
                        <a:ext cx="13335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1284" name="Freeform 20"/>
          <p:cNvSpPr>
            <a:spLocks/>
          </p:cNvSpPr>
          <p:nvPr/>
        </p:nvSpPr>
        <p:spPr bwMode="auto">
          <a:xfrm>
            <a:off x="2930525" y="2825750"/>
            <a:ext cx="1946275" cy="1147763"/>
          </a:xfrm>
          <a:custGeom>
            <a:avLst/>
            <a:gdLst>
              <a:gd name="T0" fmla="*/ 0 w 1211"/>
              <a:gd name="T1" fmla="*/ 295 h 295"/>
              <a:gd name="T2" fmla="*/ 369 w 1211"/>
              <a:gd name="T3" fmla="*/ 133 h 295"/>
              <a:gd name="T4" fmla="*/ 488 w 1211"/>
              <a:gd name="T5" fmla="*/ 96 h 295"/>
              <a:gd name="T6" fmla="*/ 613 w 1211"/>
              <a:gd name="T7" fmla="*/ 52 h 295"/>
              <a:gd name="T8" fmla="*/ 842 w 1211"/>
              <a:gd name="T9" fmla="*/ 0 h 295"/>
              <a:gd name="T10" fmla="*/ 1211 w 1211"/>
              <a:gd name="T11" fmla="*/ 7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1" h="295">
                <a:moveTo>
                  <a:pt x="0" y="295"/>
                </a:moveTo>
                <a:cubicBezTo>
                  <a:pt x="116" y="241"/>
                  <a:pt x="239" y="164"/>
                  <a:pt x="369" y="133"/>
                </a:cubicBezTo>
                <a:cubicBezTo>
                  <a:pt x="407" y="114"/>
                  <a:pt x="447" y="106"/>
                  <a:pt x="488" y="96"/>
                </a:cubicBezTo>
                <a:cubicBezTo>
                  <a:pt x="524" y="72"/>
                  <a:pt x="571" y="63"/>
                  <a:pt x="613" y="52"/>
                </a:cubicBezTo>
                <a:cubicBezTo>
                  <a:pt x="690" y="32"/>
                  <a:pt x="762" y="11"/>
                  <a:pt x="842" y="0"/>
                </a:cubicBezTo>
                <a:cubicBezTo>
                  <a:pt x="1118" y="8"/>
                  <a:pt x="995" y="7"/>
                  <a:pt x="1211" y="7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1285" name="Freeform 21"/>
          <p:cNvSpPr>
            <a:spLocks/>
          </p:cNvSpPr>
          <p:nvPr/>
        </p:nvSpPr>
        <p:spPr bwMode="auto">
          <a:xfrm>
            <a:off x="2614613" y="3117850"/>
            <a:ext cx="2251075" cy="1770063"/>
          </a:xfrm>
          <a:custGeom>
            <a:avLst/>
            <a:gdLst>
              <a:gd name="T0" fmla="*/ 0 w 1381"/>
              <a:gd name="T1" fmla="*/ 753 h 753"/>
              <a:gd name="T2" fmla="*/ 155 w 1381"/>
              <a:gd name="T3" fmla="*/ 635 h 753"/>
              <a:gd name="T4" fmla="*/ 288 w 1381"/>
              <a:gd name="T5" fmla="*/ 554 h 753"/>
              <a:gd name="T6" fmla="*/ 332 w 1381"/>
              <a:gd name="T7" fmla="*/ 524 h 753"/>
              <a:gd name="T8" fmla="*/ 354 w 1381"/>
              <a:gd name="T9" fmla="*/ 502 h 753"/>
              <a:gd name="T10" fmla="*/ 458 w 1381"/>
              <a:gd name="T11" fmla="*/ 451 h 753"/>
              <a:gd name="T12" fmla="*/ 546 w 1381"/>
              <a:gd name="T13" fmla="*/ 406 h 753"/>
              <a:gd name="T14" fmla="*/ 723 w 1381"/>
              <a:gd name="T15" fmla="*/ 325 h 753"/>
              <a:gd name="T16" fmla="*/ 1011 w 1381"/>
              <a:gd name="T17" fmla="*/ 200 h 753"/>
              <a:gd name="T18" fmla="*/ 1152 w 1381"/>
              <a:gd name="T19" fmla="*/ 133 h 753"/>
              <a:gd name="T20" fmla="*/ 1240 w 1381"/>
              <a:gd name="T21" fmla="*/ 81 h 753"/>
              <a:gd name="T22" fmla="*/ 1336 w 1381"/>
              <a:gd name="T23" fmla="*/ 22 h 753"/>
              <a:gd name="T24" fmla="*/ 1359 w 1381"/>
              <a:gd name="T25" fmla="*/ 8 h 753"/>
              <a:gd name="T26" fmla="*/ 1381 w 1381"/>
              <a:gd name="T27" fmla="*/ 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1" h="753">
                <a:moveTo>
                  <a:pt x="0" y="753"/>
                </a:moveTo>
                <a:cubicBezTo>
                  <a:pt x="47" y="706"/>
                  <a:pt x="98" y="667"/>
                  <a:pt x="155" y="635"/>
                </a:cubicBezTo>
                <a:cubicBezTo>
                  <a:pt x="200" y="610"/>
                  <a:pt x="238" y="570"/>
                  <a:pt x="288" y="554"/>
                </a:cubicBezTo>
                <a:cubicBezTo>
                  <a:pt x="358" y="484"/>
                  <a:pt x="269" y="567"/>
                  <a:pt x="332" y="524"/>
                </a:cubicBezTo>
                <a:cubicBezTo>
                  <a:pt x="341" y="518"/>
                  <a:pt x="345" y="508"/>
                  <a:pt x="354" y="502"/>
                </a:cubicBezTo>
                <a:cubicBezTo>
                  <a:pt x="384" y="481"/>
                  <a:pt x="423" y="462"/>
                  <a:pt x="458" y="451"/>
                </a:cubicBezTo>
                <a:cubicBezTo>
                  <a:pt x="486" y="432"/>
                  <a:pt x="516" y="421"/>
                  <a:pt x="546" y="406"/>
                </a:cubicBezTo>
                <a:cubicBezTo>
                  <a:pt x="603" y="378"/>
                  <a:pt x="661" y="340"/>
                  <a:pt x="723" y="325"/>
                </a:cubicBezTo>
                <a:cubicBezTo>
                  <a:pt x="819" y="279"/>
                  <a:pt x="910" y="232"/>
                  <a:pt x="1011" y="200"/>
                </a:cubicBezTo>
                <a:cubicBezTo>
                  <a:pt x="1053" y="172"/>
                  <a:pt x="1104" y="148"/>
                  <a:pt x="1152" y="133"/>
                </a:cubicBezTo>
                <a:cubicBezTo>
                  <a:pt x="1182" y="113"/>
                  <a:pt x="1207" y="93"/>
                  <a:pt x="1240" y="81"/>
                </a:cubicBezTo>
                <a:cubicBezTo>
                  <a:pt x="1271" y="59"/>
                  <a:pt x="1303" y="42"/>
                  <a:pt x="1336" y="22"/>
                </a:cubicBezTo>
                <a:cubicBezTo>
                  <a:pt x="1344" y="17"/>
                  <a:pt x="1351" y="12"/>
                  <a:pt x="1359" y="8"/>
                </a:cubicBezTo>
                <a:cubicBezTo>
                  <a:pt x="1366" y="5"/>
                  <a:pt x="1381" y="0"/>
                  <a:pt x="1381" y="0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11799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Computing the margin width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311525"/>
            <a:ext cx="3235325" cy="3106738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What we know:</a:t>
            </a:r>
          </a:p>
          <a:p>
            <a:r>
              <a:rPr lang="en-US" sz="2400" b="1" i="1"/>
              <a:t>w</a:t>
            </a:r>
            <a:r>
              <a:rPr lang="en-US" sz="2400" i="1"/>
              <a:t> . </a:t>
            </a:r>
            <a:r>
              <a:rPr lang="en-US" sz="2400" b="1" i="1"/>
              <a:t>x</a:t>
            </a:r>
            <a:r>
              <a:rPr lang="en-US" sz="2400" b="1" i="1" baseline="30000"/>
              <a:t>+</a:t>
            </a:r>
            <a:r>
              <a:rPr lang="en-US" sz="2400" i="1"/>
              <a:t> + b = +1 </a:t>
            </a:r>
          </a:p>
          <a:p>
            <a:r>
              <a:rPr lang="en-US" sz="2400" b="1" i="1"/>
              <a:t>w</a:t>
            </a:r>
            <a:r>
              <a:rPr lang="en-US" sz="2400" i="1"/>
              <a:t> . </a:t>
            </a:r>
            <a:r>
              <a:rPr lang="en-US" sz="2400" b="1" i="1"/>
              <a:t>x</a:t>
            </a:r>
            <a:r>
              <a:rPr lang="en-US" sz="2400" b="1" i="1" baseline="30000"/>
              <a:t>-</a:t>
            </a:r>
            <a:r>
              <a:rPr lang="en-US" sz="2400" i="1"/>
              <a:t> + b = -1 </a:t>
            </a:r>
          </a:p>
          <a:p>
            <a:r>
              <a:rPr lang="en-US" sz="2400" b="1" i="1"/>
              <a:t>x</a:t>
            </a:r>
            <a:r>
              <a:rPr lang="en-US" sz="2400" b="1" i="1" baseline="30000"/>
              <a:t>+</a:t>
            </a:r>
            <a:r>
              <a:rPr lang="en-US" sz="2400"/>
              <a:t> = </a:t>
            </a:r>
            <a:r>
              <a:rPr lang="en-US" sz="2400" b="1" i="1"/>
              <a:t>x</a:t>
            </a:r>
            <a:r>
              <a:rPr lang="en-US" sz="2400" b="1" i="1" baseline="30000"/>
              <a:t>-</a:t>
            </a:r>
            <a:r>
              <a:rPr lang="en-US" sz="2400"/>
              <a:t> + </a:t>
            </a:r>
            <a:r>
              <a:rPr lang="en-US" sz="2400" i="1">
                <a:latin typeface="Symbol" pitchFamily="18" charset="2"/>
              </a:rPr>
              <a:t>l</a:t>
            </a:r>
            <a:r>
              <a:rPr lang="en-US" sz="2400"/>
              <a:t> </a:t>
            </a:r>
            <a:r>
              <a:rPr lang="en-US" sz="2400" b="1" i="1"/>
              <a:t>w</a:t>
            </a:r>
          </a:p>
          <a:p>
            <a:r>
              <a:rPr lang="en-US" sz="2400"/>
              <a:t>|</a:t>
            </a:r>
            <a:r>
              <a:rPr lang="en-US" sz="2400" b="1" i="1"/>
              <a:t>x</a:t>
            </a:r>
            <a:r>
              <a:rPr lang="en-US" sz="2400" b="1" i="1" baseline="30000"/>
              <a:t>+</a:t>
            </a:r>
            <a:r>
              <a:rPr lang="en-US" sz="2400"/>
              <a:t> - </a:t>
            </a:r>
            <a:r>
              <a:rPr lang="en-US" sz="2400" b="1" i="1"/>
              <a:t>x</a:t>
            </a:r>
            <a:r>
              <a:rPr lang="en-US" sz="2400" b="1" i="1" baseline="30000"/>
              <a:t>-</a:t>
            </a:r>
            <a:r>
              <a:rPr lang="en-US" sz="2400"/>
              <a:t> | </a:t>
            </a:r>
            <a:r>
              <a:rPr lang="en-US" sz="2400" i="1"/>
              <a:t>= M</a:t>
            </a:r>
          </a:p>
          <a:p>
            <a:r>
              <a:rPr lang="en-US" sz="2400" i="1"/>
              <a:t> </a:t>
            </a:r>
          </a:p>
        </p:txBody>
      </p:sp>
      <p:sp>
        <p:nvSpPr>
          <p:cNvPr id="653316" name="Line 4"/>
          <p:cNvSpPr>
            <a:spLocks noChangeShapeType="1"/>
          </p:cNvSpPr>
          <p:nvPr/>
        </p:nvSpPr>
        <p:spPr bwMode="auto">
          <a:xfrm rot="-231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3317" name="Line 5"/>
          <p:cNvSpPr>
            <a:spLocks noChangeShapeType="1"/>
          </p:cNvSpPr>
          <p:nvPr/>
        </p:nvSpPr>
        <p:spPr bwMode="auto">
          <a:xfrm rot="-231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3318" name="Line 6"/>
          <p:cNvSpPr>
            <a:spLocks noChangeShapeType="1"/>
          </p:cNvSpPr>
          <p:nvPr/>
        </p:nvSpPr>
        <p:spPr bwMode="auto">
          <a:xfrm rot="-231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3319" name="Text Box 7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“Predict Class = +1” zone</a:t>
            </a:r>
          </a:p>
        </p:txBody>
      </p:sp>
      <p:sp>
        <p:nvSpPr>
          <p:cNvPr id="653320" name="Text Box 8"/>
          <p:cNvSpPr txBox="1">
            <a:spLocks noChangeArrowheads="1"/>
          </p:cNvSpPr>
          <p:nvPr/>
        </p:nvSpPr>
        <p:spPr bwMode="auto">
          <a:xfrm rot="-1586986">
            <a:off x="2827338" y="2243138"/>
            <a:ext cx="2887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“Predict Class = -1” zone</a:t>
            </a:r>
          </a:p>
        </p:txBody>
      </p:sp>
      <p:sp>
        <p:nvSpPr>
          <p:cNvPr id="653321" name="Text Box 9"/>
          <p:cNvSpPr txBox="1">
            <a:spLocks noChangeArrowheads="1"/>
          </p:cNvSpPr>
          <p:nvPr/>
        </p:nvSpPr>
        <p:spPr bwMode="auto">
          <a:xfrm rot="-1777892">
            <a:off x="1600200" y="2438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wx+b=1</a:t>
            </a:r>
          </a:p>
        </p:txBody>
      </p:sp>
      <p:sp>
        <p:nvSpPr>
          <p:cNvPr id="653322" name="Text Box 10"/>
          <p:cNvSpPr txBox="1">
            <a:spLocks noChangeArrowheads="1"/>
          </p:cNvSpPr>
          <p:nvPr/>
        </p:nvSpPr>
        <p:spPr bwMode="auto">
          <a:xfrm rot="-1777892">
            <a:off x="1754188" y="27082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wx+b=0</a:t>
            </a:r>
          </a:p>
        </p:txBody>
      </p:sp>
      <p:sp>
        <p:nvSpPr>
          <p:cNvPr id="653323" name="Text Box 11"/>
          <p:cNvSpPr txBox="1">
            <a:spLocks noChangeArrowheads="1"/>
          </p:cNvSpPr>
          <p:nvPr/>
        </p:nvSpPr>
        <p:spPr bwMode="auto">
          <a:xfrm rot="-1777892">
            <a:off x="1905000" y="29527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wx+b=-1</a:t>
            </a:r>
          </a:p>
        </p:txBody>
      </p:sp>
      <p:sp>
        <p:nvSpPr>
          <p:cNvPr id="653324" name="Line 12"/>
          <p:cNvSpPr>
            <a:spLocks noChangeShapeType="1"/>
          </p:cNvSpPr>
          <p:nvPr/>
        </p:nvSpPr>
        <p:spPr bwMode="auto">
          <a:xfrm>
            <a:off x="5170488" y="1019175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3325" name="Text Box 13"/>
          <p:cNvSpPr txBox="1">
            <a:spLocks noChangeArrowheads="1"/>
          </p:cNvSpPr>
          <p:nvPr/>
        </p:nvSpPr>
        <p:spPr bwMode="auto">
          <a:xfrm>
            <a:off x="5286375" y="973138"/>
            <a:ext cx="2592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 =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Margin Width =</a:t>
            </a:r>
          </a:p>
        </p:txBody>
      </p:sp>
      <p:sp>
        <p:nvSpPr>
          <p:cNvPr id="653326" name="Text Box 14"/>
          <p:cNvSpPr txBox="1">
            <a:spLocks noChangeArrowheads="1"/>
          </p:cNvSpPr>
          <p:nvPr/>
        </p:nvSpPr>
        <p:spPr bwMode="auto">
          <a:xfrm>
            <a:off x="4808538" y="2590800"/>
            <a:ext cx="416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=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|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x</a:t>
            </a:r>
            <a:r>
              <a:rPr kumimoji="0" lang="en-US" sz="2400" b="1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-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x</a:t>
            </a:r>
            <a:r>
              <a:rPr kumimoji="0" lang="en-US" sz="2400" b="1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| =|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|=</a:t>
            </a: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53327" name="Oval 15"/>
          <p:cNvSpPr>
            <a:spLocks noChangeArrowheads="1"/>
          </p:cNvSpPr>
          <p:nvPr/>
        </p:nvSpPr>
        <p:spPr bwMode="auto">
          <a:xfrm>
            <a:off x="4483100" y="2022475"/>
            <a:ext cx="76200" cy="76200"/>
          </a:xfrm>
          <a:prstGeom prst="ellipse">
            <a:avLst/>
          </a:prstGeom>
          <a:solidFill>
            <a:srgbClr val="9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3328" name="Text Box 16"/>
          <p:cNvSpPr txBox="1">
            <a:spLocks noChangeArrowheads="1"/>
          </p:cNvSpPr>
          <p:nvPr/>
        </p:nvSpPr>
        <p:spPr bwMode="auto">
          <a:xfrm>
            <a:off x="4583113" y="200660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30000" noProof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-</a:t>
            </a:r>
          </a:p>
        </p:txBody>
      </p:sp>
      <p:sp>
        <p:nvSpPr>
          <p:cNvPr id="653329" name="Oval 17"/>
          <p:cNvSpPr>
            <a:spLocks noChangeArrowheads="1"/>
          </p:cNvSpPr>
          <p:nvPr/>
        </p:nvSpPr>
        <p:spPr bwMode="auto">
          <a:xfrm>
            <a:off x="4189413" y="1460500"/>
            <a:ext cx="76200" cy="762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3330" name="Text Box 18"/>
          <p:cNvSpPr txBox="1">
            <a:spLocks noChangeArrowheads="1"/>
          </p:cNvSpPr>
          <p:nvPr/>
        </p:nvSpPr>
        <p:spPr bwMode="auto">
          <a:xfrm>
            <a:off x="4300538" y="102235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3000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+</a:t>
            </a:r>
          </a:p>
        </p:txBody>
      </p:sp>
      <p:graphicFrame>
        <p:nvGraphicFramePr>
          <p:cNvPr id="653331" name="Object 19"/>
          <p:cNvGraphicFramePr>
            <a:graphicFrameLocks noGrp="1" noChangeAspect="1"/>
          </p:cNvGraphicFramePr>
          <p:nvPr>
            <p:ph sz="half" idx="2"/>
          </p:nvPr>
        </p:nvGraphicFramePr>
        <p:xfrm>
          <a:off x="823913" y="5497513"/>
          <a:ext cx="13335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571320" imgH="393480" progId="Equation.3">
                  <p:embed/>
                </p:oleObj>
              </mc:Choice>
              <mc:Fallback>
                <p:oleObj name="Equation" r:id="rId3" imgW="571320" imgH="393480" progId="Equation.3">
                  <p:embed/>
                  <p:pic>
                    <p:nvPicPr>
                      <p:cNvPr id="65333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5497513"/>
                        <a:ext cx="13335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40" name="Object 28"/>
          <p:cNvGraphicFramePr>
            <a:graphicFrameLocks noChangeAspect="1"/>
          </p:cNvGraphicFramePr>
          <p:nvPr/>
        </p:nvGraphicFramePr>
        <p:xfrm>
          <a:off x="5172075" y="4171950"/>
          <a:ext cx="29051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5" imgW="1193760" imgH="457200" progId="Equation.3">
                  <p:embed/>
                </p:oleObj>
              </mc:Choice>
              <mc:Fallback>
                <p:oleObj name="Equation" r:id="rId5" imgW="1193760" imgH="457200" progId="Equation.3">
                  <p:embed/>
                  <p:pic>
                    <p:nvPicPr>
                      <p:cNvPr id="65334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4171950"/>
                        <a:ext cx="290512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41" name="Object 29"/>
          <p:cNvGraphicFramePr>
            <a:graphicFrameLocks noChangeAspect="1"/>
          </p:cNvGraphicFramePr>
          <p:nvPr/>
        </p:nvGraphicFramePr>
        <p:xfrm>
          <a:off x="5038725" y="3308350"/>
          <a:ext cx="26574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7" imgW="1091880" imgH="241200" progId="Equation.3">
                  <p:embed/>
                </p:oleObj>
              </mc:Choice>
              <mc:Fallback>
                <p:oleObj name="Equation" r:id="rId7" imgW="1091880" imgH="241200" progId="Equation.3">
                  <p:embed/>
                  <p:pic>
                    <p:nvPicPr>
                      <p:cNvPr id="65334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3308350"/>
                        <a:ext cx="26574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42" name="Object 30"/>
          <p:cNvGraphicFramePr>
            <a:graphicFrameLocks noChangeAspect="1"/>
          </p:cNvGraphicFramePr>
          <p:nvPr/>
        </p:nvGraphicFramePr>
        <p:xfrm>
          <a:off x="7840663" y="842963"/>
          <a:ext cx="7207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9" imgW="444240" imgH="419040" progId="Equation.3">
                  <p:embed/>
                </p:oleObj>
              </mc:Choice>
              <mc:Fallback>
                <p:oleObj name="Equation" r:id="rId9" imgW="444240" imgH="419040" progId="Equation.3">
                  <p:embed/>
                  <p:pic>
                    <p:nvPicPr>
                      <p:cNvPr id="65334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0663" y="842963"/>
                        <a:ext cx="7207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40374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4648200" cy="685800"/>
          </a:xfrm>
        </p:spPr>
        <p:txBody>
          <a:bodyPr/>
          <a:lstStyle/>
          <a:p>
            <a:r>
              <a:rPr lang="en-US"/>
              <a:t> Linear Classifiers</a:t>
            </a:r>
          </a:p>
        </p:txBody>
      </p:sp>
      <p:sp>
        <p:nvSpPr>
          <p:cNvPr id="593986" name="Text Box 66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denotes +1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denotes -1</a:t>
            </a:r>
          </a:p>
        </p:txBody>
      </p:sp>
      <p:sp>
        <p:nvSpPr>
          <p:cNvPr id="593987" name="Oval 67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88" name="Oval 68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30" name="Line 10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35" name="Oval 1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37" name="Oval 17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38" name="Oval 18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39" name="Oval 19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40" name="Oval 20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41" name="Oval 21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42" name="Oval 22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43" name="Oval 23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45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46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49" name="Oval 29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50" name="Oval 30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52" name="Oval 32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54" name="Oval 34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55" name="Oval 35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58" name="Oval 38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59" name="Oval 39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62" name="Oval 4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63" name="Oval 43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64" name="Oval 4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65" name="Oval 4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66" name="Oval 4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67" name="Oval 47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68" name="Oval 4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70" name="Oval 50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71" name="Oval 51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72" name="Oval 52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73" name="Oval 53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75" name="Oval 5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76" name="Oval 5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78" name="Oval 58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80" name="Oval 60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82" name="Oval 62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83" name="Oval 63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91" name="Text Box 7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93992" name="Text Box 72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How would you classify this data?</a:t>
            </a:r>
          </a:p>
        </p:txBody>
      </p:sp>
    </p:spTree>
    <p:extLst>
      <p:ext uri="{BB962C8B-B14F-4D97-AF65-F5344CB8AC3E}">
        <p14:creationId xmlns:p14="http://schemas.microsoft.com/office/powerpoint/2010/main" val="242186158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Learning the Maximum Margin Classifier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136900"/>
            <a:ext cx="8616950" cy="3106738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Given a guess of </a:t>
            </a:r>
            <a:r>
              <a:rPr lang="en-US" sz="2400" b="1" i="1" dirty="0"/>
              <a:t>w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 we can</a:t>
            </a:r>
          </a:p>
          <a:p>
            <a:r>
              <a:rPr lang="en-US" sz="2400" dirty="0"/>
              <a:t>Compute whether all data points in the correct half-planes</a:t>
            </a:r>
          </a:p>
          <a:p>
            <a:r>
              <a:rPr lang="en-US" sz="2400" dirty="0"/>
              <a:t>Compute the width of the margin</a:t>
            </a:r>
          </a:p>
          <a:p>
            <a:pPr>
              <a:buFontTx/>
              <a:buNone/>
            </a:pPr>
            <a:r>
              <a:rPr lang="en-US" sz="2400" dirty="0"/>
              <a:t>So now we just need to write a program to search the space of </a:t>
            </a:r>
            <a:r>
              <a:rPr lang="en-US" sz="2400" b="1" dirty="0"/>
              <a:t>w</a:t>
            </a:r>
            <a:r>
              <a:rPr lang="en-US" sz="2400" dirty="0"/>
              <a:t>’s and </a:t>
            </a:r>
            <a:r>
              <a:rPr lang="en-US" sz="2400" i="1" dirty="0"/>
              <a:t>b</a:t>
            </a:r>
            <a:r>
              <a:rPr lang="en-US" sz="2400" dirty="0"/>
              <a:t>’s to find the widest margin that matches all the </a:t>
            </a:r>
            <a:r>
              <a:rPr lang="en-US" sz="2400" dirty="0" err="1"/>
              <a:t>datapoints</a:t>
            </a:r>
            <a:r>
              <a:rPr lang="en-US" sz="2400" dirty="0"/>
              <a:t>. </a:t>
            </a:r>
            <a:r>
              <a:rPr lang="en-US" sz="2400" i="1" dirty="0">
                <a:solidFill>
                  <a:srgbClr val="009900"/>
                </a:solidFill>
              </a:rPr>
              <a:t>How?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9900"/>
                </a:solidFill>
              </a:rPr>
              <a:t>Quadratic Programming</a:t>
            </a:r>
          </a:p>
        </p:txBody>
      </p:sp>
      <p:sp>
        <p:nvSpPr>
          <p:cNvPr id="656388" name="Line 4"/>
          <p:cNvSpPr>
            <a:spLocks noChangeShapeType="1"/>
          </p:cNvSpPr>
          <p:nvPr/>
        </p:nvSpPr>
        <p:spPr bwMode="auto">
          <a:xfrm rot="-23199335">
            <a:off x="2292350" y="1709738"/>
            <a:ext cx="2971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6389" name="Line 5"/>
          <p:cNvSpPr>
            <a:spLocks noChangeShapeType="1"/>
          </p:cNvSpPr>
          <p:nvPr/>
        </p:nvSpPr>
        <p:spPr bwMode="auto">
          <a:xfrm rot="-23199335">
            <a:off x="2438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6390" name="Line 6"/>
          <p:cNvSpPr>
            <a:spLocks noChangeShapeType="1"/>
          </p:cNvSpPr>
          <p:nvPr/>
        </p:nvSpPr>
        <p:spPr bwMode="auto">
          <a:xfrm rot="-23199335">
            <a:off x="2582863" y="2289175"/>
            <a:ext cx="2971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6391" name="Text Box 7"/>
          <p:cNvSpPr txBox="1">
            <a:spLocks noChangeArrowheads="1"/>
          </p:cNvSpPr>
          <p:nvPr/>
        </p:nvSpPr>
        <p:spPr bwMode="auto">
          <a:xfrm rot="-1586986">
            <a:off x="1752600" y="1219200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“Predict Class = +1” zone</a:t>
            </a:r>
          </a:p>
        </p:txBody>
      </p:sp>
      <p:sp>
        <p:nvSpPr>
          <p:cNvPr id="656392" name="Text Box 8"/>
          <p:cNvSpPr txBox="1">
            <a:spLocks noChangeArrowheads="1"/>
          </p:cNvSpPr>
          <p:nvPr/>
        </p:nvSpPr>
        <p:spPr bwMode="auto">
          <a:xfrm rot="-1586986">
            <a:off x="2827338" y="2243138"/>
            <a:ext cx="2887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“Predict Class = -1” zone</a:t>
            </a:r>
          </a:p>
        </p:txBody>
      </p:sp>
      <p:sp>
        <p:nvSpPr>
          <p:cNvPr id="656393" name="Text Box 9"/>
          <p:cNvSpPr txBox="1">
            <a:spLocks noChangeArrowheads="1"/>
          </p:cNvSpPr>
          <p:nvPr/>
        </p:nvSpPr>
        <p:spPr bwMode="auto">
          <a:xfrm rot="-1777892">
            <a:off x="1600200" y="2438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wx+b=1</a:t>
            </a:r>
          </a:p>
        </p:txBody>
      </p:sp>
      <p:sp>
        <p:nvSpPr>
          <p:cNvPr id="656394" name="Text Box 10"/>
          <p:cNvSpPr txBox="1">
            <a:spLocks noChangeArrowheads="1"/>
          </p:cNvSpPr>
          <p:nvPr/>
        </p:nvSpPr>
        <p:spPr bwMode="auto">
          <a:xfrm rot="-1777892">
            <a:off x="1754188" y="27082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wx+b=0</a:t>
            </a:r>
          </a:p>
        </p:txBody>
      </p:sp>
      <p:sp>
        <p:nvSpPr>
          <p:cNvPr id="656395" name="Text Box 11"/>
          <p:cNvSpPr txBox="1">
            <a:spLocks noChangeArrowheads="1"/>
          </p:cNvSpPr>
          <p:nvPr/>
        </p:nvSpPr>
        <p:spPr bwMode="auto">
          <a:xfrm rot="-1777892">
            <a:off x="1905000" y="29527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wx+b=-1</a:t>
            </a:r>
          </a:p>
        </p:txBody>
      </p:sp>
      <p:sp>
        <p:nvSpPr>
          <p:cNvPr id="656396" name="Line 12"/>
          <p:cNvSpPr>
            <a:spLocks noChangeShapeType="1"/>
          </p:cNvSpPr>
          <p:nvPr/>
        </p:nvSpPr>
        <p:spPr bwMode="auto">
          <a:xfrm>
            <a:off x="5170488" y="1019175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6397" name="Text Box 13"/>
          <p:cNvSpPr txBox="1">
            <a:spLocks noChangeArrowheads="1"/>
          </p:cNvSpPr>
          <p:nvPr/>
        </p:nvSpPr>
        <p:spPr bwMode="auto">
          <a:xfrm>
            <a:off x="5286375" y="973138"/>
            <a:ext cx="2592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 =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Margin Width =</a:t>
            </a:r>
          </a:p>
        </p:txBody>
      </p:sp>
      <p:sp>
        <p:nvSpPr>
          <p:cNvPr id="656399" name="Oval 15"/>
          <p:cNvSpPr>
            <a:spLocks noChangeArrowheads="1"/>
          </p:cNvSpPr>
          <p:nvPr/>
        </p:nvSpPr>
        <p:spPr bwMode="auto">
          <a:xfrm>
            <a:off x="4483100" y="2022475"/>
            <a:ext cx="76200" cy="76200"/>
          </a:xfrm>
          <a:prstGeom prst="ellipse">
            <a:avLst/>
          </a:prstGeom>
          <a:solidFill>
            <a:srgbClr val="9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6400" name="Text Box 16"/>
          <p:cNvSpPr txBox="1">
            <a:spLocks noChangeArrowheads="1"/>
          </p:cNvSpPr>
          <p:nvPr/>
        </p:nvSpPr>
        <p:spPr bwMode="auto">
          <a:xfrm>
            <a:off x="4583113" y="200660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30000" noProof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-</a:t>
            </a:r>
          </a:p>
        </p:txBody>
      </p:sp>
      <p:sp>
        <p:nvSpPr>
          <p:cNvPr id="656401" name="Oval 17"/>
          <p:cNvSpPr>
            <a:spLocks noChangeArrowheads="1"/>
          </p:cNvSpPr>
          <p:nvPr/>
        </p:nvSpPr>
        <p:spPr bwMode="auto">
          <a:xfrm>
            <a:off x="4189413" y="1460500"/>
            <a:ext cx="76200" cy="762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56402" name="Text Box 18"/>
          <p:cNvSpPr txBox="1">
            <a:spLocks noChangeArrowheads="1"/>
          </p:cNvSpPr>
          <p:nvPr/>
        </p:nvSpPr>
        <p:spPr bwMode="auto">
          <a:xfrm>
            <a:off x="4300538" y="102235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3000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+</a:t>
            </a:r>
          </a:p>
        </p:txBody>
      </p:sp>
      <p:graphicFrame>
        <p:nvGraphicFramePr>
          <p:cNvPr id="656406" name="Object 22"/>
          <p:cNvGraphicFramePr>
            <a:graphicFrameLocks noChangeAspect="1"/>
          </p:cNvGraphicFramePr>
          <p:nvPr/>
        </p:nvGraphicFramePr>
        <p:xfrm>
          <a:off x="7840663" y="842963"/>
          <a:ext cx="7207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444240" imgH="419040" progId="Equation.3">
                  <p:embed/>
                </p:oleObj>
              </mc:Choice>
              <mc:Fallback>
                <p:oleObj name="Equation" r:id="rId3" imgW="444240" imgH="419040" progId="Equation.3">
                  <p:embed/>
                  <p:pic>
                    <p:nvPicPr>
                      <p:cNvPr id="65640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0663" y="842963"/>
                        <a:ext cx="7207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75810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</a:t>
            </a:r>
            <a:endParaRPr lang="en-SG" sz="4000" b="1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just">
              <a:defRPr/>
            </a:pPr>
            <a:r>
              <a:rPr lang="en-US" sz="2000" dirty="0" err="1"/>
              <a:t>Contoh</a:t>
            </a:r>
            <a:r>
              <a:rPr lang="en-US" sz="2000" dirty="0"/>
              <a:t> SVM Linier </a:t>
            </a:r>
            <a:r>
              <a:rPr lang="en-US" sz="2000" dirty="0" err="1"/>
              <a:t>pada</a:t>
            </a:r>
            <a:r>
              <a:rPr lang="en-US" sz="2000" dirty="0"/>
              <a:t> dataset </a:t>
            </a:r>
            <a:r>
              <a:rPr lang="en-US" sz="2000" dirty="0" err="1"/>
              <a:t>berikut</a:t>
            </a:r>
            <a:r>
              <a:rPr lang="en-US" sz="2000" dirty="0"/>
              <a:t> :</a:t>
            </a:r>
          </a:p>
          <a:p>
            <a:pPr marL="0" indent="0" algn="just">
              <a:buFontTx/>
              <a:buNone/>
              <a:defRPr/>
            </a:pPr>
            <a:r>
              <a:rPr lang="en-US" sz="2000" dirty="0"/>
              <a:t>     </a:t>
            </a:r>
            <a:r>
              <a:rPr lang="en-US" sz="2000" dirty="0" err="1"/>
              <a:t>Tentukan</a:t>
            </a:r>
            <a:r>
              <a:rPr lang="en-US" sz="2000" dirty="0"/>
              <a:t> </a:t>
            </a:r>
            <a:r>
              <a:rPr lang="en-US" sz="2000" dirty="0" err="1"/>
              <a:t>Hyperplanenya</a:t>
            </a:r>
            <a:r>
              <a:rPr lang="en-US" sz="2000" dirty="0"/>
              <a:t> !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Visualisasi</a:t>
            </a:r>
            <a:r>
              <a:rPr lang="en-US" sz="2000" dirty="0"/>
              <a:t> data :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00113" y="2133600"/>
          <a:ext cx="6551612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9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1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Kelas</a:t>
                      </a:r>
                      <a:r>
                        <a:rPr lang="en-US" dirty="0"/>
                        <a:t> (y)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(SV)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899592" y="4509120"/>
          <a:ext cx="5040560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7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05" r="26617" b="80936"/>
          <a:stretch>
            <a:fillRect/>
          </a:stretch>
        </p:blipFill>
        <p:spPr bwMode="auto">
          <a:xfrm>
            <a:off x="6156325" y="4443413"/>
            <a:ext cx="1557338" cy="10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57251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1 (Cont.)</a:t>
            </a:r>
            <a:endParaRPr lang="en-SG" sz="400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96891"/>
          </a:xfrm>
        </p:spPr>
        <p:txBody>
          <a:bodyPr/>
          <a:lstStyle/>
          <a:p>
            <a:pPr algn="just">
              <a:defRPr/>
            </a:pPr>
            <a:r>
              <a:rPr lang="en-US" sz="2000" dirty="0" err="1"/>
              <a:t>Contoh</a:t>
            </a:r>
            <a:r>
              <a:rPr lang="en-US" sz="2000" dirty="0"/>
              <a:t> SVM Linier :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lvl="1" algn="just">
              <a:defRPr/>
            </a:pPr>
            <a:r>
              <a:rPr lang="en-US" sz="1600" dirty="0" err="1"/>
              <a:t>Formulasi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</a:p>
          <a:p>
            <a:pPr lvl="2" algn="just">
              <a:defRPr/>
            </a:pPr>
            <a:r>
              <a:rPr lang="en-US" sz="1600" dirty="0" err="1"/>
              <a:t>Meminimalkan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:</a:t>
            </a:r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r>
              <a:rPr lang="en-US" sz="1600" dirty="0"/>
              <a:t>	</a:t>
            </a:r>
          </a:p>
          <a:p>
            <a:pPr lvl="2" algn="just">
              <a:defRPr/>
            </a:pPr>
            <a:endParaRPr lang="id-ID" sz="1600" dirty="0"/>
          </a:p>
          <a:p>
            <a:pPr lvl="2" algn="just">
              <a:defRPr/>
            </a:pPr>
            <a:r>
              <a:rPr lang="en-US" sz="1600" dirty="0" err="1"/>
              <a:t>Syarat</a:t>
            </a:r>
            <a:r>
              <a:rPr lang="en-US" sz="1600" dirty="0"/>
              <a:t> :</a:t>
            </a:r>
            <a:endParaRPr lang="en-SG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71550" y="1773238"/>
          <a:ext cx="2098675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Kelas</a:t>
                      </a:r>
                      <a:r>
                        <a:rPr lang="en-US" dirty="0"/>
                        <a:t> (y)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419872" y="1628800"/>
          <a:ext cx="3744416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47664" y="5661248"/>
            <a:ext cx="4344972" cy="369332"/>
          </a:xfrm>
          <a:prstGeom prst="rect">
            <a:avLst/>
          </a:prstGeom>
          <a:blipFill rotWithShape="1">
            <a:blip r:embed="rId3"/>
            <a:stretch>
              <a:fillRect b="-8333"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ahoma"/>
                <a:ea typeface="+mn-ea"/>
                <a:cs typeface="+mn-cs"/>
              </a:rPr>
              <a:t> </a:t>
            </a:r>
          </a:p>
        </p:txBody>
      </p:sp>
      <p:pic>
        <p:nvPicPr>
          <p:cNvPr id="1129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628775"/>
            <a:ext cx="1554162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97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7"/>
          <a:stretch>
            <a:fillRect/>
          </a:stretch>
        </p:blipFill>
        <p:spPr bwMode="auto">
          <a:xfrm>
            <a:off x="1666875" y="4509120"/>
            <a:ext cx="26289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98281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1 (Cont.)</a:t>
            </a:r>
            <a:endParaRPr lang="en-SG" sz="400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 algn="just">
              <a:defRPr/>
            </a:pP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(x</a:t>
            </a:r>
            <a:r>
              <a:rPr lang="en-US" sz="1600" baseline="-25000" dirty="0"/>
              <a:t>1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x</a:t>
            </a:r>
            <a:r>
              <a:rPr lang="en-US" sz="1600" baseline="-25000" dirty="0"/>
              <a:t>2</a:t>
            </a:r>
            <a:r>
              <a:rPr lang="en-US" sz="1600" dirty="0"/>
              <a:t>), </a:t>
            </a:r>
            <a:r>
              <a:rPr lang="en-US" sz="1600" dirty="0" err="1"/>
              <a:t>maka</a:t>
            </a:r>
            <a:r>
              <a:rPr lang="en-US" sz="1600" dirty="0"/>
              <a:t> w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2 </a:t>
            </a:r>
            <a:r>
              <a:rPr lang="en-US" sz="1600" dirty="0" err="1"/>
              <a:t>fitur</a:t>
            </a:r>
            <a:r>
              <a:rPr lang="en-US" sz="1600" dirty="0"/>
              <a:t> (w</a:t>
            </a:r>
            <a:r>
              <a:rPr lang="en-US" sz="1600" baseline="-25000" dirty="0"/>
              <a:t>1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w</a:t>
            </a:r>
            <a:r>
              <a:rPr lang="en-US" sz="1600" baseline="-25000" dirty="0"/>
              <a:t>2</a:t>
            </a:r>
            <a:r>
              <a:rPr lang="en-US" sz="1600" dirty="0"/>
              <a:t>).</a:t>
            </a:r>
          </a:p>
          <a:p>
            <a:pPr lvl="1" algn="just">
              <a:defRPr/>
            </a:pPr>
            <a:r>
              <a:rPr lang="en-US" sz="1600" dirty="0" err="1"/>
              <a:t>Formulasi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</a:p>
          <a:p>
            <a:pPr lvl="2" algn="just">
              <a:defRPr/>
            </a:pPr>
            <a:r>
              <a:rPr lang="en-US" sz="1600" dirty="0" err="1"/>
              <a:t>Meminimalkan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margin :</a:t>
            </a:r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r>
              <a:rPr lang="en-US" sz="1600" dirty="0"/>
              <a:t>	</a:t>
            </a:r>
          </a:p>
          <a:p>
            <a:pPr lvl="2" algn="just">
              <a:defRPr/>
            </a:pPr>
            <a:r>
              <a:rPr lang="en-US" sz="1600" dirty="0" err="1"/>
              <a:t>Syarat</a:t>
            </a:r>
            <a:r>
              <a:rPr lang="en-US" sz="1600" dirty="0"/>
              <a:t> :</a:t>
            </a:r>
          </a:p>
          <a:p>
            <a:pPr lvl="2" algn="just">
              <a:defRPr/>
            </a:pPr>
            <a:endParaRPr lang="en-US" sz="1600" dirty="0"/>
          </a:p>
          <a:p>
            <a:pPr lvl="2" algn="just">
              <a:defRPr/>
            </a:pPr>
            <a:endParaRPr lang="en-US" sz="1600" dirty="0"/>
          </a:p>
          <a:p>
            <a:pPr lvl="2" algn="just"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r>
              <a:rPr lang="en-US" sz="1600" dirty="0"/>
              <a:t>   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didapatkan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persamaan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r>
              <a:rPr lang="en-US" sz="1600" dirty="0"/>
              <a:t>        </a:t>
            </a:r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lvl="1" algn="just">
              <a:defRPr/>
            </a:pPr>
            <a:endParaRPr lang="en-US" sz="16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/>
          </a:p>
        </p:txBody>
      </p:sp>
      <p:sp>
        <p:nvSpPr>
          <p:cNvPr id="7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43472" y="2169992"/>
            <a:ext cx="2792559" cy="61093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ahoma"/>
                <a:ea typeface="+mn-ea"/>
                <a:cs typeface="+mn-cs"/>
              </a:rPr>
              <a:t> </a:t>
            </a:r>
          </a:p>
        </p:txBody>
      </p:sp>
      <p:sp>
        <p:nvSpPr>
          <p:cNvPr id="8" name="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47664" y="3140968"/>
            <a:ext cx="4378378" cy="646331"/>
          </a:xfrm>
          <a:prstGeom prst="rect">
            <a:avLst/>
          </a:prstGeom>
          <a:blipFill rotWithShape="1">
            <a:blip r:embed="rId3"/>
            <a:stretch>
              <a:fillRect b="-3774"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ahoma"/>
                <a:ea typeface="+mn-ea"/>
                <a:cs typeface="+mn-cs"/>
              </a:rPr>
              <a:t> </a:t>
            </a:r>
          </a:p>
        </p:txBody>
      </p:sp>
      <p:sp>
        <p:nvSpPr>
          <p:cNvPr id="9" name="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76287" y="3995772"/>
            <a:ext cx="5876352" cy="1754326"/>
          </a:xfrm>
          <a:prstGeom prst="rect">
            <a:avLst/>
          </a:prstGeom>
          <a:blipFill rotWithShape="1">
            <a:blip r:embed="rId4"/>
            <a:stretch>
              <a:fillRect l="-934"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ahoma"/>
                <a:ea typeface="+mn-ea"/>
                <a:cs typeface="+mn-cs"/>
              </a:rPr>
              <a:t> </a:t>
            </a:r>
          </a:p>
        </p:txBody>
      </p:sp>
      <p:pic>
        <p:nvPicPr>
          <p:cNvPr id="1229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1957388"/>
            <a:ext cx="17716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7741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1 (Cont.)</a:t>
            </a:r>
            <a:endParaRPr lang="en-SG" sz="400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-541338" y="1268413"/>
            <a:ext cx="6553201" cy="4968875"/>
          </a:xfrm>
        </p:spPr>
        <p:txBody>
          <a:bodyPr/>
          <a:lstStyle/>
          <a:p>
            <a:pPr marL="914400" lvl="2" indent="0">
              <a:buFontTx/>
              <a:buNone/>
              <a:defRPr/>
            </a:pPr>
            <a:r>
              <a:rPr lang="en-US" sz="1600" dirty="0" err="1"/>
              <a:t>Didapatkan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persamaan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</a:p>
          <a:p>
            <a:pPr marL="914400" lvl="2" indent="0">
              <a:buFontTx/>
              <a:buNone/>
              <a:defRPr/>
            </a:pPr>
            <a:endParaRPr lang="en-US" sz="1600" dirty="0"/>
          </a:p>
          <a:p>
            <a:pPr marL="914400" lvl="2" indent="0">
              <a:buFontTx/>
              <a:buNone/>
              <a:defRPr/>
            </a:pPr>
            <a:endParaRPr lang="en-US" sz="1600" dirty="0"/>
          </a:p>
          <a:p>
            <a:pPr marL="914400" lvl="2" indent="0">
              <a:buFontTx/>
              <a:buNone/>
              <a:defRPr/>
            </a:pPr>
            <a:endParaRPr lang="en-US" sz="1600" dirty="0"/>
          </a:p>
          <a:p>
            <a:pPr marL="914400" lvl="2" indent="0">
              <a:buFontTx/>
              <a:buNone/>
              <a:defRPr/>
            </a:pPr>
            <a:endParaRPr lang="en-US" sz="1600" dirty="0"/>
          </a:p>
          <a:p>
            <a:pPr marL="914400" lvl="2" indent="0">
              <a:buFontTx/>
              <a:buNone/>
              <a:defRPr/>
            </a:pPr>
            <a:endParaRPr lang="en-US" sz="1600" dirty="0"/>
          </a:p>
          <a:p>
            <a:pPr lvl="2">
              <a:defRPr/>
            </a:pPr>
            <a:r>
              <a:rPr lang="en-US" sz="1600" dirty="0" err="1"/>
              <a:t>Menjumlahkan</a:t>
            </a:r>
            <a:r>
              <a:rPr lang="en-US" sz="1600" dirty="0"/>
              <a:t> </a:t>
            </a:r>
            <a:r>
              <a:rPr lang="en-US" sz="1600" dirty="0" err="1"/>
              <a:t>persamaan</a:t>
            </a:r>
            <a:r>
              <a:rPr lang="en-US" sz="1600" dirty="0"/>
              <a:t> (1) </a:t>
            </a:r>
            <a:r>
              <a:rPr lang="en-US" sz="1600" dirty="0" err="1"/>
              <a:t>dan</a:t>
            </a:r>
            <a:r>
              <a:rPr lang="en-US" sz="1600" dirty="0"/>
              <a:t> (2)  :</a:t>
            </a:r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marL="914400" lvl="2" indent="0">
              <a:buFontTx/>
              <a:buNone/>
              <a:defRPr/>
            </a:pP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didapatkan</a:t>
            </a:r>
            <a:r>
              <a:rPr lang="en-US" sz="1600" dirty="0"/>
              <a:t> </a:t>
            </a:r>
            <a:r>
              <a:rPr lang="en-US" sz="1600" dirty="0" err="1"/>
              <a:t>persamaan</a:t>
            </a:r>
            <a:r>
              <a:rPr lang="en-US" sz="1600" dirty="0"/>
              <a:t> </a:t>
            </a:r>
            <a:r>
              <a:rPr lang="en-US" sz="1600" dirty="0" err="1"/>
              <a:t>hyperplane</a:t>
            </a:r>
            <a:r>
              <a:rPr lang="en-US" sz="1600" dirty="0"/>
              <a:t>  :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/>
              <a:t>w</a:t>
            </a:r>
            <a:r>
              <a:rPr lang="en-US" sz="1600" baseline="-25000" dirty="0"/>
              <a:t>1</a:t>
            </a:r>
            <a:r>
              <a:rPr lang="en-US" sz="1600" dirty="0"/>
              <a:t>x</a:t>
            </a:r>
            <a:r>
              <a:rPr lang="en-US" sz="1600" baseline="-25000" dirty="0"/>
              <a:t>1</a:t>
            </a:r>
            <a:r>
              <a:rPr lang="en-US" sz="1600" dirty="0"/>
              <a:t> + w</a:t>
            </a:r>
            <a:r>
              <a:rPr lang="en-US" sz="1600" baseline="-25000" dirty="0"/>
              <a:t>2</a:t>
            </a:r>
            <a:r>
              <a:rPr lang="en-US" sz="1600" dirty="0"/>
              <a:t>x</a:t>
            </a:r>
            <a:r>
              <a:rPr lang="en-US" sz="1600" baseline="-25000" dirty="0"/>
              <a:t>2</a:t>
            </a:r>
            <a:r>
              <a:rPr lang="en-US" sz="1600" dirty="0"/>
              <a:t> + b = 0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/>
              <a:t>x</a:t>
            </a:r>
            <a:r>
              <a:rPr lang="en-US" sz="1600" baseline="-25000" dirty="0"/>
              <a:t>1</a:t>
            </a:r>
            <a:r>
              <a:rPr lang="en-US" sz="1600" dirty="0"/>
              <a:t> + x</a:t>
            </a:r>
            <a:r>
              <a:rPr lang="en-US" sz="1600" baseline="-25000" dirty="0"/>
              <a:t>2</a:t>
            </a:r>
            <a:r>
              <a:rPr lang="en-US" sz="1600" dirty="0"/>
              <a:t> - 1 = 0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/>
              <a:t>x</a:t>
            </a:r>
            <a:r>
              <a:rPr lang="en-US" sz="1600" baseline="-25000" dirty="0"/>
              <a:t>2</a:t>
            </a:r>
            <a:r>
              <a:rPr lang="en-US" sz="1600" dirty="0"/>
              <a:t> = 1 -  x</a:t>
            </a:r>
            <a:r>
              <a:rPr lang="en-US" sz="1600" baseline="-25000" dirty="0"/>
              <a:t>1</a:t>
            </a:r>
          </a:p>
          <a:p>
            <a:pPr marL="914400" lvl="2" indent="0">
              <a:buFontTx/>
              <a:buNone/>
              <a:defRPr/>
            </a:pPr>
            <a:br>
              <a:rPr lang="en-US" sz="1600" dirty="0"/>
            </a:b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r>
              <a:rPr lang="en-US" sz="1600" dirty="0"/>
              <a:t>        </a:t>
            </a:r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lvl="1" algn="just">
              <a:defRPr/>
            </a:pPr>
            <a:endParaRPr lang="en-US" sz="16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/>
          </a:p>
        </p:txBody>
      </p:sp>
      <p:sp>
        <p:nvSpPr>
          <p:cNvPr id="9" name="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536" y="1628800"/>
            <a:ext cx="2450799" cy="1200329"/>
          </a:xfrm>
          <a:prstGeom prst="rect">
            <a:avLst/>
          </a:prstGeom>
          <a:blipFill rotWithShape="1">
            <a:blip r:embed="rId2"/>
            <a:stretch>
              <a:fillRect l="-2239" t="-2538" b="-7107"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ahoma"/>
                <a:ea typeface="+mn-ea"/>
                <a:cs typeface="+mn-cs"/>
              </a:rPr>
              <a:t> </a:t>
            </a:r>
          </a:p>
        </p:txBody>
      </p:sp>
      <p:sp>
        <p:nvSpPr>
          <p:cNvPr id="10" name="Rectangle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9592" y="3429000"/>
            <a:ext cx="2768707" cy="1477328"/>
          </a:xfrm>
          <a:prstGeom prst="rect">
            <a:avLst/>
          </a:prstGeom>
          <a:blipFill rotWithShape="1">
            <a:blip r:embed="rId3"/>
            <a:stretch>
              <a:fillRect l="-1982" r="-881" b="-5372"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ahoma"/>
                <a:ea typeface="+mn-ea"/>
                <a:cs typeface="+mn-cs"/>
              </a:rPr>
              <a:t> 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635375" y="1628775"/>
            <a:ext cx="5843588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Menjumlahkan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persamaan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(1)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(3)  :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Menjumlahkan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persamaan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(2)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(3)  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     </a:t>
            </a: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SG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92080" y="1890698"/>
            <a:ext cx="2601994" cy="1754326"/>
          </a:xfrm>
          <a:prstGeom prst="rect">
            <a:avLst/>
          </a:prstGeom>
          <a:blipFill rotWithShape="1">
            <a:blip r:embed="rId4"/>
            <a:stretch>
              <a:fillRect l="-1874" r="-1171"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ahoma"/>
                <a:ea typeface="+mn-ea"/>
                <a:cs typeface="+mn-cs"/>
              </a:rPr>
              <a:t> </a:t>
            </a:r>
          </a:p>
        </p:txBody>
      </p:sp>
      <p:sp>
        <p:nvSpPr>
          <p:cNvPr id="13" name="Rectangle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75564" y="3645024"/>
            <a:ext cx="3268844" cy="1477328"/>
          </a:xfrm>
          <a:prstGeom prst="rect">
            <a:avLst/>
          </a:prstGeom>
          <a:blipFill rotWithShape="1">
            <a:blip r:embed="rId5"/>
            <a:stretch>
              <a:fillRect r="-933" b="-5785"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ahoma"/>
                <a:ea typeface="+mn-ea"/>
                <a:cs typeface="+mn-cs"/>
              </a:rPr>
              <a:t> 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288" y="2997200"/>
            <a:ext cx="4176712" cy="2087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1628775"/>
            <a:ext cx="4176713" cy="1728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3357563"/>
            <a:ext cx="4176713" cy="172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27316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1 (Cont.)</a:t>
            </a:r>
            <a:endParaRPr lang="en-SG" sz="400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-541338" y="1268413"/>
            <a:ext cx="7200901" cy="4968875"/>
          </a:xfrm>
        </p:spPr>
        <p:txBody>
          <a:bodyPr/>
          <a:lstStyle/>
          <a:p>
            <a:pPr marL="914400" lvl="2" indent="0">
              <a:buFontTx/>
              <a:buNone/>
              <a:defRPr/>
            </a:pPr>
            <a:r>
              <a:rPr lang="en-US" sz="1600" dirty="0" err="1"/>
              <a:t>Visualisasi</a:t>
            </a:r>
            <a:r>
              <a:rPr lang="en-US" sz="1600" dirty="0"/>
              <a:t> </a:t>
            </a:r>
            <a:r>
              <a:rPr lang="en-US" sz="1600" dirty="0" err="1"/>
              <a:t>garis</a:t>
            </a:r>
            <a:r>
              <a:rPr lang="en-US" sz="1600" dirty="0"/>
              <a:t> </a:t>
            </a:r>
            <a:r>
              <a:rPr lang="en-US" sz="1600" dirty="0" err="1"/>
              <a:t>hyperplane</a:t>
            </a:r>
            <a:r>
              <a:rPr lang="en-US" sz="1600" dirty="0"/>
              <a:t> (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klasifikasi</a:t>
            </a:r>
            <a:r>
              <a:rPr lang="en-US" sz="1600" dirty="0"/>
              <a:t>)  :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/>
              <a:t>w</a:t>
            </a:r>
            <a:r>
              <a:rPr lang="en-US" sz="1600" baseline="-25000" dirty="0"/>
              <a:t>1</a:t>
            </a:r>
            <a:r>
              <a:rPr lang="en-US" sz="1600" dirty="0"/>
              <a:t>x</a:t>
            </a:r>
            <a:r>
              <a:rPr lang="en-US" sz="1600" baseline="-25000" dirty="0"/>
              <a:t>1</a:t>
            </a:r>
            <a:r>
              <a:rPr lang="en-US" sz="1600" dirty="0"/>
              <a:t> + w</a:t>
            </a:r>
            <a:r>
              <a:rPr lang="en-US" sz="1600" baseline="-25000" dirty="0"/>
              <a:t>2</a:t>
            </a:r>
            <a:r>
              <a:rPr lang="en-US" sz="1600" dirty="0"/>
              <a:t>x</a:t>
            </a:r>
            <a:r>
              <a:rPr lang="en-US" sz="1600" baseline="-25000" dirty="0"/>
              <a:t>2</a:t>
            </a:r>
            <a:r>
              <a:rPr lang="en-US" sz="1600" dirty="0"/>
              <a:t> + b = 0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/>
              <a:t>x</a:t>
            </a:r>
            <a:r>
              <a:rPr lang="en-US" sz="1600" baseline="-25000" dirty="0"/>
              <a:t>1</a:t>
            </a:r>
            <a:r>
              <a:rPr lang="en-US" sz="1600" dirty="0"/>
              <a:t> + x</a:t>
            </a:r>
            <a:r>
              <a:rPr lang="en-US" sz="1600" baseline="-25000" dirty="0"/>
              <a:t>2</a:t>
            </a:r>
            <a:r>
              <a:rPr lang="en-US" sz="1600" dirty="0"/>
              <a:t> - 1 = 0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/>
              <a:t>x</a:t>
            </a:r>
            <a:r>
              <a:rPr lang="en-US" sz="1600" baseline="-25000" dirty="0"/>
              <a:t>2</a:t>
            </a:r>
            <a:r>
              <a:rPr lang="en-US" sz="1600" dirty="0"/>
              <a:t> = 1 -  x</a:t>
            </a:r>
            <a:r>
              <a:rPr lang="en-US" sz="1600" baseline="-25000" dirty="0"/>
              <a:t>1</a:t>
            </a:r>
          </a:p>
          <a:p>
            <a:pPr marL="914400" lvl="2" indent="0">
              <a:buFontTx/>
              <a:buNone/>
              <a:defRPr/>
            </a:pPr>
            <a:endParaRPr lang="en-US" sz="1600" dirty="0"/>
          </a:p>
          <a:p>
            <a:pPr marL="914400" lvl="2" indent="0">
              <a:buFontTx/>
              <a:buNone/>
              <a:defRPr/>
            </a:pPr>
            <a:br>
              <a:rPr lang="en-US" sz="1600" dirty="0"/>
            </a:b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r>
              <a:rPr lang="en-US" sz="1600" dirty="0"/>
              <a:t>        </a:t>
            </a:r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lvl="1" algn="just">
              <a:defRPr/>
            </a:pPr>
            <a:endParaRPr lang="en-US" sz="16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95288" y="2708275"/>
          <a:ext cx="2736850" cy="22256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1</a:t>
                      </a:r>
                    </a:p>
                  </a:txBody>
                  <a:tcPr marL="91458" marR="91458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2</a:t>
                      </a:r>
                      <a:r>
                        <a:rPr lang="en-US" sz="1800" dirty="0"/>
                        <a:t> = 1 – x</a:t>
                      </a:r>
                      <a:r>
                        <a:rPr lang="en-US" sz="1800" baseline="-25000" dirty="0"/>
                        <a:t>1</a:t>
                      </a:r>
                    </a:p>
                  </a:txBody>
                  <a:tcPr marL="91458" marR="91458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-2</a:t>
                      </a:r>
                    </a:p>
                  </a:txBody>
                  <a:tcPr marL="91458" marR="91458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58" marR="91458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-1</a:t>
                      </a:r>
                    </a:p>
                  </a:txBody>
                  <a:tcPr marL="91458" marR="91458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58" marR="91458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58" marR="91458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58" marR="91458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58" marR="91458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58" marR="91458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58" marR="91458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</a:t>
                      </a:r>
                    </a:p>
                  </a:txBody>
                  <a:tcPr marL="91458" marR="91458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363" name="Group 3"/>
          <p:cNvGrpSpPr>
            <a:grpSpLocks/>
          </p:cNvGrpSpPr>
          <p:nvPr/>
        </p:nvGrpSpPr>
        <p:grpSpPr bwMode="auto">
          <a:xfrm>
            <a:off x="3408363" y="1916113"/>
            <a:ext cx="5124450" cy="3384550"/>
            <a:chOff x="2009775" y="1743075"/>
            <a:chExt cx="5124450" cy="3384376"/>
          </a:xfrm>
        </p:grpSpPr>
        <p:graphicFrame>
          <p:nvGraphicFramePr>
            <p:cNvPr id="17" name="Chart 16"/>
            <p:cNvGraphicFramePr>
              <a:graphicFrameLocks/>
            </p:cNvGraphicFramePr>
            <p:nvPr/>
          </p:nvGraphicFramePr>
          <p:xfrm>
            <a:off x="2009775" y="237172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8" name="Straight Connector 17"/>
            <p:cNvCxnSpPr/>
            <p:nvPr/>
          </p:nvCxnSpPr>
          <p:spPr>
            <a:xfrm>
              <a:off x="2381250" y="1743075"/>
              <a:ext cx="4752975" cy="33843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64" name="Rectangle 6"/>
          <p:cNvSpPr>
            <a:spLocks noChangeArrowheads="1"/>
          </p:cNvSpPr>
          <p:nvPr/>
        </p:nvSpPr>
        <p:spPr bwMode="auto">
          <a:xfrm>
            <a:off x="3132138" y="1747838"/>
            <a:ext cx="2055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2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= 1 -  x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4601893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1 (Cont.)</a:t>
            </a:r>
            <a:endParaRPr lang="en-SG" sz="400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-541338" y="1268413"/>
            <a:ext cx="7200901" cy="4968875"/>
          </a:xfrm>
        </p:spPr>
        <p:txBody>
          <a:bodyPr/>
          <a:lstStyle/>
          <a:p>
            <a:pPr marL="914400" lvl="2" indent="0">
              <a:buFontTx/>
              <a:buNone/>
              <a:defRPr/>
            </a:pPr>
            <a:r>
              <a:rPr lang="en-US" sz="1600" dirty="0" err="1"/>
              <a:t>Misalkan</a:t>
            </a:r>
            <a:r>
              <a:rPr lang="en-US" sz="1600" dirty="0"/>
              <a:t> </a:t>
            </a:r>
            <a:r>
              <a:rPr lang="en-US" sz="1600" dirty="0" err="1"/>
              <a:t>diketahui</a:t>
            </a:r>
            <a:r>
              <a:rPr lang="en-US" sz="1600" dirty="0"/>
              <a:t> data </a:t>
            </a:r>
            <a:r>
              <a:rPr lang="en-US" sz="1600" dirty="0" err="1"/>
              <a:t>uji</a:t>
            </a:r>
            <a:r>
              <a:rPr lang="en-US" sz="1600" dirty="0"/>
              <a:t>/ data testing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/>
              <a:t>  	</a:t>
            </a:r>
            <a:r>
              <a:rPr lang="en-US" sz="1600" dirty="0" err="1"/>
              <a:t>Diketahui</a:t>
            </a:r>
            <a:r>
              <a:rPr lang="en-US" sz="1600" dirty="0"/>
              <a:t> : f(x) = x</a:t>
            </a:r>
            <a:r>
              <a:rPr lang="en-US" sz="1600" baseline="-25000" dirty="0"/>
              <a:t>1</a:t>
            </a:r>
            <a:r>
              <a:rPr lang="en-US" sz="1600" dirty="0"/>
              <a:t> + x</a:t>
            </a:r>
            <a:r>
              <a:rPr lang="en-US" sz="1600" baseline="-25000" dirty="0"/>
              <a:t>2</a:t>
            </a:r>
            <a:r>
              <a:rPr lang="en-US" sz="1600" dirty="0"/>
              <a:t> – 1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/>
              <a:t> 	</a:t>
            </a:r>
            <a:r>
              <a:rPr lang="en-US" sz="1600" dirty="0" err="1"/>
              <a:t>Kelas</a:t>
            </a:r>
            <a:r>
              <a:rPr lang="en-US" sz="1600" dirty="0"/>
              <a:t> = sign(f(x))</a:t>
            </a:r>
          </a:p>
          <a:p>
            <a:pPr marL="914400" lvl="2" indent="0">
              <a:buFontTx/>
              <a:buNone/>
              <a:defRPr/>
            </a:pPr>
            <a:br>
              <a:rPr lang="en-US" sz="1600" dirty="0"/>
            </a:b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lvl="2"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r>
              <a:rPr lang="en-US" sz="1600" dirty="0"/>
              <a:t>        </a:t>
            </a:r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marL="914400" lvl="2" indent="0" algn="just">
              <a:buFontTx/>
              <a:buNone/>
              <a:defRPr/>
            </a:pPr>
            <a:endParaRPr lang="en-US" sz="1600" dirty="0"/>
          </a:p>
          <a:p>
            <a:pPr lvl="1" algn="just">
              <a:defRPr/>
            </a:pPr>
            <a:endParaRPr lang="en-US" sz="16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9512" y="2644775"/>
          <a:ext cx="4392488" cy="30591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653">
                <a:tc rowSpan="2">
                  <a:txBody>
                    <a:bodyPr/>
                    <a:lstStyle/>
                    <a:p>
                      <a:r>
                        <a:rPr lang="en-US" sz="1400" baseline="0" dirty="0"/>
                        <a:t>No</a:t>
                      </a:r>
                    </a:p>
                  </a:txBody>
                  <a:tcPr marL="91445" marR="91445" marT="45704" marB="45704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Data </a:t>
                      </a:r>
                      <a:r>
                        <a:rPr lang="en-US" sz="1200" baseline="0" dirty="0" err="1"/>
                        <a:t>Uji</a:t>
                      </a:r>
                      <a:endParaRPr lang="en-US" sz="1200" baseline="0" dirty="0"/>
                    </a:p>
                  </a:txBody>
                  <a:tcPr marL="91445" marR="91445" marT="45704" marB="45704" anchor="ctr"/>
                </a:tc>
                <a:tc hMerge="1"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 marL="91445" marR="91445" marT="45710" marB="457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/>
                        <a:t>Hasil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Klasifikasi</a:t>
                      </a:r>
                      <a:endParaRPr lang="en-US" sz="1200" baseline="0" dirty="0"/>
                    </a:p>
                  </a:txBody>
                  <a:tcPr marL="91445" marR="91445" marT="45704" marB="457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653">
                <a:tc vMerge="1"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 marL="91445" marR="91445" marT="45710" marB="4571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1</a:t>
                      </a:r>
                    </a:p>
                  </a:txBody>
                  <a:tcPr marL="91445" marR="91445" marT="45704" marB="4570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2</a:t>
                      </a:r>
                    </a:p>
                  </a:txBody>
                  <a:tcPr marL="91445" marR="91445" marT="45704" marB="4570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/>
                        <a:t>Kelas</a:t>
                      </a:r>
                      <a:r>
                        <a:rPr lang="en-US" sz="1200" baseline="0" dirty="0"/>
                        <a:t> = sign(</a:t>
                      </a: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 </a:t>
                      </a:r>
                      <a:r>
                        <a:rPr lang="en-US" sz="1200" baseline="0" dirty="0"/>
                        <a:t>+ </a:t>
                      </a: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2 </a:t>
                      </a:r>
                      <a:r>
                        <a:rPr lang="en-US" sz="1200" baseline="0" dirty="0"/>
                        <a:t> - 1)</a:t>
                      </a:r>
                      <a:endParaRPr lang="en-US" sz="1200" baseline="-25000" dirty="0"/>
                    </a:p>
                  </a:txBody>
                  <a:tcPr marL="91445" marR="91445" marT="45704" marB="457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007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sign (1  + 5 - 1) </a:t>
                      </a:r>
                      <a:r>
                        <a:rPr lang="en-US" sz="1800" dirty="0">
                          <a:sym typeface="Wingdings" pitchFamily="2" charset="2"/>
                        </a:rPr>
                        <a:t>= </a:t>
                      </a:r>
                      <a:r>
                        <a:rPr lang="en-US" sz="1800" dirty="0"/>
                        <a:t> +1</a:t>
                      </a:r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0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sign (-1 + 4 - 1) </a:t>
                      </a:r>
                      <a:r>
                        <a:rPr lang="en-US" sz="1800" dirty="0">
                          <a:sym typeface="Wingdings" pitchFamily="2" charset="2"/>
                        </a:rPr>
                        <a:t>= </a:t>
                      </a:r>
                      <a:r>
                        <a:rPr lang="en-US" sz="1800" dirty="0"/>
                        <a:t>+1</a:t>
                      </a:r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0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sign (0  + 7 - 1) </a:t>
                      </a:r>
                      <a:r>
                        <a:rPr lang="en-US" sz="1800" dirty="0">
                          <a:sym typeface="Wingdings" pitchFamily="2" charset="2"/>
                        </a:rPr>
                        <a:t>= </a:t>
                      </a:r>
                      <a:r>
                        <a:rPr lang="en-US" sz="1800" dirty="0"/>
                        <a:t> +1</a:t>
                      </a:r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0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-9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sign (-9 + 0 - 1) </a:t>
                      </a:r>
                      <a:r>
                        <a:rPr lang="en-US" sz="1800" dirty="0">
                          <a:sym typeface="Wingdings" pitchFamily="2" charset="2"/>
                        </a:rPr>
                        <a:t>= </a:t>
                      </a:r>
                      <a:r>
                        <a:rPr lang="en-US" sz="1800" dirty="0"/>
                        <a:t>-1</a:t>
                      </a:r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09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-2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sign (2   - 2 - 1)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itchFamily="2" charset="2"/>
                        </a:rPr>
                        <a:t>=</a:t>
                      </a:r>
                      <a:r>
                        <a:rPr lang="en-US" sz="1800" dirty="0"/>
                        <a:t> -1</a:t>
                      </a:r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5407" name="Group 3"/>
          <p:cNvGrpSpPr>
            <a:grpSpLocks/>
          </p:cNvGrpSpPr>
          <p:nvPr/>
        </p:nvGrpSpPr>
        <p:grpSpPr bwMode="auto">
          <a:xfrm>
            <a:off x="4500563" y="1997075"/>
            <a:ext cx="4572000" cy="3371850"/>
            <a:chOff x="2009775" y="1743075"/>
            <a:chExt cx="4572000" cy="3371850"/>
          </a:xfrm>
        </p:grpSpPr>
        <p:graphicFrame>
          <p:nvGraphicFramePr>
            <p:cNvPr id="17" name="Chart 16"/>
            <p:cNvGraphicFramePr>
              <a:graphicFrameLocks/>
            </p:cNvGraphicFramePr>
            <p:nvPr/>
          </p:nvGraphicFramePr>
          <p:xfrm>
            <a:off x="2009775" y="237172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8" name="Straight Connector 17"/>
            <p:cNvCxnSpPr/>
            <p:nvPr/>
          </p:nvCxnSpPr>
          <p:spPr>
            <a:xfrm>
              <a:off x="2381250" y="1743075"/>
              <a:ext cx="4105275" cy="2952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08" name="Rectangle 6"/>
          <p:cNvSpPr>
            <a:spLocks noChangeArrowheads="1"/>
          </p:cNvSpPr>
          <p:nvPr/>
        </p:nvSpPr>
        <p:spPr bwMode="auto">
          <a:xfrm>
            <a:off x="4187825" y="1831975"/>
            <a:ext cx="2055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2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= 1 -  x</a:t>
            </a:r>
            <a:r>
              <a:rPr kumimoji="0" 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656972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LINEAR SVM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9801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Linear SVMs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65" y="1340768"/>
            <a:ext cx="823749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07955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Linear SVMs : Feature Space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35" y="1196752"/>
            <a:ext cx="8388029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2885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4648200" cy="685800"/>
          </a:xfrm>
        </p:spPr>
        <p:txBody>
          <a:bodyPr/>
          <a:lstStyle/>
          <a:p>
            <a:r>
              <a:rPr lang="en-US"/>
              <a:t> Linear Classifiers</a:t>
            </a:r>
          </a:p>
        </p:txBody>
      </p:sp>
      <p:sp>
        <p:nvSpPr>
          <p:cNvPr id="684042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denotes +1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denotes -1</a:t>
            </a:r>
          </a:p>
        </p:txBody>
      </p:sp>
      <p:sp>
        <p:nvSpPr>
          <p:cNvPr id="684043" name="Oval 11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44" name="Oval 12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45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46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47" name="Oval 1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48" name="Oval 16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49" name="Oval 17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50" name="Oval 18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51" name="Oval 19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52" name="Oval 20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53" name="Oval 21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54" name="Oval 22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55" name="Oval 23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56" name="Oval 24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57" name="Oval 25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58" name="Oval 26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59" name="Oval 27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60" name="Oval 28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61" name="Oval 29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62" name="Oval 30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63" name="Oval 31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64" name="Oval 3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66" name="Oval 3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67" name="Oval 3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68" name="Oval 3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69" name="Oval 37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70" name="Oval 3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71" name="Oval 39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72" name="Oval 40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73" name="Oval 41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74" name="Oval 42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75" name="Oval 43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76" name="Oval 44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77" name="Oval 45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78" name="Oval 46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79" name="Oval 47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80" name="Oval 48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82" name="Line 50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83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84084" name="Text Box 52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How would you classify this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 rot="19039446">
                <a:off x="5191803" y="2147371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𝒃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39446">
                <a:off x="5191803" y="2147371"/>
                <a:ext cx="14205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289960" y="2086768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𝒃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&gt;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960" y="2086768"/>
                <a:ext cx="14205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05400" y="5046444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𝒃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&lt;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046444"/>
                <a:ext cx="14205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74897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Model SVM (Cont.)</a:t>
            </a:r>
            <a:endParaRPr lang="en-SG" sz="400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just">
              <a:defRPr/>
            </a:pP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Macam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Kernel Support Vector Machine (SVM) :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Kernel Linier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data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diklasifikasi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terpisah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garis</a:t>
            </a:r>
            <a:r>
              <a:rPr lang="en-US" sz="1800" dirty="0"/>
              <a:t>/</a:t>
            </a:r>
            <a:r>
              <a:rPr lang="en-US" sz="1800" dirty="0" err="1"/>
              <a:t>hyperplane</a:t>
            </a:r>
            <a:r>
              <a:rPr lang="en-US" sz="1800" dirty="0"/>
              <a:t>.</a:t>
            </a:r>
          </a:p>
          <a:p>
            <a:pPr algn="just">
              <a:defRPr/>
            </a:pPr>
            <a:r>
              <a:rPr lang="en-US" sz="1800" dirty="0"/>
              <a:t>Kernel non-Linier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data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dipisahkan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garis</a:t>
            </a:r>
            <a:r>
              <a:rPr lang="en-US" sz="1800" dirty="0"/>
              <a:t> </a:t>
            </a:r>
            <a:r>
              <a:rPr lang="en-US" sz="1800" dirty="0" err="1"/>
              <a:t>lengkung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bidang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ruang</a:t>
            </a:r>
            <a:r>
              <a:rPr lang="en-US" sz="1800" dirty="0"/>
              <a:t> </a:t>
            </a:r>
            <a:r>
              <a:rPr lang="en-US" sz="1800" dirty="0" err="1"/>
              <a:t>dimensi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r>
              <a:rPr lang="en-US" sz="1800" dirty="0"/>
              <a:t> (Kernel </a:t>
            </a:r>
            <a:r>
              <a:rPr lang="en-US" sz="1800" dirty="0" err="1"/>
              <a:t>Trik</a:t>
            </a:r>
            <a:r>
              <a:rPr lang="en-US" sz="1800" dirty="0"/>
              <a:t>, No.2 </a:t>
            </a:r>
            <a:r>
              <a:rPr lang="en-US" sz="1800" dirty="0" err="1"/>
              <a:t>sampai</a:t>
            </a:r>
            <a:r>
              <a:rPr lang="en-US" sz="1800" dirty="0"/>
              <a:t> 6).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marL="0" indent="0" algn="just">
              <a:buFontTx/>
              <a:buNone/>
              <a:defRPr/>
            </a:pPr>
            <a:endParaRPr lang="en-US" sz="1800" dirty="0"/>
          </a:p>
          <a:p>
            <a:pPr marL="0" indent="0" algn="just">
              <a:buFontTx/>
              <a:buNone/>
              <a:defRPr/>
            </a:pPr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592" y="1650008"/>
          <a:ext cx="7776865" cy="32692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1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1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Nama</a:t>
                      </a:r>
                      <a:r>
                        <a:rPr lang="en-US" dirty="0"/>
                        <a:t>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Definisi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Fungsi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 = </a:t>
                      </a:r>
                      <a:r>
                        <a:rPr lang="en-US" dirty="0" err="1"/>
                        <a:t>x.y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Polinomial</a:t>
                      </a:r>
                      <a:r>
                        <a:rPr lang="en-US" dirty="0"/>
                        <a:t> of</a:t>
                      </a:r>
                      <a:r>
                        <a:rPr lang="en-US" baseline="0" dirty="0"/>
                        <a:t> degree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 = (</a:t>
                      </a:r>
                      <a:r>
                        <a:rPr lang="en-US" dirty="0" err="1"/>
                        <a:t>x.y</a:t>
                      </a:r>
                      <a:r>
                        <a:rPr lang="en-US" dirty="0"/>
                        <a:t>)</a:t>
                      </a:r>
                      <a:r>
                        <a:rPr lang="en-US" baseline="300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Polinomial</a:t>
                      </a:r>
                      <a:r>
                        <a:rPr lang="en-US" dirty="0"/>
                        <a:t> of</a:t>
                      </a:r>
                      <a:r>
                        <a:rPr lang="en-US" baseline="0" dirty="0"/>
                        <a:t> degree up to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 = (</a:t>
                      </a:r>
                      <a:r>
                        <a:rPr lang="en-US" dirty="0" err="1"/>
                        <a:t>x.y</a:t>
                      </a:r>
                      <a:r>
                        <a:rPr lang="en-US" dirty="0"/>
                        <a:t> + c)</a:t>
                      </a:r>
                      <a:r>
                        <a:rPr lang="en-US" baseline="300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39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Gaussian</a:t>
                      </a:r>
                      <a:r>
                        <a:rPr lang="en-US" baseline="0" dirty="0"/>
                        <a:t> RBF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rotWithShape="1">
                      <a:blip r:embed="rId3"/>
                      <a:stretch>
                        <a:fillRect l="-123077" t="-225301" r="-175" b="-390361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Sigmoid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Tangen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Hiperbolik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rotWithShape="1">
                      <a:blip r:embed="rId3"/>
                      <a:stretch>
                        <a:fillRect l="-123077" t="-442623" r="-175" b="-431148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798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Invers Multi </a:t>
                      </a:r>
                      <a:r>
                        <a:rPr lang="en-US" dirty="0" err="1"/>
                        <a:t>Kuadratik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rotWithShape="1">
                      <a:blip r:embed="rId3"/>
                      <a:stretch>
                        <a:fillRect l="-123077" t="-376136" r="-175" b="-198864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rotWithShape="1">
                      <a:blip r:embed="rId3"/>
                      <a:stretch>
                        <a:fillRect l="-123077" t="-686885" r="-175" b="-186885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24884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2</a:t>
            </a:r>
            <a:endParaRPr lang="en-SG" sz="400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just"/>
            <a:r>
              <a:rPr lang="en-US" sz="2000"/>
              <a:t>Contoh SVM Non Linier pada dataset berikut :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r>
              <a:rPr lang="en-US" sz="2000"/>
              <a:t>Bentuk Visualisasi data :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SG" sz="200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71550" y="1773238"/>
          <a:ext cx="6985000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Kelas</a:t>
                      </a:r>
                      <a:r>
                        <a:rPr lang="en-US" dirty="0"/>
                        <a:t> (y)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(SP)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Chart 4"/>
          <p:cNvGraphicFramePr>
            <a:graphicFrameLocks/>
          </p:cNvGraphicFramePr>
          <p:nvPr/>
        </p:nvGraphicFramePr>
        <p:xfrm>
          <a:off x="971550" y="4365625"/>
          <a:ext cx="5256213" cy="201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4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441825"/>
            <a:ext cx="1006475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85392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2 (Cont.)</a:t>
            </a:r>
            <a:endParaRPr lang="en-SG" sz="400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just"/>
            <a:r>
              <a:rPr lang="en-US" sz="2000" dirty="0" err="1"/>
              <a:t>Contoh</a:t>
            </a:r>
            <a:r>
              <a:rPr lang="en-US" sz="2000" dirty="0"/>
              <a:t> SVM Non Linier :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lvl="1"/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(x</a:t>
            </a:r>
            <a:r>
              <a:rPr lang="en-US" sz="1600" baseline="-25000" dirty="0"/>
              <a:t>1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x</a:t>
            </a:r>
            <a:r>
              <a:rPr lang="en-US" sz="1600" baseline="-25000" dirty="0"/>
              <a:t>2</a:t>
            </a:r>
            <a:r>
              <a:rPr lang="en-US" sz="1600" dirty="0"/>
              <a:t>),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kelompok</a:t>
            </a:r>
            <a:r>
              <a:rPr lang="en-US" sz="1600" dirty="0"/>
              <a:t> </a:t>
            </a:r>
            <a:r>
              <a:rPr lang="en-US" sz="1600" dirty="0" err="1"/>
              <a:t>datanya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linear,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kernel. </a:t>
            </a:r>
            <a:r>
              <a:rPr lang="en-US" sz="1600" dirty="0" err="1"/>
              <a:t>Misal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kernel polynomial </a:t>
            </a:r>
            <a:r>
              <a:rPr lang="en-US" sz="1600" dirty="0" err="1"/>
              <a:t>ordo</a:t>
            </a:r>
            <a:r>
              <a:rPr lang="en-US" sz="1600" dirty="0"/>
              <a:t> 2, </a:t>
            </a:r>
            <a:r>
              <a:rPr lang="en-US" sz="1600" dirty="0" err="1"/>
              <a:t>yaitu</a:t>
            </a:r>
            <a:r>
              <a:rPr lang="en-US" sz="1600" dirty="0"/>
              <a:t> :</a:t>
            </a:r>
            <a:br>
              <a:rPr lang="en-US" sz="1600" dirty="0"/>
            </a:br>
            <a:r>
              <a:rPr lang="en-US" sz="1800" b="1" dirty="0"/>
              <a:t>K(</a:t>
            </a:r>
            <a:r>
              <a:rPr lang="en-US" sz="1800" b="1" dirty="0" err="1"/>
              <a:t>x,y</a:t>
            </a:r>
            <a:r>
              <a:rPr lang="en-US" sz="1800" b="1" dirty="0"/>
              <a:t>) = (</a:t>
            </a:r>
            <a:r>
              <a:rPr lang="en-US" sz="1800" b="1" dirty="0" err="1"/>
              <a:t>x.y</a:t>
            </a:r>
            <a:r>
              <a:rPr lang="en-US" sz="1800" b="1" dirty="0"/>
              <a:t> + c)</a:t>
            </a:r>
            <a:r>
              <a:rPr lang="en-US" sz="1800" b="1" baseline="30000" dirty="0"/>
              <a:t>d</a:t>
            </a:r>
            <a:r>
              <a:rPr lang="en-US" sz="1800" baseline="30000" dirty="0"/>
              <a:t> </a:t>
            </a:r>
            <a:r>
              <a:rPr lang="en-US" sz="1800" dirty="0"/>
              <a:t>  </a:t>
            </a:r>
            <a:r>
              <a:rPr lang="en-US" sz="1600" dirty="0" err="1"/>
              <a:t>dengan</a:t>
            </a:r>
            <a:r>
              <a:rPr lang="en-US" sz="1600" dirty="0"/>
              <a:t> c = 1 </a:t>
            </a:r>
            <a:r>
              <a:rPr lang="en-US" sz="1600" dirty="0" err="1"/>
              <a:t>dan</a:t>
            </a:r>
            <a:r>
              <a:rPr lang="en-US" sz="1600" dirty="0"/>
              <a:t> d = 2. </a:t>
            </a:r>
          </a:p>
          <a:p>
            <a:pPr lvl="1"/>
            <a:r>
              <a:rPr lang="en-US" sz="1600" dirty="0" err="1"/>
              <a:t>Fungsi</a:t>
            </a:r>
            <a:r>
              <a:rPr lang="en-US" sz="1600" dirty="0"/>
              <a:t> kernel </a:t>
            </a:r>
            <a:r>
              <a:rPr lang="en-US" sz="1600" dirty="0" err="1"/>
              <a:t>dituliskan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  <a:br>
              <a:rPr lang="en-US" sz="1600" dirty="0"/>
            </a:br>
            <a:r>
              <a:rPr lang="en-US" sz="1800" b="1" dirty="0"/>
              <a:t>K(</a:t>
            </a:r>
            <a:r>
              <a:rPr lang="en-US" sz="1800" b="1" dirty="0" err="1"/>
              <a:t>x,x</a:t>
            </a:r>
            <a:r>
              <a:rPr lang="en-US" sz="1800" b="1" baseline="-25000" dirty="0" err="1"/>
              <a:t>i</a:t>
            </a:r>
            <a:r>
              <a:rPr lang="en-US" sz="1800" b="1" dirty="0"/>
              <a:t>) = (</a:t>
            </a:r>
            <a:r>
              <a:rPr lang="en-US" sz="1800" b="1" dirty="0" err="1"/>
              <a:t>x</a:t>
            </a:r>
            <a:r>
              <a:rPr lang="en-US" sz="1800" b="1" baseline="30000" dirty="0" err="1"/>
              <a:t>T</a:t>
            </a:r>
            <a:r>
              <a:rPr lang="en-US" sz="1800" b="1" dirty="0" err="1"/>
              <a:t>.x</a:t>
            </a:r>
            <a:r>
              <a:rPr lang="en-US" sz="1800" b="1" baseline="-25000" dirty="0" err="1"/>
              <a:t>i</a:t>
            </a:r>
            <a:r>
              <a:rPr lang="en-US" sz="1800" b="1" dirty="0"/>
              <a:t> + 1)</a:t>
            </a:r>
            <a:r>
              <a:rPr lang="en-US" sz="1800" b="1" baseline="30000" dirty="0"/>
              <a:t>2</a:t>
            </a:r>
            <a:r>
              <a:rPr lang="en-US" sz="1800" b="1" dirty="0"/>
              <a:t> 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endParaRPr lang="en-US" sz="2000" dirty="0"/>
          </a:p>
          <a:p>
            <a:pPr lvl="1"/>
            <a:r>
              <a:rPr lang="en-US" sz="1600" dirty="0" err="1"/>
              <a:t>Menghitung</a:t>
            </a:r>
            <a:r>
              <a:rPr lang="en-US" sz="1600" dirty="0"/>
              <a:t> </a:t>
            </a:r>
            <a:r>
              <a:rPr lang="en-US" sz="1600" dirty="0" err="1"/>
              <a:t>matrik</a:t>
            </a:r>
            <a:r>
              <a:rPr lang="en-US" sz="1600" dirty="0"/>
              <a:t> kernel K :</a:t>
            </a:r>
            <a:br>
              <a:rPr lang="en-US" sz="1600" dirty="0"/>
            </a:br>
            <a:r>
              <a:rPr lang="en-US" sz="1600" b="1" dirty="0"/>
              <a:t>K(</a:t>
            </a:r>
            <a:r>
              <a:rPr lang="en-US" sz="1600" b="1" dirty="0" err="1"/>
              <a:t>x,x</a:t>
            </a:r>
            <a:r>
              <a:rPr lang="en-US" sz="1600" b="1" baseline="-25000" dirty="0" err="1"/>
              <a:t>i</a:t>
            </a:r>
            <a:r>
              <a:rPr lang="en-US" sz="1600" b="1" dirty="0"/>
              <a:t>) = </a:t>
            </a:r>
            <a:r>
              <a:rPr lang="en-US" sz="2400" b="1" dirty="0"/>
              <a:t>ᶲ</a:t>
            </a:r>
            <a:r>
              <a:rPr lang="en-US" sz="1600" b="1" dirty="0"/>
              <a:t>(x).</a:t>
            </a:r>
            <a:r>
              <a:rPr lang="en-US" sz="2400" b="1" dirty="0"/>
              <a:t>ᶲ</a:t>
            </a:r>
            <a:r>
              <a:rPr lang="en-US" sz="1600" b="1" dirty="0"/>
              <a:t>(</a:t>
            </a:r>
            <a:r>
              <a:rPr lang="en-US" sz="1800" b="1" dirty="0"/>
              <a:t>x</a:t>
            </a:r>
            <a:r>
              <a:rPr lang="en-US" sz="1600" b="1" baseline="-25000" dirty="0"/>
              <a:t>i</a:t>
            </a:r>
            <a:r>
              <a:rPr lang="en-US" sz="1600" b="1" dirty="0"/>
              <a:t>)</a:t>
            </a:r>
            <a:endParaRPr lang="en-US" sz="2000" dirty="0"/>
          </a:p>
          <a:p>
            <a:pPr algn="just"/>
            <a:endParaRPr lang="en-SG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71550" y="1773238"/>
          <a:ext cx="2098675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Kelas</a:t>
                      </a:r>
                      <a:r>
                        <a:rPr lang="en-US" dirty="0"/>
                        <a:t> (y)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91468" marR="9146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Chart 8"/>
          <p:cNvGraphicFramePr>
            <a:graphicFrameLocks/>
          </p:cNvGraphicFramePr>
          <p:nvPr/>
        </p:nvGraphicFramePr>
        <p:xfrm>
          <a:off x="3111500" y="1700213"/>
          <a:ext cx="4583113" cy="201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4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3" y="1819275"/>
            <a:ext cx="1006475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440" name="Object 1"/>
          <p:cNvGraphicFramePr>
            <a:graphicFrameLocks noChangeAspect="1"/>
          </p:cNvGraphicFramePr>
          <p:nvPr>
            <p:extLst/>
          </p:nvPr>
        </p:nvGraphicFramePr>
        <p:xfrm>
          <a:off x="4669383" y="5013325"/>
          <a:ext cx="17748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5" imgW="1079032" imgH="444307" progId="Equation.3">
                  <p:embed/>
                </p:oleObj>
              </mc:Choice>
              <mc:Fallback>
                <p:oleObj name="Equation" r:id="rId5" imgW="1079032" imgH="444307" progId="Equation.3">
                  <p:embed/>
                  <p:pic>
                    <p:nvPicPr>
                      <p:cNvPr id="1744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9383" y="5013325"/>
                        <a:ext cx="17748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294435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2 (Cont.)</a:t>
            </a:r>
            <a:endParaRPr lang="en-SG" sz="400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>
              <a:defRPr/>
            </a:pPr>
            <a:r>
              <a:rPr lang="en-US" sz="1600" dirty="0" err="1"/>
              <a:t>Fungsi</a:t>
            </a:r>
            <a:r>
              <a:rPr lang="en-US" sz="1600" dirty="0"/>
              <a:t> kernel </a:t>
            </a:r>
            <a:r>
              <a:rPr lang="en-US" sz="1600" dirty="0" err="1"/>
              <a:t>dituliskan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  <a:br>
              <a:rPr lang="en-US" sz="1600" dirty="0"/>
            </a:br>
            <a:r>
              <a:rPr lang="en-US" sz="1800" b="1" dirty="0"/>
              <a:t>K(</a:t>
            </a:r>
            <a:r>
              <a:rPr lang="en-US" sz="1800" b="1" dirty="0" err="1"/>
              <a:t>x,x</a:t>
            </a:r>
            <a:r>
              <a:rPr lang="en-US" sz="1800" b="1" baseline="-25000" dirty="0" err="1"/>
              <a:t>i</a:t>
            </a:r>
            <a:r>
              <a:rPr lang="en-US" sz="1800" b="1" dirty="0"/>
              <a:t>) = (</a:t>
            </a:r>
            <a:r>
              <a:rPr lang="en-US" sz="1800" b="1" dirty="0" err="1"/>
              <a:t>x</a:t>
            </a:r>
            <a:r>
              <a:rPr lang="en-US" sz="1800" b="1" baseline="30000" dirty="0" err="1"/>
              <a:t>T</a:t>
            </a:r>
            <a:r>
              <a:rPr lang="en-US" sz="1800" b="1" dirty="0" err="1"/>
              <a:t>.x</a:t>
            </a:r>
            <a:r>
              <a:rPr lang="en-US" sz="1800" b="1" baseline="-25000" dirty="0" err="1"/>
              <a:t>i</a:t>
            </a:r>
            <a:r>
              <a:rPr lang="en-US" sz="1800" b="1" dirty="0"/>
              <a:t> + 1)</a:t>
            </a:r>
            <a:r>
              <a:rPr lang="en-US" sz="1800" b="1" baseline="30000" dirty="0"/>
              <a:t>2</a:t>
            </a:r>
            <a:r>
              <a:rPr lang="en-US" sz="1800" b="1" dirty="0"/>
              <a:t> 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endParaRPr lang="en-US" sz="2000" dirty="0"/>
          </a:p>
          <a:p>
            <a:pPr lvl="1">
              <a:defRPr/>
            </a:pPr>
            <a:r>
              <a:rPr lang="en-US" sz="1600" dirty="0" err="1"/>
              <a:t>Menghitung</a:t>
            </a:r>
            <a:r>
              <a:rPr lang="en-US" sz="1600" dirty="0"/>
              <a:t> </a:t>
            </a:r>
            <a:r>
              <a:rPr lang="en-US" sz="1600" dirty="0" err="1"/>
              <a:t>matrik</a:t>
            </a:r>
            <a:r>
              <a:rPr lang="en-US" sz="1600" dirty="0"/>
              <a:t> kernel </a:t>
            </a:r>
            <a:r>
              <a:rPr lang="en-US" sz="1600" b="1" dirty="0"/>
              <a:t>K(</a:t>
            </a:r>
            <a:r>
              <a:rPr lang="en-US" sz="1600" b="1" dirty="0" err="1"/>
              <a:t>x,x</a:t>
            </a:r>
            <a:r>
              <a:rPr lang="en-US" sz="1600" b="1" baseline="-25000" dirty="0" err="1"/>
              <a:t>i</a:t>
            </a:r>
            <a:r>
              <a:rPr lang="en-US" sz="1600" b="1" dirty="0"/>
              <a:t>) = </a:t>
            </a:r>
            <a:r>
              <a:rPr lang="en-US" b="1" dirty="0"/>
              <a:t>ᶲ</a:t>
            </a:r>
            <a:r>
              <a:rPr lang="en-US" sz="1800" b="1" dirty="0"/>
              <a:t>(x).</a:t>
            </a:r>
            <a:r>
              <a:rPr lang="en-US" b="1" dirty="0"/>
              <a:t>ᶲ</a:t>
            </a:r>
            <a:r>
              <a:rPr lang="en-US" sz="1800" b="1" dirty="0"/>
              <a:t>(x</a:t>
            </a:r>
            <a:r>
              <a:rPr lang="en-US" sz="1800" b="1" baseline="-25000" dirty="0"/>
              <a:t>i</a:t>
            </a:r>
            <a:r>
              <a:rPr lang="en-US" sz="1800" b="1" dirty="0"/>
              <a:t>)</a:t>
            </a:r>
          </a:p>
          <a:p>
            <a:pPr lvl="1">
              <a:defRPr/>
            </a:pPr>
            <a:r>
              <a:rPr lang="en-US" sz="1800" dirty="0" err="1"/>
              <a:t>Misal</a:t>
            </a:r>
            <a:r>
              <a:rPr lang="en-US" sz="1800" dirty="0"/>
              <a:t>, </a:t>
            </a:r>
            <a:r>
              <a:rPr lang="en-US" sz="1800" dirty="0" err="1"/>
              <a:t>Menghitung</a:t>
            </a:r>
            <a:r>
              <a:rPr lang="en-US" sz="1800" dirty="0"/>
              <a:t> K(</a:t>
            </a:r>
            <a:r>
              <a:rPr lang="en-US" sz="1800" dirty="0" err="1"/>
              <a:t>u,z</a:t>
            </a:r>
            <a:r>
              <a:rPr lang="en-US" sz="1800" dirty="0"/>
              <a:t>) : </a:t>
            </a:r>
            <a:r>
              <a:rPr lang="en-US" sz="1800" dirty="0" err="1"/>
              <a:t>dengan</a:t>
            </a:r>
            <a:r>
              <a:rPr lang="en-US" sz="1800" dirty="0"/>
              <a:t> u=(1,1) </a:t>
            </a:r>
            <a:r>
              <a:rPr lang="en-US" sz="1800" dirty="0" err="1"/>
              <a:t>dan</a:t>
            </a:r>
            <a:r>
              <a:rPr lang="en-US" sz="1800" dirty="0"/>
              <a:t> z=(1,-1)</a:t>
            </a:r>
          </a:p>
          <a:p>
            <a:pPr marL="457200" lvl="1" indent="0">
              <a:buFontTx/>
              <a:buNone/>
              <a:defRPr/>
            </a:pPr>
            <a:r>
              <a:rPr lang="en-US" sz="2000" b="1" dirty="0"/>
              <a:t>    </a:t>
            </a:r>
            <a:r>
              <a:rPr lang="en-US" sz="1600" dirty="0"/>
              <a:t>k(</a:t>
            </a:r>
            <a:r>
              <a:rPr lang="en-US" sz="1200" dirty="0"/>
              <a:t>U</a:t>
            </a:r>
            <a:r>
              <a:rPr lang="en-US" sz="1400" dirty="0"/>
              <a:t>=(1,1),</a:t>
            </a:r>
            <a:r>
              <a:rPr lang="en-US" sz="1200" dirty="0"/>
              <a:t>Z</a:t>
            </a:r>
            <a:r>
              <a:rPr lang="en-US" sz="1400" dirty="0"/>
              <a:t>=(1,-1)</a:t>
            </a:r>
            <a:r>
              <a:rPr lang="en-US" sz="1600" dirty="0"/>
              <a:t>) </a:t>
            </a:r>
            <a:r>
              <a:rPr lang="en-US" sz="1400" dirty="0"/>
              <a:t>= (((</a:t>
            </a:r>
            <a:r>
              <a:rPr lang="en-US" sz="1200" dirty="0"/>
              <a:t>U</a:t>
            </a:r>
            <a:r>
              <a:rPr lang="en-US" sz="1400" baseline="-25000" dirty="0"/>
              <a:t>1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1</a:t>
            </a:r>
            <a:r>
              <a:rPr lang="en-US" sz="1400" dirty="0"/>
              <a:t>)+(</a:t>
            </a:r>
            <a:r>
              <a:rPr lang="en-US" sz="1200" dirty="0"/>
              <a:t>U</a:t>
            </a:r>
            <a:r>
              <a:rPr lang="en-US" sz="1400" baseline="-25000" dirty="0"/>
              <a:t>2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2</a:t>
            </a:r>
            <a:r>
              <a:rPr lang="en-US" sz="1400" dirty="0"/>
              <a:t>))+1)</a:t>
            </a:r>
            <a:r>
              <a:rPr lang="en-US" sz="1400" baseline="30000" dirty="0"/>
              <a:t>2</a:t>
            </a:r>
            <a:r>
              <a:rPr lang="en-US" sz="1400" dirty="0"/>
              <a:t> =</a:t>
            </a:r>
            <a:r>
              <a:rPr lang="en-US" sz="1600" dirty="0"/>
              <a:t> </a:t>
            </a:r>
            <a:r>
              <a:rPr lang="en-US" sz="1400" dirty="0"/>
              <a:t>((</a:t>
            </a:r>
            <a:r>
              <a:rPr lang="en-US" sz="1200" dirty="0"/>
              <a:t>U</a:t>
            </a:r>
            <a:r>
              <a:rPr lang="en-US" sz="1400" baseline="-25000" dirty="0"/>
              <a:t>1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1</a:t>
            </a:r>
            <a:r>
              <a:rPr lang="en-US" sz="1400" dirty="0"/>
              <a:t>)+(</a:t>
            </a:r>
            <a:r>
              <a:rPr lang="en-US" sz="1200" dirty="0"/>
              <a:t>U</a:t>
            </a:r>
            <a:r>
              <a:rPr lang="en-US" sz="1400" baseline="-25000" dirty="0"/>
              <a:t>2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2</a:t>
            </a:r>
            <a:r>
              <a:rPr lang="en-US" sz="1400" dirty="0"/>
              <a:t>))</a:t>
            </a:r>
            <a:r>
              <a:rPr lang="en-US" sz="1400" baseline="30000" dirty="0"/>
              <a:t>2</a:t>
            </a:r>
            <a:r>
              <a:rPr lang="en-US" sz="1400" dirty="0"/>
              <a:t>+2((</a:t>
            </a:r>
            <a:r>
              <a:rPr lang="en-US" sz="1200" dirty="0"/>
              <a:t>U</a:t>
            </a:r>
            <a:r>
              <a:rPr lang="en-US" sz="1400" baseline="-25000" dirty="0"/>
              <a:t>1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1</a:t>
            </a:r>
            <a:r>
              <a:rPr lang="en-US" sz="1400" dirty="0"/>
              <a:t>)+(</a:t>
            </a:r>
            <a:r>
              <a:rPr lang="en-US" sz="1200" dirty="0"/>
              <a:t>U</a:t>
            </a:r>
            <a:r>
              <a:rPr lang="en-US" sz="1400" baseline="-25000" dirty="0"/>
              <a:t>2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2</a:t>
            </a:r>
            <a:r>
              <a:rPr lang="en-US" sz="1400" dirty="0"/>
              <a:t>)).1 + 1</a:t>
            </a:r>
            <a:r>
              <a:rPr lang="en-US" sz="1400" baseline="30000" dirty="0"/>
              <a:t>2</a:t>
            </a:r>
          </a:p>
          <a:p>
            <a:pPr marL="457200" lvl="1" indent="0">
              <a:buFontTx/>
              <a:buNone/>
              <a:defRPr/>
            </a:pPr>
            <a:r>
              <a:rPr lang="en-US" sz="2000" dirty="0"/>
              <a:t>    </a:t>
            </a:r>
            <a:r>
              <a:rPr lang="en-US" sz="1600" dirty="0"/>
              <a:t>=</a:t>
            </a:r>
            <a:r>
              <a:rPr lang="en-US" sz="1800" dirty="0"/>
              <a:t> </a:t>
            </a:r>
            <a:r>
              <a:rPr lang="en-US" sz="1600" dirty="0"/>
              <a:t>(</a:t>
            </a:r>
            <a:r>
              <a:rPr lang="en-US" sz="1400" dirty="0"/>
              <a:t>U</a:t>
            </a:r>
            <a:r>
              <a:rPr lang="en-US" sz="1600" baseline="-25000" dirty="0"/>
              <a:t>1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1</a:t>
            </a:r>
            <a:r>
              <a:rPr lang="en-US" sz="1600" dirty="0"/>
              <a:t>)</a:t>
            </a:r>
            <a:r>
              <a:rPr lang="en-US" sz="1600" baseline="30000" dirty="0"/>
              <a:t>2 </a:t>
            </a:r>
            <a:r>
              <a:rPr lang="en-US" sz="1600" dirty="0"/>
              <a:t>+ 2(</a:t>
            </a:r>
            <a:r>
              <a:rPr lang="en-US" sz="1400" dirty="0"/>
              <a:t>U</a:t>
            </a:r>
            <a:r>
              <a:rPr lang="en-US" sz="1600" baseline="-25000" dirty="0"/>
              <a:t>1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1</a:t>
            </a:r>
            <a:r>
              <a:rPr lang="en-US" sz="1600" dirty="0"/>
              <a:t>)(</a:t>
            </a:r>
            <a:r>
              <a:rPr lang="en-US" sz="1400" dirty="0"/>
              <a:t>U</a:t>
            </a:r>
            <a:r>
              <a:rPr lang="en-US" sz="1600" baseline="-25000" dirty="0"/>
              <a:t>2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2</a:t>
            </a:r>
            <a:r>
              <a:rPr lang="en-US" sz="1600" dirty="0"/>
              <a:t>) + (</a:t>
            </a:r>
            <a:r>
              <a:rPr lang="en-US" sz="1400" dirty="0"/>
              <a:t>U</a:t>
            </a:r>
            <a:r>
              <a:rPr lang="en-US" sz="1600" baseline="-25000" dirty="0"/>
              <a:t>2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2</a:t>
            </a:r>
            <a:r>
              <a:rPr lang="en-US" sz="1600" dirty="0"/>
              <a:t>)</a:t>
            </a:r>
            <a:r>
              <a:rPr lang="en-US" sz="1600" baseline="30000" dirty="0"/>
              <a:t>2 </a:t>
            </a:r>
            <a:r>
              <a:rPr lang="en-US" sz="1600" dirty="0"/>
              <a:t>+ 2(</a:t>
            </a:r>
            <a:r>
              <a:rPr lang="en-US" sz="1400" dirty="0"/>
              <a:t>U</a:t>
            </a:r>
            <a:r>
              <a:rPr lang="en-US" sz="1600" baseline="-25000" dirty="0"/>
              <a:t>1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1</a:t>
            </a:r>
            <a:r>
              <a:rPr lang="en-US" sz="1600" dirty="0"/>
              <a:t>) + 2(</a:t>
            </a:r>
            <a:r>
              <a:rPr lang="en-US" sz="1400" dirty="0"/>
              <a:t>U</a:t>
            </a:r>
            <a:r>
              <a:rPr lang="en-US" sz="1600" baseline="-25000" dirty="0"/>
              <a:t>2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2</a:t>
            </a:r>
            <a:r>
              <a:rPr lang="en-US" sz="1600" dirty="0"/>
              <a:t>) + 1</a:t>
            </a:r>
          </a:p>
          <a:p>
            <a:pPr marL="457200" lvl="1" indent="0">
              <a:buFontTx/>
              <a:buNone/>
              <a:defRPr/>
            </a:pPr>
            <a:r>
              <a:rPr lang="en-US" sz="1800" dirty="0"/>
              <a:t>    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341438"/>
            <a:ext cx="15113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437" name="Object 2"/>
          <p:cNvGraphicFramePr>
            <a:graphicFrameLocks noChangeAspect="1"/>
          </p:cNvGraphicFramePr>
          <p:nvPr>
            <p:extLst/>
          </p:nvPr>
        </p:nvGraphicFramePr>
        <p:xfrm>
          <a:off x="4669383" y="1411288"/>
          <a:ext cx="17748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4" imgW="1079032" imgH="444307" progId="Equation.3">
                  <p:embed/>
                </p:oleObj>
              </mc:Choice>
              <mc:Fallback>
                <p:oleObj name="Equation" r:id="rId4" imgW="1079032" imgH="444307" progId="Equation.3">
                  <p:embed/>
                  <p:pic>
                    <p:nvPicPr>
                      <p:cNvPr id="1843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9383" y="1411288"/>
                        <a:ext cx="17748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2"/>
          <p:cNvGraphicFramePr>
            <a:graphicFrameLocks noChangeAspect="1"/>
          </p:cNvGraphicFramePr>
          <p:nvPr/>
        </p:nvGraphicFramePr>
        <p:xfrm>
          <a:off x="1258888" y="3463925"/>
          <a:ext cx="5870575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6" imgW="3378200" imgH="2311400" progId="Equation.3">
                  <p:embed/>
                </p:oleObj>
              </mc:Choice>
              <mc:Fallback>
                <p:oleObj name="Equation" r:id="rId6" imgW="3378200" imgH="2311400" progId="Equation.3">
                  <p:embed/>
                  <p:pic>
                    <p:nvPicPr>
                      <p:cNvPr id="184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463925"/>
                        <a:ext cx="5870575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24866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2 (Cont.)</a:t>
            </a:r>
            <a:endParaRPr lang="en-SG" sz="400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>
              <a:defRPr/>
            </a:pPr>
            <a:r>
              <a:rPr lang="en-US" sz="1600" dirty="0" err="1"/>
              <a:t>Fungsi</a:t>
            </a:r>
            <a:r>
              <a:rPr lang="en-US" sz="1600" dirty="0"/>
              <a:t> kernel </a:t>
            </a:r>
            <a:r>
              <a:rPr lang="en-US" sz="1600" dirty="0" err="1"/>
              <a:t>dituliskan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  <a:br>
              <a:rPr lang="en-US" sz="1600" dirty="0"/>
            </a:br>
            <a:r>
              <a:rPr lang="en-US" sz="1800" b="1" dirty="0"/>
              <a:t>K(</a:t>
            </a:r>
            <a:r>
              <a:rPr lang="en-US" sz="1800" b="1" dirty="0" err="1"/>
              <a:t>x,x</a:t>
            </a:r>
            <a:r>
              <a:rPr lang="en-US" sz="1800" b="1" baseline="-25000" dirty="0" err="1"/>
              <a:t>i</a:t>
            </a:r>
            <a:r>
              <a:rPr lang="en-US" sz="1800" b="1" dirty="0"/>
              <a:t>) = (</a:t>
            </a:r>
            <a:r>
              <a:rPr lang="en-US" sz="1800" b="1" dirty="0" err="1"/>
              <a:t>x</a:t>
            </a:r>
            <a:r>
              <a:rPr lang="en-US" sz="1800" b="1" baseline="30000" dirty="0" err="1"/>
              <a:t>T</a:t>
            </a:r>
            <a:r>
              <a:rPr lang="en-US" sz="1800" b="1" dirty="0" err="1"/>
              <a:t>.x</a:t>
            </a:r>
            <a:r>
              <a:rPr lang="en-US" sz="1800" b="1" baseline="-25000" dirty="0" err="1"/>
              <a:t>i</a:t>
            </a:r>
            <a:r>
              <a:rPr lang="en-US" sz="1800" b="1" dirty="0"/>
              <a:t> + 1)</a:t>
            </a:r>
            <a:r>
              <a:rPr lang="en-US" sz="1800" b="1" baseline="30000" dirty="0"/>
              <a:t>2</a:t>
            </a:r>
            <a:r>
              <a:rPr lang="en-US" sz="1800" b="1" dirty="0"/>
              <a:t> 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endParaRPr lang="en-US" sz="2000" dirty="0"/>
          </a:p>
          <a:p>
            <a:pPr lvl="1">
              <a:defRPr/>
            </a:pPr>
            <a:r>
              <a:rPr lang="en-US" sz="1600" dirty="0" err="1"/>
              <a:t>Menghitung</a:t>
            </a:r>
            <a:r>
              <a:rPr lang="en-US" sz="1600" dirty="0"/>
              <a:t> </a:t>
            </a:r>
            <a:r>
              <a:rPr lang="en-US" sz="1600" dirty="0" err="1"/>
              <a:t>matrik</a:t>
            </a:r>
            <a:r>
              <a:rPr lang="en-US" sz="1600" dirty="0"/>
              <a:t> kernel </a:t>
            </a:r>
            <a:r>
              <a:rPr lang="en-US" sz="1600" b="1" dirty="0"/>
              <a:t>K(</a:t>
            </a:r>
            <a:r>
              <a:rPr lang="en-US" sz="1600" b="1" dirty="0" err="1"/>
              <a:t>x,x</a:t>
            </a:r>
            <a:r>
              <a:rPr lang="en-US" sz="1600" b="1" baseline="-25000" dirty="0" err="1"/>
              <a:t>i</a:t>
            </a:r>
            <a:r>
              <a:rPr lang="en-US" sz="1600" b="1" dirty="0"/>
              <a:t>) = </a:t>
            </a:r>
            <a:r>
              <a:rPr lang="en-US" b="1" dirty="0"/>
              <a:t>ᶲ</a:t>
            </a:r>
            <a:r>
              <a:rPr lang="en-US" sz="1800" b="1" dirty="0"/>
              <a:t>(x).</a:t>
            </a:r>
            <a:r>
              <a:rPr lang="en-US" b="1" dirty="0"/>
              <a:t>ᶲ</a:t>
            </a:r>
            <a:r>
              <a:rPr lang="en-US" sz="1800" b="1" dirty="0"/>
              <a:t>(x</a:t>
            </a:r>
            <a:r>
              <a:rPr lang="en-US" sz="1800" b="1" baseline="-25000" dirty="0"/>
              <a:t>i</a:t>
            </a:r>
            <a:r>
              <a:rPr lang="en-US" sz="1800" b="1" dirty="0"/>
              <a:t>)</a:t>
            </a:r>
          </a:p>
          <a:p>
            <a:pPr lvl="1">
              <a:defRPr/>
            </a:pPr>
            <a:r>
              <a:rPr lang="en-US" sz="1800" dirty="0" err="1"/>
              <a:t>Misal</a:t>
            </a:r>
            <a:r>
              <a:rPr lang="en-US" sz="1800" dirty="0"/>
              <a:t>, </a:t>
            </a:r>
            <a:r>
              <a:rPr lang="en-US" sz="1800" dirty="0" err="1"/>
              <a:t>Menghitung</a:t>
            </a:r>
            <a:r>
              <a:rPr lang="en-US" sz="1800" dirty="0"/>
              <a:t> K(</a:t>
            </a:r>
            <a:r>
              <a:rPr lang="en-US" sz="1800" dirty="0" err="1"/>
              <a:t>u,z</a:t>
            </a:r>
            <a:r>
              <a:rPr lang="en-US" sz="1800" dirty="0"/>
              <a:t>) : </a:t>
            </a:r>
            <a:r>
              <a:rPr lang="en-US" sz="1800" dirty="0" err="1"/>
              <a:t>dengan</a:t>
            </a:r>
            <a:r>
              <a:rPr lang="en-US" sz="1800" dirty="0"/>
              <a:t> u=(1,1) </a:t>
            </a:r>
            <a:r>
              <a:rPr lang="en-US" sz="1800" dirty="0" err="1"/>
              <a:t>dan</a:t>
            </a:r>
            <a:r>
              <a:rPr lang="en-US" sz="1800" dirty="0"/>
              <a:t> z=(1,-1)</a:t>
            </a:r>
          </a:p>
          <a:p>
            <a:pPr marL="457200" lvl="1" indent="0">
              <a:buFontTx/>
              <a:buNone/>
              <a:defRPr/>
            </a:pPr>
            <a:r>
              <a:rPr lang="en-US" sz="2000" b="1" dirty="0"/>
              <a:t>    </a:t>
            </a:r>
            <a:r>
              <a:rPr lang="en-US" sz="1600" dirty="0"/>
              <a:t>k(</a:t>
            </a:r>
            <a:r>
              <a:rPr lang="en-US" sz="1200" dirty="0"/>
              <a:t>U</a:t>
            </a:r>
            <a:r>
              <a:rPr lang="en-US" sz="1400" dirty="0"/>
              <a:t>=(1,1),</a:t>
            </a:r>
            <a:r>
              <a:rPr lang="en-US" sz="1200" dirty="0"/>
              <a:t>Z</a:t>
            </a:r>
            <a:r>
              <a:rPr lang="en-US" sz="1400" dirty="0"/>
              <a:t>=(1,-1)</a:t>
            </a:r>
            <a:r>
              <a:rPr lang="en-US" sz="1600" dirty="0"/>
              <a:t>) </a:t>
            </a:r>
            <a:r>
              <a:rPr lang="en-US" sz="1400" dirty="0"/>
              <a:t>= (((</a:t>
            </a:r>
            <a:r>
              <a:rPr lang="en-US" sz="1200" dirty="0"/>
              <a:t>U</a:t>
            </a:r>
            <a:r>
              <a:rPr lang="en-US" sz="1400" baseline="-25000" dirty="0"/>
              <a:t>1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1</a:t>
            </a:r>
            <a:r>
              <a:rPr lang="en-US" sz="1400" dirty="0"/>
              <a:t>)+(</a:t>
            </a:r>
            <a:r>
              <a:rPr lang="en-US" sz="1200" dirty="0"/>
              <a:t>U</a:t>
            </a:r>
            <a:r>
              <a:rPr lang="en-US" sz="1400" baseline="-25000" dirty="0"/>
              <a:t>2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2</a:t>
            </a:r>
            <a:r>
              <a:rPr lang="en-US" sz="1400" dirty="0"/>
              <a:t>))+1)</a:t>
            </a:r>
            <a:r>
              <a:rPr lang="en-US" sz="1400" baseline="30000" dirty="0"/>
              <a:t>2</a:t>
            </a:r>
            <a:r>
              <a:rPr lang="en-US" sz="1400" dirty="0"/>
              <a:t> =</a:t>
            </a:r>
            <a:r>
              <a:rPr lang="en-US" sz="1600" dirty="0"/>
              <a:t> </a:t>
            </a:r>
            <a:r>
              <a:rPr lang="en-US" sz="1400" dirty="0"/>
              <a:t>((</a:t>
            </a:r>
            <a:r>
              <a:rPr lang="en-US" sz="1200" dirty="0"/>
              <a:t>U</a:t>
            </a:r>
            <a:r>
              <a:rPr lang="en-US" sz="1400" baseline="-25000" dirty="0"/>
              <a:t>1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1</a:t>
            </a:r>
            <a:r>
              <a:rPr lang="en-US" sz="1400" dirty="0"/>
              <a:t>)+(</a:t>
            </a:r>
            <a:r>
              <a:rPr lang="en-US" sz="1200" dirty="0"/>
              <a:t>U</a:t>
            </a:r>
            <a:r>
              <a:rPr lang="en-US" sz="1400" baseline="-25000" dirty="0"/>
              <a:t>2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2</a:t>
            </a:r>
            <a:r>
              <a:rPr lang="en-US" sz="1400" dirty="0"/>
              <a:t>))</a:t>
            </a:r>
            <a:r>
              <a:rPr lang="en-US" sz="1400" baseline="30000" dirty="0"/>
              <a:t>2</a:t>
            </a:r>
            <a:r>
              <a:rPr lang="en-US" sz="1400" dirty="0"/>
              <a:t>+2((</a:t>
            </a:r>
            <a:r>
              <a:rPr lang="en-US" sz="1200" dirty="0"/>
              <a:t>U</a:t>
            </a:r>
            <a:r>
              <a:rPr lang="en-US" sz="1400" baseline="-25000" dirty="0"/>
              <a:t>1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1</a:t>
            </a:r>
            <a:r>
              <a:rPr lang="en-US" sz="1400" dirty="0"/>
              <a:t>)+(</a:t>
            </a:r>
            <a:r>
              <a:rPr lang="en-US" sz="1200" dirty="0"/>
              <a:t>U</a:t>
            </a:r>
            <a:r>
              <a:rPr lang="en-US" sz="1400" baseline="-25000" dirty="0"/>
              <a:t>2</a:t>
            </a:r>
            <a:r>
              <a:rPr lang="en-US" sz="1400" dirty="0"/>
              <a:t>.</a:t>
            </a:r>
            <a:r>
              <a:rPr lang="en-US" sz="1200" dirty="0"/>
              <a:t>Z</a:t>
            </a:r>
            <a:r>
              <a:rPr lang="en-US" sz="1400" baseline="-25000" dirty="0"/>
              <a:t>2</a:t>
            </a:r>
            <a:r>
              <a:rPr lang="en-US" sz="1400" dirty="0"/>
              <a:t>)).1 + 1</a:t>
            </a:r>
            <a:r>
              <a:rPr lang="en-US" sz="1400" baseline="30000" dirty="0"/>
              <a:t>2</a:t>
            </a:r>
          </a:p>
          <a:p>
            <a:pPr marL="457200" lvl="1" indent="0">
              <a:buFontTx/>
              <a:buNone/>
              <a:defRPr/>
            </a:pPr>
            <a:r>
              <a:rPr lang="en-US" sz="2000" dirty="0"/>
              <a:t>    </a:t>
            </a:r>
            <a:r>
              <a:rPr lang="en-US" sz="1600" dirty="0"/>
              <a:t>=</a:t>
            </a:r>
            <a:r>
              <a:rPr lang="en-US" sz="1800" dirty="0"/>
              <a:t> </a:t>
            </a:r>
            <a:r>
              <a:rPr lang="en-US" sz="1600" dirty="0"/>
              <a:t>(</a:t>
            </a:r>
            <a:r>
              <a:rPr lang="en-US" sz="1400" dirty="0"/>
              <a:t>U</a:t>
            </a:r>
            <a:r>
              <a:rPr lang="en-US" sz="1600" baseline="-25000" dirty="0"/>
              <a:t>1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1</a:t>
            </a:r>
            <a:r>
              <a:rPr lang="en-US" sz="1600" dirty="0"/>
              <a:t>)</a:t>
            </a:r>
            <a:r>
              <a:rPr lang="en-US" sz="1600" baseline="30000" dirty="0"/>
              <a:t>2 </a:t>
            </a:r>
            <a:r>
              <a:rPr lang="en-US" sz="1600" dirty="0"/>
              <a:t>+ 2(</a:t>
            </a:r>
            <a:r>
              <a:rPr lang="en-US" sz="1400" dirty="0"/>
              <a:t>U</a:t>
            </a:r>
            <a:r>
              <a:rPr lang="en-US" sz="1600" baseline="-25000" dirty="0"/>
              <a:t>1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1</a:t>
            </a:r>
            <a:r>
              <a:rPr lang="en-US" sz="1600" dirty="0"/>
              <a:t>)(</a:t>
            </a:r>
            <a:r>
              <a:rPr lang="en-US" sz="1400" dirty="0"/>
              <a:t>U</a:t>
            </a:r>
            <a:r>
              <a:rPr lang="en-US" sz="1600" baseline="-25000" dirty="0"/>
              <a:t>2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2</a:t>
            </a:r>
            <a:r>
              <a:rPr lang="en-US" sz="1600" dirty="0"/>
              <a:t>) + (</a:t>
            </a:r>
            <a:r>
              <a:rPr lang="en-US" sz="1400" dirty="0"/>
              <a:t>U</a:t>
            </a:r>
            <a:r>
              <a:rPr lang="en-US" sz="1600" baseline="-25000" dirty="0"/>
              <a:t>2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2</a:t>
            </a:r>
            <a:r>
              <a:rPr lang="en-US" sz="1600" dirty="0"/>
              <a:t>)</a:t>
            </a:r>
            <a:r>
              <a:rPr lang="en-US" sz="1600" baseline="30000" dirty="0"/>
              <a:t>2 </a:t>
            </a:r>
            <a:r>
              <a:rPr lang="en-US" sz="1600" dirty="0"/>
              <a:t>+ 2(</a:t>
            </a:r>
            <a:r>
              <a:rPr lang="en-US" sz="1400" dirty="0"/>
              <a:t>U</a:t>
            </a:r>
            <a:r>
              <a:rPr lang="en-US" sz="1600" baseline="-25000" dirty="0"/>
              <a:t>1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1</a:t>
            </a:r>
            <a:r>
              <a:rPr lang="en-US" sz="1600" dirty="0"/>
              <a:t>) + 2(</a:t>
            </a:r>
            <a:r>
              <a:rPr lang="en-US" sz="1400" dirty="0"/>
              <a:t>U</a:t>
            </a:r>
            <a:r>
              <a:rPr lang="en-US" sz="1600" baseline="-25000" dirty="0"/>
              <a:t>2</a:t>
            </a:r>
            <a:r>
              <a:rPr lang="en-US" sz="1600" dirty="0"/>
              <a:t>.</a:t>
            </a:r>
            <a:r>
              <a:rPr lang="en-US" sz="1400" dirty="0"/>
              <a:t>Z</a:t>
            </a:r>
            <a:r>
              <a:rPr lang="en-US" sz="1600" baseline="-25000" dirty="0"/>
              <a:t>2</a:t>
            </a:r>
            <a:r>
              <a:rPr lang="en-US" sz="1600" dirty="0"/>
              <a:t>) + 1</a:t>
            </a:r>
          </a:p>
          <a:p>
            <a:pPr marL="457200" lvl="1" indent="0">
              <a:buFontTx/>
              <a:buNone/>
              <a:defRPr/>
            </a:pPr>
            <a:r>
              <a:rPr lang="en-US" sz="1800" dirty="0"/>
              <a:t>    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341438"/>
            <a:ext cx="15113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461" name="Object 2"/>
          <p:cNvGraphicFramePr>
            <a:graphicFrameLocks noChangeAspect="1"/>
          </p:cNvGraphicFramePr>
          <p:nvPr>
            <p:extLst/>
          </p:nvPr>
        </p:nvGraphicFramePr>
        <p:xfrm>
          <a:off x="4669383" y="1411288"/>
          <a:ext cx="17748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4" imgW="1079032" imgH="444307" progId="Equation.3">
                  <p:embed/>
                </p:oleObj>
              </mc:Choice>
              <mc:Fallback>
                <p:oleObj name="Equation" r:id="rId4" imgW="1079032" imgH="444307" progId="Equation.3">
                  <p:embed/>
                  <p:pic>
                    <p:nvPicPr>
                      <p:cNvPr id="1946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9383" y="1411288"/>
                        <a:ext cx="17748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2"/>
          <p:cNvGraphicFramePr>
            <a:graphicFrameLocks noChangeAspect="1"/>
          </p:cNvGraphicFramePr>
          <p:nvPr/>
        </p:nvGraphicFramePr>
        <p:xfrm>
          <a:off x="1258888" y="3463925"/>
          <a:ext cx="5870575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6" imgW="3378200" imgH="2311400" progId="Equation.3">
                  <p:embed/>
                </p:oleObj>
              </mc:Choice>
              <mc:Fallback>
                <p:oleObj name="Equation" r:id="rId6" imgW="3378200" imgH="2311400" progId="Equation.3">
                  <p:embed/>
                  <p:pic>
                    <p:nvPicPr>
                      <p:cNvPr id="194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463925"/>
                        <a:ext cx="5870575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4898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2 (Cont.)</a:t>
            </a:r>
            <a:endParaRPr lang="en-SG" sz="400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>
              <a:defRPr/>
            </a:pPr>
            <a:r>
              <a:rPr lang="en-US" sz="1800" dirty="0" err="1"/>
              <a:t>Misal</a:t>
            </a:r>
            <a:r>
              <a:rPr lang="en-US" sz="1800" dirty="0"/>
              <a:t>, </a:t>
            </a:r>
            <a:r>
              <a:rPr lang="en-US" sz="1800" dirty="0" err="1"/>
              <a:t>Menghitung</a:t>
            </a:r>
            <a:r>
              <a:rPr lang="en-US" sz="1800" dirty="0"/>
              <a:t> K(</a:t>
            </a:r>
            <a:r>
              <a:rPr lang="en-US" sz="1800" dirty="0" err="1"/>
              <a:t>u,z</a:t>
            </a:r>
            <a:r>
              <a:rPr lang="en-US" sz="1800" dirty="0"/>
              <a:t>) : </a:t>
            </a:r>
            <a:r>
              <a:rPr lang="en-US" sz="1800" dirty="0" err="1"/>
              <a:t>dengan</a:t>
            </a:r>
            <a:r>
              <a:rPr lang="en-US" sz="1800" dirty="0"/>
              <a:t> u=(1,1) </a:t>
            </a:r>
            <a:r>
              <a:rPr lang="en-US" sz="1800" dirty="0" err="1"/>
              <a:t>dan</a:t>
            </a:r>
            <a:r>
              <a:rPr lang="en-US" sz="1800" dirty="0"/>
              <a:t> z=(1,-1)</a:t>
            </a:r>
          </a:p>
          <a:p>
            <a:pPr marL="457200" lvl="1" indent="0">
              <a:buFontTx/>
              <a:buNone/>
              <a:defRPr/>
            </a:pPr>
            <a:r>
              <a:rPr lang="en-US" sz="2000" b="1" dirty="0"/>
              <a:t>    </a:t>
            </a:r>
            <a:r>
              <a:rPr lang="en-US" sz="1600" dirty="0"/>
              <a:t>k(</a:t>
            </a:r>
            <a:r>
              <a:rPr lang="en-US" sz="1200" dirty="0"/>
              <a:t>U</a:t>
            </a:r>
            <a:r>
              <a:rPr lang="en-US" sz="1400" dirty="0"/>
              <a:t>=(1,1),</a:t>
            </a:r>
            <a:r>
              <a:rPr lang="en-US" sz="1200" dirty="0"/>
              <a:t>Z</a:t>
            </a:r>
            <a:r>
              <a:rPr lang="en-US" sz="1400" dirty="0"/>
              <a:t>=(1,-1)</a:t>
            </a:r>
            <a:r>
              <a:rPr lang="en-US" sz="1600" dirty="0"/>
              <a:t>) </a:t>
            </a:r>
            <a:r>
              <a:rPr lang="en-US" sz="1400" dirty="0"/>
              <a:t>= (((</a:t>
            </a:r>
            <a:r>
              <a:rPr lang="en-US" sz="1200" dirty="0"/>
              <a:t>1</a:t>
            </a:r>
            <a:r>
              <a:rPr lang="en-US" sz="1400" dirty="0"/>
              <a:t>.</a:t>
            </a:r>
            <a:r>
              <a:rPr lang="en-US" sz="1200" dirty="0"/>
              <a:t>1</a:t>
            </a:r>
            <a:r>
              <a:rPr lang="en-US" sz="1400" dirty="0"/>
              <a:t>)+(</a:t>
            </a:r>
            <a:r>
              <a:rPr lang="en-US" sz="1200" dirty="0"/>
              <a:t>1</a:t>
            </a:r>
            <a:r>
              <a:rPr lang="en-US" sz="1400" dirty="0"/>
              <a:t>.(-1)))+1)</a:t>
            </a:r>
            <a:r>
              <a:rPr lang="en-US" sz="1400" baseline="30000" dirty="0"/>
              <a:t>2</a:t>
            </a:r>
            <a:r>
              <a:rPr lang="en-US" sz="1400" dirty="0"/>
              <a:t> =</a:t>
            </a:r>
            <a:r>
              <a:rPr lang="en-US" sz="1600" dirty="0"/>
              <a:t> </a:t>
            </a:r>
            <a:r>
              <a:rPr lang="en-US" sz="1400" dirty="0"/>
              <a:t>((</a:t>
            </a:r>
            <a:r>
              <a:rPr lang="en-US" sz="1200" dirty="0"/>
              <a:t>1</a:t>
            </a:r>
            <a:r>
              <a:rPr lang="en-US" sz="1400" dirty="0"/>
              <a:t>.</a:t>
            </a:r>
            <a:r>
              <a:rPr lang="en-US" sz="1200" dirty="0"/>
              <a:t>1</a:t>
            </a:r>
            <a:r>
              <a:rPr lang="en-US" sz="1400" dirty="0"/>
              <a:t>)+(</a:t>
            </a:r>
            <a:r>
              <a:rPr lang="en-US" sz="1200" dirty="0"/>
              <a:t>1</a:t>
            </a:r>
            <a:r>
              <a:rPr lang="en-US" sz="1400" dirty="0"/>
              <a:t>.(-</a:t>
            </a:r>
            <a:r>
              <a:rPr lang="en-US" sz="1200" dirty="0"/>
              <a:t>1)</a:t>
            </a:r>
            <a:r>
              <a:rPr lang="en-US" sz="1400" dirty="0"/>
              <a:t>))</a:t>
            </a:r>
            <a:r>
              <a:rPr lang="en-US" sz="1400" baseline="30000" dirty="0"/>
              <a:t>2</a:t>
            </a:r>
            <a:r>
              <a:rPr lang="en-US" sz="1400" dirty="0"/>
              <a:t>+2((</a:t>
            </a:r>
            <a:r>
              <a:rPr lang="en-US" sz="1200" dirty="0"/>
              <a:t>1</a:t>
            </a:r>
            <a:r>
              <a:rPr lang="en-US" sz="1400" dirty="0"/>
              <a:t>.</a:t>
            </a:r>
            <a:r>
              <a:rPr lang="en-US" sz="1200" dirty="0"/>
              <a:t>1</a:t>
            </a:r>
            <a:r>
              <a:rPr lang="en-US" sz="1400" dirty="0"/>
              <a:t>)+(</a:t>
            </a:r>
            <a:r>
              <a:rPr lang="en-US" sz="1200" dirty="0"/>
              <a:t>1</a:t>
            </a:r>
            <a:r>
              <a:rPr lang="en-US" sz="1400" dirty="0"/>
              <a:t>.(-</a:t>
            </a:r>
            <a:r>
              <a:rPr lang="en-US" sz="1200" dirty="0"/>
              <a:t>1)</a:t>
            </a:r>
            <a:r>
              <a:rPr lang="en-US" sz="1400" dirty="0"/>
              <a:t>)).1 + 1</a:t>
            </a:r>
            <a:r>
              <a:rPr lang="en-US" sz="1400" baseline="30000" dirty="0"/>
              <a:t>2</a:t>
            </a:r>
          </a:p>
          <a:p>
            <a:pPr marL="457200" lvl="1" indent="0">
              <a:buFontTx/>
              <a:buNone/>
              <a:defRPr/>
            </a:pPr>
            <a:r>
              <a:rPr lang="en-US" sz="2000" dirty="0"/>
              <a:t>    </a:t>
            </a:r>
            <a:r>
              <a:rPr lang="en-US" sz="1600" dirty="0"/>
              <a:t>=</a:t>
            </a:r>
            <a:r>
              <a:rPr lang="en-US" sz="1800" dirty="0"/>
              <a:t> </a:t>
            </a:r>
            <a:r>
              <a:rPr lang="en-US" sz="1600" dirty="0"/>
              <a:t>(</a:t>
            </a:r>
            <a:r>
              <a:rPr lang="en-US" sz="1400" dirty="0"/>
              <a:t>1</a:t>
            </a:r>
            <a:r>
              <a:rPr lang="en-US" sz="1600" dirty="0"/>
              <a:t>.</a:t>
            </a:r>
            <a:r>
              <a:rPr lang="en-US" sz="1400" dirty="0"/>
              <a:t>1</a:t>
            </a:r>
            <a:r>
              <a:rPr lang="en-US" sz="1600" dirty="0"/>
              <a:t>)</a:t>
            </a:r>
            <a:r>
              <a:rPr lang="en-US" sz="1600" baseline="30000" dirty="0"/>
              <a:t>2 </a:t>
            </a:r>
            <a:r>
              <a:rPr lang="en-US" sz="1600" dirty="0"/>
              <a:t>+ 2(</a:t>
            </a:r>
            <a:r>
              <a:rPr lang="en-US" sz="1400" dirty="0"/>
              <a:t>1</a:t>
            </a:r>
            <a:r>
              <a:rPr lang="en-US" sz="1600" dirty="0"/>
              <a:t>.</a:t>
            </a:r>
            <a:r>
              <a:rPr lang="en-US" sz="1400" dirty="0"/>
              <a:t>1</a:t>
            </a:r>
            <a:r>
              <a:rPr lang="en-US" sz="1600" dirty="0"/>
              <a:t>)(</a:t>
            </a:r>
            <a:r>
              <a:rPr lang="en-US" sz="1400" dirty="0"/>
              <a:t>1</a:t>
            </a:r>
            <a:r>
              <a:rPr lang="en-US" sz="1600" dirty="0"/>
              <a:t>.(-</a:t>
            </a:r>
            <a:r>
              <a:rPr lang="en-US" sz="1400" dirty="0"/>
              <a:t>1)</a:t>
            </a:r>
            <a:r>
              <a:rPr lang="en-US" sz="1600" dirty="0"/>
              <a:t>) + (</a:t>
            </a:r>
            <a:r>
              <a:rPr lang="en-US" sz="1400" dirty="0"/>
              <a:t>1</a:t>
            </a:r>
            <a:r>
              <a:rPr lang="en-US" sz="1600" dirty="0"/>
              <a:t>.(-</a:t>
            </a:r>
            <a:r>
              <a:rPr lang="en-US" sz="1400" dirty="0"/>
              <a:t>1)</a:t>
            </a:r>
            <a:r>
              <a:rPr lang="en-US" sz="1600" dirty="0"/>
              <a:t>)</a:t>
            </a:r>
            <a:r>
              <a:rPr lang="en-US" sz="1600" baseline="30000" dirty="0"/>
              <a:t>2 </a:t>
            </a:r>
            <a:r>
              <a:rPr lang="en-US" sz="1600" dirty="0"/>
              <a:t>+ 2(</a:t>
            </a:r>
            <a:r>
              <a:rPr lang="en-US" sz="1400" dirty="0"/>
              <a:t>1</a:t>
            </a:r>
            <a:r>
              <a:rPr lang="en-US" sz="1600" dirty="0"/>
              <a:t>.</a:t>
            </a:r>
            <a:r>
              <a:rPr lang="en-US" sz="1400" dirty="0"/>
              <a:t>1</a:t>
            </a:r>
            <a:r>
              <a:rPr lang="en-US" sz="1600" dirty="0"/>
              <a:t>) + 2(</a:t>
            </a:r>
            <a:r>
              <a:rPr lang="en-US" sz="1400" dirty="0"/>
              <a:t>1</a:t>
            </a:r>
            <a:r>
              <a:rPr lang="en-US" sz="1600" dirty="0"/>
              <a:t>.(-</a:t>
            </a:r>
            <a:r>
              <a:rPr lang="en-US" sz="1400" dirty="0"/>
              <a:t>1)</a:t>
            </a:r>
            <a:r>
              <a:rPr lang="en-US" sz="1600" dirty="0"/>
              <a:t>) + 1</a:t>
            </a:r>
          </a:p>
          <a:p>
            <a:pPr marL="457200" lvl="1" indent="0">
              <a:buFontTx/>
              <a:buNone/>
              <a:defRPr/>
            </a:pPr>
            <a:r>
              <a:rPr lang="en-US" sz="1600" dirty="0"/>
              <a:t>     = 1 - 2 + 1 + 2 - 2 + 1 = 1</a:t>
            </a:r>
          </a:p>
          <a:p>
            <a:pPr marL="457200" lvl="1" indent="0">
              <a:buFontTx/>
              <a:buNone/>
              <a:defRPr/>
            </a:pPr>
            <a:r>
              <a:rPr lang="en-US" sz="1600" dirty="0"/>
              <a:t>     </a:t>
            </a:r>
          </a:p>
          <a:p>
            <a:pPr marL="457200" lvl="1" indent="0">
              <a:buFontTx/>
              <a:buNone/>
              <a:defRPr/>
            </a:pPr>
            <a:r>
              <a:rPr lang="en-US" sz="1800" dirty="0"/>
              <a:t>    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endParaRPr lang="en-SG" sz="2000" dirty="0"/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153988" y="2889250"/>
          <a:ext cx="895985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3" imgW="5156200" imgH="2311400" progId="Equation.3">
                  <p:embed/>
                </p:oleObj>
              </mc:Choice>
              <mc:Fallback>
                <p:oleObj name="Equation" r:id="rId3" imgW="5156200" imgH="2311400" progId="Equation.3">
                  <p:embed/>
                  <p:pic>
                    <p:nvPicPr>
                      <p:cNvPr id="204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2889250"/>
                        <a:ext cx="8959850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1103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2 (Cont.)</a:t>
            </a:r>
            <a:endParaRPr lang="en-SG" sz="400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>
              <a:defRPr/>
            </a:pPr>
            <a:r>
              <a:rPr lang="en-US" sz="1600" dirty="0" err="1"/>
              <a:t>Menghitung</a:t>
            </a:r>
            <a:r>
              <a:rPr lang="en-US" sz="1600" dirty="0"/>
              <a:t> </a:t>
            </a:r>
            <a:r>
              <a:rPr lang="en-US" sz="1600" dirty="0" err="1"/>
              <a:t>matrik</a:t>
            </a:r>
            <a:r>
              <a:rPr lang="en-US" sz="1600" dirty="0"/>
              <a:t> kernel </a:t>
            </a:r>
            <a:r>
              <a:rPr lang="en-US" sz="1600" b="1" dirty="0">
                <a:solidFill>
                  <a:srgbClr val="000000"/>
                </a:solidFill>
                <a:ea typeface="+mn-ea"/>
              </a:rPr>
              <a:t>K(</a:t>
            </a:r>
            <a:r>
              <a:rPr lang="en-US" sz="1600" b="1" dirty="0" err="1">
                <a:solidFill>
                  <a:srgbClr val="000000"/>
                </a:solidFill>
                <a:ea typeface="+mn-ea"/>
              </a:rPr>
              <a:t>x,x</a:t>
            </a:r>
            <a:r>
              <a:rPr lang="en-US" sz="1600" b="1" baseline="-25000" dirty="0" err="1">
                <a:solidFill>
                  <a:srgbClr val="000000"/>
                </a:solidFill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ea typeface="+mn-ea"/>
              </a:rPr>
              <a:t>) = </a:t>
            </a:r>
            <a:r>
              <a:rPr lang="en-US" b="1" dirty="0">
                <a:solidFill>
                  <a:srgbClr val="000000"/>
                </a:solidFill>
                <a:ea typeface="+mn-ea"/>
              </a:rPr>
              <a:t>ᶲ</a:t>
            </a:r>
            <a:r>
              <a:rPr lang="en-US" sz="1600" b="1" dirty="0">
                <a:solidFill>
                  <a:srgbClr val="000000"/>
                </a:solidFill>
                <a:ea typeface="+mn-ea"/>
              </a:rPr>
              <a:t>(x).</a:t>
            </a:r>
            <a:r>
              <a:rPr lang="en-US" b="1" dirty="0">
                <a:solidFill>
                  <a:srgbClr val="000000"/>
                </a:solidFill>
                <a:ea typeface="+mn-ea"/>
              </a:rPr>
              <a:t>ᶲ</a:t>
            </a:r>
            <a:r>
              <a:rPr lang="en-US" sz="1600" b="1" dirty="0">
                <a:solidFill>
                  <a:srgbClr val="000000"/>
                </a:solidFill>
                <a:ea typeface="+mn-ea"/>
              </a:rPr>
              <a:t>(x</a:t>
            </a:r>
            <a:r>
              <a:rPr lang="en-US" sz="1600" b="1" baseline="-25000" dirty="0">
                <a:solidFill>
                  <a:srgbClr val="000000"/>
                </a:solidFill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ea typeface="+mn-ea"/>
              </a:rPr>
              <a:t>)</a:t>
            </a:r>
            <a:endParaRPr lang="en-SG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04925" y="1773238"/>
          <a:ext cx="5618163" cy="451014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5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1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0" i="0" dirty="0"/>
                        <a:t>x</a:t>
                      </a:r>
                      <a:r>
                        <a:rPr lang="en-US" sz="1400" b="0" i="0" baseline="-25000" dirty="0"/>
                        <a:t>1</a:t>
                      </a:r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/>
                        <a:t>x</a:t>
                      </a:r>
                      <a:r>
                        <a:rPr lang="en-US" sz="1400" b="0" i="0" baseline="-25000" dirty="0"/>
                        <a:t>1</a:t>
                      </a:r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/>
                        <a:t>K(1,1) = (x</a:t>
                      </a:r>
                      <a:r>
                        <a:rPr lang="en-US" sz="1400" b="0" i="0" baseline="-25000" dirty="0"/>
                        <a:t>1</a:t>
                      </a:r>
                      <a:r>
                        <a:rPr lang="en-US" sz="1400" b="0" i="0" dirty="0"/>
                        <a:t>.x</a:t>
                      </a:r>
                      <a:r>
                        <a:rPr lang="en-US" sz="1400" b="0" i="0" baseline="-25000" dirty="0"/>
                        <a:t>1</a:t>
                      </a:r>
                      <a:r>
                        <a:rPr lang="en-US" sz="1400" b="0" i="0" dirty="0"/>
                        <a:t> + 1)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dirty="0"/>
                        <a:t> = (1.1 + 1.1 +1)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dirty="0"/>
                        <a:t> = 3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baseline="0" dirty="0"/>
                        <a:t> = 9</a:t>
                      </a:r>
                      <a:endParaRPr lang="en-US" sz="1400" b="0" i="0" dirty="0"/>
                    </a:p>
                  </a:txBody>
                  <a:tcPr marL="91458" marR="91458" marT="45692" marB="4569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/>
                        <a:t>x</a:t>
                      </a:r>
                      <a:r>
                        <a:rPr lang="en-US" sz="1400" b="0" i="0" baseline="-25000" dirty="0"/>
                        <a:t>2</a:t>
                      </a:r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/>
                        <a:t>K(1,2) = (x</a:t>
                      </a:r>
                      <a:r>
                        <a:rPr lang="en-US" sz="1400" b="0" i="0" baseline="-25000" dirty="0"/>
                        <a:t>1</a:t>
                      </a:r>
                      <a:r>
                        <a:rPr lang="en-US" sz="1400" b="0" i="0" dirty="0"/>
                        <a:t>.x</a:t>
                      </a:r>
                      <a:r>
                        <a:rPr lang="en-US" sz="1400" b="0" i="0" baseline="-25000" dirty="0"/>
                        <a:t>2</a:t>
                      </a:r>
                      <a:r>
                        <a:rPr lang="en-US" sz="1400" b="0" i="0" dirty="0"/>
                        <a:t> + 1)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dirty="0"/>
                        <a:t> = (1.1 + 1.(-1) +1)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dirty="0"/>
                        <a:t> = 1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baseline="0" dirty="0"/>
                        <a:t> = 1</a:t>
                      </a:r>
                      <a:endParaRPr lang="en-US" sz="1400" b="0" i="0" dirty="0"/>
                    </a:p>
                  </a:txBody>
                  <a:tcPr marL="91458" marR="91458" marT="45692" marB="4569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/>
                        <a:t>x</a:t>
                      </a:r>
                      <a:r>
                        <a:rPr lang="en-US" sz="1400" b="0" i="0" baseline="-25000" dirty="0"/>
                        <a:t>3</a:t>
                      </a:r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/>
                        <a:t>K(1,3) = (x</a:t>
                      </a:r>
                      <a:r>
                        <a:rPr lang="en-US" sz="1400" b="0" i="0" baseline="-25000" dirty="0"/>
                        <a:t>1</a:t>
                      </a:r>
                      <a:r>
                        <a:rPr lang="en-US" sz="1400" b="0" i="0" dirty="0"/>
                        <a:t>.x</a:t>
                      </a:r>
                      <a:r>
                        <a:rPr lang="en-US" sz="1400" b="0" i="0" baseline="-25000" dirty="0"/>
                        <a:t>3</a:t>
                      </a:r>
                      <a:r>
                        <a:rPr lang="en-US" sz="1400" b="0" i="0" dirty="0"/>
                        <a:t> + 1)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dirty="0"/>
                        <a:t> = (1.(-1) + 1.1 +1)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dirty="0"/>
                        <a:t> = 1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baseline="0" dirty="0"/>
                        <a:t> = 1</a:t>
                      </a:r>
                      <a:endParaRPr lang="en-US" sz="1400" b="0" i="0" dirty="0"/>
                    </a:p>
                  </a:txBody>
                  <a:tcPr marL="91458" marR="91458" marT="45692" marB="4569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/>
                        <a:t>x</a:t>
                      </a:r>
                      <a:r>
                        <a:rPr lang="en-US" sz="1400" b="0" i="0" baseline="-25000" dirty="0"/>
                        <a:t>4</a:t>
                      </a:r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/>
                        <a:t>K(1,4) = (x</a:t>
                      </a:r>
                      <a:r>
                        <a:rPr lang="en-US" sz="1400" b="0" i="0" baseline="-25000" dirty="0"/>
                        <a:t>1</a:t>
                      </a:r>
                      <a:r>
                        <a:rPr lang="en-US" sz="1400" b="0" i="0" dirty="0"/>
                        <a:t>.x</a:t>
                      </a:r>
                      <a:r>
                        <a:rPr lang="en-US" sz="1400" b="0" i="0" baseline="-25000" dirty="0"/>
                        <a:t>4</a:t>
                      </a:r>
                      <a:r>
                        <a:rPr lang="en-US" sz="1400" b="0" i="0" dirty="0"/>
                        <a:t> + 1)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dirty="0"/>
                        <a:t> = (1.(-1) + 1.(-1) +1)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dirty="0"/>
                        <a:t> = (-1)</a:t>
                      </a:r>
                      <a:r>
                        <a:rPr lang="en-US" sz="1400" b="0" i="0" baseline="30000" dirty="0"/>
                        <a:t>2</a:t>
                      </a:r>
                      <a:r>
                        <a:rPr lang="en-US" sz="1400" b="0" i="0" baseline="0" dirty="0"/>
                        <a:t> = 1</a:t>
                      </a:r>
                      <a:endParaRPr lang="en-US" sz="1400" b="0" i="0" dirty="0"/>
                    </a:p>
                  </a:txBody>
                  <a:tcPr marL="91458" marR="91458" marT="45692" marB="4569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2</a:t>
                      </a:r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1</a:t>
                      </a:r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/>
                        <a:t>K(2,1) = (x</a:t>
                      </a:r>
                      <a:r>
                        <a:rPr lang="en-US" sz="1200" b="0" i="0" baseline="-25000" dirty="0"/>
                        <a:t>2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1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(1.1 + (-1).1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1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1</a:t>
                      </a:r>
                      <a:endParaRPr lang="en-US" sz="1200" b="0" i="0" dirty="0"/>
                    </a:p>
                  </a:txBody>
                  <a:tcPr marL="91458" marR="91458" marT="45692" marB="4569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6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2</a:t>
                      </a:r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/>
                        <a:t>K(2,2) = (x</a:t>
                      </a:r>
                      <a:r>
                        <a:rPr lang="en-US" sz="1200" b="0" i="0" baseline="-25000" dirty="0"/>
                        <a:t>2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2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(1.1 + (-1).(-1)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3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9</a:t>
                      </a:r>
                      <a:endParaRPr lang="en-US" sz="1200" b="0" i="0" dirty="0"/>
                    </a:p>
                  </a:txBody>
                  <a:tcPr marL="91458" marR="91458" marT="45692" marB="4569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6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3</a:t>
                      </a:r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/>
                        <a:t>K(2,3) = (x</a:t>
                      </a:r>
                      <a:r>
                        <a:rPr lang="en-US" sz="1200" b="0" i="0" baseline="-25000" dirty="0"/>
                        <a:t>2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3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(1.(-1) + (-1).1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1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1</a:t>
                      </a:r>
                      <a:endParaRPr lang="en-US" sz="1200" b="0" i="0" dirty="0"/>
                    </a:p>
                  </a:txBody>
                  <a:tcPr marL="91458" marR="91458" marT="45692" marB="4569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6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4</a:t>
                      </a:r>
                    </a:p>
                  </a:txBody>
                  <a:tcPr marL="91458" marR="91458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/>
                        <a:t>K(2,4) = (x</a:t>
                      </a:r>
                      <a:r>
                        <a:rPr lang="en-US" sz="1200" b="0" i="0" baseline="-25000" dirty="0"/>
                        <a:t>2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4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(1.(-1) + (-1).(-1)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1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1</a:t>
                      </a:r>
                      <a:endParaRPr lang="en-US" sz="1200" b="0" i="0" dirty="0"/>
                    </a:p>
                  </a:txBody>
                  <a:tcPr marL="91458" marR="91458" marT="45692" marB="4569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3</a:t>
                      </a:r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1</a:t>
                      </a:r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/>
                        <a:t>K(3,1) = (x</a:t>
                      </a:r>
                      <a:r>
                        <a:rPr lang="en-US" sz="1200" b="0" i="0" baseline="-25000" dirty="0"/>
                        <a:t>3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1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((-1).1 + 1.1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1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1</a:t>
                      </a:r>
                      <a:endParaRPr lang="en-US" sz="1200" b="0" i="0" dirty="0"/>
                    </a:p>
                  </a:txBody>
                  <a:tcPr marL="91473" marR="91473" marT="45692" marB="4569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2</a:t>
                      </a:r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/>
                        <a:t>K(3,2) = (x</a:t>
                      </a:r>
                      <a:r>
                        <a:rPr lang="en-US" sz="1200" b="0" i="0" baseline="-25000" dirty="0"/>
                        <a:t>3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2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((-1).1 + 1.(-1)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1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1</a:t>
                      </a:r>
                      <a:endParaRPr lang="en-US" sz="1200" b="0" i="0" dirty="0"/>
                    </a:p>
                  </a:txBody>
                  <a:tcPr marL="91473" marR="91473" marT="45692" marB="4569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3</a:t>
                      </a:r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/>
                        <a:t>K(3,3) = (x</a:t>
                      </a:r>
                      <a:r>
                        <a:rPr lang="en-US" sz="1200" b="0" i="0" baseline="-25000" dirty="0"/>
                        <a:t>3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3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((-1).(-1) + 1.1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3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9</a:t>
                      </a:r>
                      <a:endParaRPr lang="en-US" sz="1200" b="0" i="0" dirty="0"/>
                    </a:p>
                  </a:txBody>
                  <a:tcPr marL="91473" marR="91473" marT="45692" marB="45692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4</a:t>
                      </a:r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/>
                        <a:t>K(3,4) = (x</a:t>
                      </a:r>
                      <a:r>
                        <a:rPr lang="en-US" sz="1200" b="0" i="0" baseline="-25000" dirty="0"/>
                        <a:t>3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4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((-1).(-1) + 1.(-1)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1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1</a:t>
                      </a:r>
                      <a:endParaRPr lang="en-US" sz="1200" b="0" i="0" dirty="0"/>
                    </a:p>
                  </a:txBody>
                  <a:tcPr marL="91473" marR="91473" marT="45692" marB="45692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4</a:t>
                      </a:r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1</a:t>
                      </a:r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/>
                        <a:t>K(4,1) = (x</a:t>
                      </a:r>
                      <a:r>
                        <a:rPr lang="en-US" sz="1200" b="0" i="0" baseline="-25000" dirty="0"/>
                        <a:t>4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1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((-1).1 + (-1).1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1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1</a:t>
                      </a:r>
                      <a:endParaRPr lang="en-US" sz="1200" b="0" i="0" dirty="0"/>
                    </a:p>
                  </a:txBody>
                  <a:tcPr marL="91473" marR="91473" marT="45692" marB="45692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6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2</a:t>
                      </a:r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/>
                        <a:t>K(4,2) = (x</a:t>
                      </a:r>
                      <a:r>
                        <a:rPr lang="en-US" sz="1200" b="0" i="0" baseline="-25000" dirty="0"/>
                        <a:t>4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2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((-1).1 + (-1).(-1)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1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1</a:t>
                      </a:r>
                      <a:endParaRPr lang="en-US" sz="1200" b="0" i="0" dirty="0"/>
                    </a:p>
                  </a:txBody>
                  <a:tcPr marL="91473" marR="91473" marT="45692" marB="45692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26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3</a:t>
                      </a:r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/>
                        <a:t>K(4,3) = (x</a:t>
                      </a:r>
                      <a:r>
                        <a:rPr lang="en-US" sz="1200" b="0" i="0" baseline="-25000" dirty="0"/>
                        <a:t>4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3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((-1).(-1) + (-1).1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1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1</a:t>
                      </a:r>
                      <a:endParaRPr lang="en-US" sz="1200" b="0" i="0" dirty="0"/>
                    </a:p>
                  </a:txBody>
                  <a:tcPr marL="91473" marR="91473" marT="45692" marB="45692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26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/>
                        <a:t>X</a:t>
                      </a:r>
                      <a:r>
                        <a:rPr lang="en-US" sz="1200" b="0" i="0" baseline="-25000" dirty="0"/>
                        <a:t>4</a:t>
                      </a:r>
                    </a:p>
                  </a:txBody>
                  <a:tcPr marL="91473" marR="91473" marT="45692" marB="4569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/>
                        <a:t>K(4,4) = (x</a:t>
                      </a:r>
                      <a:r>
                        <a:rPr lang="en-US" sz="1200" b="0" i="0" baseline="-25000" dirty="0"/>
                        <a:t>4</a:t>
                      </a:r>
                      <a:r>
                        <a:rPr lang="en-US" sz="1200" b="0" i="0" dirty="0"/>
                        <a:t>.x</a:t>
                      </a:r>
                      <a:r>
                        <a:rPr lang="en-US" sz="1200" b="0" i="0" baseline="-25000" dirty="0"/>
                        <a:t>4</a:t>
                      </a:r>
                      <a:r>
                        <a:rPr lang="en-US" sz="1200" b="0" i="0" dirty="0"/>
                        <a:t> + 1)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((-1).(-1) + (-1).(-1) +1)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dirty="0"/>
                        <a:t> = 3</a:t>
                      </a:r>
                      <a:r>
                        <a:rPr lang="en-US" sz="1200" b="0" i="0" baseline="30000" dirty="0"/>
                        <a:t>2</a:t>
                      </a:r>
                      <a:r>
                        <a:rPr lang="en-US" sz="1200" b="0" i="0" baseline="0" dirty="0"/>
                        <a:t> = 9</a:t>
                      </a:r>
                      <a:endParaRPr lang="en-US" sz="1200" b="0" i="0" dirty="0"/>
                    </a:p>
                  </a:txBody>
                  <a:tcPr marL="91473" marR="91473" marT="45692" marB="45692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215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341438"/>
            <a:ext cx="15113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97073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2 (Cont.)</a:t>
            </a:r>
            <a:endParaRPr lang="en-SG" sz="4000"/>
          </a:p>
        </p:txBody>
      </p:sp>
      <p:sp>
        <p:nvSpPr>
          <p:cNvPr id="8195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268413"/>
            <a:ext cx="8229600" cy="4857750"/>
          </a:xfrm>
          <a:blipFill rotWithShape="1">
            <a:blip r:embed="rId2"/>
            <a:stretch>
              <a:fillRect t="-376" b="-7152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225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341438"/>
            <a:ext cx="15113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60" name="Rectangle 98"/>
          <p:cNvSpPr>
            <a:spLocks noChangeArrowheads="1"/>
          </p:cNvSpPr>
          <p:nvPr/>
        </p:nvSpPr>
        <p:spPr bwMode="auto">
          <a:xfrm>
            <a:off x="395288" y="5661025"/>
            <a:ext cx="8734425" cy="7889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89820" y="2234008"/>
            <a:ext cx="756084" cy="611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195736" y="1700808"/>
          <a:ext cx="2376488" cy="146367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94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9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9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9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 marL="91449" marR="91449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9</a:t>
                      </a:r>
                    </a:p>
                  </a:txBody>
                  <a:tcPr marL="91449" marR="91449" marT="45740" marB="457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98934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dirty="0" err="1"/>
              <a:t>Contoh</a:t>
            </a:r>
            <a:r>
              <a:rPr lang="en-US" sz="4000" dirty="0"/>
              <a:t> </a:t>
            </a:r>
            <a:r>
              <a:rPr lang="en-US" sz="4000" dirty="0" err="1"/>
              <a:t>Studi</a:t>
            </a:r>
            <a:r>
              <a:rPr lang="en-US" sz="4000" dirty="0"/>
              <a:t> </a:t>
            </a:r>
            <a:r>
              <a:rPr lang="en-US" sz="4000" dirty="0" err="1"/>
              <a:t>Kasus</a:t>
            </a:r>
            <a:r>
              <a:rPr lang="en-US" sz="4000" dirty="0"/>
              <a:t> 2 (Cont.)</a:t>
            </a:r>
            <a:endParaRPr lang="en-SG" sz="4000" dirty="0"/>
          </a:p>
        </p:txBody>
      </p:sp>
      <p:sp>
        <p:nvSpPr>
          <p:cNvPr id="8195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268413"/>
            <a:ext cx="8229600" cy="4857750"/>
          </a:xfrm>
          <a:blipFill rotWithShape="1">
            <a:blip r:embed="rId3"/>
            <a:stretch>
              <a:fillRect t="-376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aphicFrame>
        <p:nvGraphicFramePr>
          <p:cNvPr id="23556" name="Object 1"/>
          <p:cNvGraphicFramePr>
            <a:graphicFrameLocks noChangeAspect="1"/>
          </p:cNvGraphicFramePr>
          <p:nvPr/>
        </p:nvGraphicFramePr>
        <p:xfrm>
          <a:off x="1692275" y="3013075"/>
          <a:ext cx="338455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4" imgW="2273300" imgH="431800" progId="Equation.3">
                  <p:embed/>
                </p:oleObj>
              </mc:Choice>
              <mc:Fallback>
                <p:oleObj name="Equation" r:id="rId4" imgW="2273300" imgH="431800" progId="Equation.3">
                  <p:embed/>
                  <p:pic>
                    <p:nvPicPr>
                      <p:cNvPr id="2355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013075"/>
                        <a:ext cx="338455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196975"/>
            <a:ext cx="1512888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3392264" y="4954588"/>
          <a:ext cx="35560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7" imgW="2501640" imgH="507960" progId="Equation.3">
                  <p:embed/>
                </p:oleObj>
              </mc:Choice>
              <mc:Fallback>
                <p:oleObj name="Equation" r:id="rId7" imgW="2501640" imgH="50796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264" y="4954588"/>
                        <a:ext cx="35560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80840" y="5517232"/>
          <a:ext cx="51244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9" imgW="3606480" imgH="457200" progId="Equation.3">
                  <p:embed/>
                </p:oleObj>
              </mc:Choice>
              <mc:Fallback>
                <p:oleObj name="Equation" r:id="rId9" imgW="3606480" imgH="4572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840" y="5517232"/>
                        <a:ext cx="51244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 bwMode="auto">
          <a:xfrm>
            <a:off x="1185664" y="5949280"/>
            <a:ext cx="655468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dimana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adalah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nilai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pada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dimensi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ke-1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pada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data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ke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-i.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j-ea"/>
              <a:cs typeface="+mj-cs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032794" y="6165304"/>
          <a:ext cx="2349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11" imgW="164880" imgH="253800" progId="Equation.3">
                  <p:embed/>
                </p:oleObj>
              </mc:Choice>
              <mc:Fallback>
                <p:oleObj name="Equation" r:id="rId11" imgW="164880" imgH="2538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794" y="6165304"/>
                        <a:ext cx="2349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960325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 dirty="0" err="1"/>
              <a:t>Contoh</a:t>
            </a:r>
            <a:r>
              <a:rPr lang="en-US" sz="4000" dirty="0"/>
              <a:t> </a:t>
            </a:r>
            <a:r>
              <a:rPr lang="en-US" sz="4000" dirty="0" err="1"/>
              <a:t>Studi</a:t>
            </a:r>
            <a:r>
              <a:rPr lang="en-US" sz="4000" dirty="0"/>
              <a:t> </a:t>
            </a:r>
            <a:r>
              <a:rPr lang="en-US" sz="4000" dirty="0" err="1"/>
              <a:t>Kasus</a:t>
            </a:r>
            <a:r>
              <a:rPr lang="en-US" sz="4000" dirty="0"/>
              <a:t> 2 (Cont.)</a:t>
            </a:r>
            <a:endParaRPr lang="en-SG" sz="4000" dirty="0"/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196975"/>
            <a:ext cx="1512888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3275856" y="1124744"/>
          <a:ext cx="35560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4" imgW="2501640" imgH="507960" progId="Equation.3">
                  <p:embed/>
                </p:oleObj>
              </mc:Choice>
              <mc:Fallback>
                <p:oleObj name="Equation" r:id="rId4" imgW="2501640" imgH="50796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124744"/>
                        <a:ext cx="35560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183432" y="1687388"/>
          <a:ext cx="51244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6" imgW="3606480" imgH="457200" progId="Equation.3">
                  <p:embed/>
                </p:oleObj>
              </mc:Choice>
              <mc:Fallback>
                <p:oleObj name="Equation" r:id="rId6" imgW="3606480" imgH="4572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432" y="1687388"/>
                        <a:ext cx="51244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 bwMode="auto">
          <a:xfrm>
            <a:off x="1088256" y="2119436"/>
            <a:ext cx="655468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dimana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adalah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nilai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pada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dimensi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ke-1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pada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data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ke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-i.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j-ea"/>
              <a:cs typeface="+mj-cs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907704" y="2335460"/>
          <a:ext cx="2349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8" imgW="164880" imgH="253800" progId="Equation.3">
                  <p:embed/>
                </p:oleObj>
              </mc:Choice>
              <mc:Fallback>
                <p:oleObj name="Equation" r:id="rId8" imgW="164880" imgH="2538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335460"/>
                        <a:ext cx="2349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 bwMode="auto">
          <a:xfrm>
            <a:off x="899592" y="1052736"/>
            <a:ext cx="3456384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-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</a:t>
            </a:r>
            <a:r>
              <a:rPr kumimoji="0" lang="en-SG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Hitung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</a:t>
            </a:r>
            <a:r>
              <a:rPr kumimoji="0" lang="en-SG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nilai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w </a:t>
            </a:r>
            <a:r>
              <a:rPr kumimoji="0" lang="en-SG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dan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b 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011238" y="2674938"/>
          <a:ext cx="8107362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10" imgW="5702040" imgH="2361960" progId="Equation.3">
                  <p:embed/>
                </p:oleObj>
              </mc:Choice>
              <mc:Fallback>
                <p:oleObj name="Equation" r:id="rId10" imgW="5702040" imgH="23619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2674938"/>
                        <a:ext cx="8107362" cy="334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7670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4648200" cy="685800"/>
          </a:xfrm>
        </p:spPr>
        <p:txBody>
          <a:bodyPr/>
          <a:lstStyle/>
          <a:p>
            <a:r>
              <a:rPr lang="en-US"/>
              <a:t> Linear Classifiers</a:t>
            </a:r>
          </a:p>
        </p:txBody>
      </p:sp>
      <p:sp>
        <p:nvSpPr>
          <p:cNvPr id="634890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denotes +1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denotes -1</a:t>
            </a:r>
          </a:p>
        </p:txBody>
      </p:sp>
      <p:sp>
        <p:nvSpPr>
          <p:cNvPr id="634891" name="Oval 11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892" name="Oval 12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893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894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895" name="Oval 1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896" name="Oval 16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897" name="Oval 17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898" name="Oval 18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899" name="Oval 19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00" name="Oval 20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01" name="Oval 21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02" name="Oval 22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03" name="Oval 23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04" name="Oval 24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05" name="Oval 25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06" name="Oval 26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07" name="Oval 27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08" name="Oval 28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09" name="Oval 29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10" name="Oval 30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11" name="Oval 31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12" name="Oval 3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14" name="Oval 3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15" name="Oval 3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16" name="Oval 3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18" name="Oval 3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19" name="Oval 39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20" name="Oval 40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21" name="Oval 41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22" name="Oval 42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23" name="Oval 43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24" name="Oval 44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25" name="Oval 45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26" name="Oval 46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27" name="Oval 47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28" name="Oval 48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30" name="Line 50"/>
          <p:cNvSpPr>
            <a:spLocks noChangeShapeType="1"/>
          </p:cNvSpPr>
          <p:nvPr/>
        </p:nvSpPr>
        <p:spPr bwMode="auto">
          <a:xfrm flipV="1">
            <a:off x="2286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31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4932" name="Text Box 52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How would you classify this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 rot="19594165">
                <a:off x="5191803" y="2209392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𝒃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94165">
                <a:off x="5191803" y="2209392"/>
                <a:ext cx="142058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289960" y="2086768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𝒃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&gt;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960" y="2086768"/>
                <a:ext cx="14205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05400" y="5046444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𝒃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&lt;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046444"/>
                <a:ext cx="14205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39128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2 (Cont.)</a:t>
            </a:r>
            <a:endParaRPr lang="en-SG" sz="400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>
              <a:defRPr/>
            </a:pPr>
            <a:r>
              <a:rPr lang="en-US" sz="1600" dirty="0" err="1"/>
              <a:t>Misalkan</a:t>
            </a:r>
            <a:r>
              <a:rPr lang="en-US" sz="1600" dirty="0"/>
              <a:t> </a:t>
            </a:r>
            <a:r>
              <a:rPr lang="en-US" sz="1600" dirty="0" err="1"/>
              <a:t>didapatkan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Max </a:t>
            </a:r>
            <a:r>
              <a:rPr lang="en-US" sz="1600" dirty="0" err="1"/>
              <a:t>Ld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l-GR" sz="1600" dirty="0"/>
              <a:t>α</a:t>
            </a:r>
            <a:r>
              <a:rPr lang="en-US" sz="1600" baseline="-25000" dirty="0"/>
              <a:t>1</a:t>
            </a:r>
            <a:r>
              <a:rPr lang="en-US" sz="1600" dirty="0"/>
              <a:t> = </a:t>
            </a:r>
            <a:r>
              <a:rPr lang="el-GR" sz="1600" dirty="0"/>
              <a:t>α</a:t>
            </a:r>
            <a:r>
              <a:rPr lang="en-US" sz="1600" baseline="-25000" dirty="0"/>
              <a:t>2 </a:t>
            </a:r>
            <a:r>
              <a:rPr lang="en-US" sz="1600" dirty="0"/>
              <a:t>= </a:t>
            </a:r>
            <a:r>
              <a:rPr lang="el-GR" sz="1600" dirty="0"/>
              <a:t>α</a:t>
            </a:r>
            <a:r>
              <a:rPr lang="en-US" sz="1600" baseline="-25000" dirty="0"/>
              <a:t>3 </a:t>
            </a:r>
            <a:r>
              <a:rPr lang="en-US" sz="1600" dirty="0"/>
              <a:t>= </a:t>
            </a:r>
            <a:r>
              <a:rPr lang="el-GR" sz="1600" dirty="0"/>
              <a:t>α</a:t>
            </a:r>
            <a:r>
              <a:rPr lang="en-US" sz="1600" baseline="-25000" dirty="0"/>
              <a:t>4 </a:t>
            </a:r>
            <a:r>
              <a:rPr lang="en-US" sz="1600" dirty="0"/>
              <a:t>= 0.125. </a:t>
            </a:r>
          </a:p>
          <a:p>
            <a:pPr marL="457200" lvl="1" indent="0">
              <a:buFontTx/>
              <a:buNone/>
              <a:defRPr/>
            </a:pPr>
            <a:r>
              <a:rPr lang="en-US" sz="1600" dirty="0"/>
              <a:t>    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Ld</a:t>
            </a:r>
            <a:r>
              <a:rPr lang="en-US" sz="1600" dirty="0"/>
              <a:t> = 0.25.</a:t>
            </a:r>
          </a:p>
          <a:p>
            <a:pPr lvl="1">
              <a:defRPr/>
            </a:pPr>
            <a:r>
              <a:rPr lang="en-US" sz="1600" dirty="0" err="1"/>
              <a:t>Hitung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w </a:t>
            </a:r>
            <a:r>
              <a:rPr lang="en-US" sz="1600" dirty="0" err="1"/>
              <a:t>dan</a:t>
            </a:r>
            <a:r>
              <a:rPr lang="en-US" sz="1600" dirty="0"/>
              <a:t> b :</a:t>
            </a:r>
          </a:p>
          <a:p>
            <a:pPr lvl="1">
              <a:defRPr/>
            </a:pPr>
            <a:endParaRPr lang="en-US" sz="1600" dirty="0"/>
          </a:p>
          <a:p>
            <a:pPr lvl="1">
              <a:defRPr/>
            </a:pPr>
            <a:endParaRPr lang="en-US" sz="1600" dirty="0"/>
          </a:p>
          <a:p>
            <a:pPr lvl="1">
              <a:defRPr/>
            </a:pPr>
            <a:endParaRPr lang="en-US" sz="1600" dirty="0"/>
          </a:p>
          <a:p>
            <a:pPr lvl="1">
              <a:defRPr/>
            </a:pPr>
            <a:endParaRPr lang="en-US" sz="1600" dirty="0"/>
          </a:p>
          <a:p>
            <a:pPr lvl="1"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r>
              <a:rPr lang="en-US" sz="1600" dirty="0"/>
              <a:t>     </a:t>
            </a:r>
            <a:r>
              <a:rPr lang="en-US" sz="1600" dirty="0" err="1"/>
              <a:t>Pilih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Support Vector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“+1” </a:t>
            </a:r>
            <a:r>
              <a:rPr lang="en-US" sz="1600" dirty="0" err="1"/>
              <a:t>dan</a:t>
            </a:r>
            <a:r>
              <a:rPr lang="en-US" sz="1600" dirty="0"/>
              <a:t> “-1”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menghitung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b. </a:t>
            </a:r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196975"/>
            <a:ext cx="1512888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835696" y="1700808"/>
          <a:ext cx="2620963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4" imgW="1701720" imgH="1371600" progId="Equation.3">
                  <p:embed/>
                </p:oleObj>
              </mc:Choice>
              <mc:Fallback>
                <p:oleObj name="Equation" r:id="rId4" imgW="1701720" imgH="13716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700808"/>
                        <a:ext cx="2620963" cy="1872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365250" y="3929063"/>
          <a:ext cx="6878638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6" imgW="3695400" imgH="1396800" progId="Equation.3">
                  <p:embed/>
                </p:oleObj>
              </mc:Choice>
              <mc:Fallback>
                <p:oleObj name="Equation" r:id="rId6" imgW="3695400" imgH="13968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929063"/>
                        <a:ext cx="6878638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525505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2 (Cont.)</a:t>
            </a:r>
            <a:endParaRPr lang="en-SG" sz="400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>
              <a:defRPr/>
            </a:pPr>
            <a:r>
              <a:rPr lang="en-US" sz="1600" dirty="0" err="1"/>
              <a:t>Misalkan</a:t>
            </a:r>
            <a:r>
              <a:rPr lang="en-US" sz="1600" dirty="0"/>
              <a:t> </a:t>
            </a:r>
            <a:r>
              <a:rPr lang="en-US" sz="1600" dirty="0" err="1"/>
              <a:t>didapatkan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Max </a:t>
            </a:r>
            <a:r>
              <a:rPr lang="en-US" sz="1600" dirty="0" err="1"/>
              <a:t>Ld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l-GR" sz="1600" dirty="0"/>
              <a:t>α</a:t>
            </a:r>
            <a:r>
              <a:rPr lang="en-US" sz="1600" baseline="-25000" dirty="0"/>
              <a:t>1</a:t>
            </a:r>
            <a:r>
              <a:rPr lang="en-US" sz="1600" dirty="0"/>
              <a:t> = </a:t>
            </a:r>
            <a:r>
              <a:rPr lang="el-GR" sz="1600" dirty="0"/>
              <a:t>α</a:t>
            </a:r>
            <a:r>
              <a:rPr lang="en-US" sz="1600" baseline="-25000" dirty="0"/>
              <a:t>2 </a:t>
            </a:r>
            <a:r>
              <a:rPr lang="en-US" sz="1600" dirty="0"/>
              <a:t>= </a:t>
            </a:r>
            <a:r>
              <a:rPr lang="el-GR" sz="1600" dirty="0"/>
              <a:t>α</a:t>
            </a:r>
            <a:r>
              <a:rPr lang="en-US" sz="1600" baseline="-25000" dirty="0"/>
              <a:t>3 </a:t>
            </a:r>
            <a:r>
              <a:rPr lang="en-US" sz="1600" dirty="0"/>
              <a:t>= </a:t>
            </a:r>
            <a:r>
              <a:rPr lang="el-GR" sz="1600" dirty="0"/>
              <a:t>α</a:t>
            </a:r>
            <a:r>
              <a:rPr lang="en-US" sz="1600" baseline="-25000" dirty="0"/>
              <a:t>4 </a:t>
            </a:r>
            <a:r>
              <a:rPr lang="en-US" sz="1600" dirty="0"/>
              <a:t>= 0.125. </a:t>
            </a:r>
          </a:p>
          <a:p>
            <a:pPr marL="457200" lvl="1" indent="0">
              <a:buFontTx/>
              <a:buNone/>
              <a:defRPr/>
            </a:pPr>
            <a:r>
              <a:rPr lang="en-US" sz="1600" dirty="0"/>
              <a:t>    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Ld</a:t>
            </a:r>
            <a:r>
              <a:rPr lang="en-US" sz="1600" dirty="0"/>
              <a:t> = 0.25.</a:t>
            </a:r>
          </a:p>
          <a:p>
            <a:pPr lvl="1">
              <a:defRPr/>
            </a:pPr>
            <a:r>
              <a:rPr lang="en-US" sz="1600" dirty="0" err="1"/>
              <a:t>Hitung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w </a:t>
            </a:r>
            <a:r>
              <a:rPr lang="en-US" sz="1600" dirty="0" err="1"/>
              <a:t>dan</a:t>
            </a:r>
            <a:r>
              <a:rPr lang="en-US" sz="1600" dirty="0"/>
              <a:t> b :</a:t>
            </a:r>
          </a:p>
          <a:p>
            <a:pPr lvl="1"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r>
              <a:rPr lang="en-US" sz="1600" dirty="0"/>
              <a:t>     </a:t>
            </a:r>
            <a:r>
              <a:rPr lang="en-US" sz="1600" dirty="0" err="1"/>
              <a:t>Pilih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Support Vector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“+1” </a:t>
            </a:r>
            <a:r>
              <a:rPr lang="en-US" sz="1600" dirty="0" err="1"/>
              <a:t>dan</a:t>
            </a:r>
            <a:r>
              <a:rPr lang="en-US" sz="1600" dirty="0"/>
              <a:t> “-1”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menghitung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b. </a:t>
            </a:r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196975"/>
            <a:ext cx="1512888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384050" y="2912070"/>
          <a:ext cx="8580438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4" imgW="4609800" imgH="1828800" progId="Equation.3">
                  <p:embed/>
                </p:oleObj>
              </mc:Choice>
              <mc:Fallback>
                <p:oleObj name="Equation" r:id="rId4" imgW="4609800" imgH="18288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50" y="2912070"/>
                        <a:ext cx="8580438" cy="339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91589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sz="4000"/>
              <a:t>Contoh Studi Kasus 2 (Cont.)</a:t>
            </a:r>
            <a:endParaRPr lang="en-SG" sz="400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lvl="1">
              <a:defRPr/>
            </a:pP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didapatkan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w </a:t>
            </a:r>
            <a:r>
              <a:rPr lang="en-US" sz="1600" dirty="0" err="1"/>
              <a:t>dan</a:t>
            </a:r>
            <a:r>
              <a:rPr lang="en-US" sz="1600" dirty="0"/>
              <a:t> b :</a:t>
            </a:r>
          </a:p>
          <a:p>
            <a:pPr lvl="1">
              <a:defRPr/>
            </a:pPr>
            <a:endParaRPr lang="en-US" sz="1600" dirty="0"/>
          </a:p>
          <a:p>
            <a:pPr lvl="1">
              <a:defRPr/>
            </a:pPr>
            <a:endParaRPr lang="en-US" sz="1600" dirty="0"/>
          </a:p>
          <a:p>
            <a:pPr lvl="1">
              <a:defRPr/>
            </a:pPr>
            <a:endParaRPr lang="en-US" sz="1600" dirty="0"/>
          </a:p>
          <a:p>
            <a:pPr lvl="1"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r>
              <a:rPr lang="en-US" sz="1600" dirty="0"/>
              <a:t>     </a:t>
            </a:r>
            <a:r>
              <a:rPr lang="en-US" sz="1600" dirty="0" err="1"/>
              <a:t>Maka</a:t>
            </a:r>
            <a:r>
              <a:rPr lang="en-US" sz="1600" dirty="0"/>
              <a:t> model SVM </a:t>
            </a:r>
            <a:r>
              <a:rPr lang="en-US" sz="1600" dirty="0" err="1"/>
              <a:t>siap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proses </a:t>
            </a:r>
            <a:r>
              <a:rPr lang="en-US" sz="1600" dirty="0" err="1"/>
              <a:t>klasifikasi</a:t>
            </a:r>
            <a:r>
              <a:rPr lang="en-US" sz="1600" dirty="0"/>
              <a:t>.</a:t>
            </a:r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r>
              <a:rPr lang="en-US" sz="1600" dirty="0"/>
              <a:t>     </a:t>
            </a:r>
            <a:r>
              <a:rPr lang="en-US" sz="1600" dirty="0" err="1"/>
              <a:t>Misalkan</a:t>
            </a:r>
            <a:r>
              <a:rPr lang="en-US" sz="1600" dirty="0"/>
              <a:t> data </a:t>
            </a:r>
            <a:r>
              <a:rPr lang="en-US" sz="1600" dirty="0" err="1"/>
              <a:t>uji</a:t>
            </a:r>
            <a:r>
              <a:rPr lang="en-US" sz="1600" dirty="0"/>
              <a:t>/ data test </a:t>
            </a:r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r>
              <a:rPr lang="en-US" sz="1600" dirty="0"/>
              <a:t> = (1,5)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b="1" dirty="0"/>
              <a:t>K(</a:t>
            </a:r>
            <a:r>
              <a:rPr lang="en-US" sz="1600" b="1" dirty="0" err="1"/>
              <a:t>x</a:t>
            </a:r>
            <a:r>
              <a:rPr lang="en-US" sz="1600" b="1" baseline="-25000" dirty="0" err="1"/>
              <a:t>i</a:t>
            </a:r>
            <a:r>
              <a:rPr lang="en-US" sz="1600" b="1" dirty="0" err="1"/>
              <a:t>,x</a:t>
            </a:r>
            <a:r>
              <a:rPr lang="en-US" sz="1600" b="1" baseline="-25000" dirty="0" err="1"/>
              <a:t>t</a:t>
            </a:r>
            <a:r>
              <a:rPr lang="en-US" sz="1600" b="1" dirty="0"/>
              <a:t>) = </a:t>
            </a:r>
            <a:r>
              <a:rPr lang="en-US" sz="2400" b="1" dirty="0"/>
              <a:t>ᶲ</a:t>
            </a:r>
            <a:r>
              <a:rPr lang="en-US" sz="1600" b="1" dirty="0"/>
              <a:t>(x</a:t>
            </a:r>
            <a:r>
              <a:rPr lang="en-US" sz="1600" b="1" baseline="-25000" dirty="0"/>
              <a:t>i</a:t>
            </a:r>
            <a:r>
              <a:rPr lang="en-US" sz="1600" b="1" dirty="0"/>
              <a:t>).</a:t>
            </a:r>
            <a:r>
              <a:rPr lang="en-US" sz="2400" b="1" dirty="0"/>
              <a:t>ᶲ</a:t>
            </a:r>
            <a:r>
              <a:rPr lang="en-US" sz="1600" b="1" dirty="0"/>
              <a:t>(</a:t>
            </a:r>
            <a:r>
              <a:rPr lang="en-US" sz="1800" b="1" dirty="0" err="1"/>
              <a:t>x</a:t>
            </a:r>
            <a:r>
              <a:rPr lang="en-US" sz="1600" b="1" baseline="-25000" dirty="0" err="1"/>
              <a:t>t</a:t>
            </a:r>
            <a:r>
              <a:rPr lang="en-US" sz="1600" b="1" dirty="0"/>
              <a:t>)</a:t>
            </a:r>
            <a:r>
              <a:rPr lang="en-US" sz="1600" dirty="0"/>
              <a:t> </a:t>
            </a:r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  <a:p>
            <a:pPr marL="457200" lvl="1" indent="0">
              <a:buFontTx/>
              <a:buNone/>
              <a:defRPr/>
            </a:pPr>
            <a:endParaRPr lang="en-US" sz="1600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196975"/>
            <a:ext cx="1512888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605" name="Object 5"/>
          <p:cNvGraphicFramePr>
            <a:graphicFrameLocks noChangeAspect="1"/>
          </p:cNvGraphicFramePr>
          <p:nvPr>
            <p:extLst/>
          </p:nvPr>
        </p:nvGraphicFramePr>
        <p:xfrm>
          <a:off x="1330797" y="1639565"/>
          <a:ext cx="1296987" cy="11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4" imgW="787320" imgH="1371600" progId="Equation.3">
                  <p:embed/>
                </p:oleObj>
              </mc:Choice>
              <mc:Fallback>
                <p:oleObj name="Equation" r:id="rId4" imgW="787320" imgH="1371600" progId="Equation.3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797" y="1639565"/>
                        <a:ext cx="1296987" cy="11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3"/>
          <p:cNvGraphicFramePr>
            <a:graphicFrameLocks noChangeAspect="1"/>
          </p:cNvGraphicFramePr>
          <p:nvPr>
            <p:extLst/>
          </p:nvPr>
        </p:nvGraphicFramePr>
        <p:xfrm>
          <a:off x="2771800" y="2060848"/>
          <a:ext cx="6397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6" imgW="342603" imgH="177646" progId="Equation.3">
                  <p:embed/>
                </p:oleObj>
              </mc:Choice>
              <mc:Fallback>
                <p:oleObj name="Equation" r:id="rId6" imgW="342603" imgH="177646" progId="Equation.3">
                  <p:embed/>
                  <p:pic>
                    <p:nvPicPr>
                      <p:cNvPr id="2560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060848"/>
                        <a:ext cx="63976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"/>
          <p:cNvGraphicFramePr>
            <a:graphicFrameLocks noChangeAspect="1"/>
          </p:cNvGraphicFramePr>
          <p:nvPr>
            <p:extLst/>
          </p:nvPr>
        </p:nvGraphicFramePr>
        <p:xfrm>
          <a:off x="1355725" y="2997200"/>
          <a:ext cx="624046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8" imgW="3352680" imgH="457200" progId="Equation.3">
                  <p:embed/>
                </p:oleObj>
              </mc:Choice>
              <mc:Fallback>
                <p:oleObj name="Equation" r:id="rId8" imgW="3352680" imgH="457200" progId="Equation.3">
                  <p:embed/>
                  <p:pic>
                    <p:nvPicPr>
                      <p:cNvPr id="2560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997200"/>
                        <a:ext cx="624046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27584" y="4077072"/>
          <a:ext cx="7658373" cy="167643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94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2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568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b="0" i="0" dirty="0" err="1"/>
                        <a:t>x</a:t>
                      </a:r>
                      <a:r>
                        <a:rPr lang="en-US" sz="1600" b="0" i="0" baseline="-25000" dirty="0" err="1"/>
                        <a:t>t</a:t>
                      </a:r>
                      <a:r>
                        <a:rPr lang="en-US" sz="1600" b="0" i="0" baseline="0" dirty="0"/>
                        <a:t>=(1,5)</a:t>
                      </a:r>
                      <a:endParaRPr lang="en-US" sz="1600" b="0" i="0" baseline="-25000" dirty="0"/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x</a:t>
                      </a:r>
                      <a:r>
                        <a:rPr lang="en-US" sz="1800" b="0" i="0" baseline="-25000" dirty="0"/>
                        <a:t>1</a:t>
                      </a:r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/>
                        <a:t>K(1,t) = (x</a:t>
                      </a:r>
                      <a:r>
                        <a:rPr lang="en-US" sz="1600" b="0" i="0" baseline="-25000" dirty="0"/>
                        <a:t>1</a:t>
                      </a:r>
                      <a:r>
                        <a:rPr lang="en-US" sz="1600" b="0" i="0" dirty="0"/>
                        <a:t>.x</a:t>
                      </a:r>
                      <a:r>
                        <a:rPr lang="en-US" sz="1600" b="0" i="0" baseline="-25000" dirty="0"/>
                        <a:t>t</a:t>
                      </a:r>
                      <a:r>
                        <a:rPr lang="en-US" sz="1600" b="0" i="0" dirty="0"/>
                        <a:t> + 1)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dirty="0"/>
                        <a:t> = (1.1 + 5.1 +1)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dirty="0"/>
                        <a:t> = 7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baseline="0" dirty="0"/>
                        <a:t> = 49</a:t>
                      </a:r>
                      <a:endParaRPr lang="en-US" sz="1600" b="0" i="0" dirty="0"/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/>
                        <a:t>(-0.125)(49)</a:t>
                      </a:r>
                    </a:p>
                  </a:txBody>
                  <a:tcPr marL="91432" marR="91432" marT="45724" marB="4572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5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x</a:t>
                      </a:r>
                      <a:r>
                        <a:rPr lang="en-US" sz="1800" b="0" i="0" baseline="-25000" dirty="0"/>
                        <a:t>2</a:t>
                      </a:r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/>
                        <a:t>K(2,t) = (x</a:t>
                      </a:r>
                      <a:r>
                        <a:rPr lang="en-US" sz="1600" b="0" i="0" baseline="-25000" dirty="0"/>
                        <a:t>2</a:t>
                      </a:r>
                      <a:r>
                        <a:rPr lang="en-US" sz="1600" b="0" i="0" dirty="0"/>
                        <a:t>.x</a:t>
                      </a:r>
                      <a:r>
                        <a:rPr lang="en-US" sz="1600" b="0" i="0" baseline="-25000" dirty="0"/>
                        <a:t>t</a:t>
                      </a:r>
                      <a:r>
                        <a:rPr lang="en-US" sz="1600" b="0" i="0" dirty="0"/>
                        <a:t> + 1)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dirty="0"/>
                        <a:t> = (1.1 + 5.(-1) +1)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dirty="0"/>
                        <a:t> = 3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baseline="0" dirty="0"/>
                        <a:t> = 9</a:t>
                      </a:r>
                      <a:endParaRPr lang="en-US" sz="1600" b="0" i="0" dirty="0"/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/>
                        <a:t>(0.125)(9)</a:t>
                      </a:r>
                    </a:p>
                  </a:txBody>
                  <a:tcPr marL="91432" marR="91432" marT="45724" marB="457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5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x</a:t>
                      </a:r>
                      <a:r>
                        <a:rPr lang="en-US" sz="1800" b="0" i="0" baseline="-25000" dirty="0"/>
                        <a:t>3</a:t>
                      </a:r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/>
                        <a:t>K(3,t) = (x</a:t>
                      </a:r>
                      <a:r>
                        <a:rPr lang="en-US" sz="1600" b="0" i="0" baseline="-25000" dirty="0"/>
                        <a:t>3</a:t>
                      </a:r>
                      <a:r>
                        <a:rPr lang="en-US" sz="1600" b="0" i="0" dirty="0"/>
                        <a:t>.x</a:t>
                      </a:r>
                      <a:r>
                        <a:rPr lang="en-US" sz="1600" b="0" i="0" baseline="-25000" dirty="0"/>
                        <a:t>t</a:t>
                      </a:r>
                      <a:r>
                        <a:rPr lang="en-US" sz="1600" b="0" i="0" dirty="0"/>
                        <a:t> + 1)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dirty="0"/>
                        <a:t> = (1.(-1) + 5.1 +1)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dirty="0"/>
                        <a:t> = 5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baseline="0" dirty="0"/>
                        <a:t> = 25</a:t>
                      </a:r>
                      <a:endParaRPr lang="en-US" sz="1600" b="0" i="0" dirty="0"/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/>
                        <a:t>(0.125)(25)</a:t>
                      </a:r>
                    </a:p>
                  </a:txBody>
                  <a:tcPr marL="91432" marR="91432" marT="45724" marB="4572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5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x</a:t>
                      </a:r>
                      <a:r>
                        <a:rPr lang="en-US" sz="1800" b="0" i="0" baseline="-25000" dirty="0"/>
                        <a:t>4</a:t>
                      </a:r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/>
                        <a:t>K(4,t) = (x</a:t>
                      </a:r>
                      <a:r>
                        <a:rPr lang="en-US" sz="1600" b="0" i="0" baseline="-25000" dirty="0"/>
                        <a:t>4</a:t>
                      </a:r>
                      <a:r>
                        <a:rPr lang="en-US" sz="1600" b="0" i="0" dirty="0"/>
                        <a:t>.x</a:t>
                      </a:r>
                      <a:r>
                        <a:rPr lang="en-US" sz="1600" b="0" i="0" baseline="-25000" dirty="0"/>
                        <a:t>t</a:t>
                      </a:r>
                      <a:r>
                        <a:rPr lang="en-US" sz="1600" b="0" i="0" dirty="0"/>
                        <a:t> + 1)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dirty="0"/>
                        <a:t> = (1.(-1) + 5.(-1) +1)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dirty="0"/>
                        <a:t> = (-5)</a:t>
                      </a:r>
                      <a:r>
                        <a:rPr lang="en-US" sz="1600" b="0" i="0" baseline="30000" dirty="0"/>
                        <a:t>2</a:t>
                      </a:r>
                      <a:r>
                        <a:rPr lang="en-US" sz="1600" b="0" i="0" baseline="0" dirty="0"/>
                        <a:t> = 25</a:t>
                      </a:r>
                      <a:endParaRPr lang="en-US" sz="1600" b="0" i="0" dirty="0"/>
                    </a:p>
                  </a:txBody>
                  <a:tcPr marL="91432" marR="91432" marT="45724" marB="4572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/>
                        <a:t>(-0.125)(25)</a:t>
                      </a:r>
                    </a:p>
                  </a:txBody>
                  <a:tcPr marL="91432" marR="91432" marT="45724" marB="4572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634" name="Object 2"/>
          <p:cNvGraphicFramePr>
            <a:graphicFrameLocks noChangeAspect="1"/>
          </p:cNvGraphicFramePr>
          <p:nvPr>
            <p:extLst/>
          </p:nvPr>
        </p:nvGraphicFramePr>
        <p:xfrm>
          <a:off x="780976" y="5883299"/>
          <a:ext cx="8110289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10" imgW="5397480" imgH="228600" progId="Equation.3">
                  <p:embed/>
                </p:oleObj>
              </mc:Choice>
              <mc:Fallback>
                <p:oleObj name="Equation" r:id="rId10" imgW="5397480" imgH="228600" progId="Equation.3">
                  <p:embed/>
                  <p:pic>
                    <p:nvPicPr>
                      <p:cNvPr id="25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976" y="5883299"/>
                        <a:ext cx="8110289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4283968" y="1916832"/>
          <a:ext cx="2695724" cy="644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12" imgW="2298600" imgH="660240" progId="Equation.3">
                  <p:embed/>
                </p:oleObj>
              </mc:Choice>
              <mc:Fallback>
                <p:oleObj name="Equation" r:id="rId12" imgW="2298600" imgH="66024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916832"/>
                        <a:ext cx="2695724" cy="64493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7020272" y="2367794"/>
            <a:ext cx="1368152" cy="1637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54180" y="4030464"/>
            <a:ext cx="14402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 bwMode="auto">
          <a:xfrm>
            <a:off x="696268" y="6009531"/>
            <a:ext cx="655468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Jadi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data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x</a:t>
            </a:r>
            <a:r>
              <a:rPr kumimoji="0" lang="en-US" sz="16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t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= (1,5)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tersebut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masuk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ke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kelas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negatif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.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j-ea"/>
              <a:cs typeface="+mj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032972" y="5563840"/>
            <a:ext cx="14402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 bwMode="auto">
          <a:xfrm>
            <a:off x="8433817" y="5339308"/>
            <a:ext cx="504056" cy="41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+</a:t>
            </a:r>
            <a:endParaRPr kumimoji="0" lang="en-SG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7442001" y="5529932"/>
            <a:ext cx="504056" cy="41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-5</a:t>
            </a:r>
            <a:endParaRPr kumimoji="0" lang="en-SG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42397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4648200" cy="685800"/>
          </a:xfrm>
        </p:spPr>
        <p:txBody>
          <a:bodyPr/>
          <a:lstStyle/>
          <a:p>
            <a:r>
              <a:rPr lang="en-US"/>
              <a:t> Linear Classifiers</a:t>
            </a:r>
          </a:p>
        </p:txBody>
      </p:sp>
      <p:sp>
        <p:nvSpPr>
          <p:cNvPr id="63591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denotes +1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denotes -1</a:t>
            </a:r>
          </a:p>
        </p:txBody>
      </p:sp>
      <p:sp>
        <p:nvSpPr>
          <p:cNvPr id="635915" name="Oval 11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16" name="Oval 12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17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18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19" name="Oval 1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20" name="Oval 16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21" name="Oval 17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22" name="Oval 18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23" name="Oval 19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24" name="Oval 20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25" name="Oval 21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26" name="Oval 22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27" name="Oval 23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28" name="Oval 24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29" name="Oval 25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30" name="Oval 26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31" name="Oval 27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32" name="Oval 28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33" name="Oval 29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34" name="Oval 30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35" name="Oval 31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36" name="Oval 3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37" name="Oval 33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38" name="Oval 3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39" name="Oval 3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40" name="Oval 3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41" name="Oval 37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42" name="Oval 3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43" name="Oval 39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44" name="Oval 40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45" name="Oval 41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46" name="Oval 42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47" name="Oval 43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48" name="Oval 44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49" name="Oval 45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50" name="Oval 46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51" name="Oval 47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52" name="Oval 48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54" name="Line 50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55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5956" name="Text Box 52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How would you classify this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 rot="17426077">
                <a:off x="4325662" y="1654280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𝒃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426077">
                <a:off x="4325662" y="1654280"/>
                <a:ext cx="142058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653064" y="1949883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𝒃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&gt;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064" y="1949883"/>
                <a:ext cx="14205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468504" y="4909559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𝒃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&lt;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504" y="4909559"/>
                <a:ext cx="14205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6618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4648200" cy="685800"/>
          </a:xfrm>
        </p:spPr>
        <p:txBody>
          <a:bodyPr/>
          <a:lstStyle/>
          <a:p>
            <a:r>
              <a:rPr lang="en-US"/>
              <a:t> Linear Classifiers</a:t>
            </a:r>
          </a:p>
        </p:txBody>
      </p:sp>
      <p:sp>
        <p:nvSpPr>
          <p:cNvPr id="636938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denotes +1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denotes -1</a:t>
            </a:r>
          </a:p>
        </p:txBody>
      </p:sp>
      <p:sp>
        <p:nvSpPr>
          <p:cNvPr id="636939" name="Oval 11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40" name="Oval 12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41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42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43" name="Oval 1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44" name="Oval 16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45" name="Oval 17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46" name="Oval 18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47" name="Oval 19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48" name="Oval 20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49" name="Oval 21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50" name="Oval 22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51" name="Oval 23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52" name="Oval 24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53" name="Oval 25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54" name="Oval 26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55" name="Oval 27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56" name="Oval 28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57" name="Oval 29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58" name="Oval 30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59" name="Oval 31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60" name="Oval 3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61" name="Oval 33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62" name="Oval 3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63" name="Oval 3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64" name="Oval 3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65" name="Oval 37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66" name="Oval 3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67" name="Oval 39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68" name="Oval 40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69" name="Oval 41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70" name="Oval 42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71" name="Oval 43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72" name="Oval 44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73" name="Oval 45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74" name="Oval 46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75" name="Oval 47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76" name="Oval 48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78" name="Line 50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79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80" name="Text Box 52"/>
          <p:cNvSpPr txBox="1">
            <a:spLocks noChangeArrowheads="1"/>
          </p:cNvSpPr>
          <p:nvPr/>
        </p:nvSpPr>
        <p:spPr bwMode="auto">
          <a:xfrm>
            <a:off x="6400800" y="3352800"/>
            <a:ext cx="2209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Any of these would be fine..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..but which is best?</a:t>
            </a:r>
          </a:p>
        </p:txBody>
      </p:sp>
      <p:sp>
        <p:nvSpPr>
          <p:cNvPr id="636981" name="Line 53"/>
          <p:cNvSpPr>
            <a:spLocks noChangeShapeType="1"/>
          </p:cNvSpPr>
          <p:nvPr/>
        </p:nvSpPr>
        <p:spPr bwMode="auto">
          <a:xfrm flipV="1">
            <a:off x="2286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82" name="Line 54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83" name="Line 55"/>
          <p:cNvSpPr>
            <a:spLocks noChangeShapeType="1"/>
          </p:cNvSpPr>
          <p:nvPr/>
        </p:nvSpPr>
        <p:spPr bwMode="auto">
          <a:xfrm flipV="1">
            <a:off x="2057400" y="2438400"/>
            <a:ext cx="48006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84" name="Line 56"/>
          <p:cNvSpPr>
            <a:spLocks noChangeShapeType="1"/>
          </p:cNvSpPr>
          <p:nvPr/>
        </p:nvSpPr>
        <p:spPr bwMode="auto">
          <a:xfrm flipV="1">
            <a:off x="2438400" y="2209800"/>
            <a:ext cx="38100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85" name="Line 57"/>
          <p:cNvSpPr>
            <a:spLocks noChangeShapeType="1"/>
          </p:cNvSpPr>
          <p:nvPr/>
        </p:nvSpPr>
        <p:spPr bwMode="auto">
          <a:xfrm flipV="1">
            <a:off x="2362200" y="1905000"/>
            <a:ext cx="38862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86" name="Line 58"/>
          <p:cNvSpPr>
            <a:spLocks noChangeShapeType="1"/>
          </p:cNvSpPr>
          <p:nvPr/>
        </p:nvSpPr>
        <p:spPr bwMode="auto">
          <a:xfrm flipV="1">
            <a:off x="2590800" y="1752600"/>
            <a:ext cx="34290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87" name="Line 59"/>
          <p:cNvSpPr>
            <a:spLocks noChangeShapeType="1"/>
          </p:cNvSpPr>
          <p:nvPr/>
        </p:nvSpPr>
        <p:spPr bwMode="auto">
          <a:xfrm flipV="1">
            <a:off x="2819400" y="2133600"/>
            <a:ext cx="274320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6988" name="Line 60"/>
          <p:cNvSpPr>
            <a:spLocks noChangeShapeType="1"/>
          </p:cNvSpPr>
          <p:nvPr/>
        </p:nvSpPr>
        <p:spPr bwMode="auto">
          <a:xfrm flipV="1">
            <a:off x="2362200" y="2209800"/>
            <a:ext cx="41148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830743" y="1910039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𝒃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&gt;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43" y="1910039"/>
                <a:ext cx="142058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105400" y="5046444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𝒃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&lt;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046444"/>
                <a:ext cx="14205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0916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065" name="Group 65"/>
          <p:cNvGrpSpPr>
            <a:grpSpLocks/>
          </p:cNvGrpSpPr>
          <p:nvPr/>
        </p:nvGrpSpPr>
        <p:grpSpPr bwMode="auto">
          <a:xfrm rot="-4217956">
            <a:off x="1205707" y="4075906"/>
            <a:ext cx="5562600" cy="1587"/>
            <a:chOff x="960" y="3888"/>
            <a:chExt cx="3504" cy="0"/>
          </a:xfrm>
        </p:grpSpPr>
        <p:sp>
          <p:nvSpPr>
            <p:cNvPr id="640064" name="Line 64"/>
            <p:cNvSpPr>
              <a:spLocks noChangeShapeType="1"/>
            </p:cNvSpPr>
            <p:nvPr/>
          </p:nvSpPr>
          <p:spPr bwMode="auto">
            <a:xfrm>
              <a:off x="1008" y="3888"/>
              <a:ext cx="3408" cy="0"/>
            </a:xfrm>
            <a:prstGeom prst="line">
              <a:avLst/>
            </a:prstGeom>
            <a:noFill/>
            <a:ln w="1047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640063" name="Line 63"/>
            <p:cNvSpPr>
              <a:spLocks noChangeShapeType="1"/>
            </p:cNvSpPr>
            <p:nvPr/>
          </p:nvSpPr>
          <p:spPr bwMode="auto">
            <a:xfrm>
              <a:off x="960" y="3888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4648200" cy="685800"/>
          </a:xfrm>
        </p:spPr>
        <p:txBody>
          <a:bodyPr/>
          <a:lstStyle/>
          <a:p>
            <a:r>
              <a:rPr lang="en-US"/>
              <a:t>Classifier Margin</a:t>
            </a:r>
          </a:p>
        </p:txBody>
      </p:sp>
      <p:sp>
        <p:nvSpPr>
          <p:cNvPr id="640010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denotes +1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denotes -1</a:t>
            </a:r>
          </a:p>
        </p:txBody>
      </p:sp>
      <p:sp>
        <p:nvSpPr>
          <p:cNvPr id="640011" name="Oval 11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12" name="Oval 12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13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14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15" name="Oval 1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16" name="Oval 16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17" name="Oval 17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18" name="Oval 18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19" name="Oval 19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20" name="Oval 20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21" name="Oval 21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22" name="Oval 22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23" name="Oval 23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24" name="Oval 24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25" name="Oval 25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26" name="Oval 26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27" name="Oval 27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28" name="Oval 28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29" name="Oval 29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30" name="Oval 30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31" name="Oval 31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32" name="Oval 3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33" name="Oval 33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34" name="Oval 3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35" name="Oval 3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36" name="Oval 3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37" name="Oval 37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38" name="Oval 3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39" name="Oval 39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40" name="Oval 40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41" name="Oval 41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42" name="Oval 42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43" name="Oval 43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44" name="Oval 44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45" name="Oval 45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46" name="Oval 46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47" name="Oval 47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48" name="Oval 48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51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0052" name="Text Box 52"/>
          <p:cNvSpPr txBox="1">
            <a:spLocks noChangeArrowheads="1"/>
          </p:cNvSpPr>
          <p:nvPr/>
        </p:nvSpPr>
        <p:spPr bwMode="auto">
          <a:xfrm>
            <a:off x="6400800" y="3083476"/>
            <a:ext cx="2743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Menentukan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margin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sebagai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jarak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antara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hyperplane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tersebut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dengan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pattern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terdekat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dari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masing-masing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class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95554" y="1219550"/>
            <a:ext cx="3591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Hyperplane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garis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memisahkan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kedua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kelompok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84073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77" name="Line 53"/>
          <p:cNvSpPr>
            <a:spLocks noChangeShapeType="1"/>
          </p:cNvSpPr>
          <p:nvPr/>
        </p:nvSpPr>
        <p:spPr bwMode="auto">
          <a:xfrm rot="-3472419">
            <a:off x="1239838" y="4076700"/>
            <a:ext cx="5410200" cy="0"/>
          </a:xfrm>
          <a:prstGeom prst="line">
            <a:avLst/>
          </a:prstGeom>
          <a:noFill/>
          <a:ln w="3619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78" name="Line 54"/>
          <p:cNvSpPr>
            <a:spLocks noChangeShapeType="1"/>
          </p:cNvSpPr>
          <p:nvPr/>
        </p:nvSpPr>
        <p:spPr bwMode="auto">
          <a:xfrm rot="-3472419">
            <a:off x="1163638" y="40767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7315200" cy="685800"/>
          </a:xfrm>
        </p:spPr>
        <p:txBody>
          <a:bodyPr/>
          <a:lstStyle/>
          <a:p>
            <a:r>
              <a:rPr lang="en-US" dirty="0"/>
              <a:t>Maximum Margin Classifier</a:t>
            </a:r>
          </a:p>
        </p:txBody>
      </p:sp>
      <p:sp>
        <p:nvSpPr>
          <p:cNvPr id="64103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denotes +1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denotes -1</a:t>
            </a:r>
          </a:p>
        </p:txBody>
      </p:sp>
      <p:sp>
        <p:nvSpPr>
          <p:cNvPr id="641035" name="Oval 11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36" name="Oval 12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37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38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39" name="Oval 1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40" name="Oval 16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41" name="Oval 17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42" name="Oval 18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43" name="Oval 19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44" name="Oval 20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45" name="Oval 21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46" name="Oval 22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47" name="Oval 23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48" name="Oval 24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49" name="Oval 25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50" name="Oval 26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51" name="Oval 27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52" name="Oval 28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53" name="Oval 29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54" name="Oval 30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55" name="Oval 31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56" name="Oval 3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57" name="Oval 33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58" name="Oval 3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59" name="Oval 3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60" name="Oval 3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61" name="Oval 37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62" name="Oval 3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63" name="Oval 39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64" name="Oval 40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65" name="Oval 41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66" name="Oval 42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67" name="Oval 43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68" name="Oval 44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69" name="Oval 45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70" name="Oval 46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71" name="Oval 47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72" name="Oval 48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74" name="Text Box 50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41075" name="Text Box 51"/>
          <p:cNvSpPr txBox="1">
            <a:spLocks noChangeArrowheads="1"/>
          </p:cNvSpPr>
          <p:nvPr/>
        </p:nvSpPr>
        <p:spPr bwMode="auto">
          <a:xfrm>
            <a:off x="6400800" y="2286000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maximum margin linear classifier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is the linear classifier with the maximum margin.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This is the simplest kind of SVM (Called an LSVM)</a:t>
            </a:r>
          </a:p>
        </p:txBody>
      </p:sp>
      <p:sp>
        <p:nvSpPr>
          <p:cNvPr id="641080" name="AutoShape 56"/>
          <p:cNvSpPr>
            <a:spLocks noChangeArrowheads="1"/>
          </p:cNvSpPr>
          <p:nvPr/>
        </p:nvSpPr>
        <p:spPr bwMode="auto">
          <a:xfrm>
            <a:off x="4441825" y="6097588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Linear SVM</a:t>
            </a:r>
          </a:p>
        </p:txBody>
      </p:sp>
    </p:spTree>
    <p:extLst>
      <p:ext uri="{BB962C8B-B14F-4D97-AF65-F5344CB8AC3E}">
        <p14:creationId xmlns:p14="http://schemas.microsoft.com/office/powerpoint/2010/main" val="399834630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ingkai">
  <a:themeElements>
    <a:clrScheme name="Bingkai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Bingkai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2276</TotalTime>
  <Words>3337</Words>
  <Application>Microsoft Office PowerPoint</Application>
  <PresentationFormat>Tampilan Layar (4:3)</PresentationFormat>
  <Paragraphs>733</Paragraphs>
  <Slides>52</Slides>
  <Notes>4</Notes>
  <HiddenSlides>1</HiddenSlides>
  <MMClips>0</MMClips>
  <ScaleCrop>false</ScaleCrop>
  <HeadingPairs>
    <vt:vector size="8" baseType="variant">
      <vt:variant>
        <vt:lpstr>Font Dipakai</vt:lpstr>
      </vt:variant>
      <vt:variant>
        <vt:i4>11</vt:i4>
      </vt:variant>
      <vt:variant>
        <vt:lpstr>Tema</vt:lpstr>
      </vt:variant>
      <vt:variant>
        <vt:i4>3</vt:i4>
      </vt:variant>
      <vt:variant>
        <vt:lpstr>Server OLE Tertanam</vt:lpstr>
      </vt:variant>
      <vt:variant>
        <vt:i4>2</vt:i4>
      </vt:variant>
      <vt:variant>
        <vt:lpstr>Judul Slide</vt:lpstr>
      </vt:variant>
      <vt:variant>
        <vt:i4>52</vt:i4>
      </vt:variant>
    </vt:vector>
  </HeadingPairs>
  <TitlesOfParts>
    <vt:vector size="68" baseType="lpstr">
      <vt:lpstr>AR BERKLEY</vt:lpstr>
      <vt:lpstr>Arial</vt:lpstr>
      <vt:lpstr>Calibri</vt:lpstr>
      <vt:lpstr>Cambria Math</vt:lpstr>
      <vt:lpstr>Corbel</vt:lpstr>
      <vt:lpstr>Math1</vt:lpstr>
      <vt:lpstr>Segoe UI Black</vt:lpstr>
      <vt:lpstr>Symbol</vt:lpstr>
      <vt:lpstr>Tahoma</vt:lpstr>
      <vt:lpstr>Wingdings</vt:lpstr>
      <vt:lpstr>Wingdings 2</vt:lpstr>
      <vt:lpstr>Bingkai</vt:lpstr>
      <vt:lpstr>Office Theme</vt:lpstr>
      <vt:lpstr>Blends</vt:lpstr>
      <vt:lpstr>Visio</vt:lpstr>
      <vt:lpstr>Equation</vt:lpstr>
      <vt:lpstr>Support Vector Machine</vt:lpstr>
      <vt:lpstr>Linear Classifier</vt:lpstr>
      <vt:lpstr> Linear Classifiers</vt:lpstr>
      <vt:lpstr> Linear Classifiers</vt:lpstr>
      <vt:lpstr> Linear Classifiers</vt:lpstr>
      <vt:lpstr> Linear Classifiers</vt:lpstr>
      <vt:lpstr> Linear Classifiers</vt:lpstr>
      <vt:lpstr>Classifier Margin</vt:lpstr>
      <vt:lpstr>Maximum Margin Classifier</vt:lpstr>
      <vt:lpstr>Maximum Margin Classifier    </vt:lpstr>
      <vt:lpstr>Why Maximum Margin?</vt:lpstr>
      <vt:lpstr>ANOTHER EXAMPLE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MATHEMATICAL CONCEPT</vt:lpstr>
      <vt:lpstr>Specifying a line and margin</vt:lpstr>
      <vt:lpstr>Specifying a line and margin</vt:lpstr>
      <vt:lpstr>Computing the margin width</vt:lpstr>
      <vt:lpstr>Computing the margin width</vt:lpstr>
      <vt:lpstr>Computing the margin width</vt:lpstr>
      <vt:lpstr>Computing the margin width</vt:lpstr>
      <vt:lpstr>Computing the margin width</vt:lpstr>
      <vt:lpstr>Computing the margin width</vt:lpstr>
      <vt:lpstr>Computing the margin width</vt:lpstr>
      <vt:lpstr>Computing the margin width</vt:lpstr>
      <vt:lpstr>Learning the Maximum Margin Classifier</vt:lpstr>
      <vt:lpstr>Contoh Studi Kasus</vt:lpstr>
      <vt:lpstr>Contoh Studi Kasus 1 (Cont.)</vt:lpstr>
      <vt:lpstr>Contoh Studi Kasus 1 (Cont.)</vt:lpstr>
      <vt:lpstr>Contoh Studi Kasus 1 (Cont.)</vt:lpstr>
      <vt:lpstr>Contoh Studi Kasus 1 (Cont.)</vt:lpstr>
      <vt:lpstr>Contoh Studi Kasus 1 (Cont.)</vt:lpstr>
      <vt:lpstr>NON LINEAR SVM</vt:lpstr>
      <vt:lpstr>Non Linear SVMs</vt:lpstr>
      <vt:lpstr>Non Linear SVMs : Feature Space</vt:lpstr>
      <vt:lpstr>Model SVM (Cont.)</vt:lpstr>
      <vt:lpstr>Contoh Studi Kasus 2</vt:lpstr>
      <vt:lpstr>Contoh Studi Kasus 2 (Cont.)</vt:lpstr>
      <vt:lpstr>Contoh Studi Kasus 2 (Cont.)</vt:lpstr>
      <vt:lpstr>Contoh Studi Kasus 2 (Cont.)</vt:lpstr>
      <vt:lpstr>Contoh Studi Kasus 2 (Cont.)</vt:lpstr>
      <vt:lpstr>Contoh Studi Kasus 2 (Cont.)</vt:lpstr>
      <vt:lpstr>Contoh Studi Kasus 2 (Cont.)</vt:lpstr>
      <vt:lpstr>Contoh Studi Kasus 2 (Cont.)</vt:lpstr>
      <vt:lpstr>Contoh Studi Kasus 2 (Cont.)</vt:lpstr>
      <vt:lpstr>Contoh Studi Kasus 2 (Cont.)</vt:lpstr>
      <vt:lpstr>Contoh Studi Kasus 2 (Cont.)</vt:lpstr>
      <vt:lpstr>Contoh Studi Kasus 2 (Cont.)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Ere Kusumaningrum</dc:creator>
  <cp:lastModifiedBy>Retno Kusumaningrum</cp:lastModifiedBy>
  <cp:revision>149</cp:revision>
  <dcterms:created xsi:type="dcterms:W3CDTF">2017-02-15T22:32:41Z</dcterms:created>
  <dcterms:modified xsi:type="dcterms:W3CDTF">2018-09-15T00:40:17Z</dcterms:modified>
</cp:coreProperties>
</file>