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442" r:id="rId3"/>
    <p:sldId id="443" r:id="rId4"/>
    <p:sldId id="444" r:id="rId5"/>
    <p:sldId id="445" r:id="rId6"/>
    <p:sldId id="453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83" r:id="rId15"/>
    <p:sldId id="455" r:id="rId16"/>
    <p:sldId id="484" r:id="rId17"/>
    <p:sldId id="482" r:id="rId18"/>
    <p:sldId id="458" r:id="rId19"/>
    <p:sldId id="487" r:id="rId20"/>
    <p:sldId id="486" r:id="rId21"/>
    <p:sldId id="489" r:id="rId22"/>
    <p:sldId id="485" r:id="rId23"/>
    <p:sldId id="456" r:id="rId24"/>
    <p:sldId id="45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6" autoAdjust="0"/>
  </p:normalViewPr>
  <p:slideViewPr>
    <p:cSldViewPr>
      <p:cViewPr varScale="1">
        <p:scale>
          <a:sx n="66" d="100"/>
          <a:sy n="66" d="100"/>
        </p:scale>
        <p:origin x="100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Mencari </a:t>
            </a:r>
            <a:r>
              <a:rPr lang="id-ID" dirty="0" err="1"/>
              <a:t>hipotesa</a:t>
            </a:r>
            <a:r>
              <a:rPr lang="id-ID" dirty="0"/>
              <a:t> terbaik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hipotesa</a:t>
            </a:r>
            <a:r>
              <a:rPr lang="id-ID" dirty="0">
                <a:sym typeface="Wingdings" panose="05000000000000000000" pitchFamily="2" charset="2"/>
              </a:rPr>
              <a:t> yang paling mungkin jika diketahui datanya D serta pengetahuan awal mengenai </a:t>
            </a:r>
            <a:r>
              <a:rPr lang="id-ID" dirty="0" err="1">
                <a:sym typeface="Wingdings" panose="05000000000000000000" pitchFamily="2" charset="2"/>
              </a:rPr>
              <a:t>prior</a:t>
            </a:r>
            <a:r>
              <a:rPr lang="id-ID" dirty="0">
                <a:sym typeface="Wingdings" panose="05000000000000000000" pitchFamily="2" charset="2"/>
              </a:rPr>
              <a:t> dari </a:t>
            </a:r>
            <a:r>
              <a:rPr lang="id-ID" dirty="0" err="1">
                <a:sym typeface="Wingdings" panose="05000000000000000000" pitchFamily="2" charset="2"/>
              </a:rPr>
              <a:t>hipotesa-hipotesa</a:t>
            </a:r>
            <a:r>
              <a:rPr lang="id-ID" dirty="0">
                <a:sym typeface="Wingdings" panose="05000000000000000000" pitchFamily="2" charset="2"/>
              </a:rPr>
              <a:t> tersebut.</a:t>
            </a:r>
          </a:p>
          <a:p>
            <a:r>
              <a:rPr lang="id-ID" dirty="0">
                <a:sym typeface="Wingdings" panose="05000000000000000000" pitchFamily="2" charset="2"/>
              </a:rPr>
              <a:t>Menghasilkan sebuah cara untuk menghitung probabilitas dari </a:t>
            </a:r>
            <a:r>
              <a:rPr lang="id-ID" dirty="0" err="1">
                <a:sym typeface="Wingdings" panose="05000000000000000000" pitchFamily="2" charset="2"/>
              </a:rPr>
              <a:t>hipotesa</a:t>
            </a:r>
            <a:r>
              <a:rPr lang="id-ID" dirty="0">
                <a:sym typeface="Wingdings" panose="05000000000000000000" pitchFamily="2" charset="2"/>
              </a:rPr>
              <a:t> berdasarkan 3 hal :</a:t>
            </a:r>
          </a:p>
          <a:p>
            <a:pPr marL="171450" indent="-171450">
              <a:buFontTx/>
              <a:buChar char="-"/>
            </a:pPr>
            <a:r>
              <a:rPr lang="id-ID" dirty="0" err="1">
                <a:sym typeface="Wingdings" panose="05000000000000000000" pitchFamily="2" charset="2"/>
              </a:rPr>
              <a:t>Prior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probability</a:t>
            </a:r>
            <a:endParaRPr lang="id-ID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id-ID" dirty="0">
                <a:sym typeface="Wingdings" panose="05000000000000000000" pitchFamily="2" charset="2"/>
              </a:rPr>
              <a:t>Probabilitas dari data observasi jika diketahui </a:t>
            </a:r>
            <a:r>
              <a:rPr lang="id-ID" dirty="0" err="1">
                <a:sym typeface="Wingdings" panose="05000000000000000000" pitchFamily="2" charset="2"/>
              </a:rPr>
              <a:t>hipotesanya</a:t>
            </a:r>
            <a:endParaRPr lang="id-ID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id-ID" dirty="0">
                <a:sym typeface="Wingdings" panose="05000000000000000000" pitchFamily="2" charset="2"/>
              </a:rPr>
              <a:t>Probabilitas dari data observasi itu sendiri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 err="1"/>
              <a:t>Prior</a:t>
            </a:r>
            <a:r>
              <a:rPr lang="id-ID" dirty="0"/>
              <a:t> </a:t>
            </a:r>
            <a:r>
              <a:rPr lang="id-ID" dirty="0" err="1"/>
              <a:t>probability</a:t>
            </a:r>
            <a:r>
              <a:rPr lang="id-ID" dirty="0"/>
              <a:t> : pengetahuan mengenai peluang h merupakan </a:t>
            </a:r>
            <a:r>
              <a:rPr lang="id-ID" dirty="0" err="1"/>
              <a:t>hipotesa</a:t>
            </a:r>
            <a:r>
              <a:rPr lang="id-ID" dirty="0"/>
              <a:t> yang benar (sebelum kita memiliki data observasi)</a:t>
            </a:r>
          </a:p>
          <a:p>
            <a:pPr marL="171450" indent="-171450">
              <a:buFontTx/>
              <a:buChar char="-"/>
            </a:pPr>
            <a:r>
              <a:rPr lang="id-ID" dirty="0" err="1"/>
              <a:t>Evidence</a:t>
            </a:r>
            <a:r>
              <a:rPr lang="id-ID" dirty="0"/>
              <a:t> dari observasi : probabilitas </a:t>
            </a:r>
            <a:r>
              <a:rPr lang="id-ID" dirty="0" err="1"/>
              <a:t>training</a:t>
            </a:r>
            <a:r>
              <a:rPr lang="id-ID" dirty="0"/>
              <a:t> data yang akan diobservasi tanpa adanya pengetahuan </a:t>
            </a:r>
            <a:r>
              <a:rPr lang="id-ID" dirty="0" err="1"/>
              <a:t>hipotesa</a:t>
            </a:r>
            <a:r>
              <a:rPr lang="id-ID" dirty="0"/>
              <a:t> mana yang akan muncul</a:t>
            </a:r>
          </a:p>
          <a:p>
            <a:pPr marL="171450" indent="-171450">
              <a:buFontTx/>
              <a:buChar char="-"/>
            </a:pPr>
            <a:r>
              <a:rPr lang="id-ID" dirty="0" err="1"/>
              <a:t>Conditional</a:t>
            </a:r>
            <a:r>
              <a:rPr lang="id-ID" dirty="0"/>
              <a:t> </a:t>
            </a:r>
            <a:r>
              <a:rPr lang="id-ID" dirty="0" err="1"/>
              <a:t>probability</a:t>
            </a:r>
            <a:r>
              <a:rPr lang="id-ID" dirty="0"/>
              <a:t> dari P(</a:t>
            </a:r>
            <a:r>
              <a:rPr lang="id-ID" dirty="0" err="1"/>
              <a:t>D|h</a:t>
            </a:r>
            <a:r>
              <a:rPr lang="id-ID" dirty="0"/>
              <a:t>) = probabilitas </a:t>
            </a:r>
            <a:r>
              <a:rPr lang="id-ID" dirty="0" err="1"/>
              <a:t>training</a:t>
            </a:r>
            <a:r>
              <a:rPr lang="id-ID" dirty="0"/>
              <a:t> data D jika diketahui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Likelihood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/>
          </a:bodyPr>
          <a:lstStyle/>
          <a:p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Bayesian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Learning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700808"/>
                <a:ext cx="73914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prstClr val="black"/>
                    </a:solidFill>
                  </a:rPr>
                  <a:t>Dalam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konteks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i="1" dirty="0">
                    <a:solidFill>
                      <a:prstClr val="black"/>
                    </a:solidFill>
                  </a:rPr>
                  <a:t>machine learning</a:t>
                </a:r>
                <a:r>
                  <a:rPr lang="id-ID" sz="4000" i="1" dirty="0">
                    <a:solidFill>
                      <a:prstClr val="black"/>
                    </a:solidFill>
                  </a:rPr>
                  <a:t> </a:t>
                </a:r>
                <a:r>
                  <a:rPr lang="id-ID" sz="4000" dirty="0">
                    <a:solidFill>
                      <a:prstClr val="black"/>
                    </a:solidFill>
                  </a:rPr>
                  <a:t>(</a:t>
                </a:r>
                <a:r>
                  <a:rPr lang="id-ID" sz="4000" i="1" dirty="0" err="1">
                    <a:solidFill>
                      <a:prstClr val="black"/>
                    </a:solidFill>
                  </a:rPr>
                  <a:t>supervised</a:t>
                </a:r>
                <a:r>
                  <a:rPr lang="id-ID" sz="4000" i="1" dirty="0">
                    <a:solidFill>
                      <a:prstClr val="black"/>
                    </a:solidFill>
                  </a:rPr>
                  <a:t> </a:t>
                </a:r>
                <a:r>
                  <a:rPr lang="id-ID" sz="4000" i="1" dirty="0" err="1">
                    <a:solidFill>
                      <a:prstClr val="black"/>
                    </a:solidFill>
                  </a:rPr>
                  <a:t>learning</a:t>
                </a:r>
                <a:r>
                  <a:rPr lang="id-ID" sz="4000" dirty="0">
                    <a:solidFill>
                      <a:prstClr val="black"/>
                    </a:solidFill>
                  </a:rPr>
                  <a:t>)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perlu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diingat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bahwa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merupakan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merupakan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i="1" dirty="0">
                    <a:solidFill>
                      <a:prstClr val="black"/>
                    </a:solidFill>
                  </a:rPr>
                  <a:t>data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i="1" dirty="0">
                    <a:solidFill>
                      <a:prstClr val="black"/>
                    </a:solidFill>
                  </a:rPr>
                  <a:t>training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atau</a:t>
                </a:r>
                <a:r>
                  <a:rPr lang="en-US" sz="4000" dirty="0">
                    <a:solidFill>
                      <a:prstClr val="black"/>
                    </a:solidFill>
                  </a:rPr>
                  <a:t> data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pembelajaran</a:t>
                </a:r>
                <a:r>
                  <a:rPr lang="id-ID" sz="4000" dirty="0">
                    <a:solidFill>
                      <a:prstClr val="black"/>
                    </a:solidFill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4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sz="4000" dirty="0">
                    <a:solidFill>
                      <a:prstClr val="black"/>
                    </a:solidFill>
                  </a:rPr>
                  <a:t> adalah kelas atau label data</a:t>
                </a:r>
                <a:endParaRPr lang="en-US" sz="4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0808"/>
                <a:ext cx="7391400" cy="3785652"/>
              </a:xfrm>
              <a:prstGeom prst="rect">
                <a:avLst/>
              </a:prstGeom>
              <a:blipFill>
                <a:blip r:embed="rId2"/>
                <a:stretch>
                  <a:fillRect l="-1320" t="-2899" r="-1898" b="-5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86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id-ID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Terdapat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diagnosis </a:t>
                </a:r>
                <a:r>
                  <a:rPr lang="en-US" dirty="0" err="1"/>
                  <a:t>penyakit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, </a:t>
                </a:r>
                <a:r>
                  <a:rPr lang="en-US" dirty="0" err="1"/>
                  <a:t>yakni</a:t>
                </a:r>
                <a:r>
                  <a:rPr lang="en-US" dirty="0"/>
                  <a:t> :</a:t>
                </a:r>
              </a:p>
              <a:p>
                <a:pPr lvl="1"/>
                <a:r>
                  <a:rPr lang="en-US" dirty="0" err="1"/>
                  <a:t>Pasien</a:t>
                </a:r>
                <a:r>
                  <a:rPr lang="en-US" dirty="0"/>
                  <a:t> </a:t>
                </a:r>
                <a:r>
                  <a:rPr lang="en-US" dirty="0" err="1"/>
                  <a:t>mengidap</a:t>
                </a:r>
                <a:r>
                  <a:rPr lang="en-US" dirty="0"/>
                  <a:t> </a:t>
                </a:r>
                <a:r>
                  <a:rPr lang="en-US" dirty="0" err="1"/>
                  <a:t>penyakit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Pasien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mengidap</a:t>
                </a:r>
                <a:r>
                  <a:rPr lang="en-US" dirty="0"/>
                  <a:t> </a:t>
                </a:r>
                <a:r>
                  <a:rPr lang="en-US" dirty="0" err="1"/>
                  <a:t>penyakit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Data yang </a:t>
                </a:r>
                <a:r>
                  <a:rPr lang="en-US" dirty="0" err="1"/>
                  <a:t>tersedia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uji</a:t>
                </a:r>
                <a:r>
                  <a:rPr lang="en-US" dirty="0"/>
                  <a:t> </a:t>
                </a:r>
                <a:r>
                  <a:rPr lang="en-US" dirty="0" err="1"/>
                  <a:t>laboratorium</a:t>
                </a:r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kemungkinan</a:t>
                </a:r>
                <a:r>
                  <a:rPr lang="en-US" dirty="0"/>
                  <a:t>, </a:t>
                </a:r>
                <a:r>
                  <a:rPr lang="en-US" dirty="0" err="1"/>
                  <a:t>yakni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(D=p)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negatif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(D=n)</a:t>
                </a:r>
              </a:p>
              <a:p>
                <a:pPr marL="6350" lvl="2" indent="0">
                  <a:buNone/>
                </a:pPr>
                <a:r>
                  <a:rPr lang="en-US" sz="2200" dirty="0" err="1"/>
                  <a:t>Selain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prior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keseluruhan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0.8% </a:t>
                </a:r>
                <a:r>
                  <a:rPr lang="en-US" sz="2200" dirty="0" err="1"/>
                  <a:t>menderita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kanker</a:t>
                </a:r>
                <a:r>
                  <a:rPr lang="en-US" sz="2200" dirty="0"/>
                  <a:t>.</a:t>
                </a:r>
              </a:p>
              <a:p>
                <a:pPr marL="6350" lvl="2" indent="0">
                  <a:buNone/>
                </a:pP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uji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laboratorium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uji</a:t>
                </a:r>
                <a:r>
                  <a:rPr lang="en-US" sz="2200" dirty="0"/>
                  <a:t> lab </a:t>
                </a:r>
                <a:r>
                  <a:rPr lang="en-US" sz="2200" dirty="0" err="1"/>
                  <a:t>mengembalikan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positif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98%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kasus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penyakit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kanker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benar-benar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negatif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97%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kasus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penyakit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kanker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.</a:t>
                </a:r>
              </a:p>
              <a:p>
                <a:pPr marL="6350" lvl="2" indent="0">
                  <a:buNone/>
                </a:pPr>
                <a:r>
                  <a:rPr lang="en-US" sz="2200" dirty="0" err="1"/>
                  <a:t>Jika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seorang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pasien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datang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menjalani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uji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laboratorium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positif</a:t>
                </a:r>
                <a:r>
                  <a:rPr lang="en-US" sz="2200" dirty="0"/>
                  <a:t> , </a:t>
                </a:r>
                <a:r>
                  <a:rPr lang="en-US" sz="2200" dirty="0" err="1"/>
                  <a:t>maka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bagaimana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diagnosa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pasien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tersebut</a:t>
                </a:r>
                <a:r>
                  <a:rPr lang="en-US" sz="2200" dirty="0"/>
                  <a:t>? </a:t>
                </a:r>
              </a:p>
              <a:p>
                <a:pPr marL="280988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8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Probabilitas </a:t>
                </a:r>
                <a:r>
                  <a:rPr lang="en-US" sz="2800" i="1" dirty="0"/>
                  <a:t>prior </a:t>
                </a:r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- </a:t>
                </a:r>
                <a:r>
                  <a:rPr lang="en-US" sz="2800" dirty="0" err="1"/>
                  <a:t>mengidap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kanker</a:t>
                </a:r>
                <a:r>
                  <a:rPr lang="en-US" sz="28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- </a:t>
                </a:r>
                <a:r>
                  <a:rPr lang="en-US" sz="2800" dirty="0" err="1"/>
                  <a:t>tidak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mengidap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kanker</a:t>
                </a:r>
                <a:r>
                  <a:rPr lang="en-US" sz="2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= 0.8% = 0.008   </a:t>
                </a:r>
                <a:r>
                  <a:rPr lang="en-US" sz="28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=0.992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Data </a:t>
                </a:r>
                <a:r>
                  <a:rPr lang="en-US" sz="2800" dirty="0" err="1"/>
                  <a:t>uji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laboratorium</a:t>
                </a:r>
                <a:r>
                  <a:rPr lang="en-US" sz="2800" dirty="0"/>
                  <a:t>  </a:t>
                </a:r>
                <a:r>
                  <a:rPr lang="en-US" sz="2800" i="1" dirty="0"/>
                  <a:t>(likelihood)</a:t>
                </a:r>
                <a:r>
                  <a:rPr lang="en-US" sz="2800" dirty="0"/>
                  <a:t>:</a:t>
                </a:r>
              </a:p>
              <a:p>
                <a:pPr marL="593725" lvl="1" indent="-273050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=0.98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maka</a:t>
                </a:r>
                <a:r>
                  <a:rPr lang="en-US" sz="2800" dirty="0"/>
                  <a:t> </a:t>
                </a:r>
                <a:endParaRPr lang="id-ID" sz="2800" dirty="0"/>
              </a:p>
              <a:p>
                <a:pPr marL="3206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𝐷</m:t>
                          </m:r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=0.</m:t>
                      </m:r>
                      <m:r>
                        <a:rPr lang="en-US" sz="2800" b="0" i="1" smtClean="0">
                          <a:latin typeface="Cambria Math"/>
                        </a:rPr>
                        <m:t>02</m:t>
                      </m:r>
                    </m:oMath>
                  </m:oMathPara>
                </a14:m>
                <a:endParaRPr lang="en-US" sz="2800" dirty="0"/>
              </a:p>
              <a:p>
                <a:pPr marL="633413" lvl="1" indent="-293688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𝐷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=0.9</m:t>
                    </m:r>
                    <m:r>
                      <a:rPr lang="en-US" sz="2800" b="0" i="1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sz="2800" dirty="0"/>
                  <a:t> maka </a:t>
                </a:r>
                <a:endParaRPr lang="id-ID" sz="2800" i="1" dirty="0">
                  <a:latin typeface="Cambria Math"/>
                </a:endParaRPr>
              </a:p>
              <a:p>
                <a:pPr marL="3397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𝐷</m:t>
                          </m:r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=0.0</m:t>
                      </m:r>
                      <m:r>
                        <a:rPr lang="en-US" sz="28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Posterior Distribution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2004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=0.98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×0.008=0.0078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 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320040" lvl="1" indent="0">
                  <a:buNone/>
                </a:pPr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2004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=0.</m:t>
                    </m:r>
                    <m:r>
                      <a:rPr lang="en-US" sz="2000" b="0" i="1" smtClean="0">
                        <a:latin typeface="Cambria Math"/>
                      </a:rPr>
                      <m:t>03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×0.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992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29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/>
                      </a:rPr>
                      <m:t>76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Berdasarkan</a:t>
                </a:r>
                <a:r>
                  <a:rPr lang="en-US" sz="2400" dirty="0"/>
                  <a:t> data di </a:t>
                </a:r>
                <a:r>
                  <a:rPr lang="en-US" sz="2400" dirty="0" err="1"/>
                  <a:t>atas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&gt;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sehingga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𝑡𝑖𝑑𝑎𝑘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𝑘𝑎𝑛𝑘𝑒𝑟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posterior </a:t>
                </a:r>
                <a:r>
                  <a:rPr lang="en-US" sz="2400" dirty="0" err="1"/>
                  <a:t>secara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lengkap</a:t>
                </a:r>
                <a:endParaRPr lang="en-US" sz="24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𝐷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0.0078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0.0078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+0.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29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.79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9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9F118D10-AEF4-4356-8366-2D490662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Kasus 2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5CA802F-6845-4178-A5C1-CC6245236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~ Diskrit dan </a:t>
            </a:r>
            <a:r>
              <a:rPr lang="id-ID" dirty="0" err="1"/>
              <a:t>Multivariat</a:t>
            </a:r>
            <a:r>
              <a:rPr lang="id-ID" dirty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3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63500"/>
            <a:ext cx="3810000" cy="6707526"/>
          </a:xfrm>
        </p:spPr>
        <p:txBody>
          <a:bodyPr>
            <a:noAutofit/>
          </a:bodyPr>
          <a:lstStyle/>
          <a:p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40 </a:t>
            </a:r>
            <a:r>
              <a:rPr lang="en-US" sz="2200" dirty="0" err="1"/>
              <a:t>buah</a:t>
            </a:r>
            <a:r>
              <a:rPr lang="en-US" sz="2200" dirty="0"/>
              <a:t> data </a:t>
            </a:r>
            <a:r>
              <a:rPr lang="en-US" sz="2200" dirty="0" err="1"/>
              <a:t>observasi</a:t>
            </a:r>
            <a:r>
              <a:rPr lang="en-US" sz="2200" dirty="0"/>
              <a:t> yang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</a:t>
            </a:r>
            <a:r>
              <a:rPr lang="en-US" sz="2200" dirty="0" err="1"/>
              <a:t>terkena</a:t>
            </a:r>
            <a:r>
              <a:rPr lang="en-US" sz="2200" dirty="0"/>
              <a:t> </a:t>
            </a:r>
            <a:r>
              <a:rPr lang="en-US" sz="2200" dirty="0" err="1"/>
              <a:t>penyakit</a:t>
            </a:r>
            <a:r>
              <a:rPr lang="en-US" sz="2200" dirty="0"/>
              <a:t> </a:t>
            </a:r>
            <a:r>
              <a:rPr lang="en-US" sz="2200" dirty="0" err="1"/>
              <a:t>demam</a:t>
            </a:r>
            <a:r>
              <a:rPr lang="en-US" sz="2200" dirty="0"/>
              <a:t> </a:t>
            </a:r>
            <a:r>
              <a:rPr lang="en-US" sz="2200" dirty="0" err="1"/>
              <a:t>berdarah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3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yakni</a:t>
            </a:r>
            <a:r>
              <a:rPr lang="en-US" sz="2200" dirty="0"/>
              <a:t> </a:t>
            </a:r>
            <a:r>
              <a:rPr lang="en-US" sz="2200" dirty="0" err="1"/>
              <a:t>adanya</a:t>
            </a:r>
            <a:r>
              <a:rPr lang="en-US" sz="2200" dirty="0"/>
              <a:t> </a:t>
            </a:r>
            <a:r>
              <a:rPr lang="en-US" sz="2200" dirty="0" err="1"/>
              <a:t>bintik</a:t>
            </a:r>
            <a:r>
              <a:rPr lang="en-US" sz="2200" dirty="0"/>
              <a:t> </a:t>
            </a:r>
            <a:r>
              <a:rPr lang="en-US" sz="2200" dirty="0" err="1"/>
              <a:t>merah</a:t>
            </a:r>
            <a:r>
              <a:rPr lang="en-US" sz="2200" dirty="0"/>
              <a:t> (R), </a:t>
            </a:r>
            <a:r>
              <a:rPr lang="en-US" sz="2200" dirty="0" err="1"/>
              <a:t>suhu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(T),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pusing</a:t>
            </a:r>
            <a:r>
              <a:rPr lang="en-US" sz="2200" dirty="0"/>
              <a:t> (</a:t>
            </a:r>
            <a:r>
              <a:rPr lang="id-ID" sz="2200" dirty="0"/>
              <a:t>G</a:t>
            </a:r>
            <a:r>
              <a:rPr lang="en-US" sz="2200" dirty="0"/>
              <a:t>). </a:t>
            </a:r>
            <a:r>
              <a:rPr lang="en-US" sz="2200" dirty="0" err="1"/>
              <a:t>Masing-masing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bernilai</a:t>
            </a:r>
            <a:r>
              <a:rPr lang="en-US" sz="2200" dirty="0"/>
              <a:t> 1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0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berlaku</a:t>
            </a:r>
            <a:r>
              <a:rPr lang="en-US" sz="2200" dirty="0"/>
              <a:t> </a:t>
            </a:r>
            <a:r>
              <a:rPr lang="en-US" sz="2200" dirty="0" err="1"/>
              <a:t>sebaliknya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diberikan</a:t>
            </a:r>
            <a:r>
              <a:rPr lang="en-US" sz="2200" dirty="0"/>
              <a:t> data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suhu</a:t>
            </a:r>
            <a:r>
              <a:rPr lang="en-US" sz="2200" dirty="0"/>
              <a:t> </a:t>
            </a:r>
            <a:r>
              <a:rPr lang="en-US" sz="2200" dirty="0" err="1"/>
              <a:t>tubuh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dan </a:t>
            </a:r>
            <a:r>
              <a:rPr lang="id-ID" sz="2200" dirty="0"/>
              <a:t>tetapi tidak merasa </a:t>
            </a:r>
            <a:r>
              <a:rPr lang="en-US" sz="2200" dirty="0" err="1"/>
              <a:t>pusing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data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27984" y="63500"/>
          <a:ext cx="4295799" cy="670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3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7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1123951"/>
            <a:ext cx="7488830" cy="57685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Solusi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Proses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9512" y="2035656"/>
              <a:ext cx="856895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7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67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71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509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024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42575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80020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d-ID" b="1" i="0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  <m:e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d-ID" b="1" i="1" dirty="0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d-ID" b="1" i="0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  <m:e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796561"/>
                  </p:ext>
                </p:extLst>
              </p:nvPr>
            </p:nvGraphicFramePr>
            <p:xfrm>
              <a:off x="179512" y="2035656"/>
              <a:ext cx="856895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7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67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71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509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024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42575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80020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346" t="-118033" r="-327559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932" t="-118033" r="-23413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214" t="-118033" r="-128205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676" t="-118033" r="-1351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1123951"/>
            <a:ext cx="7488830" cy="57685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Solusi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Proses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539552" y="1988840"/>
              <a:ext cx="748883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1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8587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6431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334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58587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d-ID" b="1" i="0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  <m:e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d-ID" b="1" i="0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  <m:e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=6/20 = 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=2/20 = 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=4/20 = 0,2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=2/20 = 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=4/20 = 0,2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=0/20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=5/20 = 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901197"/>
                  </p:ext>
                </p:extLst>
              </p:nvPr>
            </p:nvGraphicFramePr>
            <p:xfrm>
              <a:off x="539552" y="1988840"/>
              <a:ext cx="748883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1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8587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6431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334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58587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218" t="-8197" r="-43072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462" t="-8197" r="-19653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7833" t="-8197" r="-13054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077" t="-8197" r="-1923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=6/20 = 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=2/20 = 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=4/20 = 0,2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=2/20 = 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=3/20 = 0,15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=4/20 = 0,2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=0/20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=5/20 = 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=1/20 = 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334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– Proses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diberikan</a:t>
            </a:r>
            <a:r>
              <a:rPr lang="en-US" sz="3600" dirty="0"/>
              <a:t> data </a:t>
            </a:r>
            <a:r>
              <a:rPr lang="en-US" sz="3600" dirty="0" err="1"/>
              <a:t>baru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gejala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muncul</a:t>
            </a:r>
            <a:r>
              <a:rPr lang="en-US" sz="3600" dirty="0"/>
              <a:t> </a:t>
            </a:r>
            <a:r>
              <a:rPr lang="en-US" sz="3600" dirty="0" err="1"/>
              <a:t>bintik</a:t>
            </a:r>
            <a:r>
              <a:rPr lang="en-US" sz="3600" dirty="0"/>
              <a:t> </a:t>
            </a:r>
            <a:r>
              <a:rPr lang="en-US" sz="3600" dirty="0" err="1"/>
              <a:t>merah</a:t>
            </a:r>
            <a:r>
              <a:rPr lang="en-US" sz="3600" dirty="0"/>
              <a:t> dan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merasa</a:t>
            </a:r>
            <a:r>
              <a:rPr lang="en-US" sz="3600" dirty="0"/>
              <a:t> </a:t>
            </a:r>
            <a:r>
              <a:rPr lang="en-US" sz="3600" dirty="0" err="1"/>
              <a:t>pusing</a:t>
            </a:r>
            <a:r>
              <a:rPr lang="en-US" sz="3600" dirty="0"/>
              <a:t>, </a:t>
            </a:r>
            <a:r>
              <a:rPr lang="en-US" sz="3600" dirty="0" err="1"/>
              <a:t>tetapi</a:t>
            </a:r>
            <a:r>
              <a:rPr lang="en-US" sz="3600" dirty="0"/>
              <a:t>  </a:t>
            </a:r>
            <a:r>
              <a:rPr lang="en-US" sz="3600" dirty="0" err="1"/>
              <a:t>suhu</a:t>
            </a:r>
            <a:r>
              <a:rPr lang="en-US" sz="3600" dirty="0"/>
              <a:t> </a:t>
            </a:r>
            <a:r>
              <a:rPr lang="en-US" sz="3600" dirty="0" err="1"/>
              <a:t>tubuh</a:t>
            </a:r>
            <a:r>
              <a:rPr lang="en-US" sz="3600" dirty="0"/>
              <a:t> </a:t>
            </a:r>
            <a:r>
              <a:rPr lang="en-US" sz="3600" dirty="0" err="1"/>
              <a:t>tinggi</a:t>
            </a:r>
            <a:r>
              <a:rPr lang="en-US" sz="3600" dirty="0"/>
              <a:t> </a:t>
            </a:r>
            <a:r>
              <a:rPr lang="en-US" sz="3600" dirty="0" err="1"/>
              <a:t>maka</a:t>
            </a:r>
            <a:r>
              <a:rPr lang="en-US" sz="3600" dirty="0"/>
              <a:t> data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?</a:t>
            </a:r>
          </a:p>
          <a:p>
            <a:pPr marL="0" indent="0">
              <a:buNone/>
            </a:pPr>
            <a:r>
              <a:rPr lang="en-US" sz="3600" dirty="0" err="1"/>
              <a:t>Jawab</a:t>
            </a:r>
            <a:r>
              <a:rPr lang="en-US" sz="36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015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5A7C4C2F-0FCF-43C5-88E5-701B1F31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C5504CB-7BB7-4579-9C9A-AB2A6BCD2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211388" cy="46005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Oval 3"/>
          <p:cNvSpPr/>
          <p:nvPr/>
        </p:nvSpPr>
        <p:spPr>
          <a:xfrm>
            <a:off x="304800" y="215265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in Machine Learning ?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83425" y="2533650"/>
            <a:ext cx="4645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124200" y="1657350"/>
                <a:ext cx="2590800" cy="2209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In Machine Learning?</a:t>
                </a:r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Interested in determining 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best hypothesis</a:t>
                </a:r>
                <a:r>
                  <a:rPr lang="en-US" dirty="0">
                    <a:solidFill>
                      <a:prstClr val="black"/>
                    </a:solidFill>
                  </a:rPr>
                  <a:t> from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Given the observed training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657350"/>
                <a:ext cx="2590800" cy="2209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248400" y="1657350"/>
                <a:ext cx="2590800" cy="2209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Best Hypothesis :</a:t>
                </a: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The most probable hypothesis given the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plus any initial knowledge about the prior of the various hypothesis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57350"/>
                <a:ext cx="2590800" cy="22098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62931" y="2533650"/>
            <a:ext cx="4645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256112"/>
            <a:ext cx="8534400" cy="1981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2880" tIns="0" rIns="182880" bIns="0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THEOREM :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</a:rPr>
              <a:t>Provide a way to calculate the probability of a hypothesis based on its prior probability, the probabilities of observing various data given the hypothesis, and the observed data itself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4C9A941-B3C2-4B69-9D6B-14A0F123A5FC}"/>
              </a:ext>
            </a:extLst>
          </p:cNvPr>
          <p:cNvSpPr txBox="1"/>
          <p:nvPr/>
        </p:nvSpPr>
        <p:spPr>
          <a:xfrm>
            <a:off x="2997768" y="446813"/>
            <a:ext cx="284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b="1" dirty="0" err="1"/>
              <a:t>Background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8673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61C467E-AB32-414C-A8FB-A62EC3EB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survey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30% </a:t>
            </a:r>
            <a:r>
              <a:rPr lang="en-US" sz="2400" dirty="0" err="1"/>
              <a:t>penduduk</a:t>
            </a:r>
            <a:r>
              <a:rPr lang="en-US" sz="2400" dirty="0"/>
              <a:t> di dunia </a:t>
            </a:r>
            <a:r>
              <a:rPr lang="en-US" sz="2400" dirty="0" err="1"/>
              <a:t>menderita</a:t>
            </a:r>
            <a:r>
              <a:rPr lang="en-US" sz="2400" dirty="0"/>
              <a:t> </a:t>
            </a:r>
            <a:r>
              <a:rPr lang="id-ID" sz="2400" dirty="0"/>
              <a:t>penyakit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. Dari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 </a:t>
            </a:r>
            <a:r>
              <a:rPr lang="id-ID" sz="2400" dirty="0"/>
              <a:t>tersebut</a:t>
            </a:r>
            <a:r>
              <a:rPr lang="en-US" sz="2400" dirty="0"/>
              <a:t> 60%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id-ID" sz="2400" dirty="0"/>
              <a:t>memiliki kolesterol tinggi</a:t>
            </a:r>
            <a:r>
              <a:rPr lang="en-US" sz="2400" dirty="0"/>
              <a:t>, dan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menderita</a:t>
            </a:r>
            <a:r>
              <a:rPr lang="en-US" sz="2400" dirty="0"/>
              <a:t> </a:t>
            </a:r>
            <a:r>
              <a:rPr lang="id-ID" sz="2400" dirty="0"/>
              <a:t>penyakit jantung </a:t>
            </a:r>
            <a:r>
              <a:rPr lang="en-US" sz="2400" dirty="0"/>
              <a:t>20% </a:t>
            </a:r>
            <a:r>
              <a:rPr lang="id-ID" sz="2400" dirty="0" err="1"/>
              <a:t>nya</a:t>
            </a:r>
            <a:r>
              <a:rPr lang="id-ID" sz="2400" dirty="0"/>
              <a:t> memiliki kolesterol tinggi</a:t>
            </a:r>
            <a:r>
              <a:rPr lang="en-US" sz="2400" dirty="0"/>
              <a:t>.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MAP (Maximum </a:t>
            </a:r>
            <a:r>
              <a:rPr lang="en-US" sz="2400" dirty="0" err="1"/>
              <a:t>Appropri</a:t>
            </a:r>
            <a:r>
              <a:rPr lang="en-US" sz="2400" dirty="0"/>
              <a:t> Probability), </a:t>
            </a:r>
            <a:r>
              <a:rPr lang="en-US" sz="2400" dirty="0" err="1"/>
              <a:t>hitunglah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id-ID" sz="2400" dirty="0"/>
              <a:t>yang memiliki kolesterol tinggi</a:t>
            </a:r>
            <a:r>
              <a:rPr lang="en-US" sz="2400" dirty="0"/>
              <a:t> </a:t>
            </a:r>
            <a:r>
              <a:rPr lang="en-US" sz="2400" dirty="0" err="1"/>
              <a:t>mengidap</a:t>
            </a:r>
            <a:r>
              <a:rPr lang="en-US" sz="2400" dirty="0"/>
              <a:t> </a:t>
            </a:r>
            <a:r>
              <a:rPr lang="en-US" sz="2400" dirty="0" err="1"/>
              <a:t>penyakit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, dan </a:t>
            </a:r>
            <a:r>
              <a:rPr lang="en-US" sz="2400" dirty="0" err="1"/>
              <a:t>kemungkinan</a:t>
            </a:r>
            <a:r>
              <a:rPr lang="en-US" sz="2400" dirty="0"/>
              <a:t> orang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!</a:t>
            </a:r>
            <a:endParaRPr lang="en-US" dirty="0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3FDB0D79-587B-4C96-A5B3-8C1C76572E27}"/>
              </a:ext>
            </a:extLst>
          </p:cNvPr>
          <p:cNvSpPr/>
          <p:nvPr/>
        </p:nvSpPr>
        <p:spPr>
          <a:xfrm>
            <a:off x="646923" y="2762708"/>
            <a:ext cx="12961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629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61C467E-AB32-414C-A8FB-A62EC3EB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98" y="72020"/>
            <a:ext cx="5486400" cy="54866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Diketahui suatu data sebagai berikut:</a:t>
            </a:r>
            <a:endParaRPr lang="en-US" dirty="0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3FDB0D79-587B-4C96-A5B3-8C1C76572E27}"/>
              </a:ext>
            </a:extLst>
          </p:cNvPr>
          <p:cNvSpPr/>
          <p:nvPr/>
        </p:nvSpPr>
        <p:spPr>
          <a:xfrm>
            <a:off x="646923" y="2762708"/>
            <a:ext cx="12961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A491A71-0117-4D23-9A5C-76E1DCA08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76443"/>
              </p:ext>
            </p:extLst>
          </p:nvPr>
        </p:nvGraphicFramePr>
        <p:xfrm>
          <a:off x="3408597" y="620688"/>
          <a:ext cx="462237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62">
                  <a:extLst>
                    <a:ext uri="{9D8B030D-6E8A-4147-A177-3AD203B41FA5}">
                      <a16:colId xmlns:a16="http://schemas.microsoft.com/office/drawing/2014/main" val="1400583232"/>
                    </a:ext>
                  </a:extLst>
                </a:gridCol>
                <a:gridCol w="1598324">
                  <a:extLst>
                    <a:ext uri="{9D8B030D-6E8A-4147-A177-3AD203B41FA5}">
                      <a16:colId xmlns:a16="http://schemas.microsoft.com/office/drawing/2014/main" val="1287355661"/>
                    </a:ext>
                  </a:extLst>
                </a:gridCol>
                <a:gridCol w="1042387">
                  <a:extLst>
                    <a:ext uri="{9D8B030D-6E8A-4147-A177-3AD203B41FA5}">
                      <a16:colId xmlns:a16="http://schemas.microsoft.com/office/drawing/2014/main" val="3323416299"/>
                    </a:ext>
                  </a:extLst>
                </a:gridCol>
                <a:gridCol w="1103704">
                  <a:extLst>
                    <a:ext uri="{9D8B030D-6E8A-4147-A177-3AD203B41FA5}">
                      <a16:colId xmlns:a16="http://schemas.microsoft.com/office/drawing/2014/main" val="280133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err="1"/>
                        <a:t>Play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Tennis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7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5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55302"/>
                  </a:ext>
                </a:extLst>
              </a:tr>
            </a:tbl>
          </a:graphicData>
        </a:graphic>
      </p:graphicFrame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F98BCB7-8DEA-465B-A3DF-9D22F369278B}"/>
              </a:ext>
            </a:extLst>
          </p:cNvPr>
          <p:cNvSpPr/>
          <p:nvPr/>
        </p:nvSpPr>
        <p:spPr>
          <a:xfrm>
            <a:off x="2771800" y="5085184"/>
            <a:ext cx="5400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Tentukan kelas dari masing-masing data uji berikut ini !</a:t>
            </a: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DE65120-B39A-49D7-B9FA-FB956FF43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82261"/>
              </p:ext>
            </p:extLst>
          </p:nvPr>
        </p:nvGraphicFramePr>
        <p:xfrm>
          <a:off x="3960448" y="5517232"/>
          <a:ext cx="351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62">
                  <a:extLst>
                    <a:ext uri="{9D8B030D-6E8A-4147-A177-3AD203B41FA5}">
                      <a16:colId xmlns:a16="http://schemas.microsoft.com/office/drawing/2014/main" val="695444495"/>
                    </a:ext>
                  </a:extLst>
                </a:gridCol>
                <a:gridCol w="1598324">
                  <a:extLst>
                    <a:ext uri="{9D8B030D-6E8A-4147-A177-3AD203B41FA5}">
                      <a16:colId xmlns:a16="http://schemas.microsoft.com/office/drawing/2014/main" val="2062861713"/>
                    </a:ext>
                  </a:extLst>
                </a:gridCol>
                <a:gridCol w="1042387">
                  <a:extLst>
                    <a:ext uri="{9D8B030D-6E8A-4147-A177-3AD203B41FA5}">
                      <a16:colId xmlns:a16="http://schemas.microsoft.com/office/drawing/2014/main" val="12991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4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47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3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EC8ACC7-CA2B-44A3-AAEA-9644B5FC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NEXT WEEK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4C34092-7D6C-449D-91BF-C475ACEDD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>
                <a:latin typeface="Tahoma" pitchFamily="34" charset="0"/>
              </a:rPr>
              <a:t>Issue</a:t>
            </a:r>
            <a:r>
              <a:rPr lang="id-ID" sz="3600" dirty="0">
                <a:latin typeface="Tahoma" pitchFamily="34" charset="0"/>
              </a:rPr>
              <a:t> 1 ~ </a:t>
            </a:r>
            <a:r>
              <a:rPr lang="en-US" sz="3600" dirty="0">
                <a:latin typeface="Tahoma" pitchFamily="34" charset="0"/>
              </a:rPr>
              <a:t>Continuous-valued Data of Single Features (</a:t>
            </a:r>
            <a:r>
              <a:rPr lang="en-US" sz="3600" dirty="0" err="1">
                <a:latin typeface="Tahoma" pitchFamily="34" charset="0"/>
              </a:rPr>
              <a:t>Univariat</a:t>
            </a:r>
            <a:r>
              <a:rPr lang="en-US" sz="3600" dirty="0">
                <a:latin typeface="Tahoma" pitchFamily="34" charset="0"/>
              </a:rPr>
              <a:t>)</a:t>
            </a:r>
            <a:r>
              <a:rPr lang="id-ID" sz="3600" dirty="0"/>
              <a:t> 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>
              <a:buNone/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i="1" dirty="0"/>
              <a:t>training data </a:t>
            </a:r>
            <a:r>
              <a:rPr lang="en-US" sz="3200" dirty="0" err="1"/>
              <a:t>berisi</a:t>
            </a:r>
            <a:r>
              <a:rPr lang="en-US" sz="3200" dirty="0"/>
              <a:t> 2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apel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yakni</a:t>
            </a:r>
            <a:r>
              <a:rPr lang="en-US" sz="3200" dirty="0"/>
              <a:t> </a:t>
            </a:r>
            <a:r>
              <a:rPr lang="en-US" sz="3200" dirty="0" err="1"/>
              <a:t>lebar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.  </a:t>
            </a:r>
            <a:r>
              <a:rPr lang="en-US" sz="3200" dirty="0" err="1"/>
              <a:t>Adapun</a:t>
            </a:r>
            <a:r>
              <a:rPr lang="en-US" sz="3200" dirty="0"/>
              <a:t> data-data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dijelaskan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r>
              <a:rPr lang="en-US" sz="3200" dirty="0"/>
              <a:t> di </a:t>
            </a:r>
            <a:r>
              <a:rPr lang="en-US" sz="3200" dirty="0" err="1"/>
              <a:t>samping</a:t>
            </a:r>
            <a:r>
              <a:rPr lang="en-US" sz="3200" dirty="0"/>
              <a:t>.</a:t>
            </a:r>
          </a:p>
          <a:p>
            <a:pPr marL="266700" indent="0">
              <a:buNone/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berukuran</a:t>
            </a:r>
            <a:r>
              <a:rPr lang="en-US" sz="3200" dirty="0"/>
              <a:t> 2.91”,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/ </a:t>
            </a:r>
            <a:r>
              <a:rPr lang="en-US" sz="3200" dirty="0" err="1"/>
              <a:t>apel</a:t>
            </a:r>
            <a:r>
              <a:rPr lang="en-US" sz="3200" dirty="0"/>
              <a:t>?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6B4CD-7A3D-43B7-A98D-B57F4C5B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94473"/>
              </p:ext>
            </p:extLst>
          </p:nvPr>
        </p:nvGraphicFramePr>
        <p:xfrm>
          <a:off x="959264" y="2864491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3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>
                <a:latin typeface="Tahoma" pitchFamily="34" charset="0"/>
              </a:rPr>
              <a:t>Issue</a:t>
            </a:r>
            <a:r>
              <a:rPr lang="id-ID" sz="3600" dirty="0">
                <a:latin typeface="Tahoma" pitchFamily="34" charset="0"/>
              </a:rPr>
              <a:t> 2 ~ </a:t>
            </a:r>
            <a:r>
              <a:rPr lang="en-US" sz="3600" dirty="0">
                <a:latin typeface="Tahoma" pitchFamily="34" charset="0"/>
              </a:rPr>
              <a:t>Continuous-valued Data of </a:t>
            </a:r>
            <a:r>
              <a:rPr lang="id-ID" sz="3600" dirty="0">
                <a:latin typeface="Tahoma" pitchFamily="34" charset="0"/>
              </a:rPr>
              <a:t>Multi</a:t>
            </a:r>
            <a:r>
              <a:rPr lang="en-US" sz="3600" dirty="0">
                <a:latin typeface="Tahoma" pitchFamily="34" charset="0"/>
              </a:rPr>
              <a:t> Features (</a:t>
            </a:r>
            <a:r>
              <a:rPr lang="id-ID" sz="3600" dirty="0" err="1">
                <a:latin typeface="Tahoma" pitchFamily="34" charset="0"/>
              </a:rPr>
              <a:t>Mult</a:t>
            </a:r>
            <a:r>
              <a:rPr lang="en-US" sz="3600" dirty="0" err="1">
                <a:latin typeface="Tahoma" pitchFamily="34" charset="0"/>
              </a:rPr>
              <a:t>ivariat</a:t>
            </a:r>
            <a:r>
              <a:rPr lang="en-US" sz="3600" dirty="0">
                <a:latin typeface="Tahoma" pitchFamily="34" charset="0"/>
              </a:rPr>
              <a:t>)</a:t>
            </a:r>
            <a:r>
              <a:rPr lang="id-ID" sz="3600" dirty="0"/>
              <a:t> 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i="1" dirty="0">
                <a:solidFill>
                  <a:prstClr val="black"/>
                </a:solidFill>
              </a:rPr>
              <a:t>training data </a:t>
            </a:r>
            <a:r>
              <a:rPr lang="en-US" sz="3200" dirty="0" err="1">
                <a:solidFill>
                  <a:prstClr val="black"/>
                </a:solidFill>
              </a:rPr>
              <a:t>berisi</a:t>
            </a:r>
            <a:r>
              <a:rPr lang="en-US" sz="3200" dirty="0">
                <a:solidFill>
                  <a:prstClr val="black"/>
                </a:solidFill>
              </a:rPr>
              <a:t> 2 </a:t>
            </a:r>
            <a:r>
              <a:rPr lang="en-US" sz="3200" dirty="0" err="1">
                <a:solidFill>
                  <a:prstClr val="black"/>
                </a:solidFill>
              </a:rPr>
              <a:t>jenis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yaitu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dengan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dua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fitur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yakni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  <a:r>
              <a:rPr lang="en-US" sz="3200" dirty="0" err="1">
                <a:solidFill>
                  <a:prstClr val="black"/>
                </a:solidFill>
              </a:rPr>
              <a:t>Adapun</a:t>
            </a:r>
            <a:r>
              <a:rPr lang="en-US" sz="3200" dirty="0">
                <a:solidFill>
                  <a:prstClr val="black"/>
                </a:solidFill>
              </a:rPr>
              <a:t> data-data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seperti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dijelaskan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pada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tabel</a:t>
            </a:r>
            <a:r>
              <a:rPr lang="en-US" sz="3200" dirty="0">
                <a:solidFill>
                  <a:prstClr val="black"/>
                </a:solidFill>
              </a:rPr>
              <a:t> di </a:t>
            </a:r>
            <a:r>
              <a:rPr lang="en-US" sz="3200" dirty="0" err="1">
                <a:solidFill>
                  <a:prstClr val="black"/>
                </a:solidFill>
              </a:rPr>
              <a:t>samping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r>
              <a:rPr lang="en-US" sz="3200" dirty="0" err="1">
                <a:solidFill>
                  <a:prstClr val="black"/>
                </a:solidFill>
              </a:rPr>
              <a:t>Jika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berukuran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2.81”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5.46”, </a:t>
            </a:r>
            <a:r>
              <a:rPr lang="en-US" sz="3200" dirty="0" err="1">
                <a:solidFill>
                  <a:prstClr val="black"/>
                </a:solidFill>
              </a:rPr>
              <a:t>maka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tentukan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termasuk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/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?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2AAA075-4971-4387-B772-09698116A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08281"/>
              </p:ext>
            </p:extLst>
          </p:nvPr>
        </p:nvGraphicFramePr>
        <p:xfrm>
          <a:off x="951624" y="2845174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Panjang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Goal:</a:t>
            </a:r>
            <a:r>
              <a:rPr lang="en-US" dirty="0"/>
              <a:t> To determine the most probable hypothesis, given the data </a:t>
            </a:r>
            <a:r>
              <a:rPr lang="en-US" i="1" dirty="0"/>
              <a:t>D</a:t>
            </a:r>
            <a:r>
              <a:rPr lang="en-US" dirty="0"/>
              <a:t> plus any initial knowledge about the prior probabilities of the various hypotheses in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r>
              <a:rPr lang="en-US" b="1" i="1" dirty="0"/>
              <a:t>Prior probability of h, P(h):</a:t>
            </a:r>
            <a:r>
              <a:rPr lang="en-US" dirty="0"/>
              <a:t> it reflects any background knowledge we have about the chance that </a:t>
            </a:r>
            <a:r>
              <a:rPr lang="en-US" i="1" dirty="0"/>
              <a:t>h</a:t>
            </a:r>
            <a:r>
              <a:rPr lang="en-US" dirty="0"/>
              <a:t> is a correct hypothesis (before having observed the data).</a:t>
            </a:r>
          </a:p>
          <a:p>
            <a:r>
              <a:rPr lang="en-US" b="1" i="1" dirty="0"/>
              <a:t>Evidence of observation D, P(D):</a:t>
            </a:r>
            <a:r>
              <a:rPr lang="en-US" dirty="0"/>
              <a:t> it reflects the probability that training data </a:t>
            </a:r>
            <a:r>
              <a:rPr lang="en-US" i="1" dirty="0"/>
              <a:t>D</a:t>
            </a:r>
            <a:r>
              <a:rPr lang="en-US" dirty="0"/>
              <a:t> will be observed given no knowledge about which hypothesis </a:t>
            </a:r>
            <a:r>
              <a:rPr lang="en-US" i="1" dirty="0"/>
              <a:t>h</a:t>
            </a:r>
            <a:r>
              <a:rPr lang="en-US" dirty="0"/>
              <a:t> holds.</a:t>
            </a:r>
          </a:p>
          <a:p>
            <a:r>
              <a:rPr lang="en-US" b="1" i="1" dirty="0"/>
              <a:t>Conditional Probability of observation D, P(</a:t>
            </a:r>
            <a:r>
              <a:rPr lang="en-US" b="1" i="1" dirty="0" err="1"/>
              <a:t>D|h</a:t>
            </a:r>
            <a:r>
              <a:rPr lang="en-US" b="1" i="1" dirty="0"/>
              <a:t>):</a:t>
            </a:r>
            <a:r>
              <a:rPr lang="en-US" dirty="0"/>
              <a:t> it denotes the probability of observing data </a:t>
            </a:r>
            <a:r>
              <a:rPr lang="en-US" i="1" dirty="0"/>
              <a:t>D</a:t>
            </a:r>
            <a:r>
              <a:rPr lang="en-US" dirty="0"/>
              <a:t> given some world in which hypothesis </a:t>
            </a:r>
            <a:r>
              <a:rPr lang="en-US" i="1" dirty="0"/>
              <a:t>h</a:t>
            </a:r>
            <a:r>
              <a:rPr lang="en-US" dirty="0"/>
              <a:t> holds. </a:t>
            </a:r>
          </a:p>
        </p:txBody>
      </p:sp>
    </p:spTree>
    <p:extLst>
      <p:ext uri="{BB962C8B-B14F-4D97-AF65-F5344CB8AC3E}">
        <p14:creationId xmlns:p14="http://schemas.microsoft.com/office/powerpoint/2010/main" val="396329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63951" y="4005064"/>
            <a:ext cx="3962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en-US" b="1" i="1" dirty="0"/>
                  <a:t>Posterior probability of h, P(</a:t>
                </a:r>
                <a:r>
                  <a:rPr lang="en-US" b="1" i="1" dirty="0" err="1"/>
                  <a:t>h|D</a:t>
                </a:r>
                <a:r>
                  <a:rPr lang="en-US" b="1" i="1" dirty="0"/>
                  <a:t>):</a:t>
                </a:r>
                <a:r>
                  <a:rPr lang="en-US" dirty="0"/>
                  <a:t> it represents the probability that </a:t>
                </a:r>
                <a:r>
                  <a:rPr lang="en-US" i="1" dirty="0"/>
                  <a:t>h</a:t>
                </a:r>
                <a:r>
                  <a:rPr lang="en-US" dirty="0"/>
                  <a:t> holds given the observed training data </a:t>
                </a:r>
                <a:r>
                  <a:rPr lang="en-US" i="1" dirty="0"/>
                  <a:t>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reflects our confidence that </a:t>
                </a:r>
                <a:r>
                  <a:rPr lang="en-US" i="1" dirty="0"/>
                  <a:t>h</a:t>
                </a:r>
                <a:r>
                  <a:rPr lang="en-US" dirty="0"/>
                  <a:t> holds after we have seen the training data 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It is the quantity that Machine Learning researchers are interested in.</a:t>
                </a:r>
              </a:p>
              <a:p>
                <a:r>
                  <a:rPr lang="en-US" b="1" i="1" dirty="0"/>
                  <a:t>Bayes Theorem</a:t>
                </a:r>
                <a:r>
                  <a:rPr lang="en-US" dirty="0"/>
                  <a:t> allows us to compute </a:t>
                </a:r>
                <a:r>
                  <a:rPr lang="en-US" b="1" i="1" dirty="0"/>
                  <a:t>P(</a:t>
                </a:r>
                <a:r>
                  <a:rPr lang="en-US" b="1" i="1" dirty="0" err="1"/>
                  <a:t>h|D</a:t>
                </a:r>
                <a:r>
                  <a:rPr lang="en-US" b="1" i="1" dirty="0"/>
                  <a:t>):</a:t>
                </a:r>
              </a:p>
              <a:p>
                <a:pPr marL="0" indent="0">
                  <a:buNone/>
                </a:pPr>
                <a:endPara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𝒉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 t="-1067" r="-1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83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057400" y="3569888"/>
            <a:ext cx="5029200" cy="1230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1257300"/>
            <a:ext cx="4038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59456" y="1640002"/>
                <a:ext cx="3301288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𝒉</m:t>
                          </m:r>
                        </m:e>
                        <m:e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</m:e>
                      </m:d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56" y="1640002"/>
                <a:ext cx="3301288" cy="874598"/>
              </a:xfrm>
              <a:prstGeom prst="rect">
                <a:avLst/>
              </a:prstGeom>
              <a:blipFill rotWithShape="1">
                <a:blip r:embed="rId2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90801" y="685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Theorem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048000"/>
            <a:ext cx="677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Generally, It can be defined as follow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7400" y="3809999"/>
                <a:ext cx="5043368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𝑷𝒐𝒔𝒕𝒆𝒓𝒊𝒐𝒓</m:t>
                      </m:r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∝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𝒍𝒊𝒌𝒆𝒍𝒊𝒉𝒐𝒐𝒅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 ×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𝒑𝒓𝒊𝒐𝒓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𝒆𝒗𝒊𝒅𝒆𝒏𝒄𝒆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09999"/>
                <a:ext cx="5043368" cy="7938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7840" y="5257800"/>
                <a:ext cx="7617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𝒆𝒗𝒊𝒅𝒆𝒏𝒄𝒆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bisa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dianggap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sebagai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faktor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skala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sehingga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hasil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penjumlahan</a:t>
                </a:r>
                <a:r>
                  <a:rPr lang="en-US" sz="2000" dirty="0">
                    <a:solidFill>
                      <a:prstClr val="black"/>
                    </a:solidFill>
                  </a:rPr>
                  <a:t> posterior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sama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dengan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satu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0" y="5257800"/>
                <a:ext cx="7617960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31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9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7784" y="1052736"/>
                <a:ext cx="6192688" cy="105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id-ID" sz="2400" b="0" i="0" smtClean="0">
                              <a:latin typeface="Cambria Math"/>
                            </a:rPr>
                            <m:t>D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052736"/>
                <a:ext cx="6192688" cy="1053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27785" y="2204864"/>
                <a:ext cx="61926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Jika </a:t>
                </a:r>
                <a:r>
                  <a:rPr lang="en-US" sz="2400" dirty="0" err="1"/>
                  <a:t>terdapat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kelas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dan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maka: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5" y="2204864"/>
                <a:ext cx="6192688" cy="830997"/>
              </a:xfrm>
              <a:prstGeom prst="rect">
                <a:avLst/>
              </a:prstGeom>
              <a:blipFill>
                <a:blip r:embed="rId3"/>
                <a:stretch>
                  <a:fillRect l="-147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27784" y="3163672"/>
                <a:ext cx="619268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)=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163672"/>
                <a:ext cx="619268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7784" y="3845927"/>
                <a:ext cx="6192688" cy="97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45927"/>
                <a:ext cx="6192688" cy="979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D8FC9624-B770-406E-945E-F07F5347542B}"/>
                  </a:ext>
                </a:extLst>
              </p:cNvPr>
              <p:cNvSpPr txBox="1"/>
              <p:nvPr/>
            </p:nvSpPr>
            <p:spPr>
              <a:xfrm>
                <a:off x="2627784" y="4854039"/>
                <a:ext cx="6192688" cy="97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D8FC9624-B770-406E-945E-F07F5347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54039"/>
                <a:ext cx="6192688" cy="979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46671" y="2971800"/>
            <a:ext cx="45720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Bayes Learning</a:t>
            </a:r>
          </a:p>
        </p:txBody>
      </p:sp>
      <p:sp>
        <p:nvSpPr>
          <p:cNvPr id="4" name="Oval 3"/>
          <p:cNvSpPr/>
          <p:nvPr/>
        </p:nvSpPr>
        <p:spPr>
          <a:xfrm>
            <a:off x="2399071" y="838200"/>
            <a:ext cx="4267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Maximum A Posteriori (MAP)</a:t>
            </a:r>
          </a:p>
        </p:txBody>
      </p:sp>
      <p:sp>
        <p:nvSpPr>
          <p:cNvPr id="5" name="Oval 4"/>
          <p:cNvSpPr/>
          <p:nvPr/>
        </p:nvSpPr>
        <p:spPr>
          <a:xfrm>
            <a:off x="2399071" y="4800600"/>
            <a:ext cx="4267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Maximum Likelihood (ML)</a:t>
            </a:r>
          </a:p>
        </p:txBody>
      </p:sp>
      <p:sp>
        <p:nvSpPr>
          <p:cNvPr id="6" name="Curved Right Arrow 5"/>
          <p:cNvSpPr/>
          <p:nvPr/>
        </p:nvSpPr>
        <p:spPr>
          <a:xfrm rot="843648">
            <a:off x="1742855" y="3197483"/>
            <a:ext cx="8382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1752628">
            <a:off x="6416792" y="1678518"/>
            <a:ext cx="8382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4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(MAP)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Berlaku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alternatif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Tujuan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:</a:t>
                </a:r>
              </a:p>
              <a:p>
                <a:pPr lvl="1"/>
                <a:r>
                  <a:rPr lang="en-US" dirty="0" err="1"/>
                  <a:t>Mendapatkan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yang paling </a:t>
                </a:r>
                <a:r>
                  <a:rPr lang="en-US" dirty="0" err="1"/>
                  <a:t>mungkin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observasi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 Hypothesis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𝑴𝑨𝑷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𝑴𝑨𝑷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𝑯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𝑯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𝑯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31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7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Berlaku </a:t>
                </a:r>
                <a:r>
                  <a:rPr lang="en-US" dirty="0" err="1"/>
                  <a:t>ketika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mengasumsikan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dalam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prior yang </a:t>
                </a:r>
                <a:r>
                  <a:rPr lang="en-US" dirty="0" err="1"/>
                  <a:t>sama</a:t>
                </a:r>
                <a:r>
                  <a:rPr lang="en-US" dirty="0"/>
                  <a:t>, </a:t>
                </a:r>
                <a:r>
                  <a:rPr lang="en-US" dirty="0" err="1"/>
                  <a:t>yakni</a:t>
                </a:r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sebelumnya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menyederhanakannya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39725" indent="0">
                  <a:buNone/>
                </a:pPr>
                <a:r>
                  <a:rPr lang="en-US" dirty="0" err="1"/>
                  <a:t>Seperti</a:t>
                </a:r>
                <a:r>
                  <a:rPr lang="en-US" dirty="0"/>
                  <a:t> yang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ketahui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likelihood</a:t>
                </a:r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𝑀𝐿</m:t>
                        </m:r>
                      </m:sub>
                    </m:sSub>
                  </m:oMath>
                </a14:m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sering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i="1" dirty="0"/>
                  <a:t>maximum likelihood</a:t>
                </a:r>
                <a:r>
                  <a:rPr lang="en-US" dirty="0"/>
                  <a:t>.</a:t>
                </a:r>
              </a:p>
              <a:p>
                <a:pPr marL="1588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56427"/>
      </p:ext>
    </p:extLst>
  </p:cSld>
  <p:clrMapOvr>
    <a:masterClrMapping/>
  </p:clrMapOvr>
</p:sld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TM03457475[[fn=Bingkai]]</Template>
  <TotalTime>2283</TotalTime>
  <Words>1541</Words>
  <Application>Microsoft Office PowerPoint</Application>
  <PresentationFormat>On-screen Show (4:3)</PresentationFormat>
  <Paragraphs>469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 BERKLEY</vt:lpstr>
      <vt:lpstr>Arial</vt:lpstr>
      <vt:lpstr>Calibri</vt:lpstr>
      <vt:lpstr>Cambria Math</vt:lpstr>
      <vt:lpstr>Corbel</vt:lpstr>
      <vt:lpstr>Segoe UI Black</vt:lpstr>
      <vt:lpstr>Tahoma</vt:lpstr>
      <vt:lpstr>Wingdings 2</vt:lpstr>
      <vt:lpstr>Bingkai</vt:lpstr>
      <vt:lpstr>Bayesian Learning</vt:lpstr>
      <vt:lpstr>Background</vt:lpstr>
      <vt:lpstr>Bayes Theorem</vt:lpstr>
      <vt:lpstr>(cont’)</vt:lpstr>
      <vt:lpstr>PowerPoint Presentation</vt:lpstr>
      <vt:lpstr>Bayesian Rules</vt:lpstr>
      <vt:lpstr>Bayes Learning</vt:lpstr>
      <vt:lpstr>Maximum A Posteriori (MAP)</vt:lpstr>
      <vt:lpstr>Maximum Likelihood (ML)</vt:lpstr>
      <vt:lpstr>PowerPoint Presentation</vt:lpstr>
      <vt:lpstr>Contoh Kasus 1</vt:lpstr>
      <vt:lpstr>(lanjutan 1)</vt:lpstr>
      <vt:lpstr>(lanjutan 2)</vt:lpstr>
      <vt:lpstr>Contoh Kasus 2</vt:lpstr>
      <vt:lpstr>PowerPoint Presentation</vt:lpstr>
      <vt:lpstr>Solusi – Proses Training</vt:lpstr>
      <vt:lpstr>Solusi – Proses Training</vt:lpstr>
      <vt:lpstr>Solusi – Proses Testing</vt:lpstr>
      <vt:lpstr>Soal</vt:lpstr>
      <vt:lpstr>PowerPoint Presentation</vt:lpstr>
      <vt:lpstr>PowerPoint Presentation</vt:lpstr>
      <vt:lpstr>NEXT WEEK</vt:lpstr>
      <vt:lpstr>Issue 1 ~ Continuous-valued Data of Single Features (Univariat) </vt:lpstr>
      <vt:lpstr>Issue 2 ~ Continuous-valued Data of Multi Features (Multivariat)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150</cp:revision>
  <dcterms:created xsi:type="dcterms:W3CDTF">2017-02-15T22:32:41Z</dcterms:created>
  <dcterms:modified xsi:type="dcterms:W3CDTF">2019-09-27T23:48:40Z</dcterms:modified>
</cp:coreProperties>
</file>