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459" r:id="rId3"/>
    <p:sldId id="458" r:id="rId4"/>
    <p:sldId id="460" r:id="rId5"/>
    <p:sldId id="461" r:id="rId6"/>
    <p:sldId id="463" r:id="rId7"/>
    <p:sldId id="464" r:id="rId8"/>
    <p:sldId id="462" r:id="rId9"/>
    <p:sldId id="465" r:id="rId10"/>
    <p:sldId id="466" r:id="rId11"/>
    <p:sldId id="467" r:id="rId12"/>
    <p:sldId id="468" r:id="rId13"/>
    <p:sldId id="486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7" r:id="rId26"/>
    <p:sldId id="488" r:id="rId27"/>
    <p:sldId id="489" r:id="rId28"/>
    <p:sldId id="490" r:id="rId29"/>
    <p:sldId id="49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46" autoAdjust="0"/>
  </p:normalViewPr>
  <p:slideViewPr>
    <p:cSldViewPr>
      <p:cViewPr varScale="1">
        <p:scale>
          <a:sx n="57" d="100"/>
          <a:sy n="57" d="100"/>
        </p:scale>
        <p:origin x="146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4E5C01-E9D6-455E-9D35-2AA49008FE3E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16FE881-ED5A-445E-9A68-50A9D551B084}">
      <dgm:prSet custT="1"/>
      <dgm:spPr/>
      <dgm:t>
        <a:bodyPr/>
        <a:lstStyle/>
        <a:p>
          <a:r>
            <a:rPr lang="id-ID" sz="2400" b="1" dirty="0"/>
            <a:t>Problem : </a:t>
          </a:r>
          <a:r>
            <a:rPr lang="id-ID" sz="2400" b="1" dirty="0" err="1"/>
            <a:t>Finite</a:t>
          </a:r>
          <a:r>
            <a:rPr lang="id-ID" sz="2400" b="1" dirty="0"/>
            <a:t> data are </a:t>
          </a:r>
          <a:r>
            <a:rPr lang="id-ID" sz="2400" b="1" dirty="0" err="1"/>
            <a:t>available</a:t>
          </a:r>
          <a:r>
            <a:rPr lang="id-ID" sz="2400" b="1" dirty="0"/>
            <a:t> </a:t>
          </a:r>
          <a:r>
            <a:rPr lang="id-ID" sz="2400" b="1" dirty="0" err="1"/>
            <a:t>only</a:t>
          </a:r>
          <a:r>
            <a:rPr lang="id-ID" sz="2400" b="1" dirty="0"/>
            <a:t> </a:t>
          </a:r>
          <a:r>
            <a:rPr lang="id-ID" sz="2400" b="1" dirty="0" err="1"/>
            <a:t>and</a:t>
          </a:r>
          <a:r>
            <a:rPr lang="id-ID" sz="2400" b="1" dirty="0"/>
            <a:t> </a:t>
          </a:r>
          <a:r>
            <a:rPr lang="id-ID" sz="2400" b="1" dirty="0" err="1"/>
            <a:t>have</a:t>
          </a:r>
          <a:r>
            <a:rPr lang="id-ID" sz="2400" b="1" dirty="0"/>
            <a:t> </a:t>
          </a:r>
          <a:r>
            <a:rPr lang="id-ID" sz="2400" b="1" dirty="0" err="1"/>
            <a:t>to</a:t>
          </a:r>
          <a:r>
            <a:rPr lang="id-ID" sz="2400" b="1" dirty="0"/>
            <a:t> </a:t>
          </a:r>
          <a:r>
            <a:rPr lang="id-ID" sz="2400" b="1" dirty="0" err="1"/>
            <a:t>be</a:t>
          </a:r>
          <a:r>
            <a:rPr lang="id-ID" sz="2400" b="1" dirty="0"/>
            <a:t> </a:t>
          </a:r>
          <a:r>
            <a:rPr lang="id-ID" sz="2400" b="1" dirty="0" err="1"/>
            <a:t>used</a:t>
          </a:r>
          <a:r>
            <a:rPr lang="id-ID" sz="2400" b="1" dirty="0"/>
            <a:t> </a:t>
          </a:r>
          <a:r>
            <a:rPr lang="id-ID" sz="2400" b="1" dirty="0" err="1"/>
            <a:t>both</a:t>
          </a:r>
          <a:r>
            <a:rPr lang="id-ID" sz="2400" b="1" dirty="0"/>
            <a:t> </a:t>
          </a:r>
          <a:r>
            <a:rPr lang="id-ID" sz="2400" b="1" dirty="0" err="1"/>
            <a:t>for</a:t>
          </a:r>
          <a:r>
            <a:rPr lang="id-ID" sz="2400" b="1" dirty="0"/>
            <a:t> </a:t>
          </a:r>
          <a:r>
            <a:rPr lang="id-ID" sz="2400" b="1" dirty="0" err="1"/>
            <a:t>training</a:t>
          </a:r>
          <a:r>
            <a:rPr lang="id-ID" sz="2400" b="1" dirty="0"/>
            <a:t> </a:t>
          </a:r>
          <a:r>
            <a:rPr lang="id-ID" sz="2400" b="1" dirty="0" err="1"/>
            <a:t>and</a:t>
          </a:r>
          <a:r>
            <a:rPr lang="id-ID" sz="2400" b="1" dirty="0"/>
            <a:t> testing </a:t>
          </a:r>
          <a:endParaRPr lang="en-US" sz="2400" dirty="0"/>
        </a:p>
      </dgm:t>
    </dgm:pt>
    <dgm:pt modelId="{DA088FCC-9B3D-472C-BFA7-761F0FC4EFF9}" type="parTrans" cxnId="{A90F69B1-5F3F-43C7-8331-FFA3D7617411}">
      <dgm:prSet/>
      <dgm:spPr/>
      <dgm:t>
        <a:bodyPr/>
        <a:lstStyle/>
        <a:p>
          <a:endParaRPr lang="en-US"/>
        </a:p>
      </dgm:t>
    </dgm:pt>
    <dgm:pt modelId="{8D6CA8FA-CD9A-44B9-8605-8BF5C5D21D3D}" type="sibTrans" cxnId="{A90F69B1-5F3F-43C7-8331-FFA3D7617411}">
      <dgm:prSet/>
      <dgm:spPr/>
      <dgm:t>
        <a:bodyPr/>
        <a:lstStyle/>
        <a:p>
          <a:endParaRPr lang="en-US"/>
        </a:p>
      </dgm:t>
    </dgm:pt>
    <dgm:pt modelId="{66CB4CE6-A0EF-4916-AE4D-5A6CD93698CC}">
      <dgm:prSet custT="1"/>
      <dgm:spPr/>
      <dgm:t>
        <a:bodyPr/>
        <a:lstStyle/>
        <a:p>
          <a:r>
            <a:rPr lang="id-ID" sz="2400" dirty="0"/>
            <a:t>More </a:t>
          </a:r>
          <a:r>
            <a:rPr lang="id-ID" sz="2400" dirty="0" err="1"/>
            <a:t>training</a:t>
          </a:r>
          <a:r>
            <a:rPr lang="id-ID" sz="2400" dirty="0"/>
            <a:t> data </a:t>
          </a:r>
          <a:r>
            <a:rPr lang="id-ID" sz="2400" dirty="0" err="1"/>
            <a:t>gives</a:t>
          </a:r>
          <a:r>
            <a:rPr lang="id-ID" sz="2400" dirty="0"/>
            <a:t> </a:t>
          </a:r>
          <a:r>
            <a:rPr lang="id-ID" sz="2400" dirty="0" err="1"/>
            <a:t>better</a:t>
          </a:r>
          <a:r>
            <a:rPr lang="id-ID" sz="2400" dirty="0"/>
            <a:t> </a:t>
          </a:r>
          <a:r>
            <a:rPr lang="id-ID" sz="2400" dirty="0" err="1"/>
            <a:t>generalization</a:t>
          </a:r>
          <a:endParaRPr lang="en-US" sz="2400" dirty="0"/>
        </a:p>
      </dgm:t>
    </dgm:pt>
    <dgm:pt modelId="{3543DDDC-AA24-4BD4-8F8D-FAD033729672}" type="parTrans" cxnId="{3704B762-7083-46DD-A03A-4BC9B74D7987}">
      <dgm:prSet/>
      <dgm:spPr/>
      <dgm:t>
        <a:bodyPr/>
        <a:lstStyle/>
        <a:p>
          <a:endParaRPr lang="en-US"/>
        </a:p>
      </dgm:t>
    </dgm:pt>
    <dgm:pt modelId="{CE8A0152-FF4D-43D4-B06F-5C5951346AA6}" type="sibTrans" cxnId="{3704B762-7083-46DD-A03A-4BC9B74D7987}">
      <dgm:prSet/>
      <dgm:spPr/>
      <dgm:t>
        <a:bodyPr/>
        <a:lstStyle/>
        <a:p>
          <a:endParaRPr lang="en-US"/>
        </a:p>
      </dgm:t>
    </dgm:pt>
    <dgm:pt modelId="{FF804C8C-9FCC-428D-B272-C326ED51731C}">
      <dgm:prSet custT="1"/>
      <dgm:spPr/>
      <dgm:t>
        <a:bodyPr/>
        <a:lstStyle/>
        <a:p>
          <a:r>
            <a:rPr lang="id-ID" sz="2400" dirty="0"/>
            <a:t>More testing data </a:t>
          </a:r>
          <a:r>
            <a:rPr lang="id-ID" sz="2400" dirty="0" err="1"/>
            <a:t>gives</a:t>
          </a:r>
          <a:r>
            <a:rPr lang="id-ID" sz="2400" dirty="0"/>
            <a:t> </a:t>
          </a:r>
          <a:r>
            <a:rPr lang="id-ID" sz="2400" dirty="0" err="1"/>
            <a:t>better</a:t>
          </a:r>
          <a:r>
            <a:rPr lang="id-ID" sz="2400" dirty="0"/>
            <a:t> </a:t>
          </a:r>
          <a:r>
            <a:rPr lang="id-ID" sz="2400" dirty="0" err="1"/>
            <a:t>estimate</a:t>
          </a:r>
          <a:r>
            <a:rPr lang="id-ID" sz="2400" dirty="0"/>
            <a:t> </a:t>
          </a:r>
          <a:r>
            <a:rPr lang="id-ID" sz="2400" dirty="0" err="1"/>
            <a:t>for</a:t>
          </a:r>
          <a:r>
            <a:rPr lang="id-ID" sz="2400" dirty="0"/>
            <a:t> </a:t>
          </a:r>
          <a:r>
            <a:rPr lang="id-ID" sz="2400" dirty="0" err="1"/>
            <a:t>the</a:t>
          </a:r>
          <a:r>
            <a:rPr lang="id-ID" sz="2400" dirty="0"/>
            <a:t> </a:t>
          </a:r>
          <a:r>
            <a:rPr lang="id-ID" sz="2400" dirty="0" err="1"/>
            <a:t>classification</a:t>
          </a:r>
          <a:r>
            <a:rPr lang="id-ID" sz="2400" dirty="0"/>
            <a:t> </a:t>
          </a:r>
          <a:r>
            <a:rPr lang="id-ID" sz="2400" dirty="0" err="1"/>
            <a:t>error</a:t>
          </a:r>
          <a:r>
            <a:rPr lang="id-ID" sz="2400" dirty="0"/>
            <a:t> </a:t>
          </a:r>
          <a:r>
            <a:rPr lang="id-ID" sz="2400" dirty="0" err="1"/>
            <a:t>probability</a:t>
          </a:r>
          <a:endParaRPr lang="en-US" sz="2400" dirty="0"/>
        </a:p>
      </dgm:t>
    </dgm:pt>
    <dgm:pt modelId="{137551D1-1E46-4315-9C9E-692573C7A1A1}" type="parTrans" cxnId="{B63EC5DF-8629-455D-B81D-ED65F042A7CA}">
      <dgm:prSet/>
      <dgm:spPr/>
      <dgm:t>
        <a:bodyPr/>
        <a:lstStyle/>
        <a:p>
          <a:endParaRPr lang="id-ID"/>
        </a:p>
      </dgm:t>
    </dgm:pt>
    <dgm:pt modelId="{9E421B29-FF8A-4346-B218-B55B95170206}" type="sibTrans" cxnId="{B63EC5DF-8629-455D-B81D-ED65F042A7CA}">
      <dgm:prSet/>
      <dgm:spPr/>
      <dgm:t>
        <a:bodyPr/>
        <a:lstStyle/>
        <a:p>
          <a:endParaRPr lang="id-ID"/>
        </a:p>
      </dgm:t>
    </dgm:pt>
    <dgm:pt modelId="{11275B58-FB03-44E0-B075-B353E19CB2F4}">
      <dgm:prSet custT="1"/>
      <dgm:spPr/>
      <dgm:t>
        <a:bodyPr/>
        <a:lstStyle/>
        <a:p>
          <a:endParaRPr lang="en-US" sz="2000" dirty="0"/>
        </a:p>
      </dgm:t>
    </dgm:pt>
    <dgm:pt modelId="{38EA03A7-5380-48E0-BC4E-BF57634C2910}" type="parTrans" cxnId="{AAFAFAEE-0BBA-42F0-9109-DAC99AC44D07}">
      <dgm:prSet/>
      <dgm:spPr/>
      <dgm:t>
        <a:bodyPr/>
        <a:lstStyle/>
        <a:p>
          <a:endParaRPr lang="id-ID"/>
        </a:p>
      </dgm:t>
    </dgm:pt>
    <dgm:pt modelId="{42F8D190-0ACA-40EC-8267-EE1687C5BE54}" type="sibTrans" cxnId="{AAFAFAEE-0BBA-42F0-9109-DAC99AC44D07}">
      <dgm:prSet/>
      <dgm:spPr/>
      <dgm:t>
        <a:bodyPr/>
        <a:lstStyle/>
        <a:p>
          <a:endParaRPr lang="id-ID"/>
        </a:p>
      </dgm:t>
    </dgm:pt>
    <dgm:pt modelId="{578D64A7-222A-453C-8A31-8F4639B0A6B4}">
      <dgm:prSet custT="1"/>
      <dgm:spPr/>
      <dgm:t>
        <a:bodyPr/>
        <a:lstStyle/>
        <a:p>
          <a:r>
            <a:rPr lang="id-ID" sz="2400" dirty="0" err="1"/>
            <a:t>Never</a:t>
          </a:r>
          <a:r>
            <a:rPr lang="id-ID" sz="2400" dirty="0"/>
            <a:t> </a:t>
          </a:r>
          <a:r>
            <a:rPr lang="id-ID" sz="2400" dirty="0" err="1"/>
            <a:t>evaluate</a:t>
          </a:r>
          <a:r>
            <a:rPr lang="id-ID" sz="2400" dirty="0"/>
            <a:t> </a:t>
          </a:r>
          <a:r>
            <a:rPr lang="id-ID" sz="2400" dirty="0" err="1"/>
            <a:t>performance</a:t>
          </a:r>
          <a:r>
            <a:rPr lang="id-ID" sz="2400" dirty="0"/>
            <a:t> </a:t>
          </a:r>
          <a:r>
            <a:rPr lang="id-ID" sz="2400" dirty="0" err="1"/>
            <a:t>on</a:t>
          </a:r>
          <a:r>
            <a:rPr lang="id-ID" sz="2400" dirty="0"/>
            <a:t> </a:t>
          </a:r>
          <a:r>
            <a:rPr lang="id-ID" sz="2400" dirty="0" err="1"/>
            <a:t>training</a:t>
          </a:r>
          <a:r>
            <a:rPr lang="id-ID" sz="2400" dirty="0"/>
            <a:t> data</a:t>
          </a:r>
          <a:endParaRPr lang="en-US" sz="2400" dirty="0"/>
        </a:p>
      </dgm:t>
    </dgm:pt>
    <dgm:pt modelId="{164B744E-53C3-44E5-A2B4-A370D7E8E250}" type="parTrans" cxnId="{6D0B5234-CD60-485B-8D97-6053F8C77E18}">
      <dgm:prSet/>
      <dgm:spPr/>
      <dgm:t>
        <a:bodyPr/>
        <a:lstStyle/>
        <a:p>
          <a:endParaRPr lang="id-ID"/>
        </a:p>
      </dgm:t>
    </dgm:pt>
    <dgm:pt modelId="{78A3A58F-CA05-47F0-B88C-20F68AA48B8E}" type="sibTrans" cxnId="{6D0B5234-CD60-485B-8D97-6053F8C77E18}">
      <dgm:prSet/>
      <dgm:spPr/>
      <dgm:t>
        <a:bodyPr/>
        <a:lstStyle/>
        <a:p>
          <a:endParaRPr lang="id-ID"/>
        </a:p>
      </dgm:t>
    </dgm:pt>
    <dgm:pt modelId="{160985F2-6509-4A86-9DE6-CF9D400F117B}">
      <dgm:prSet custT="1"/>
      <dgm:spPr/>
      <dgm:t>
        <a:bodyPr/>
        <a:lstStyle/>
        <a:p>
          <a:r>
            <a:rPr lang="id-ID" sz="2400" dirty="0"/>
            <a:t>The </a:t>
          </a:r>
          <a:r>
            <a:rPr lang="id-ID" sz="2400" dirty="0" err="1"/>
            <a:t>Conclusion</a:t>
          </a:r>
          <a:r>
            <a:rPr lang="id-ID" sz="2400" dirty="0"/>
            <a:t> </a:t>
          </a:r>
          <a:r>
            <a:rPr lang="id-ID" sz="2400" dirty="0" err="1"/>
            <a:t>would</a:t>
          </a:r>
          <a:r>
            <a:rPr lang="id-ID" sz="2400" dirty="0"/>
            <a:t> </a:t>
          </a:r>
          <a:r>
            <a:rPr lang="id-ID" sz="2400" dirty="0" err="1"/>
            <a:t>be</a:t>
          </a:r>
          <a:r>
            <a:rPr lang="id-ID" sz="2400" dirty="0"/>
            <a:t> </a:t>
          </a:r>
          <a:r>
            <a:rPr lang="id-ID" sz="2400" dirty="0" err="1"/>
            <a:t>optimistically</a:t>
          </a:r>
          <a:r>
            <a:rPr lang="id-ID" sz="2400" dirty="0"/>
            <a:t> </a:t>
          </a:r>
          <a:r>
            <a:rPr lang="id-ID" sz="2400" dirty="0" err="1"/>
            <a:t>biased</a:t>
          </a:r>
          <a:endParaRPr lang="en-US" sz="2400" dirty="0"/>
        </a:p>
      </dgm:t>
    </dgm:pt>
    <dgm:pt modelId="{E3A14138-0DD4-49F0-B0C8-550E854772F8}" type="parTrans" cxnId="{41AB4DF9-3787-4D7C-A34D-7FF93350F47B}">
      <dgm:prSet/>
      <dgm:spPr/>
      <dgm:t>
        <a:bodyPr/>
        <a:lstStyle/>
        <a:p>
          <a:endParaRPr lang="id-ID"/>
        </a:p>
      </dgm:t>
    </dgm:pt>
    <dgm:pt modelId="{E162BAFC-3A82-46C3-8D47-416E8773E804}" type="sibTrans" cxnId="{41AB4DF9-3787-4D7C-A34D-7FF93350F47B}">
      <dgm:prSet/>
      <dgm:spPr/>
      <dgm:t>
        <a:bodyPr/>
        <a:lstStyle/>
        <a:p>
          <a:endParaRPr lang="id-ID"/>
        </a:p>
      </dgm:t>
    </dgm:pt>
    <dgm:pt modelId="{6535AE97-C4CE-4E51-B357-E346BDB0A0D0}" type="pres">
      <dgm:prSet presAssocID="{A64E5C01-E9D6-455E-9D35-2AA49008FE3E}" presName="linear" presStyleCnt="0">
        <dgm:presLayoutVars>
          <dgm:dir/>
          <dgm:animLvl val="lvl"/>
          <dgm:resizeHandles val="exact"/>
        </dgm:presLayoutVars>
      </dgm:prSet>
      <dgm:spPr/>
    </dgm:pt>
    <dgm:pt modelId="{6F2B5AB8-F637-432F-A9FE-B4C79221E238}" type="pres">
      <dgm:prSet presAssocID="{616FE881-ED5A-445E-9A68-50A9D551B084}" presName="parentLin" presStyleCnt="0"/>
      <dgm:spPr/>
    </dgm:pt>
    <dgm:pt modelId="{960996EC-6D98-4A33-B7C4-C16D9F3C9300}" type="pres">
      <dgm:prSet presAssocID="{616FE881-ED5A-445E-9A68-50A9D551B084}" presName="parentLeftMargin" presStyleLbl="node1" presStyleIdx="0" presStyleCnt="1"/>
      <dgm:spPr/>
    </dgm:pt>
    <dgm:pt modelId="{7AA37BC2-CEAA-4123-944D-C2B4B767BDC4}" type="pres">
      <dgm:prSet presAssocID="{616FE881-ED5A-445E-9A68-50A9D551B084}" presName="parentText" presStyleLbl="node1" presStyleIdx="0" presStyleCnt="1" custScaleX="131946" custScaleY="1618517">
        <dgm:presLayoutVars>
          <dgm:chMax val="0"/>
          <dgm:bulletEnabled val="1"/>
        </dgm:presLayoutVars>
      </dgm:prSet>
      <dgm:spPr/>
    </dgm:pt>
    <dgm:pt modelId="{58354F58-2CF5-44AC-9E4D-0E86521F9E59}" type="pres">
      <dgm:prSet presAssocID="{616FE881-ED5A-445E-9A68-50A9D551B084}" presName="negativeSpace" presStyleCnt="0"/>
      <dgm:spPr/>
    </dgm:pt>
    <dgm:pt modelId="{B2CE13CE-FC26-4B99-B607-2B2853C7DBDF}" type="pres">
      <dgm:prSet presAssocID="{616FE881-ED5A-445E-9A68-50A9D551B084}" presName="childText" presStyleLbl="conFgAcc1" presStyleIdx="0" presStyleCnt="1" custScaleY="1473905" custLinFactY="622059" custLinFactNeighborX="412" custLinFactNeighborY="700000">
        <dgm:presLayoutVars>
          <dgm:bulletEnabled val="1"/>
        </dgm:presLayoutVars>
      </dgm:prSet>
      <dgm:spPr/>
    </dgm:pt>
  </dgm:ptLst>
  <dgm:cxnLst>
    <dgm:cxn modelId="{4876D00A-32ED-44B3-806E-8ADB282746F4}" type="presOf" srcId="{A64E5C01-E9D6-455E-9D35-2AA49008FE3E}" destId="{6535AE97-C4CE-4E51-B357-E346BDB0A0D0}" srcOrd="0" destOrd="0" presId="urn:microsoft.com/office/officeart/2005/8/layout/list1"/>
    <dgm:cxn modelId="{6D0B5234-CD60-485B-8D97-6053F8C77E18}" srcId="{616FE881-ED5A-445E-9A68-50A9D551B084}" destId="{578D64A7-222A-453C-8A31-8F4639B0A6B4}" srcOrd="2" destOrd="0" parTransId="{164B744E-53C3-44E5-A2B4-A370D7E8E250}" sibTransId="{78A3A58F-CA05-47F0-B88C-20F68AA48B8E}"/>
    <dgm:cxn modelId="{B0487B41-394D-460B-8030-A371EF39012F}" type="presOf" srcId="{FF804C8C-9FCC-428D-B272-C326ED51731C}" destId="{B2CE13CE-FC26-4B99-B607-2B2853C7DBDF}" srcOrd="0" destOrd="1" presId="urn:microsoft.com/office/officeart/2005/8/layout/list1"/>
    <dgm:cxn modelId="{3704B762-7083-46DD-A03A-4BC9B74D7987}" srcId="{616FE881-ED5A-445E-9A68-50A9D551B084}" destId="{66CB4CE6-A0EF-4916-AE4D-5A6CD93698CC}" srcOrd="0" destOrd="0" parTransId="{3543DDDC-AA24-4BD4-8F8D-FAD033729672}" sibTransId="{CE8A0152-FF4D-43D4-B06F-5C5951346AA6}"/>
    <dgm:cxn modelId="{D06B3156-6264-49F8-BCAF-1815488E978D}" type="presOf" srcId="{160985F2-6509-4A86-9DE6-CF9D400F117B}" destId="{B2CE13CE-FC26-4B99-B607-2B2853C7DBDF}" srcOrd="0" destOrd="3" presId="urn:microsoft.com/office/officeart/2005/8/layout/list1"/>
    <dgm:cxn modelId="{BDCEE480-2571-4374-82E1-D55C141A9C31}" type="presOf" srcId="{578D64A7-222A-453C-8A31-8F4639B0A6B4}" destId="{B2CE13CE-FC26-4B99-B607-2B2853C7DBDF}" srcOrd="0" destOrd="2" presId="urn:microsoft.com/office/officeart/2005/8/layout/list1"/>
    <dgm:cxn modelId="{A4DF218D-077D-421D-8FB8-35763C7C25E8}" type="presOf" srcId="{11275B58-FB03-44E0-B075-B353E19CB2F4}" destId="{B2CE13CE-FC26-4B99-B607-2B2853C7DBDF}" srcOrd="0" destOrd="4" presId="urn:microsoft.com/office/officeart/2005/8/layout/list1"/>
    <dgm:cxn modelId="{A90F69B1-5F3F-43C7-8331-FFA3D7617411}" srcId="{A64E5C01-E9D6-455E-9D35-2AA49008FE3E}" destId="{616FE881-ED5A-445E-9A68-50A9D551B084}" srcOrd="0" destOrd="0" parTransId="{DA088FCC-9B3D-472C-BFA7-761F0FC4EFF9}" sibTransId="{8D6CA8FA-CD9A-44B9-8605-8BF5C5D21D3D}"/>
    <dgm:cxn modelId="{A99333CD-93E7-4C27-A5E7-CC6E0B1332A5}" type="presOf" srcId="{66CB4CE6-A0EF-4916-AE4D-5A6CD93698CC}" destId="{B2CE13CE-FC26-4B99-B607-2B2853C7DBDF}" srcOrd="0" destOrd="0" presId="urn:microsoft.com/office/officeart/2005/8/layout/list1"/>
    <dgm:cxn modelId="{B63EC5DF-8629-455D-B81D-ED65F042A7CA}" srcId="{616FE881-ED5A-445E-9A68-50A9D551B084}" destId="{FF804C8C-9FCC-428D-B272-C326ED51731C}" srcOrd="1" destOrd="0" parTransId="{137551D1-1E46-4315-9C9E-692573C7A1A1}" sibTransId="{9E421B29-FF8A-4346-B218-B55B95170206}"/>
    <dgm:cxn modelId="{AAFAFAEE-0BBA-42F0-9109-DAC99AC44D07}" srcId="{616FE881-ED5A-445E-9A68-50A9D551B084}" destId="{11275B58-FB03-44E0-B075-B353E19CB2F4}" srcOrd="4" destOrd="0" parTransId="{38EA03A7-5380-48E0-BC4E-BF57634C2910}" sibTransId="{42F8D190-0ACA-40EC-8267-EE1687C5BE54}"/>
    <dgm:cxn modelId="{401AC5EF-565C-4B1D-B794-568BB1533DF2}" type="presOf" srcId="{616FE881-ED5A-445E-9A68-50A9D551B084}" destId="{960996EC-6D98-4A33-B7C4-C16D9F3C9300}" srcOrd="0" destOrd="0" presId="urn:microsoft.com/office/officeart/2005/8/layout/list1"/>
    <dgm:cxn modelId="{41AB4DF9-3787-4D7C-A34D-7FF93350F47B}" srcId="{616FE881-ED5A-445E-9A68-50A9D551B084}" destId="{160985F2-6509-4A86-9DE6-CF9D400F117B}" srcOrd="3" destOrd="0" parTransId="{E3A14138-0DD4-49F0-B0C8-550E854772F8}" sibTransId="{E162BAFC-3A82-46C3-8D47-416E8773E804}"/>
    <dgm:cxn modelId="{5DCDFAF9-8E00-49F9-8FB5-4CA8D30BED4F}" type="presOf" srcId="{616FE881-ED5A-445E-9A68-50A9D551B084}" destId="{7AA37BC2-CEAA-4123-944D-C2B4B767BDC4}" srcOrd="1" destOrd="0" presId="urn:microsoft.com/office/officeart/2005/8/layout/list1"/>
    <dgm:cxn modelId="{37E3E181-C2C7-4387-937C-F39CD4843FEB}" type="presParOf" srcId="{6535AE97-C4CE-4E51-B357-E346BDB0A0D0}" destId="{6F2B5AB8-F637-432F-A9FE-B4C79221E238}" srcOrd="0" destOrd="0" presId="urn:microsoft.com/office/officeart/2005/8/layout/list1"/>
    <dgm:cxn modelId="{087AD5ED-6A9C-4983-B50B-0A4B2CAFBD61}" type="presParOf" srcId="{6F2B5AB8-F637-432F-A9FE-B4C79221E238}" destId="{960996EC-6D98-4A33-B7C4-C16D9F3C9300}" srcOrd="0" destOrd="0" presId="urn:microsoft.com/office/officeart/2005/8/layout/list1"/>
    <dgm:cxn modelId="{7574CFF5-3305-4111-91AC-DC01D91083BF}" type="presParOf" srcId="{6F2B5AB8-F637-432F-A9FE-B4C79221E238}" destId="{7AA37BC2-CEAA-4123-944D-C2B4B767BDC4}" srcOrd="1" destOrd="0" presId="urn:microsoft.com/office/officeart/2005/8/layout/list1"/>
    <dgm:cxn modelId="{A973D5D4-AA4A-46CC-955D-76981BFA5E89}" type="presParOf" srcId="{6535AE97-C4CE-4E51-B357-E346BDB0A0D0}" destId="{58354F58-2CF5-44AC-9E4D-0E86521F9E59}" srcOrd="1" destOrd="0" presId="urn:microsoft.com/office/officeart/2005/8/layout/list1"/>
    <dgm:cxn modelId="{6A4C35FE-521A-4FD0-B2A7-8295B9718B26}" type="presParOf" srcId="{6535AE97-C4CE-4E51-B357-E346BDB0A0D0}" destId="{B2CE13CE-FC26-4B99-B607-2B2853C7DBD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4E5C01-E9D6-455E-9D35-2AA49008FE3E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16FE881-ED5A-445E-9A68-50A9D551B084}">
      <dgm:prSet custT="1"/>
      <dgm:spPr/>
      <dgm:t>
        <a:bodyPr/>
        <a:lstStyle/>
        <a:p>
          <a:r>
            <a:rPr lang="id-ID" sz="2400" b="1" dirty="0" err="1"/>
            <a:t>Partitioning</a:t>
          </a:r>
          <a:r>
            <a:rPr lang="id-ID" sz="2400" b="1" dirty="0"/>
            <a:t> </a:t>
          </a:r>
          <a:r>
            <a:rPr lang="id-ID" sz="2400" b="1" dirty="0" err="1"/>
            <a:t>of</a:t>
          </a:r>
          <a:r>
            <a:rPr lang="id-ID" sz="2400" b="1" dirty="0"/>
            <a:t> </a:t>
          </a:r>
          <a:r>
            <a:rPr lang="id-ID" sz="2400" b="1" dirty="0" err="1"/>
            <a:t>available</a:t>
          </a:r>
          <a:r>
            <a:rPr lang="id-ID" sz="2400" b="1" dirty="0"/>
            <a:t> </a:t>
          </a:r>
          <a:r>
            <a:rPr lang="id-ID" sz="2400" b="1" dirty="0" err="1"/>
            <a:t>finite</a:t>
          </a:r>
          <a:r>
            <a:rPr lang="id-ID" sz="2400" b="1" dirty="0"/>
            <a:t> set </a:t>
          </a:r>
          <a:r>
            <a:rPr lang="id-ID" sz="2400" b="1" dirty="0" err="1"/>
            <a:t>of</a:t>
          </a:r>
          <a:r>
            <a:rPr lang="id-ID" sz="2400" b="1" dirty="0"/>
            <a:t> data </a:t>
          </a:r>
          <a:r>
            <a:rPr lang="id-ID" sz="2400" b="1" dirty="0" err="1"/>
            <a:t>to</a:t>
          </a:r>
          <a:r>
            <a:rPr lang="id-ID" sz="2400" b="1" dirty="0"/>
            <a:t> </a:t>
          </a:r>
          <a:r>
            <a:rPr lang="id-ID" sz="2400" b="1" dirty="0" err="1"/>
            <a:t>training</a:t>
          </a:r>
          <a:r>
            <a:rPr lang="id-ID" sz="2400" b="1" dirty="0"/>
            <a:t> / </a:t>
          </a:r>
          <a:r>
            <a:rPr lang="id-ID" sz="2400" b="1" dirty="0" err="1"/>
            <a:t>test</a:t>
          </a:r>
          <a:r>
            <a:rPr lang="id-ID" sz="2400" b="1" dirty="0"/>
            <a:t> </a:t>
          </a:r>
          <a:r>
            <a:rPr lang="id-ID" sz="2400" b="1" dirty="0" err="1"/>
            <a:t>sets</a:t>
          </a:r>
          <a:endParaRPr lang="en-US" sz="2400" dirty="0"/>
        </a:p>
      </dgm:t>
    </dgm:pt>
    <dgm:pt modelId="{DA088FCC-9B3D-472C-BFA7-761F0FC4EFF9}" type="parTrans" cxnId="{A90F69B1-5F3F-43C7-8331-FFA3D7617411}">
      <dgm:prSet/>
      <dgm:spPr/>
      <dgm:t>
        <a:bodyPr/>
        <a:lstStyle/>
        <a:p>
          <a:endParaRPr lang="en-US"/>
        </a:p>
      </dgm:t>
    </dgm:pt>
    <dgm:pt modelId="{8D6CA8FA-CD9A-44B9-8605-8BF5C5D21D3D}" type="sibTrans" cxnId="{A90F69B1-5F3F-43C7-8331-FFA3D7617411}">
      <dgm:prSet/>
      <dgm:spPr/>
      <dgm:t>
        <a:bodyPr/>
        <a:lstStyle/>
        <a:p>
          <a:endParaRPr lang="en-US"/>
        </a:p>
      </dgm:t>
    </dgm:pt>
    <dgm:pt modelId="{66CB4CE6-A0EF-4916-AE4D-5A6CD93698CC}">
      <dgm:prSet custT="1"/>
      <dgm:spPr/>
      <dgm:t>
        <a:bodyPr/>
        <a:lstStyle/>
        <a:p>
          <a:r>
            <a:rPr lang="id-ID" sz="2400" dirty="0" err="1"/>
            <a:t>Hold</a:t>
          </a:r>
          <a:r>
            <a:rPr lang="id-ID" sz="2400" dirty="0"/>
            <a:t> </a:t>
          </a:r>
          <a:r>
            <a:rPr lang="id-ID" sz="2400" dirty="0" err="1"/>
            <a:t>out</a:t>
          </a:r>
          <a:endParaRPr lang="en-US" sz="2400" dirty="0"/>
        </a:p>
      </dgm:t>
    </dgm:pt>
    <dgm:pt modelId="{3543DDDC-AA24-4BD4-8F8D-FAD033729672}" type="parTrans" cxnId="{3704B762-7083-46DD-A03A-4BC9B74D7987}">
      <dgm:prSet/>
      <dgm:spPr/>
      <dgm:t>
        <a:bodyPr/>
        <a:lstStyle/>
        <a:p>
          <a:endParaRPr lang="en-US"/>
        </a:p>
      </dgm:t>
    </dgm:pt>
    <dgm:pt modelId="{CE8A0152-FF4D-43D4-B06F-5C5951346AA6}" type="sibTrans" cxnId="{3704B762-7083-46DD-A03A-4BC9B74D7987}">
      <dgm:prSet/>
      <dgm:spPr/>
      <dgm:t>
        <a:bodyPr/>
        <a:lstStyle/>
        <a:p>
          <a:endParaRPr lang="en-US"/>
        </a:p>
      </dgm:t>
    </dgm:pt>
    <dgm:pt modelId="{11275B58-FB03-44E0-B075-B353E19CB2F4}">
      <dgm:prSet custT="1"/>
      <dgm:spPr/>
      <dgm:t>
        <a:bodyPr/>
        <a:lstStyle/>
        <a:p>
          <a:endParaRPr lang="en-US" sz="2000" dirty="0"/>
        </a:p>
      </dgm:t>
    </dgm:pt>
    <dgm:pt modelId="{38EA03A7-5380-48E0-BC4E-BF57634C2910}" type="parTrans" cxnId="{AAFAFAEE-0BBA-42F0-9109-DAC99AC44D07}">
      <dgm:prSet/>
      <dgm:spPr/>
      <dgm:t>
        <a:bodyPr/>
        <a:lstStyle/>
        <a:p>
          <a:endParaRPr lang="id-ID"/>
        </a:p>
      </dgm:t>
    </dgm:pt>
    <dgm:pt modelId="{42F8D190-0ACA-40EC-8267-EE1687C5BE54}" type="sibTrans" cxnId="{AAFAFAEE-0BBA-42F0-9109-DAC99AC44D07}">
      <dgm:prSet/>
      <dgm:spPr/>
      <dgm:t>
        <a:bodyPr/>
        <a:lstStyle/>
        <a:p>
          <a:endParaRPr lang="id-ID"/>
        </a:p>
      </dgm:t>
    </dgm:pt>
    <dgm:pt modelId="{8E03A5CB-38AD-4081-852B-A18A6275B15B}">
      <dgm:prSet custT="1"/>
      <dgm:spPr/>
      <dgm:t>
        <a:bodyPr/>
        <a:lstStyle/>
        <a:p>
          <a:r>
            <a:rPr lang="id-ID" sz="2400" dirty="0" err="1"/>
            <a:t>Cross</a:t>
          </a:r>
          <a:r>
            <a:rPr lang="id-ID" sz="2400" dirty="0"/>
            <a:t> </a:t>
          </a:r>
          <a:r>
            <a:rPr lang="id-ID" sz="2400" dirty="0" err="1"/>
            <a:t>Validation</a:t>
          </a:r>
          <a:endParaRPr lang="en-US" sz="2400" dirty="0"/>
        </a:p>
      </dgm:t>
    </dgm:pt>
    <dgm:pt modelId="{7F63E190-4E82-4E0F-8D42-D9A7F99788A6}" type="parTrans" cxnId="{6E4DE8B2-6247-4AD2-97D6-81448379A8F0}">
      <dgm:prSet/>
      <dgm:spPr/>
    </dgm:pt>
    <dgm:pt modelId="{653E2AA1-B2CE-46B2-B38F-F3022F11CCA7}" type="sibTrans" cxnId="{6E4DE8B2-6247-4AD2-97D6-81448379A8F0}">
      <dgm:prSet/>
      <dgm:spPr/>
    </dgm:pt>
    <dgm:pt modelId="{F091F4D0-8C86-4760-9F0A-E023D8E4A46B}">
      <dgm:prSet custT="1"/>
      <dgm:spPr/>
      <dgm:t>
        <a:bodyPr/>
        <a:lstStyle/>
        <a:p>
          <a:r>
            <a:rPr lang="id-ID" sz="2400" dirty="0" err="1"/>
            <a:t>Bootstrap</a:t>
          </a:r>
          <a:endParaRPr lang="en-US" sz="2400" dirty="0"/>
        </a:p>
      </dgm:t>
    </dgm:pt>
    <dgm:pt modelId="{9EC219A0-19BC-483E-B715-F50A125FA820}" type="parTrans" cxnId="{72AF01D1-F373-4475-8C3C-3A21305E35DF}">
      <dgm:prSet/>
      <dgm:spPr/>
    </dgm:pt>
    <dgm:pt modelId="{04AD3AEC-D66E-436E-926B-1CC76AA33999}" type="sibTrans" cxnId="{72AF01D1-F373-4475-8C3C-3A21305E35DF}">
      <dgm:prSet/>
      <dgm:spPr/>
    </dgm:pt>
    <dgm:pt modelId="{2F7761FA-83D6-4F60-94D9-DE86BF1C5375}">
      <dgm:prSet custT="1"/>
      <dgm:spPr/>
      <dgm:t>
        <a:bodyPr/>
        <a:lstStyle/>
        <a:p>
          <a:pPr>
            <a:buFontTx/>
            <a:buNone/>
          </a:pPr>
          <a:r>
            <a:rPr lang="id-ID" sz="2400" dirty="0"/>
            <a:t>Once </a:t>
          </a:r>
          <a:r>
            <a:rPr lang="id-ID" sz="2400" dirty="0" err="1"/>
            <a:t>evaluation</a:t>
          </a:r>
          <a:r>
            <a:rPr lang="id-ID" sz="2400" dirty="0"/>
            <a:t> </a:t>
          </a:r>
          <a:r>
            <a:rPr lang="id-ID" sz="2400" dirty="0" err="1"/>
            <a:t>is</a:t>
          </a:r>
          <a:r>
            <a:rPr lang="id-ID" sz="2400" dirty="0"/>
            <a:t> </a:t>
          </a:r>
          <a:r>
            <a:rPr lang="id-ID" sz="2400" dirty="0" err="1"/>
            <a:t>finished</a:t>
          </a:r>
          <a:r>
            <a:rPr lang="id-ID" sz="2400" dirty="0"/>
            <a:t>, </a:t>
          </a:r>
          <a:r>
            <a:rPr lang="id-ID" sz="2400" dirty="0" err="1"/>
            <a:t>all</a:t>
          </a:r>
          <a:r>
            <a:rPr lang="id-ID" sz="2400" dirty="0"/>
            <a:t> </a:t>
          </a:r>
          <a:r>
            <a:rPr lang="id-ID" sz="2400" dirty="0" err="1"/>
            <a:t>the</a:t>
          </a:r>
          <a:r>
            <a:rPr lang="id-ID" sz="2400" dirty="0"/>
            <a:t> </a:t>
          </a:r>
          <a:r>
            <a:rPr lang="id-ID" sz="2400" dirty="0" err="1"/>
            <a:t>available</a:t>
          </a:r>
          <a:r>
            <a:rPr lang="id-ID" sz="2400" dirty="0"/>
            <a:t> data </a:t>
          </a:r>
          <a:r>
            <a:rPr lang="id-ID" sz="2400" dirty="0" err="1"/>
            <a:t>can</a:t>
          </a:r>
          <a:r>
            <a:rPr lang="id-ID" sz="2400" dirty="0"/>
            <a:t> </a:t>
          </a:r>
          <a:r>
            <a:rPr lang="id-ID" sz="2400" dirty="0" err="1"/>
            <a:t>be</a:t>
          </a:r>
          <a:r>
            <a:rPr lang="id-ID" sz="2400" dirty="0"/>
            <a:t> </a:t>
          </a:r>
          <a:r>
            <a:rPr lang="id-ID" sz="2400" dirty="0" err="1"/>
            <a:t>used</a:t>
          </a:r>
          <a:r>
            <a:rPr lang="id-ID" sz="2400" dirty="0"/>
            <a:t> </a:t>
          </a:r>
          <a:r>
            <a:rPr lang="id-ID" sz="2400" dirty="0" err="1"/>
            <a:t>to</a:t>
          </a:r>
          <a:r>
            <a:rPr lang="id-ID" sz="2400" dirty="0"/>
            <a:t> </a:t>
          </a:r>
          <a:r>
            <a:rPr lang="id-ID" sz="2400" dirty="0" err="1"/>
            <a:t>train</a:t>
          </a:r>
          <a:r>
            <a:rPr lang="id-ID" sz="2400" dirty="0"/>
            <a:t> </a:t>
          </a:r>
          <a:r>
            <a:rPr lang="id-ID" sz="2400" dirty="0" err="1"/>
            <a:t>the</a:t>
          </a:r>
          <a:r>
            <a:rPr lang="id-ID" sz="2400" dirty="0"/>
            <a:t> final </a:t>
          </a:r>
          <a:r>
            <a:rPr lang="id-ID" sz="2400" dirty="0" err="1"/>
            <a:t>classifier</a:t>
          </a:r>
          <a:endParaRPr lang="en-US" sz="2400" dirty="0"/>
        </a:p>
      </dgm:t>
    </dgm:pt>
    <dgm:pt modelId="{E4EA37B8-933D-45CB-B85A-39CE6A4DF260}" type="parTrans" cxnId="{28ED4450-0D3A-4383-BFB8-AC2838AEB211}">
      <dgm:prSet/>
      <dgm:spPr/>
    </dgm:pt>
    <dgm:pt modelId="{086158B7-0F0E-4E33-B5A3-9150113B0900}" type="sibTrans" cxnId="{28ED4450-0D3A-4383-BFB8-AC2838AEB211}">
      <dgm:prSet/>
      <dgm:spPr/>
    </dgm:pt>
    <dgm:pt modelId="{75757F53-C6EF-4823-BB5D-DD78476D6337}">
      <dgm:prSet custT="1"/>
      <dgm:spPr/>
      <dgm:t>
        <a:bodyPr/>
        <a:lstStyle/>
        <a:p>
          <a:pPr>
            <a:buFontTx/>
            <a:buNone/>
          </a:pPr>
          <a:endParaRPr lang="en-US" sz="2400" dirty="0"/>
        </a:p>
      </dgm:t>
    </dgm:pt>
    <dgm:pt modelId="{BF8DE4A1-9BCC-4EB7-9F15-906D92918534}" type="parTrans" cxnId="{822F6616-5F68-411F-99A1-6DA52B9874E8}">
      <dgm:prSet/>
      <dgm:spPr/>
    </dgm:pt>
    <dgm:pt modelId="{1AE91206-6950-4D87-AB03-040FEA49DD70}" type="sibTrans" cxnId="{822F6616-5F68-411F-99A1-6DA52B9874E8}">
      <dgm:prSet/>
      <dgm:spPr/>
    </dgm:pt>
    <dgm:pt modelId="{6535AE97-C4CE-4E51-B357-E346BDB0A0D0}" type="pres">
      <dgm:prSet presAssocID="{A64E5C01-E9D6-455E-9D35-2AA49008FE3E}" presName="linear" presStyleCnt="0">
        <dgm:presLayoutVars>
          <dgm:dir/>
          <dgm:animLvl val="lvl"/>
          <dgm:resizeHandles val="exact"/>
        </dgm:presLayoutVars>
      </dgm:prSet>
      <dgm:spPr/>
    </dgm:pt>
    <dgm:pt modelId="{6F2B5AB8-F637-432F-A9FE-B4C79221E238}" type="pres">
      <dgm:prSet presAssocID="{616FE881-ED5A-445E-9A68-50A9D551B084}" presName="parentLin" presStyleCnt="0"/>
      <dgm:spPr/>
    </dgm:pt>
    <dgm:pt modelId="{960996EC-6D98-4A33-B7C4-C16D9F3C9300}" type="pres">
      <dgm:prSet presAssocID="{616FE881-ED5A-445E-9A68-50A9D551B084}" presName="parentLeftMargin" presStyleLbl="node1" presStyleIdx="0" presStyleCnt="1"/>
      <dgm:spPr/>
    </dgm:pt>
    <dgm:pt modelId="{7AA37BC2-CEAA-4123-944D-C2B4B767BDC4}" type="pres">
      <dgm:prSet presAssocID="{616FE881-ED5A-445E-9A68-50A9D551B084}" presName="parentText" presStyleLbl="node1" presStyleIdx="0" presStyleCnt="1" custScaleX="131946" custScaleY="1618517">
        <dgm:presLayoutVars>
          <dgm:chMax val="0"/>
          <dgm:bulletEnabled val="1"/>
        </dgm:presLayoutVars>
      </dgm:prSet>
      <dgm:spPr/>
    </dgm:pt>
    <dgm:pt modelId="{58354F58-2CF5-44AC-9E4D-0E86521F9E59}" type="pres">
      <dgm:prSet presAssocID="{616FE881-ED5A-445E-9A68-50A9D551B084}" presName="negativeSpace" presStyleCnt="0"/>
      <dgm:spPr/>
    </dgm:pt>
    <dgm:pt modelId="{B2CE13CE-FC26-4B99-B607-2B2853C7DBDF}" type="pres">
      <dgm:prSet presAssocID="{616FE881-ED5A-445E-9A68-50A9D551B084}" presName="childText" presStyleLbl="conFgAcc1" presStyleIdx="0" presStyleCnt="1" custScaleY="1473905" custLinFactY="622059" custLinFactNeighborX="412" custLinFactNeighborY="700000">
        <dgm:presLayoutVars>
          <dgm:bulletEnabled val="1"/>
        </dgm:presLayoutVars>
      </dgm:prSet>
      <dgm:spPr/>
    </dgm:pt>
  </dgm:ptLst>
  <dgm:cxnLst>
    <dgm:cxn modelId="{4876D00A-32ED-44B3-806E-8ADB282746F4}" type="presOf" srcId="{A64E5C01-E9D6-455E-9D35-2AA49008FE3E}" destId="{6535AE97-C4CE-4E51-B357-E346BDB0A0D0}" srcOrd="0" destOrd="0" presId="urn:microsoft.com/office/officeart/2005/8/layout/list1"/>
    <dgm:cxn modelId="{822F6616-5F68-411F-99A1-6DA52B9874E8}" srcId="{616FE881-ED5A-445E-9A68-50A9D551B084}" destId="{75757F53-C6EF-4823-BB5D-DD78476D6337}" srcOrd="3" destOrd="0" parTransId="{BF8DE4A1-9BCC-4EB7-9F15-906D92918534}" sibTransId="{1AE91206-6950-4D87-AB03-040FEA49DD70}"/>
    <dgm:cxn modelId="{544C3A36-51FF-454D-A022-69F94F50D65B}" type="presOf" srcId="{8E03A5CB-38AD-4081-852B-A18A6275B15B}" destId="{B2CE13CE-FC26-4B99-B607-2B2853C7DBDF}" srcOrd="0" destOrd="1" presId="urn:microsoft.com/office/officeart/2005/8/layout/list1"/>
    <dgm:cxn modelId="{3704B762-7083-46DD-A03A-4BC9B74D7987}" srcId="{616FE881-ED5A-445E-9A68-50A9D551B084}" destId="{66CB4CE6-A0EF-4916-AE4D-5A6CD93698CC}" srcOrd="0" destOrd="0" parTransId="{3543DDDC-AA24-4BD4-8F8D-FAD033729672}" sibTransId="{CE8A0152-FF4D-43D4-B06F-5C5951346AA6}"/>
    <dgm:cxn modelId="{74491D63-DD48-4CBE-9F58-259DD4FE7E76}" type="presOf" srcId="{F091F4D0-8C86-4760-9F0A-E023D8E4A46B}" destId="{B2CE13CE-FC26-4B99-B607-2B2853C7DBDF}" srcOrd="0" destOrd="2" presId="urn:microsoft.com/office/officeart/2005/8/layout/list1"/>
    <dgm:cxn modelId="{28ED4450-0D3A-4383-BFB8-AC2838AEB211}" srcId="{616FE881-ED5A-445E-9A68-50A9D551B084}" destId="{2F7761FA-83D6-4F60-94D9-DE86BF1C5375}" srcOrd="4" destOrd="0" parTransId="{E4EA37B8-933D-45CB-B85A-39CE6A4DF260}" sibTransId="{086158B7-0F0E-4E33-B5A3-9150113B0900}"/>
    <dgm:cxn modelId="{6971DC53-52D8-4E6C-A3C5-D86CCBE82D5F}" type="presOf" srcId="{75757F53-C6EF-4823-BB5D-DD78476D6337}" destId="{B2CE13CE-FC26-4B99-B607-2B2853C7DBDF}" srcOrd="0" destOrd="3" presId="urn:microsoft.com/office/officeart/2005/8/layout/list1"/>
    <dgm:cxn modelId="{95796176-149D-44CD-9EFB-5CD44A4CB6B4}" type="presOf" srcId="{2F7761FA-83D6-4F60-94D9-DE86BF1C5375}" destId="{B2CE13CE-FC26-4B99-B607-2B2853C7DBDF}" srcOrd="0" destOrd="4" presId="urn:microsoft.com/office/officeart/2005/8/layout/list1"/>
    <dgm:cxn modelId="{A4DF218D-077D-421D-8FB8-35763C7C25E8}" type="presOf" srcId="{11275B58-FB03-44E0-B075-B353E19CB2F4}" destId="{B2CE13CE-FC26-4B99-B607-2B2853C7DBDF}" srcOrd="0" destOrd="5" presId="urn:microsoft.com/office/officeart/2005/8/layout/list1"/>
    <dgm:cxn modelId="{A90F69B1-5F3F-43C7-8331-FFA3D7617411}" srcId="{A64E5C01-E9D6-455E-9D35-2AA49008FE3E}" destId="{616FE881-ED5A-445E-9A68-50A9D551B084}" srcOrd="0" destOrd="0" parTransId="{DA088FCC-9B3D-472C-BFA7-761F0FC4EFF9}" sibTransId="{8D6CA8FA-CD9A-44B9-8605-8BF5C5D21D3D}"/>
    <dgm:cxn modelId="{6E4DE8B2-6247-4AD2-97D6-81448379A8F0}" srcId="{616FE881-ED5A-445E-9A68-50A9D551B084}" destId="{8E03A5CB-38AD-4081-852B-A18A6275B15B}" srcOrd="1" destOrd="0" parTransId="{7F63E190-4E82-4E0F-8D42-D9A7F99788A6}" sibTransId="{653E2AA1-B2CE-46B2-B38F-F3022F11CCA7}"/>
    <dgm:cxn modelId="{A99333CD-93E7-4C27-A5E7-CC6E0B1332A5}" type="presOf" srcId="{66CB4CE6-A0EF-4916-AE4D-5A6CD93698CC}" destId="{B2CE13CE-FC26-4B99-B607-2B2853C7DBDF}" srcOrd="0" destOrd="0" presId="urn:microsoft.com/office/officeart/2005/8/layout/list1"/>
    <dgm:cxn modelId="{72AF01D1-F373-4475-8C3C-3A21305E35DF}" srcId="{616FE881-ED5A-445E-9A68-50A9D551B084}" destId="{F091F4D0-8C86-4760-9F0A-E023D8E4A46B}" srcOrd="2" destOrd="0" parTransId="{9EC219A0-19BC-483E-B715-F50A125FA820}" sibTransId="{04AD3AEC-D66E-436E-926B-1CC76AA33999}"/>
    <dgm:cxn modelId="{AAFAFAEE-0BBA-42F0-9109-DAC99AC44D07}" srcId="{616FE881-ED5A-445E-9A68-50A9D551B084}" destId="{11275B58-FB03-44E0-B075-B353E19CB2F4}" srcOrd="5" destOrd="0" parTransId="{38EA03A7-5380-48E0-BC4E-BF57634C2910}" sibTransId="{42F8D190-0ACA-40EC-8267-EE1687C5BE54}"/>
    <dgm:cxn modelId="{401AC5EF-565C-4B1D-B794-568BB1533DF2}" type="presOf" srcId="{616FE881-ED5A-445E-9A68-50A9D551B084}" destId="{960996EC-6D98-4A33-B7C4-C16D9F3C9300}" srcOrd="0" destOrd="0" presId="urn:microsoft.com/office/officeart/2005/8/layout/list1"/>
    <dgm:cxn modelId="{5DCDFAF9-8E00-49F9-8FB5-4CA8D30BED4F}" type="presOf" srcId="{616FE881-ED5A-445E-9A68-50A9D551B084}" destId="{7AA37BC2-CEAA-4123-944D-C2B4B767BDC4}" srcOrd="1" destOrd="0" presId="urn:microsoft.com/office/officeart/2005/8/layout/list1"/>
    <dgm:cxn modelId="{37E3E181-C2C7-4387-937C-F39CD4843FEB}" type="presParOf" srcId="{6535AE97-C4CE-4E51-B357-E346BDB0A0D0}" destId="{6F2B5AB8-F637-432F-A9FE-B4C79221E238}" srcOrd="0" destOrd="0" presId="urn:microsoft.com/office/officeart/2005/8/layout/list1"/>
    <dgm:cxn modelId="{087AD5ED-6A9C-4983-B50B-0A4B2CAFBD61}" type="presParOf" srcId="{6F2B5AB8-F637-432F-A9FE-B4C79221E238}" destId="{960996EC-6D98-4A33-B7C4-C16D9F3C9300}" srcOrd="0" destOrd="0" presId="urn:microsoft.com/office/officeart/2005/8/layout/list1"/>
    <dgm:cxn modelId="{7574CFF5-3305-4111-91AC-DC01D91083BF}" type="presParOf" srcId="{6F2B5AB8-F637-432F-A9FE-B4C79221E238}" destId="{7AA37BC2-CEAA-4123-944D-C2B4B767BDC4}" srcOrd="1" destOrd="0" presId="urn:microsoft.com/office/officeart/2005/8/layout/list1"/>
    <dgm:cxn modelId="{A973D5D4-AA4A-46CC-955D-76981BFA5E89}" type="presParOf" srcId="{6535AE97-C4CE-4E51-B357-E346BDB0A0D0}" destId="{58354F58-2CF5-44AC-9E4D-0E86521F9E59}" srcOrd="1" destOrd="0" presId="urn:microsoft.com/office/officeart/2005/8/layout/list1"/>
    <dgm:cxn modelId="{6A4C35FE-521A-4FD0-B2A7-8295B9718B26}" type="presParOf" srcId="{6535AE97-C4CE-4E51-B357-E346BDB0A0D0}" destId="{B2CE13CE-FC26-4B99-B607-2B2853C7DBD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E13CE-FC26-4B99-B607-2B2853C7DBDF}">
      <dsp:nvSpPr>
        <dsp:cNvPr id="0" name=""/>
        <dsp:cNvSpPr/>
      </dsp:nvSpPr>
      <dsp:spPr>
        <a:xfrm>
          <a:off x="0" y="1603384"/>
          <a:ext cx="5796200" cy="3532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850" tIns="117470" rIns="44985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More </a:t>
          </a:r>
          <a:r>
            <a:rPr lang="id-ID" sz="2400" kern="1200" dirty="0" err="1"/>
            <a:t>training</a:t>
          </a:r>
          <a:r>
            <a:rPr lang="id-ID" sz="2400" kern="1200" dirty="0"/>
            <a:t> data </a:t>
          </a:r>
          <a:r>
            <a:rPr lang="id-ID" sz="2400" kern="1200" dirty="0" err="1"/>
            <a:t>gives</a:t>
          </a:r>
          <a:r>
            <a:rPr lang="id-ID" sz="2400" kern="1200" dirty="0"/>
            <a:t> </a:t>
          </a:r>
          <a:r>
            <a:rPr lang="id-ID" sz="2400" kern="1200" dirty="0" err="1"/>
            <a:t>better</a:t>
          </a:r>
          <a:r>
            <a:rPr lang="id-ID" sz="2400" kern="1200" dirty="0"/>
            <a:t> </a:t>
          </a:r>
          <a:r>
            <a:rPr lang="id-ID" sz="2400" kern="1200" dirty="0" err="1"/>
            <a:t>generalization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More testing data </a:t>
          </a:r>
          <a:r>
            <a:rPr lang="id-ID" sz="2400" kern="1200" dirty="0" err="1"/>
            <a:t>gives</a:t>
          </a:r>
          <a:r>
            <a:rPr lang="id-ID" sz="2400" kern="1200" dirty="0"/>
            <a:t> </a:t>
          </a:r>
          <a:r>
            <a:rPr lang="id-ID" sz="2400" kern="1200" dirty="0" err="1"/>
            <a:t>better</a:t>
          </a:r>
          <a:r>
            <a:rPr lang="id-ID" sz="2400" kern="1200" dirty="0"/>
            <a:t> </a:t>
          </a:r>
          <a:r>
            <a:rPr lang="id-ID" sz="2400" kern="1200" dirty="0" err="1"/>
            <a:t>estimate</a:t>
          </a:r>
          <a:r>
            <a:rPr lang="id-ID" sz="2400" kern="1200" dirty="0"/>
            <a:t> </a:t>
          </a:r>
          <a:r>
            <a:rPr lang="id-ID" sz="2400" kern="1200" dirty="0" err="1"/>
            <a:t>for</a:t>
          </a:r>
          <a:r>
            <a:rPr lang="id-ID" sz="2400" kern="1200" dirty="0"/>
            <a:t> </a:t>
          </a:r>
          <a:r>
            <a:rPr lang="id-ID" sz="2400" kern="1200" dirty="0" err="1"/>
            <a:t>the</a:t>
          </a:r>
          <a:r>
            <a:rPr lang="id-ID" sz="2400" kern="1200" dirty="0"/>
            <a:t> </a:t>
          </a:r>
          <a:r>
            <a:rPr lang="id-ID" sz="2400" kern="1200" dirty="0" err="1"/>
            <a:t>classification</a:t>
          </a:r>
          <a:r>
            <a:rPr lang="id-ID" sz="2400" kern="1200" dirty="0"/>
            <a:t> </a:t>
          </a:r>
          <a:r>
            <a:rPr lang="id-ID" sz="2400" kern="1200" dirty="0" err="1"/>
            <a:t>error</a:t>
          </a:r>
          <a:r>
            <a:rPr lang="id-ID" sz="2400" kern="1200" dirty="0"/>
            <a:t> </a:t>
          </a:r>
          <a:r>
            <a:rPr lang="id-ID" sz="2400" kern="1200" dirty="0" err="1"/>
            <a:t>probability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 err="1"/>
            <a:t>Never</a:t>
          </a:r>
          <a:r>
            <a:rPr lang="id-ID" sz="2400" kern="1200" dirty="0"/>
            <a:t> </a:t>
          </a:r>
          <a:r>
            <a:rPr lang="id-ID" sz="2400" kern="1200" dirty="0" err="1"/>
            <a:t>evaluate</a:t>
          </a:r>
          <a:r>
            <a:rPr lang="id-ID" sz="2400" kern="1200" dirty="0"/>
            <a:t> </a:t>
          </a:r>
          <a:r>
            <a:rPr lang="id-ID" sz="2400" kern="1200" dirty="0" err="1"/>
            <a:t>performance</a:t>
          </a:r>
          <a:r>
            <a:rPr lang="id-ID" sz="2400" kern="1200" dirty="0"/>
            <a:t> </a:t>
          </a:r>
          <a:r>
            <a:rPr lang="id-ID" sz="2400" kern="1200" dirty="0" err="1"/>
            <a:t>on</a:t>
          </a:r>
          <a:r>
            <a:rPr lang="id-ID" sz="2400" kern="1200" dirty="0"/>
            <a:t> </a:t>
          </a:r>
          <a:r>
            <a:rPr lang="id-ID" sz="2400" kern="1200" dirty="0" err="1"/>
            <a:t>training</a:t>
          </a:r>
          <a:r>
            <a:rPr lang="id-ID" sz="2400" kern="1200" dirty="0"/>
            <a:t> data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The </a:t>
          </a:r>
          <a:r>
            <a:rPr lang="id-ID" sz="2400" kern="1200" dirty="0" err="1"/>
            <a:t>Conclusion</a:t>
          </a:r>
          <a:r>
            <a:rPr lang="id-ID" sz="2400" kern="1200" dirty="0"/>
            <a:t> </a:t>
          </a:r>
          <a:r>
            <a:rPr lang="id-ID" sz="2400" kern="1200" dirty="0" err="1"/>
            <a:t>would</a:t>
          </a:r>
          <a:r>
            <a:rPr lang="id-ID" sz="2400" kern="1200" dirty="0"/>
            <a:t> </a:t>
          </a:r>
          <a:r>
            <a:rPr lang="id-ID" sz="2400" kern="1200" dirty="0" err="1"/>
            <a:t>be</a:t>
          </a:r>
          <a:r>
            <a:rPr lang="id-ID" sz="2400" kern="1200" dirty="0"/>
            <a:t> </a:t>
          </a:r>
          <a:r>
            <a:rPr lang="id-ID" sz="2400" kern="1200" dirty="0" err="1"/>
            <a:t>optimistically</a:t>
          </a:r>
          <a:r>
            <a:rPr lang="id-ID" sz="2400" kern="1200" dirty="0"/>
            <a:t> </a:t>
          </a:r>
          <a:r>
            <a:rPr lang="id-ID" sz="2400" kern="1200" dirty="0" err="1"/>
            <a:t>biased</a:t>
          </a:r>
          <a:endParaRPr lang="en-US" sz="2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0" y="1603384"/>
        <a:ext cx="5796200" cy="3532444"/>
      </dsp:txXfrm>
    </dsp:sp>
    <dsp:sp modelId="{7AA37BC2-CEAA-4123-944D-C2B4B767BDC4}">
      <dsp:nvSpPr>
        <dsp:cNvPr id="0" name=""/>
        <dsp:cNvSpPr/>
      </dsp:nvSpPr>
      <dsp:spPr>
        <a:xfrm>
          <a:off x="289526" y="5513"/>
          <a:ext cx="5348269" cy="1643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58" tIns="0" rIns="1533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/>
            <a:t>Problem : </a:t>
          </a:r>
          <a:r>
            <a:rPr lang="id-ID" sz="2400" b="1" kern="1200" dirty="0" err="1"/>
            <a:t>Finite</a:t>
          </a:r>
          <a:r>
            <a:rPr lang="id-ID" sz="2400" b="1" kern="1200" dirty="0"/>
            <a:t> data are </a:t>
          </a:r>
          <a:r>
            <a:rPr lang="id-ID" sz="2400" b="1" kern="1200" dirty="0" err="1"/>
            <a:t>available</a:t>
          </a:r>
          <a:r>
            <a:rPr lang="id-ID" sz="2400" b="1" kern="1200" dirty="0"/>
            <a:t> </a:t>
          </a:r>
          <a:r>
            <a:rPr lang="id-ID" sz="2400" b="1" kern="1200" dirty="0" err="1"/>
            <a:t>only</a:t>
          </a:r>
          <a:r>
            <a:rPr lang="id-ID" sz="2400" b="1" kern="1200" dirty="0"/>
            <a:t> </a:t>
          </a:r>
          <a:r>
            <a:rPr lang="id-ID" sz="2400" b="1" kern="1200" dirty="0" err="1"/>
            <a:t>and</a:t>
          </a:r>
          <a:r>
            <a:rPr lang="id-ID" sz="2400" b="1" kern="1200" dirty="0"/>
            <a:t> </a:t>
          </a:r>
          <a:r>
            <a:rPr lang="id-ID" sz="2400" b="1" kern="1200" dirty="0" err="1"/>
            <a:t>have</a:t>
          </a:r>
          <a:r>
            <a:rPr lang="id-ID" sz="2400" b="1" kern="1200" dirty="0"/>
            <a:t> </a:t>
          </a:r>
          <a:r>
            <a:rPr lang="id-ID" sz="2400" b="1" kern="1200" dirty="0" err="1"/>
            <a:t>to</a:t>
          </a:r>
          <a:r>
            <a:rPr lang="id-ID" sz="2400" b="1" kern="1200" dirty="0"/>
            <a:t> </a:t>
          </a:r>
          <a:r>
            <a:rPr lang="id-ID" sz="2400" b="1" kern="1200" dirty="0" err="1"/>
            <a:t>be</a:t>
          </a:r>
          <a:r>
            <a:rPr lang="id-ID" sz="2400" b="1" kern="1200" dirty="0"/>
            <a:t> </a:t>
          </a:r>
          <a:r>
            <a:rPr lang="id-ID" sz="2400" b="1" kern="1200" dirty="0" err="1"/>
            <a:t>used</a:t>
          </a:r>
          <a:r>
            <a:rPr lang="id-ID" sz="2400" b="1" kern="1200" dirty="0"/>
            <a:t> </a:t>
          </a:r>
          <a:r>
            <a:rPr lang="id-ID" sz="2400" b="1" kern="1200" dirty="0" err="1"/>
            <a:t>both</a:t>
          </a:r>
          <a:r>
            <a:rPr lang="id-ID" sz="2400" b="1" kern="1200" dirty="0"/>
            <a:t> </a:t>
          </a:r>
          <a:r>
            <a:rPr lang="id-ID" sz="2400" b="1" kern="1200" dirty="0" err="1"/>
            <a:t>for</a:t>
          </a:r>
          <a:r>
            <a:rPr lang="id-ID" sz="2400" b="1" kern="1200" dirty="0"/>
            <a:t> </a:t>
          </a:r>
          <a:r>
            <a:rPr lang="id-ID" sz="2400" b="1" kern="1200" dirty="0" err="1"/>
            <a:t>training</a:t>
          </a:r>
          <a:r>
            <a:rPr lang="id-ID" sz="2400" b="1" kern="1200" dirty="0"/>
            <a:t> </a:t>
          </a:r>
          <a:r>
            <a:rPr lang="id-ID" sz="2400" b="1" kern="1200" dirty="0" err="1"/>
            <a:t>and</a:t>
          </a:r>
          <a:r>
            <a:rPr lang="id-ID" sz="2400" b="1" kern="1200" dirty="0"/>
            <a:t> testing </a:t>
          </a:r>
          <a:endParaRPr lang="en-US" sz="2400" kern="1200" dirty="0"/>
        </a:p>
      </dsp:txBody>
      <dsp:txXfrm>
        <a:off x="369736" y="85723"/>
        <a:ext cx="5187849" cy="1482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E13CE-FC26-4B99-B607-2B2853C7DBDF}">
      <dsp:nvSpPr>
        <dsp:cNvPr id="0" name=""/>
        <dsp:cNvSpPr/>
      </dsp:nvSpPr>
      <dsp:spPr>
        <a:xfrm>
          <a:off x="0" y="1599931"/>
          <a:ext cx="5796200" cy="35358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850" tIns="458216" rIns="44985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 err="1"/>
            <a:t>Hold</a:t>
          </a:r>
          <a:r>
            <a:rPr lang="id-ID" sz="2400" kern="1200" dirty="0"/>
            <a:t> </a:t>
          </a:r>
          <a:r>
            <a:rPr lang="id-ID" sz="2400" kern="1200" dirty="0" err="1"/>
            <a:t>out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 err="1"/>
            <a:t>Cross</a:t>
          </a:r>
          <a:r>
            <a:rPr lang="id-ID" sz="2400" kern="1200" dirty="0"/>
            <a:t> </a:t>
          </a:r>
          <a:r>
            <a:rPr lang="id-ID" sz="2400" kern="1200" dirty="0" err="1"/>
            <a:t>Validation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 err="1"/>
            <a:t>Bootstrap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d-ID" sz="2400" kern="1200" dirty="0"/>
            <a:t>Once </a:t>
          </a:r>
          <a:r>
            <a:rPr lang="id-ID" sz="2400" kern="1200" dirty="0" err="1"/>
            <a:t>evaluation</a:t>
          </a:r>
          <a:r>
            <a:rPr lang="id-ID" sz="2400" kern="1200" dirty="0"/>
            <a:t> </a:t>
          </a:r>
          <a:r>
            <a:rPr lang="id-ID" sz="2400" kern="1200" dirty="0" err="1"/>
            <a:t>is</a:t>
          </a:r>
          <a:r>
            <a:rPr lang="id-ID" sz="2400" kern="1200" dirty="0"/>
            <a:t> </a:t>
          </a:r>
          <a:r>
            <a:rPr lang="id-ID" sz="2400" kern="1200" dirty="0" err="1"/>
            <a:t>finished</a:t>
          </a:r>
          <a:r>
            <a:rPr lang="id-ID" sz="2400" kern="1200" dirty="0"/>
            <a:t>, </a:t>
          </a:r>
          <a:r>
            <a:rPr lang="id-ID" sz="2400" kern="1200" dirty="0" err="1"/>
            <a:t>all</a:t>
          </a:r>
          <a:r>
            <a:rPr lang="id-ID" sz="2400" kern="1200" dirty="0"/>
            <a:t> </a:t>
          </a:r>
          <a:r>
            <a:rPr lang="id-ID" sz="2400" kern="1200" dirty="0" err="1"/>
            <a:t>the</a:t>
          </a:r>
          <a:r>
            <a:rPr lang="id-ID" sz="2400" kern="1200" dirty="0"/>
            <a:t> </a:t>
          </a:r>
          <a:r>
            <a:rPr lang="id-ID" sz="2400" kern="1200" dirty="0" err="1"/>
            <a:t>available</a:t>
          </a:r>
          <a:r>
            <a:rPr lang="id-ID" sz="2400" kern="1200" dirty="0"/>
            <a:t> data </a:t>
          </a:r>
          <a:r>
            <a:rPr lang="id-ID" sz="2400" kern="1200" dirty="0" err="1"/>
            <a:t>can</a:t>
          </a:r>
          <a:r>
            <a:rPr lang="id-ID" sz="2400" kern="1200" dirty="0"/>
            <a:t> </a:t>
          </a:r>
          <a:r>
            <a:rPr lang="id-ID" sz="2400" kern="1200" dirty="0" err="1"/>
            <a:t>be</a:t>
          </a:r>
          <a:r>
            <a:rPr lang="id-ID" sz="2400" kern="1200" dirty="0"/>
            <a:t> </a:t>
          </a:r>
          <a:r>
            <a:rPr lang="id-ID" sz="2400" kern="1200" dirty="0" err="1"/>
            <a:t>used</a:t>
          </a:r>
          <a:r>
            <a:rPr lang="id-ID" sz="2400" kern="1200" dirty="0"/>
            <a:t> </a:t>
          </a:r>
          <a:r>
            <a:rPr lang="id-ID" sz="2400" kern="1200" dirty="0" err="1"/>
            <a:t>to</a:t>
          </a:r>
          <a:r>
            <a:rPr lang="id-ID" sz="2400" kern="1200" dirty="0"/>
            <a:t> </a:t>
          </a:r>
          <a:r>
            <a:rPr lang="id-ID" sz="2400" kern="1200" dirty="0" err="1"/>
            <a:t>train</a:t>
          </a:r>
          <a:r>
            <a:rPr lang="id-ID" sz="2400" kern="1200" dirty="0"/>
            <a:t> </a:t>
          </a:r>
          <a:r>
            <a:rPr lang="id-ID" sz="2400" kern="1200" dirty="0" err="1"/>
            <a:t>the</a:t>
          </a:r>
          <a:r>
            <a:rPr lang="id-ID" sz="2400" kern="1200" dirty="0"/>
            <a:t> final </a:t>
          </a:r>
          <a:r>
            <a:rPr lang="id-ID" sz="2400" kern="1200" dirty="0" err="1"/>
            <a:t>classifier</a:t>
          </a:r>
          <a:endParaRPr lang="en-US" sz="2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0" y="1599931"/>
        <a:ext cx="5796200" cy="3535897"/>
      </dsp:txXfrm>
    </dsp:sp>
    <dsp:sp modelId="{7AA37BC2-CEAA-4123-944D-C2B4B767BDC4}">
      <dsp:nvSpPr>
        <dsp:cNvPr id="0" name=""/>
        <dsp:cNvSpPr/>
      </dsp:nvSpPr>
      <dsp:spPr>
        <a:xfrm>
          <a:off x="289526" y="3008"/>
          <a:ext cx="5348269" cy="1644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58" tIns="0" rIns="1533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 err="1"/>
            <a:t>Partitioning</a:t>
          </a:r>
          <a:r>
            <a:rPr lang="id-ID" sz="2400" b="1" kern="1200" dirty="0"/>
            <a:t> </a:t>
          </a:r>
          <a:r>
            <a:rPr lang="id-ID" sz="2400" b="1" kern="1200" dirty="0" err="1"/>
            <a:t>of</a:t>
          </a:r>
          <a:r>
            <a:rPr lang="id-ID" sz="2400" b="1" kern="1200" dirty="0"/>
            <a:t> </a:t>
          </a:r>
          <a:r>
            <a:rPr lang="id-ID" sz="2400" b="1" kern="1200" dirty="0" err="1"/>
            <a:t>available</a:t>
          </a:r>
          <a:r>
            <a:rPr lang="id-ID" sz="2400" b="1" kern="1200" dirty="0"/>
            <a:t> </a:t>
          </a:r>
          <a:r>
            <a:rPr lang="id-ID" sz="2400" b="1" kern="1200" dirty="0" err="1"/>
            <a:t>finite</a:t>
          </a:r>
          <a:r>
            <a:rPr lang="id-ID" sz="2400" b="1" kern="1200" dirty="0"/>
            <a:t> set </a:t>
          </a:r>
          <a:r>
            <a:rPr lang="id-ID" sz="2400" b="1" kern="1200" dirty="0" err="1"/>
            <a:t>of</a:t>
          </a:r>
          <a:r>
            <a:rPr lang="id-ID" sz="2400" b="1" kern="1200" dirty="0"/>
            <a:t> data </a:t>
          </a:r>
          <a:r>
            <a:rPr lang="id-ID" sz="2400" b="1" kern="1200" dirty="0" err="1"/>
            <a:t>to</a:t>
          </a:r>
          <a:r>
            <a:rPr lang="id-ID" sz="2400" b="1" kern="1200" dirty="0"/>
            <a:t> </a:t>
          </a:r>
          <a:r>
            <a:rPr lang="id-ID" sz="2400" b="1" kern="1200" dirty="0" err="1"/>
            <a:t>training</a:t>
          </a:r>
          <a:r>
            <a:rPr lang="id-ID" sz="2400" b="1" kern="1200" dirty="0"/>
            <a:t> / </a:t>
          </a:r>
          <a:r>
            <a:rPr lang="id-ID" sz="2400" b="1" kern="1200" dirty="0" err="1"/>
            <a:t>test</a:t>
          </a:r>
          <a:r>
            <a:rPr lang="id-ID" sz="2400" b="1" kern="1200" dirty="0"/>
            <a:t> </a:t>
          </a:r>
          <a:r>
            <a:rPr lang="id-ID" sz="2400" b="1" kern="1200" dirty="0" err="1"/>
            <a:t>sets</a:t>
          </a:r>
          <a:endParaRPr lang="en-US" sz="2400" kern="1200" dirty="0"/>
        </a:p>
      </dsp:txBody>
      <dsp:txXfrm>
        <a:off x="369815" y="83297"/>
        <a:ext cx="5187691" cy="1484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7F258-2656-4D60-8024-66087E66279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6181-A0FD-4E94-BBD4-15803A09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3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9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89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3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6CE81C-AF71-412F-82A8-8A46F8F2E80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buah gambar berisi teks, peta&#10;&#10;Deskripsi dihasilkan dengan keyakinan sangat tingg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3" r="-2" b="30941"/>
          <a:stretch/>
        </p:blipFill>
        <p:spPr bwMode="auto">
          <a:xfrm>
            <a:off x="802385" y="484632"/>
            <a:ext cx="7978140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4590661"/>
            <a:ext cx="7658146" cy="1065690"/>
          </a:xfrm>
        </p:spPr>
        <p:txBody>
          <a:bodyPr>
            <a:normAutofit fontScale="90000"/>
          </a:bodyPr>
          <a:lstStyle/>
          <a:p>
            <a:r>
              <a:rPr lang="id-ID" sz="4000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Classifier</a:t>
            </a:r>
            <a:r>
              <a:rPr lang="id-ID" sz="40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Performance </a:t>
            </a:r>
            <a:r>
              <a:rPr lang="id-ID" sz="4000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Evaluation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0" y="5666792"/>
            <a:ext cx="7635522" cy="542592"/>
          </a:xfrm>
        </p:spPr>
        <p:txBody>
          <a:bodyPr>
            <a:normAutofit/>
          </a:bodyPr>
          <a:lstStyle/>
          <a:p>
            <a:r>
              <a:rPr lang="en-US" b="1">
                <a:latin typeface="AR BERKLEY" pitchFamily="2" charset="0"/>
              </a:rPr>
              <a:t>Dr. </a:t>
            </a:r>
            <a:r>
              <a:rPr lang="en-US" b="1" err="1">
                <a:latin typeface="AR BERKLEY" pitchFamily="2" charset="0"/>
              </a:rPr>
              <a:t>Retno</a:t>
            </a:r>
            <a:r>
              <a:rPr lang="en-US" b="1">
                <a:latin typeface="AR BERKLEY" pitchFamily="2" charset="0"/>
              </a:rPr>
              <a:t> </a:t>
            </a:r>
            <a:r>
              <a:rPr lang="en-US" b="1" err="1">
                <a:latin typeface="AR BERKLEY" pitchFamily="2" charset="0"/>
              </a:rPr>
              <a:t>Kusumaningrum</a:t>
            </a:r>
            <a:r>
              <a:rPr lang="en-US" b="1">
                <a:latin typeface="AR BERKLEY" pitchFamily="2" charset="0"/>
              </a:rPr>
              <a:t>, </a:t>
            </a:r>
            <a:r>
              <a:rPr lang="en-US" b="1" err="1">
                <a:latin typeface="AR BERKLEY" pitchFamily="2" charset="0"/>
              </a:rPr>
              <a:t>S.Si</a:t>
            </a:r>
            <a:r>
              <a:rPr lang="en-US" b="1">
                <a:latin typeface="AR BERKLEY" pitchFamily="2" charset="0"/>
              </a:rPr>
              <a:t>., </a:t>
            </a:r>
            <a:r>
              <a:rPr lang="en-US" b="1" err="1">
                <a:latin typeface="AR BERKLEY" pitchFamily="2" charset="0"/>
              </a:rPr>
              <a:t>M.Kom</a:t>
            </a:r>
            <a:r>
              <a:rPr lang="en-US" b="1">
                <a:latin typeface="AR BERKLE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48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 fontScale="90000"/>
          </a:bodyPr>
          <a:lstStyle/>
          <a:p>
            <a:r>
              <a:rPr lang="id-ID" sz="3600" dirty="0" err="1"/>
              <a:t>Bootstrap</a:t>
            </a:r>
            <a:r>
              <a:rPr lang="id-ID" sz="3600" dirty="0"/>
              <a:t> </a:t>
            </a:r>
            <a:r>
              <a:rPr lang="id-ID" sz="3600" dirty="0" err="1"/>
              <a:t>aggregating</a:t>
            </a:r>
            <a:r>
              <a:rPr lang="id-ID" sz="3600" dirty="0"/>
              <a:t>, </a:t>
            </a:r>
            <a:r>
              <a:rPr lang="id-ID" sz="3600" dirty="0" err="1"/>
              <a:t>called</a:t>
            </a:r>
            <a:r>
              <a:rPr lang="id-ID" sz="3600" dirty="0"/>
              <a:t> </a:t>
            </a:r>
            <a:r>
              <a:rPr lang="id-ID" sz="3600" dirty="0" err="1"/>
              <a:t>also</a:t>
            </a:r>
            <a:r>
              <a:rPr lang="id-ID" sz="3600" dirty="0"/>
              <a:t> </a:t>
            </a:r>
            <a:r>
              <a:rPr lang="id-ID" sz="3600" dirty="0" err="1"/>
              <a:t>bagging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1B1925A-FDF0-43C8-B9C2-B552D2734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264" y="2547238"/>
                <a:ext cx="8077232" cy="354266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1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7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5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/>
                <a:r>
                  <a:rPr lang="id-ID" sz="3200" dirty="0"/>
                  <a:t>The </a:t>
                </a:r>
                <a:r>
                  <a:rPr lang="id-ID" sz="3200" dirty="0" err="1"/>
                  <a:t>bootstrap</a:t>
                </a:r>
                <a:r>
                  <a:rPr lang="id-ID" sz="3200" dirty="0"/>
                  <a:t> </a:t>
                </a:r>
                <a:r>
                  <a:rPr lang="id-ID" sz="3200" dirty="0" err="1"/>
                  <a:t>uses</a:t>
                </a:r>
                <a:r>
                  <a:rPr lang="id-ID" sz="3200" dirty="0"/>
                  <a:t> sampling </a:t>
                </a:r>
                <a:r>
                  <a:rPr lang="id-ID" sz="3200" dirty="0" err="1"/>
                  <a:t>with</a:t>
                </a:r>
                <a:r>
                  <a:rPr lang="id-ID" sz="3200" dirty="0"/>
                  <a:t> </a:t>
                </a:r>
                <a:r>
                  <a:rPr lang="id-ID" sz="3200" dirty="0" err="1"/>
                  <a:t>replacement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to</a:t>
                </a:r>
                <a:r>
                  <a:rPr lang="id-ID" sz="3200" dirty="0"/>
                  <a:t> </a:t>
                </a:r>
                <a:r>
                  <a:rPr lang="id-ID" sz="3200" dirty="0" err="1"/>
                  <a:t>form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the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training</a:t>
                </a:r>
                <a:r>
                  <a:rPr lang="id-ID" sz="3200" dirty="0"/>
                  <a:t> set</a:t>
                </a:r>
              </a:p>
              <a:p>
                <a:pPr marL="268288" indent="-268288"/>
                <a:r>
                  <a:rPr lang="id-ID" sz="3200" dirty="0"/>
                  <a:t>Given: </a:t>
                </a:r>
                <a:r>
                  <a:rPr lang="id-ID" sz="3200" dirty="0" err="1"/>
                  <a:t>the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training</a:t>
                </a:r>
                <a:r>
                  <a:rPr lang="id-ID" sz="3200" dirty="0"/>
                  <a:t> set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consisting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of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3200" dirty="0"/>
                  <a:t> entries</a:t>
                </a:r>
              </a:p>
              <a:p>
                <a:pPr marL="268288" indent="-268288"/>
                <a:r>
                  <a:rPr lang="id-ID" sz="3200" dirty="0" err="1"/>
                  <a:t>Bootstrap</a:t>
                </a:r>
                <a:r>
                  <a:rPr lang="id-ID" sz="3200" dirty="0"/>
                  <a:t> </a:t>
                </a:r>
                <a:r>
                  <a:rPr lang="id-ID" sz="3200" dirty="0" err="1"/>
                  <a:t>generates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new</a:t>
                </a:r>
                <a:r>
                  <a:rPr lang="id-ID" sz="3200" dirty="0"/>
                  <a:t> </a:t>
                </a:r>
                <a:r>
                  <a:rPr lang="id-ID" sz="3200" dirty="0" err="1"/>
                  <a:t>datasets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each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of</a:t>
                </a:r>
                <a:r>
                  <a:rPr lang="id-ID" sz="3200" dirty="0"/>
                  <a:t> </a:t>
                </a:r>
                <a:r>
                  <a:rPr lang="id-ID" sz="3200" dirty="0" err="1"/>
                  <a:t>size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id-ID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by</a:t>
                </a:r>
                <a:r>
                  <a:rPr lang="id-ID" sz="3200" dirty="0"/>
                  <a:t> sampling </a:t>
                </a:r>
                <a14:m>
                  <m:oMath xmlns:m="http://schemas.openxmlformats.org/officeDocument/2006/math">
                    <m:r>
                      <a:rPr lang="id-ID" sz="3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uniformly</a:t>
                </a:r>
                <a:r>
                  <a:rPr lang="id-ID" sz="3200" dirty="0"/>
                  <a:t> </a:t>
                </a:r>
                <a:r>
                  <a:rPr lang="id-ID" sz="3200" dirty="0" err="1"/>
                  <a:t>with</a:t>
                </a:r>
                <a:r>
                  <a:rPr lang="id-ID" sz="3200" dirty="0"/>
                  <a:t> </a:t>
                </a:r>
                <a:r>
                  <a:rPr lang="id-ID" sz="3200" dirty="0" err="1"/>
                  <a:t>replacement</a:t>
                </a:r>
                <a:r>
                  <a:rPr lang="id-ID" sz="3200" dirty="0"/>
                  <a:t>. The </a:t>
                </a:r>
                <a:r>
                  <a:rPr lang="id-ID" sz="3200" dirty="0" err="1"/>
                  <a:t>consequence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is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that</a:t>
                </a:r>
                <a:r>
                  <a:rPr lang="id-ID" sz="3200" dirty="0"/>
                  <a:t> </a:t>
                </a:r>
                <a:r>
                  <a:rPr lang="id-ID" sz="3200" dirty="0" err="1"/>
                  <a:t>some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entries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can</a:t>
                </a:r>
                <a:r>
                  <a:rPr lang="id-ID" sz="3200" dirty="0"/>
                  <a:t> </a:t>
                </a:r>
                <a:r>
                  <a:rPr lang="id-ID" sz="3200" dirty="0" err="1"/>
                  <a:t>be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repeated</a:t>
                </a:r>
                <a:r>
                  <a:rPr lang="id-ID" sz="32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3200" dirty="0"/>
                  <a:t>.</a:t>
                </a:r>
              </a:p>
              <a:p>
                <a:pPr marL="268288" indent="-268288"/>
                <a:r>
                  <a:rPr lang="id-ID" sz="3200" dirty="0"/>
                  <a:t>In </a:t>
                </a:r>
                <a:r>
                  <a:rPr lang="id-ID" sz="3200" dirty="0" err="1"/>
                  <a:t>special</a:t>
                </a:r>
                <a:r>
                  <a:rPr lang="id-ID" sz="3200" dirty="0"/>
                  <a:t> </a:t>
                </a:r>
                <a:r>
                  <a:rPr lang="id-ID" sz="3200" dirty="0" err="1"/>
                  <a:t>case</a:t>
                </a:r>
                <a:r>
                  <a:rPr lang="id-ID" sz="3200" dirty="0"/>
                  <a:t> (</a:t>
                </a:r>
                <a:r>
                  <a:rPr lang="id-ID" sz="3200" dirty="0" err="1"/>
                  <a:t>called</a:t>
                </a:r>
                <a:r>
                  <a:rPr lang="id-ID" sz="3200" dirty="0"/>
                  <a:t> 632 </a:t>
                </a:r>
                <a:r>
                  <a:rPr lang="id-ID" sz="3200" dirty="0" err="1"/>
                  <a:t>boosting</a:t>
                </a:r>
                <a:r>
                  <a:rPr lang="id-ID" sz="3200" dirty="0"/>
                  <a:t>) </a:t>
                </a:r>
                <a:r>
                  <a:rPr lang="id-ID" sz="3200" dirty="0" err="1"/>
                  <a:t>when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d-ID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for</a:t>
                </a:r>
                <a:r>
                  <a:rPr lang="id-ID" sz="3200" dirty="0"/>
                  <a:t> </a:t>
                </a:r>
                <a:r>
                  <a:rPr lang="id-ID" sz="3200" dirty="0" err="1"/>
                  <a:t>large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3200" dirty="0"/>
                  <a:t>  </a:t>
                </a:r>
                <a:r>
                  <a:rPr lang="id-ID" sz="3200" dirty="0" err="1"/>
                  <a:t>is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expected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to</a:t>
                </a:r>
                <a:r>
                  <a:rPr lang="id-ID" sz="3200" dirty="0"/>
                  <a:t> </a:t>
                </a:r>
                <a:r>
                  <a:rPr lang="id-ID" sz="3200" dirty="0" err="1"/>
                  <a:t>have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id-ID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id-ID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≈63,2%</m:t>
                    </m:r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of</a:t>
                </a:r>
                <a:r>
                  <a:rPr lang="id-ID" sz="3200" dirty="0"/>
                  <a:t> </a:t>
                </a:r>
                <a:r>
                  <a:rPr lang="id-ID" sz="3200" dirty="0" err="1"/>
                  <a:t>unique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samples</a:t>
                </a:r>
                <a:r>
                  <a:rPr lang="id-ID" sz="3200" dirty="0"/>
                  <a:t>. The </a:t>
                </a:r>
                <a:r>
                  <a:rPr lang="id-ID" sz="3200" dirty="0" err="1"/>
                  <a:t>rest</a:t>
                </a:r>
                <a:r>
                  <a:rPr lang="id-ID" sz="3200" dirty="0"/>
                  <a:t> are </a:t>
                </a:r>
                <a:r>
                  <a:rPr lang="id-ID" sz="3200" dirty="0" err="1"/>
                  <a:t>duplicates</a:t>
                </a:r>
                <a:endParaRPr lang="id-ID" sz="3200" dirty="0"/>
              </a:p>
              <a:p>
                <a:pPr marL="268288" indent="-268288"/>
                <a:r>
                  <a:rPr lang="id-ID" sz="3200" dirty="0"/>
                  <a:t>The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models</a:t>
                </a:r>
                <a:r>
                  <a:rPr lang="id-ID" sz="3200" dirty="0"/>
                  <a:t> are </a:t>
                </a:r>
                <a:r>
                  <a:rPr lang="id-ID" sz="3200" dirty="0" err="1"/>
                  <a:t>learned</a:t>
                </a:r>
                <a:r>
                  <a:rPr lang="id-ID" sz="3200" dirty="0"/>
                  <a:t> </a:t>
                </a:r>
                <a:r>
                  <a:rPr lang="id-ID" sz="3200" dirty="0" err="1"/>
                  <a:t>using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the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above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bootstrap</a:t>
                </a:r>
                <a:r>
                  <a:rPr lang="id-ID" sz="3200" dirty="0"/>
                  <a:t> </a:t>
                </a:r>
                <a:r>
                  <a:rPr lang="id-ID" sz="3200" dirty="0" err="1"/>
                  <a:t>samples</a:t>
                </a:r>
                <a:endParaRPr lang="id-ID" sz="3200" dirty="0"/>
              </a:p>
              <a:p>
                <a:pPr marL="268288" indent="-268288"/>
                <a:r>
                  <a:rPr lang="id-ID" sz="3200" dirty="0"/>
                  <a:t>The </a:t>
                </a:r>
                <a:r>
                  <a:rPr lang="id-ID" sz="3200" dirty="0" err="1"/>
                  <a:t>statistical</a:t>
                </a:r>
                <a:r>
                  <a:rPr lang="id-ID" sz="3200" dirty="0"/>
                  <a:t> </a:t>
                </a:r>
                <a:r>
                  <a:rPr lang="id-ID" sz="3200" dirty="0" err="1"/>
                  <a:t>models</a:t>
                </a:r>
                <a:r>
                  <a:rPr lang="id-ID" sz="3200" dirty="0"/>
                  <a:t> are </a:t>
                </a:r>
                <a:r>
                  <a:rPr lang="id-ID" sz="3200" dirty="0" err="1"/>
                  <a:t>combined</a:t>
                </a:r>
                <a:r>
                  <a:rPr lang="id-ID" sz="3200" dirty="0"/>
                  <a:t>, e.g. </a:t>
                </a:r>
                <a:r>
                  <a:rPr lang="id-ID" sz="3200" dirty="0" err="1"/>
                  <a:t>by</a:t>
                </a:r>
                <a:r>
                  <a:rPr lang="id-ID" sz="3200" dirty="0"/>
                  <a:t> </a:t>
                </a:r>
                <a:r>
                  <a:rPr lang="id-ID" sz="3200" dirty="0" err="1"/>
                  <a:t>averaging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the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output</a:t>
                </a:r>
                <a:r>
                  <a:rPr lang="id-ID" sz="3200" dirty="0"/>
                  <a:t> (</a:t>
                </a:r>
                <a:r>
                  <a:rPr lang="id-ID" sz="3200" dirty="0" err="1"/>
                  <a:t>for</a:t>
                </a:r>
                <a:r>
                  <a:rPr lang="id-ID" sz="3200" dirty="0"/>
                  <a:t> </a:t>
                </a:r>
                <a:r>
                  <a:rPr lang="id-ID" sz="3200" dirty="0" err="1"/>
                  <a:t>regression</a:t>
                </a:r>
                <a:r>
                  <a:rPr lang="id-ID" sz="3200" dirty="0"/>
                  <a:t>) </a:t>
                </a:r>
                <a:r>
                  <a:rPr lang="id-ID" sz="3200" dirty="0" err="1"/>
                  <a:t>or</a:t>
                </a:r>
                <a:r>
                  <a:rPr lang="id-ID" sz="3200" dirty="0"/>
                  <a:t> </a:t>
                </a:r>
                <a:r>
                  <a:rPr lang="id-ID" sz="3200" dirty="0" err="1"/>
                  <a:t>by</a:t>
                </a:r>
                <a:r>
                  <a:rPr lang="id-ID" sz="3200" dirty="0"/>
                  <a:t> voting (</a:t>
                </a:r>
                <a:r>
                  <a:rPr lang="id-ID" sz="3200" dirty="0" err="1"/>
                  <a:t>for</a:t>
                </a:r>
                <a:r>
                  <a:rPr lang="id-ID" sz="3200" dirty="0"/>
                  <a:t> </a:t>
                </a:r>
                <a:r>
                  <a:rPr lang="id-ID" sz="3200" dirty="0" err="1"/>
                  <a:t>classification</a:t>
                </a:r>
                <a:r>
                  <a:rPr lang="id-ID" sz="3200" dirty="0"/>
                  <a:t>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1B1925A-FDF0-43C8-B9C2-B552D273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64" y="2547238"/>
                <a:ext cx="8077232" cy="3542665"/>
              </a:xfrm>
              <a:prstGeom prst="rect">
                <a:avLst/>
              </a:prstGeom>
              <a:blipFill>
                <a:blip r:embed="rId3"/>
                <a:stretch>
                  <a:fillRect l="-528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92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5BDB2F-CD65-4A6A-99FD-A4EB007B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Recomended</a:t>
            </a:r>
            <a:r>
              <a:rPr lang="id-ID" dirty="0"/>
              <a:t> </a:t>
            </a:r>
            <a:r>
              <a:rPr lang="id-ID" dirty="0" err="1"/>
              <a:t>Experimental</a:t>
            </a:r>
            <a:r>
              <a:rPr lang="id-ID" dirty="0"/>
              <a:t> </a:t>
            </a:r>
            <a:r>
              <a:rPr lang="id-ID" dirty="0" err="1"/>
              <a:t>Validation</a:t>
            </a:r>
            <a:r>
              <a:rPr lang="id-ID" dirty="0"/>
              <a:t> </a:t>
            </a:r>
            <a:r>
              <a:rPr lang="id-ID" dirty="0" err="1"/>
              <a:t>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C67C94-772C-45E7-A200-96AA9C6414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d-ID" sz="2800" dirty="0"/>
                  <a:t>Use 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sz="2800" dirty="0"/>
                  <a:t>-</a:t>
                </a:r>
                <a:r>
                  <a:rPr lang="id-ID" sz="2800" dirty="0" err="1"/>
                  <a:t>fold</a:t>
                </a:r>
                <a:r>
                  <a:rPr lang="id-ID" sz="2800" dirty="0"/>
                  <a:t> </a:t>
                </a:r>
                <a:r>
                  <a:rPr lang="id-ID" sz="2800" dirty="0" err="1"/>
                  <a:t>cross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validation</a:t>
                </a:r>
                <a:r>
                  <a:rPr lang="id-ID" sz="2800" dirty="0"/>
                  <a:t> (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id-ID" sz="2800" dirty="0"/>
                  <a:t> </a:t>
                </a:r>
                <a:r>
                  <a:rPr lang="id-ID" sz="2800" dirty="0" err="1"/>
                  <a:t>or</a:t>
                </a:r>
                <a:r>
                  <a:rPr lang="id-ID" sz="2800" dirty="0"/>
                  <a:t> 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id-ID" sz="2800" dirty="0"/>
                  <a:t>) </a:t>
                </a:r>
                <a:r>
                  <a:rPr lang="id-ID" sz="2800" dirty="0" err="1"/>
                  <a:t>for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estimating</a:t>
                </a:r>
                <a:r>
                  <a:rPr lang="id-ID" sz="2800" dirty="0"/>
                  <a:t> </a:t>
                </a:r>
                <a:r>
                  <a:rPr lang="id-ID" sz="2800" dirty="0" err="1"/>
                  <a:t>performance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estimates</a:t>
                </a:r>
                <a:r>
                  <a:rPr lang="id-ID" sz="2800" dirty="0"/>
                  <a:t> (</a:t>
                </a:r>
                <a:r>
                  <a:rPr lang="id-ID" sz="2800" dirty="0" err="1"/>
                  <a:t>accuracy</a:t>
                </a:r>
                <a:r>
                  <a:rPr lang="id-ID" sz="2800" dirty="0"/>
                  <a:t>, </a:t>
                </a:r>
                <a:r>
                  <a:rPr lang="id-ID" sz="2800" dirty="0" err="1"/>
                  <a:t>etc</a:t>
                </a:r>
                <a:r>
                  <a:rPr lang="id-ID" sz="2800" dirty="0"/>
                  <a:t>)</a:t>
                </a:r>
              </a:p>
              <a:p>
                <a:r>
                  <a:rPr lang="id-ID" sz="2800" dirty="0" err="1"/>
                  <a:t>Compute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the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mean</a:t>
                </a:r>
                <a:r>
                  <a:rPr lang="id-ID" sz="2800" dirty="0"/>
                  <a:t> </a:t>
                </a:r>
                <a:r>
                  <a:rPr lang="id-ID" sz="2800" dirty="0" err="1"/>
                  <a:t>value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</a:t>
                </a:r>
                <a:r>
                  <a:rPr lang="id-ID" sz="2800" dirty="0" err="1"/>
                  <a:t>performance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estimate</a:t>
                </a:r>
                <a:r>
                  <a:rPr lang="id-ID" sz="2800" dirty="0"/>
                  <a:t>, </a:t>
                </a:r>
                <a:r>
                  <a:rPr lang="id-ID" sz="2800" dirty="0" err="1"/>
                  <a:t>and</a:t>
                </a:r>
                <a:r>
                  <a:rPr lang="id-ID" sz="2800" dirty="0"/>
                  <a:t> </a:t>
                </a:r>
                <a:r>
                  <a:rPr lang="id-ID" sz="2800" dirty="0" err="1"/>
                  <a:t>standard</a:t>
                </a:r>
                <a:r>
                  <a:rPr lang="id-ID" sz="2800" dirty="0"/>
                  <a:t> </a:t>
                </a:r>
                <a:r>
                  <a:rPr lang="id-ID" sz="2800" dirty="0" err="1"/>
                  <a:t>deviation</a:t>
                </a:r>
                <a:r>
                  <a:rPr lang="id-ID" sz="2800" dirty="0"/>
                  <a:t> </a:t>
                </a:r>
                <a:r>
                  <a:rPr lang="id-ID" sz="2800" dirty="0" err="1"/>
                  <a:t>and</a:t>
                </a:r>
                <a:r>
                  <a:rPr lang="id-ID" sz="2800" dirty="0"/>
                  <a:t> </a:t>
                </a:r>
                <a:r>
                  <a:rPr lang="id-ID" sz="2800" dirty="0" err="1"/>
                  <a:t>confidence</a:t>
                </a:r>
                <a:r>
                  <a:rPr lang="id-ID" sz="2800" dirty="0"/>
                  <a:t> interval</a:t>
                </a:r>
              </a:p>
              <a:p>
                <a:r>
                  <a:rPr lang="id-ID" sz="2800" dirty="0" err="1"/>
                  <a:t>Report</a:t>
                </a:r>
                <a:r>
                  <a:rPr lang="id-ID" sz="2800" dirty="0"/>
                  <a:t> </a:t>
                </a:r>
                <a:r>
                  <a:rPr lang="id-ID" sz="2800" dirty="0" err="1"/>
                  <a:t>mean</a:t>
                </a:r>
                <a:r>
                  <a:rPr lang="id-ID" sz="2800" dirty="0"/>
                  <a:t> </a:t>
                </a:r>
                <a:r>
                  <a:rPr lang="id-ID" sz="2800" dirty="0" err="1"/>
                  <a:t>values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</a:t>
                </a:r>
                <a:r>
                  <a:rPr lang="id-ID" sz="2800" dirty="0" err="1"/>
                  <a:t>performance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estimates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and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their</a:t>
                </a:r>
                <a:r>
                  <a:rPr lang="id-ID" sz="2800" dirty="0"/>
                  <a:t> </a:t>
                </a:r>
                <a:r>
                  <a:rPr lang="id-ID" sz="2800" dirty="0" err="1"/>
                  <a:t>standard</a:t>
                </a:r>
                <a:r>
                  <a:rPr lang="id-ID" sz="2800" dirty="0"/>
                  <a:t> </a:t>
                </a:r>
                <a:r>
                  <a:rPr lang="id-ID" sz="2800" dirty="0" err="1"/>
                  <a:t>deviations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or</a:t>
                </a:r>
                <a:r>
                  <a:rPr lang="id-ID" sz="2800" dirty="0"/>
                  <a:t> 95% </a:t>
                </a:r>
                <a:r>
                  <a:rPr lang="id-ID" sz="2800" dirty="0" err="1"/>
                  <a:t>confidence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intervals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around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the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mean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C67C94-772C-45E7-A200-96AA9C641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r="-889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05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Measure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Sebagian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</a:t>
            </a:r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diturunkan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classification matrix</a:t>
            </a:r>
            <a:r>
              <a:rPr lang="en-US" sz="2800" dirty="0"/>
              <a:t> (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i="1" dirty="0"/>
              <a:t>confusion matrix)</a:t>
            </a:r>
          </a:p>
          <a:p>
            <a:pPr lvl="1"/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meringkas</a:t>
            </a:r>
            <a:r>
              <a:rPr lang="en-US" sz="2400" dirty="0"/>
              <a:t> data </a:t>
            </a:r>
            <a:r>
              <a:rPr lang="en-US" sz="2400" i="1" dirty="0"/>
              <a:t>correct/incorrect classification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/model </a:t>
            </a:r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dataset.</a:t>
            </a:r>
          </a:p>
          <a:p>
            <a:pPr lvl="1"/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confusion matrix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i="1" dirty="0"/>
              <a:t>true classes (gold standard </a:t>
            </a:r>
            <a:r>
              <a:rPr lang="en-US" sz="2400" dirty="0"/>
              <a:t>/ </a:t>
            </a:r>
            <a:r>
              <a:rPr lang="en-US" sz="2400" dirty="0" err="1"/>
              <a:t>kelas</a:t>
            </a:r>
            <a:r>
              <a:rPr lang="en-US" sz="2400" dirty="0"/>
              <a:t> yang </a:t>
            </a:r>
            <a:r>
              <a:rPr lang="en-US" sz="2400" dirty="0" err="1"/>
              <a:t>sebenarnya</a:t>
            </a:r>
            <a:r>
              <a:rPr lang="en-US" sz="2400" dirty="0"/>
              <a:t>)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i="1" dirty="0"/>
              <a:t>predicted classes </a:t>
            </a:r>
            <a:r>
              <a:rPr lang="en-US" sz="2400" dirty="0"/>
              <a:t>(</a:t>
            </a:r>
            <a:r>
              <a:rPr lang="en-US" sz="2400" dirty="0" err="1"/>
              <a:t>kelas</a:t>
            </a:r>
            <a:r>
              <a:rPr lang="en-US" sz="2400" dirty="0"/>
              <a:t> yang </a:t>
            </a:r>
            <a:r>
              <a:rPr lang="en-US" sz="2400" dirty="0" err="1"/>
              <a:t>diprediksi</a:t>
            </a:r>
            <a:r>
              <a:rPr lang="en-US" sz="2400" dirty="0"/>
              <a:t>)</a:t>
            </a:r>
            <a:r>
              <a:rPr lang="en-US" sz="2400" i="1" dirty="0"/>
              <a:t>.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6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00565" y="1087374"/>
                <a:ext cx="6737617" cy="100097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Contoh -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2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3600" i="1">
                        <a:latin typeface="Cambria Math"/>
                      </a:rPr>
                      <m:t>2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i="1" dirty="0"/>
                  <a:t>Confusion Matrix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00565" y="1087374"/>
                <a:ext cx="6737617" cy="1000978"/>
              </a:xfrm>
              <a:blipFill>
                <a:blip r:embed="rId3"/>
                <a:stretch>
                  <a:fillRect l="-2805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>
            <a:extLst>
              <a:ext uri="{FF2B5EF4-FFF2-40B4-BE49-F238E27FC236}">
                <a16:creationId xmlns:a16="http://schemas.microsoft.com/office/drawing/2014/main" id="{BA6F3623-4F5F-42E1-ACD2-64A1842346ED}"/>
              </a:ext>
            </a:extLst>
          </p:cNvPr>
          <p:cNvSpPr/>
          <p:nvPr/>
        </p:nvSpPr>
        <p:spPr>
          <a:xfrm>
            <a:off x="959264" y="4042807"/>
            <a:ext cx="81847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d-ID" sz="2000" i="1" dirty="0"/>
              <a:t>C</a:t>
            </a:r>
            <a:r>
              <a:rPr lang="en-US" sz="2000" i="1" dirty="0" err="1"/>
              <a:t>onfusion</a:t>
            </a:r>
            <a:r>
              <a:rPr lang="en-US" sz="2000" i="1" dirty="0"/>
              <a:t> matrix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(C1/C2)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data 500 yang </a:t>
            </a:r>
            <a:r>
              <a:rPr lang="en-US" sz="2000" dirty="0" err="1"/>
              <a:t>terbagi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250 data per </a:t>
            </a:r>
            <a:r>
              <a:rPr lang="en-US" sz="2000" dirty="0" err="1"/>
              <a:t>kelas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i="1" dirty="0"/>
              <a:t>Diagonal cell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data yang </a:t>
            </a:r>
            <a:r>
              <a:rPr lang="en-US" sz="2000" dirty="0" err="1"/>
              <a:t>terklasifikasi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i="1" dirty="0"/>
              <a:t>(correct classification)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i="1" dirty="0"/>
              <a:t>Off-diagonal cells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data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terklasifikasi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i="1" dirty="0"/>
              <a:t>(misclassification)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i="1" dirty="0"/>
              <a:t>Top-right cell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C1 yang </a:t>
            </a:r>
            <a:r>
              <a:rPr lang="en-US" sz="2000" dirty="0" err="1"/>
              <a:t>terklasifikasi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C2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sebaliknya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i="1" dirty="0"/>
              <a:t>lower-left cell</a:t>
            </a:r>
            <a:r>
              <a:rPr lang="en-US" sz="2000" dirty="0"/>
              <a:t> 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5D4CC0BB-9087-4470-99D0-CBA69A05B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663116"/>
              </p:ext>
            </p:extLst>
          </p:nvPr>
        </p:nvGraphicFramePr>
        <p:xfrm>
          <a:off x="2915816" y="2565377"/>
          <a:ext cx="3810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Predicted</a:t>
                      </a:r>
                      <a:r>
                        <a:rPr lang="en-US" sz="1600" baseline="0" dirty="0"/>
                        <a:t> Class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</a:t>
                      </a:r>
                      <a:r>
                        <a:rPr lang="en-US" sz="1600" baseline="0" dirty="0"/>
                        <a:t> Class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00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:r>
                  <a:rPr lang="en-US" dirty="0" err="1"/>
                  <a:t>Umum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Confusion Matrix</a:t>
                </a: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8117"/>
              </p:ext>
            </p:extLst>
          </p:nvPr>
        </p:nvGraphicFramePr>
        <p:xfrm>
          <a:off x="2699792" y="2184648"/>
          <a:ext cx="6048672" cy="2324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5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256">
                <a:tc rowSpan="2" gridSpan="2"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Predicted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6">
                <a:tc gridSpan="2" vMerge="1">
                  <a:txBody>
                    <a:bodyPr/>
                    <a:lstStyle/>
                    <a:p>
                      <a:pPr algn="ctr"/>
                      <a:endParaRPr lang="en-US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5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Actual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TP</a:t>
                      </a:r>
                      <a:endParaRPr lang="en-US" sz="1400" b="1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 = TP+FN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D = FP+TN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448">
                <a:tc gridSpan="2"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A = TP+FP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B = FN+TN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T = TP+FN+FP+TN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5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900" b="1" dirty="0"/>
                  <a:t>Accuracy</a:t>
                </a:r>
                <a:r>
                  <a:rPr lang="en-US" sz="1900" dirty="0"/>
                  <a:t>  : </a:t>
                </a:r>
                <a:r>
                  <a:rPr lang="en-US" sz="1900" dirty="0" err="1"/>
                  <a:t>proporsi</a:t>
                </a:r>
                <a:r>
                  <a:rPr lang="en-US" sz="1900" dirty="0"/>
                  <a:t> data yang </a:t>
                </a:r>
                <a:r>
                  <a:rPr lang="en-US" sz="1900" dirty="0" err="1"/>
                  <a:t>terklasifikasi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dengan</a:t>
                </a:r>
                <a:r>
                  <a:rPr lang="en-US" sz="1900" dirty="0"/>
                  <a:t> </a:t>
                </a:r>
                <a:r>
                  <a:rPr lang="en-US" sz="1900" dirty="0" err="1"/>
                  <a:t>benar</a:t>
                </a:r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𝑎𝑐𝑐𝑢𝑟𝑎𝑐𝑦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342900" indent="-342900">
                  <a:buAutoNum type="arabicPeriod" startAt="2"/>
                </a:pPr>
                <a:r>
                  <a:rPr lang="en-US" sz="1900" b="1" dirty="0"/>
                  <a:t>Error rate </a:t>
                </a:r>
                <a:r>
                  <a:rPr lang="en-US" sz="1900" dirty="0"/>
                  <a:t> : </a:t>
                </a:r>
                <a:r>
                  <a:rPr lang="en-US" sz="1900" dirty="0" err="1"/>
                  <a:t>proporsi</a:t>
                </a:r>
                <a:r>
                  <a:rPr lang="en-US" sz="1900" dirty="0"/>
                  <a:t> data yang </a:t>
                </a:r>
                <a:r>
                  <a:rPr lang="en-US" sz="1900" dirty="0" err="1"/>
                  <a:t>tidak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terklasifikasi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dengan</a:t>
                </a:r>
                <a:r>
                  <a:rPr lang="en-US" sz="1900" dirty="0"/>
                  <a:t> </a:t>
                </a:r>
                <a:r>
                  <a:rPr lang="en-US" sz="1900" dirty="0" err="1"/>
                  <a:t>benar</a:t>
                </a:r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𝑒𝑟𝑟𝑜𝑟</m:t>
                      </m:r>
                      <m:r>
                        <a:rPr lang="en-US" sz="2000" b="0" i="1" smtClean="0">
                          <a:latin typeface="Cambria Math"/>
                        </a:rPr>
                        <m:t>_</m:t>
                      </m:r>
                      <m:r>
                        <a:rPr lang="en-US" sz="2000" b="0" i="1" smtClean="0">
                          <a:latin typeface="Cambria Math"/>
                        </a:rPr>
                        <m:t>𝑟𝑎𝑡𝑒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𝑇𝑃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𝑇𝑁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𝐹𝑃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sz="1900" b="1" dirty="0"/>
                  <a:t>Recall (</a:t>
                </a:r>
                <a:r>
                  <a:rPr lang="en-AU" sz="1800" b="1" dirty="0">
                    <a:sym typeface="Symbol" pitchFamily="18" charset="2"/>
                  </a:rPr>
                  <a:t>Sensitivity </a:t>
                </a:r>
                <a:r>
                  <a:rPr lang="en-AU" sz="1800" dirty="0">
                    <a:sym typeface="Symbol" pitchFamily="18" charset="2"/>
                  </a:rPr>
                  <a:t>/ </a:t>
                </a:r>
                <a:r>
                  <a:rPr lang="en-US" sz="1900" b="1" dirty="0"/>
                  <a:t>TPR) </a:t>
                </a:r>
                <a:r>
                  <a:rPr lang="en-US" sz="1900" dirty="0"/>
                  <a:t>: </a:t>
                </a:r>
                <a:r>
                  <a:rPr lang="en-US" sz="1900" dirty="0" err="1"/>
                  <a:t>proporsi</a:t>
                </a:r>
                <a:r>
                  <a:rPr lang="en-US" sz="1900" dirty="0"/>
                  <a:t> data </a:t>
                </a:r>
                <a:r>
                  <a:rPr lang="en-US" sz="1900" dirty="0" err="1"/>
                  <a:t>dari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kelas</a:t>
                </a:r>
                <a:r>
                  <a:rPr lang="en-US" sz="1900" dirty="0"/>
                  <a:t> </a:t>
                </a:r>
                <a:r>
                  <a:rPr lang="en-US" sz="1900" dirty="0" err="1"/>
                  <a:t>positif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terklasifikasi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sebagai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kelas</a:t>
                </a:r>
                <a:r>
                  <a:rPr lang="en-US" sz="1900" dirty="0"/>
                  <a:t> </a:t>
                </a:r>
                <a:r>
                  <a:rPr lang="en-US" sz="1900" dirty="0" err="1"/>
                  <a:t>positif</a:t>
                </a:r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𝑇𝑃𝑅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US" sz="1900" b="1" dirty="0"/>
                  <a:t>Precision </a:t>
                </a:r>
                <a:r>
                  <a:rPr lang="en-US" sz="1900" dirty="0"/>
                  <a:t>: </a:t>
                </a:r>
                <a:r>
                  <a:rPr lang="en-US" sz="1900" dirty="0" err="1"/>
                  <a:t>proporsi</a:t>
                </a:r>
                <a:r>
                  <a:rPr lang="en-US" sz="1900" dirty="0"/>
                  <a:t> data </a:t>
                </a:r>
                <a:r>
                  <a:rPr lang="en-US" sz="1900" dirty="0" err="1"/>
                  <a:t>terprediksi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sebagai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kelas</a:t>
                </a:r>
                <a:r>
                  <a:rPr lang="en-US" sz="1900" dirty="0"/>
                  <a:t> </a:t>
                </a:r>
                <a:r>
                  <a:rPr lang="en-US" sz="1900" dirty="0" err="1"/>
                  <a:t>positif</a:t>
                </a:r>
                <a:r>
                  <a:rPr lang="en-US" sz="1900" dirty="0"/>
                  <a:t> yang </a:t>
                </a:r>
                <a:r>
                  <a:rPr lang="en-US" sz="1900" dirty="0" err="1"/>
                  <a:t>benar</a:t>
                </a:r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𝑝𝑟𝑒𝑐𝑖𝑠𝑖𝑜𝑛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8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Performance Metrics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en-US" sz="1900" b="1" dirty="0"/>
                  <a:t>F-Measure</a:t>
                </a:r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𝐹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𝑀𝑒𝑎𝑠𝑢𝑟𝑒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×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 startAt="6"/>
                </a:pPr>
                <a:r>
                  <a:rPr lang="en-AU" sz="1900" b="1" dirty="0">
                    <a:sym typeface="Symbol" pitchFamily="18" charset="2"/>
                  </a:rPr>
                  <a:t>FPR (False Positive Rate)</a:t>
                </a:r>
                <a:r>
                  <a:rPr lang="id-ID" sz="1900" b="1" dirty="0">
                    <a:sym typeface="Symbol" pitchFamily="18" charset="2"/>
                  </a:rPr>
                  <a:t> / </a:t>
                </a:r>
                <a:r>
                  <a:rPr lang="id-ID" sz="1900" b="1" dirty="0" err="1">
                    <a:sym typeface="Symbol" pitchFamily="18" charset="2"/>
                  </a:rPr>
                  <a:t>False</a:t>
                </a:r>
                <a:r>
                  <a:rPr lang="id-ID" sz="1900" b="1" dirty="0">
                    <a:sym typeface="Symbol" pitchFamily="18" charset="2"/>
                  </a:rPr>
                  <a:t> Alarm</a:t>
                </a:r>
                <a:endParaRPr lang="en-AU" sz="1900" b="1" dirty="0"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sym typeface="Symbol" pitchFamily="18" charset="2"/>
                        </a:rPr>
                        <m:t>𝐹𝑃𝑅</m:t>
                      </m:r>
                      <m:r>
                        <a:rPr lang="en-US" sz="2000" b="0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sym typeface="Symbol" pitchFamily="18" charset="2"/>
                            </a:rPr>
                            <m:t>𝐹𝑃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sym typeface="Symbol" pitchFamily="18" charset="2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sym typeface="Symbol" pitchFamily="18" charset="2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id-ID" sz="2000" dirty="0">
                  <a:sym typeface="Symbol" pitchFamily="18" charset="2"/>
                </a:endParaRPr>
              </a:p>
              <a:p>
                <a:pPr marL="342900" indent="-342900">
                  <a:buFont typeface="+mj-lt"/>
                  <a:buAutoNum type="arabicPeriod" startAt="6"/>
                </a:pPr>
                <a:r>
                  <a:rPr lang="en-AU" sz="2000" b="1" dirty="0">
                    <a:sym typeface="Symbol" pitchFamily="18" charset="2"/>
                  </a:rPr>
                  <a:t>F</a:t>
                </a:r>
                <a:r>
                  <a:rPr lang="id-ID" sz="2000" b="1" dirty="0">
                    <a:sym typeface="Symbol" pitchFamily="18" charset="2"/>
                  </a:rPr>
                  <a:t>N</a:t>
                </a:r>
                <a:r>
                  <a:rPr lang="en-AU" sz="2000" b="1" dirty="0">
                    <a:sym typeface="Symbol" pitchFamily="18" charset="2"/>
                  </a:rPr>
                  <a:t>R (False </a:t>
                </a:r>
                <a:r>
                  <a:rPr lang="id-ID" sz="2000" b="1" dirty="0" err="1">
                    <a:sym typeface="Symbol" pitchFamily="18" charset="2"/>
                  </a:rPr>
                  <a:t>Negative</a:t>
                </a:r>
                <a:r>
                  <a:rPr lang="en-AU" sz="2000" b="1" dirty="0">
                    <a:sym typeface="Symbol" pitchFamily="18" charset="2"/>
                  </a:rPr>
                  <a:t> Rate)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sym typeface="Symbol" pitchFamily="18" charset="2"/>
                        </a:rPr>
                        <m:t>𝐹𝑃𝑅</m:t>
                      </m:r>
                      <m:r>
                        <a:rPr lang="en-US" sz="2400" i="1">
                          <a:latin typeface="Cambria Math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𝐹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𝑁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𝐹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n-AU" sz="2000" dirty="0">
                  <a:sym typeface="Symbol" pitchFamily="18" charset="2"/>
                </a:endParaRPr>
              </a:p>
              <a:p>
                <a:pPr marL="342900" indent="-342900">
                  <a:buFont typeface="+mj-lt"/>
                  <a:buAutoNum type="arabicPeriod" startAt="7"/>
                </a:pPr>
                <a:r>
                  <a:rPr lang="en-AU" sz="1900" b="1" dirty="0">
                    <a:sym typeface="Symbol" pitchFamily="18" charset="2"/>
                  </a:rPr>
                  <a:t>Specificity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sym typeface="Symbol" pitchFamily="18" charset="2"/>
                        </a:rPr>
                        <m:t>𝑆𝑝𝑒𝑐𝑖𝑓𝑖𝑐𝑖𝑡𝑦</m:t>
                      </m:r>
                      <m:r>
                        <a:rPr lang="en-US" sz="2000" b="0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sym typeface="Symbol" pitchFamily="18" charset="2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sym typeface="Symbol" pitchFamily="18" charset="2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sym typeface="Symbol" pitchFamily="18" charset="2"/>
                            </a:rPr>
                            <m:t>𝑇𝑁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sym typeface="Symbol" pitchFamily="18" charset="2"/>
                        </a:rPr>
                        <m:t>=1−</m:t>
                      </m:r>
                      <m:r>
                        <a:rPr lang="en-US" sz="2000" b="0" i="1" smtClean="0">
                          <a:latin typeface="Cambria Math"/>
                          <a:sym typeface="Symbol" pitchFamily="18" charset="2"/>
                        </a:rPr>
                        <m:t>𝐹𝑃𝑅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275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Performance in Unequal Importance of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assymetric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Kelas</a:t>
            </a:r>
            <a:r>
              <a:rPr lang="en-US" dirty="0"/>
              <a:t> 1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Kelas</a:t>
            </a:r>
            <a:r>
              <a:rPr lang="en-US" dirty="0"/>
              <a:t> +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– </a:t>
            </a:r>
          </a:p>
          <a:p>
            <a:pPr marL="182880" lvl="1"/>
            <a:r>
              <a:rPr lang="en-US" sz="2400" dirty="0"/>
              <a:t>Accuracy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yang </a:t>
            </a:r>
            <a:r>
              <a:rPr lang="en-US" sz="2400" dirty="0" err="1"/>
              <a:t>bagus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mengevaluasi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pengklasifikasi</a:t>
            </a:r>
            <a:endParaRPr lang="en-US" sz="2400" dirty="0"/>
          </a:p>
          <a:p>
            <a:pPr marL="457200" lvl="2"/>
            <a:r>
              <a:rPr lang="en-US" sz="2200" dirty="0" err="1"/>
              <a:t>Gunakan</a:t>
            </a:r>
            <a:r>
              <a:rPr lang="en-US" sz="2200" dirty="0"/>
              <a:t> sensitivity, specificity, FPR, FNR</a:t>
            </a:r>
          </a:p>
          <a:p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status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bangkrut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  <a:p>
            <a:pPr lvl="2"/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memprediksi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dirty="0" err="1"/>
              <a:t>kebangkrutan</a:t>
            </a:r>
            <a:r>
              <a:rPr lang="en-US" sz="1600" dirty="0"/>
              <a:t> </a:t>
            </a:r>
            <a:r>
              <a:rPr lang="en-US" sz="1600" dirty="0" err="1"/>
              <a:t>daripada</a:t>
            </a:r>
            <a:r>
              <a:rPr lang="en-US" sz="1600" dirty="0"/>
              <a:t>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diprediksi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normal</a:t>
            </a:r>
          </a:p>
          <a:p>
            <a:r>
              <a:rPr lang="en-US" dirty="0" err="1"/>
              <a:t>Tentukan</a:t>
            </a:r>
            <a:r>
              <a:rPr lang="en-US" dirty="0"/>
              <a:t> data TP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yang paling </a:t>
            </a:r>
            <a:r>
              <a:rPr lang="en-US" dirty="0" err="1"/>
              <a:t>penting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60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A8A11-8BC9-4D06-BEE3-C303A8903BA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0099" y="1191711"/>
            <a:ext cx="3099773" cy="433240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Contoh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Soal</a:t>
            </a:r>
            <a:r>
              <a:rPr lang="en-US" sz="3200" i="1" dirty="0" err="1"/>
              <a:t>cs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0099" y="459105"/>
            <a:ext cx="8229600" cy="949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Hasil </a:t>
            </a:r>
            <a:r>
              <a:rPr lang="en-US" sz="2800" b="1" dirty="0" err="1"/>
              <a:t>Eksperimen</a:t>
            </a:r>
            <a:r>
              <a:rPr lang="en-US" sz="2800" b="1" dirty="0"/>
              <a:t> </a:t>
            </a:r>
            <a:r>
              <a:rPr lang="en-US" sz="2800" b="1" dirty="0" err="1"/>
              <a:t>sebuah</a:t>
            </a:r>
            <a:r>
              <a:rPr lang="en-US" sz="2800" b="1" dirty="0"/>
              <a:t> </a:t>
            </a:r>
            <a:r>
              <a:rPr lang="en-US" sz="2800" b="1" dirty="0" err="1"/>
              <a:t>Algoritma</a:t>
            </a:r>
            <a:r>
              <a:rPr lang="en-US" sz="2800" b="1" dirty="0"/>
              <a:t> </a:t>
            </a:r>
            <a:r>
              <a:rPr lang="en-US" sz="2800" b="1" dirty="0" err="1"/>
              <a:t>Klasifikasi</a:t>
            </a:r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33400" y="2094131"/>
          <a:ext cx="3657600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r>
                        <a:rPr lang="en-US" sz="1400" b="1" baseline="0" dirty="0">
                          <a:latin typeface="Arial" pitchFamily="34" charset="0"/>
                          <a:cs typeface="Arial" pitchFamily="34" charset="0"/>
                        </a:rPr>
                        <a:t> Testing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Actual</a:t>
                      </a:r>
                    </a:p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Predicted</a:t>
                      </a:r>
                    </a:p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95801" y="2799080"/>
          <a:ext cx="4533900" cy="200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Predicted</a:t>
                      </a:r>
                    </a:p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Actual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 = 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D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A =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B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T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95800" y="2094131"/>
                <a:ext cx="449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Confusion Matrix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Hasil</a:t>
                </a:r>
                <a:r>
                  <a:rPr lang="en-US" dirty="0"/>
                  <a:t> </a:t>
                </a:r>
                <a:r>
                  <a:rPr lang="en-US" dirty="0" err="1"/>
                  <a:t>Eksperimen</a:t>
                </a:r>
                <a:r>
                  <a:rPr lang="en-US" dirty="0"/>
                  <a:t> di </a:t>
                </a:r>
                <a:r>
                  <a:rPr lang="en-US" dirty="0" err="1"/>
                  <a:t>Samping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094131"/>
                <a:ext cx="44958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495800" y="4953000"/>
            <a:ext cx="4495800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400" b="1" dirty="0"/>
              <a:t>TP = 4	FP = 1	TN = 1	FN = 2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24314" y="5486400"/>
                <a:ext cx="4367286" cy="1011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𝑎𝑐𝑐𝑢𝑟𝑎𝑐𝑦</m:t>
                      </m:r>
                      <m:r>
                        <a:rPr lang="en-US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4+1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=0.625=62.5%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𝑒𝑟𝑟𝑜𝑟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=0.375=37.5%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314" y="5486400"/>
                <a:ext cx="4367286" cy="10118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50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7002" y="975616"/>
            <a:ext cx="2211388" cy="364614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Contoh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Soal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4756" y="1453851"/>
            <a:ext cx="8303707" cy="699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i="1" dirty="0"/>
              <a:t>diabetic retinopathy </a:t>
            </a:r>
            <a:r>
              <a:rPr lang="en-US" dirty="0" err="1"/>
              <a:t>menunjukkan</a:t>
            </a:r>
            <a:r>
              <a:rPr lang="en-US" dirty="0"/>
              <a:t> data </a:t>
            </a:r>
            <a:r>
              <a:rPr lang="en-US" i="1" dirty="0"/>
              <a:t>confusion matrix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9600" y="2743200"/>
          <a:ext cx="5105401" cy="200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Predicted</a:t>
                      </a:r>
                    </a:p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Abnormal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Actual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C = 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Abnormal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D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A =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B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itchFamily="34" charset="0"/>
                          <a:cs typeface="Arial" pitchFamily="34" charset="0"/>
                        </a:rPr>
                        <a:t>T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8780" y="2851666"/>
            <a:ext cx="130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 Negative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244" y="464522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 Negative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9607" y="306710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 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0963" y="4402300"/>
            <a:ext cx="1223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 Positive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1309632" y="3159443"/>
            <a:ext cx="1814568" cy="65055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1522696" y="4114801"/>
            <a:ext cx="1601504" cy="53042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4572006" y="3374886"/>
            <a:ext cx="2257779" cy="43511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4572001" y="4114800"/>
            <a:ext cx="2330540" cy="2875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599" y="5029200"/>
                <a:ext cx="3731855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𝑠𝑒𝑛𝑠𝑖𝑡𝑖𝑣𝑖𝑡𝑦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𝑇𝑃</m:t>
                          </m:r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r>
                            <a:rPr lang="en-US" sz="1400" i="1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1+2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=33.3%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029200"/>
                <a:ext cx="3731855" cy="500650"/>
              </a:xfrm>
              <a:prstGeom prst="rect">
                <a:avLst/>
              </a:prstGeom>
              <a:blipFill rotWithShape="1">
                <a:blip r:embed="rId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599" y="5529850"/>
                <a:ext cx="3606821" cy="499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𝑠𝑝𝑒𝑐𝑖𝑓𝑖𝑐𝑖𝑡𝑦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sym typeface="Symbol" pitchFamily="18" charset="2"/>
                            </a:rPr>
                            <m:t>𝑇𝑁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  <a:sym typeface="Symbol" pitchFamily="18" charset="2"/>
                            </a:rPr>
                            <m:t>𝐹𝑃</m:t>
                          </m:r>
                          <m:r>
                            <a:rPr lang="en-US" sz="1400" i="1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r>
                            <a:rPr lang="en-US" sz="1400" i="1">
                              <a:latin typeface="Cambria Math"/>
                              <a:sym typeface="Symbol" pitchFamily="18" charset="2"/>
                            </a:rPr>
                            <m:t>𝑇𝑁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1+4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=80%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529850"/>
                <a:ext cx="3606821" cy="499880"/>
              </a:xfrm>
              <a:prstGeom prst="rect">
                <a:avLst/>
              </a:prstGeom>
              <a:blipFill rotWithShape="1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9599" y="6053320"/>
                <a:ext cx="3063980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𝐹𝑃𝑅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  <a:sym typeface="Symbol" pitchFamily="18" charset="2"/>
                            </a:rPr>
                            <m:t>𝐹𝑃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  <a:sym typeface="Symbol" pitchFamily="18" charset="2"/>
                            </a:rPr>
                            <m:t>𝐹𝑃</m:t>
                          </m:r>
                          <m:r>
                            <a:rPr lang="en-US" sz="1400" i="1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r>
                            <a:rPr lang="en-US" sz="1400" i="1">
                              <a:latin typeface="Cambria Math"/>
                              <a:sym typeface="Symbol" pitchFamily="18" charset="2"/>
                            </a:rPr>
                            <m:t>𝑇𝑁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1+4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=20%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6053320"/>
                <a:ext cx="3063980" cy="500650"/>
              </a:xfrm>
              <a:prstGeom prst="rect">
                <a:avLst/>
              </a:prstGeom>
              <a:blipFill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4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6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id-ID" sz="3600" dirty="0" err="1">
                <a:latin typeface="Tahoma" pitchFamily="34" charset="0"/>
              </a:rPr>
              <a:t>Classifier</a:t>
            </a:r>
            <a:r>
              <a:rPr lang="id-ID" sz="3600" dirty="0">
                <a:latin typeface="Tahoma" pitchFamily="34" charset="0"/>
              </a:rPr>
              <a:t> </a:t>
            </a:r>
            <a:r>
              <a:rPr lang="id-ID" sz="3600" dirty="0" err="1">
                <a:latin typeface="Tahoma" pitchFamily="34" charset="0"/>
              </a:rPr>
              <a:t>Experimental</a:t>
            </a:r>
            <a:r>
              <a:rPr lang="id-ID" sz="3600" dirty="0">
                <a:latin typeface="Tahoma" pitchFamily="34" charset="0"/>
              </a:rPr>
              <a:t> </a:t>
            </a:r>
            <a:r>
              <a:rPr lang="id-ID" sz="3600" dirty="0" err="1">
                <a:latin typeface="Tahoma" pitchFamily="34" charset="0"/>
              </a:rPr>
              <a:t>Evaluation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959264" y="2547238"/>
            <a:ext cx="8077232" cy="354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/>
            <a:r>
              <a:rPr lang="id-ID" sz="3200" dirty="0" err="1"/>
              <a:t>Classifiers</a:t>
            </a:r>
            <a:r>
              <a:rPr lang="id-ID" sz="3200" dirty="0"/>
              <a:t> are </a:t>
            </a:r>
            <a:r>
              <a:rPr lang="id-ID" sz="3200" dirty="0" err="1"/>
              <a:t>learned</a:t>
            </a:r>
            <a:r>
              <a:rPr lang="id-ID" sz="3200" dirty="0"/>
              <a:t> </a:t>
            </a:r>
            <a:r>
              <a:rPr lang="id-ID" sz="3200" dirty="0" err="1"/>
              <a:t>on</a:t>
            </a:r>
            <a:r>
              <a:rPr lang="id-ID" sz="3200" dirty="0"/>
              <a:t> a </a:t>
            </a:r>
            <a:r>
              <a:rPr lang="id-ID" sz="3200" dirty="0" err="1"/>
              <a:t>finite</a:t>
            </a:r>
            <a:r>
              <a:rPr lang="id-ID" sz="3200" dirty="0"/>
              <a:t> </a:t>
            </a:r>
            <a:r>
              <a:rPr lang="id-ID" sz="3200" dirty="0" err="1"/>
              <a:t>training</a:t>
            </a:r>
            <a:r>
              <a:rPr lang="id-ID" sz="3200" dirty="0"/>
              <a:t> </a:t>
            </a:r>
            <a:r>
              <a:rPr lang="id-ID" sz="3200" dirty="0" err="1"/>
              <a:t>multiset</a:t>
            </a:r>
            <a:endParaRPr lang="id-ID" sz="3200" dirty="0"/>
          </a:p>
          <a:p>
            <a:pPr marL="268288" indent="-268288"/>
            <a:r>
              <a:rPr lang="id-ID" sz="3200" dirty="0"/>
              <a:t>A </a:t>
            </a:r>
            <a:r>
              <a:rPr lang="id-ID" sz="3200" dirty="0" err="1"/>
              <a:t>learned</a:t>
            </a:r>
            <a:r>
              <a:rPr lang="id-ID" sz="3200" dirty="0"/>
              <a:t> </a:t>
            </a:r>
            <a:r>
              <a:rPr lang="id-ID" sz="3200" dirty="0" err="1"/>
              <a:t>classifier</a:t>
            </a:r>
            <a:r>
              <a:rPr lang="id-ID" sz="3200" dirty="0"/>
              <a:t> has </a:t>
            </a:r>
            <a:r>
              <a:rPr lang="id-ID" sz="3200" dirty="0" err="1"/>
              <a:t>to</a:t>
            </a:r>
            <a:r>
              <a:rPr lang="id-ID" sz="3200" dirty="0"/>
              <a:t> </a:t>
            </a:r>
            <a:r>
              <a:rPr lang="id-ID" sz="3200" dirty="0" err="1"/>
              <a:t>be</a:t>
            </a:r>
            <a:r>
              <a:rPr lang="id-ID" sz="3200" dirty="0"/>
              <a:t> </a:t>
            </a:r>
            <a:r>
              <a:rPr lang="id-ID" sz="3200" dirty="0" err="1"/>
              <a:t>tested</a:t>
            </a:r>
            <a:r>
              <a:rPr lang="id-ID" sz="3200" dirty="0"/>
              <a:t> </a:t>
            </a:r>
            <a:r>
              <a:rPr lang="id-ID" sz="3200" dirty="0" err="1"/>
              <a:t>on</a:t>
            </a:r>
            <a:r>
              <a:rPr lang="id-ID" sz="3200" dirty="0"/>
              <a:t> a </a:t>
            </a:r>
            <a:r>
              <a:rPr lang="id-ID" sz="3200" dirty="0" err="1"/>
              <a:t>different</a:t>
            </a:r>
            <a:r>
              <a:rPr lang="id-ID" sz="3200" dirty="0"/>
              <a:t> </a:t>
            </a:r>
            <a:r>
              <a:rPr lang="id-ID" sz="3200" dirty="0" err="1"/>
              <a:t>test</a:t>
            </a:r>
            <a:r>
              <a:rPr lang="id-ID" sz="3200" dirty="0"/>
              <a:t> set </a:t>
            </a:r>
            <a:r>
              <a:rPr lang="id-ID" sz="3200" dirty="0" err="1"/>
              <a:t>experimentally</a:t>
            </a:r>
            <a:endParaRPr lang="id-ID" sz="3200" dirty="0"/>
          </a:p>
          <a:p>
            <a:pPr marL="268288" indent="-268288"/>
            <a:r>
              <a:rPr lang="id-ID" sz="3200" dirty="0"/>
              <a:t>The </a:t>
            </a:r>
            <a:r>
              <a:rPr lang="id-ID" sz="3200" dirty="0" err="1"/>
              <a:t>classifier</a:t>
            </a:r>
            <a:r>
              <a:rPr lang="id-ID" sz="3200" dirty="0"/>
              <a:t> </a:t>
            </a:r>
            <a:r>
              <a:rPr lang="id-ID" sz="3200" dirty="0" err="1"/>
              <a:t>performs</a:t>
            </a:r>
            <a:r>
              <a:rPr lang="id-ID" sz="3200" dirty="0"/>
              <a:t> </a:t>
            </a:r>
            <a:r>
              <a:rPr lang="id-ID" sz="3200" dirty="0" err="1"/>
              <a:t>on</a:t>
            </a:r>
            <a:r>
              <a:rPr lang="id-ID" sz="3200" dirty="0"/>
              <a:t> </a:t>
            </a:r>
            <a:r>
              <a:rPr lang="id-ID" sz="3200" dirty="0" err="1"/>
              <a:t>different</a:t>
            </a:r>
            <a:r>
              <a:rPr lang="id-ID" sz="3200" dirty="0"/>
              <a:t> data in </a:t>
            </a:r>
            <a:r>
              <a:rPr lang="id-ID" sz="3200" dirty="0" err="1"/>
              <a:t>the</a:t>
            </a:r>
            <a:r>
              <a:rPr lang="id-ID" sz="3200" dirty="0"/>
              <a:t> </a:t>
            </a:r>
            <a:r>
              <a:rPr lang="id-ID" sz="3200" dirty="0" err="1"/>
              <a:t>run</a:t>
            </a:r>
            <a:r>
              <a:rPr lang="id-ID" sz="3200" dirty="0"/>
              <a:t> mode </a:t>
            </a:r>
            <a:r>
              <a:rPr lang="id-ID" sz="3200" dirty="0" err="1"/>
              <a:t>that</a:t>
            </a:r>
            <a:r>
              <a:rPr lang="id-ID" sz="3200" dirty="0"/>
              <a:t> </a:t>
            </a:r>
            <a:r>
              <a:rPr lang="id-ID" sz="3200" dirty="0" err="1"/>
              <a:t>on</a:t>
            </a:r>
            <a:r>
              <a:rPr lang="id-ID" sz="3200" dirty="0"/>
              <a:t> </a:t>
            </a:r>
            <a:r>
              <a:rPr lang="id-ID" sz="3200" dirty="0" err="1"/>
              <a:t>which</a:t>
            </a:r>
            <a:r>
              <a:rPr lang="id-ID" sz="3200" dirty="0"/>
              <a:t> </a:t>
            </a:r>
            <a:r>
              <a:rPr lang="id-ID" sz="3200" dirty="0" err="1"/>
              <a:t>it</a:t>
            </a:r>
            <a:r>
              <a:rPr lang="id-ID" sz="3200" dirty="0"/>
              <a:t> has </a:t>
            </a:r>
            <a:r>
              <a:rPr lang="id-ID" sz="3200" dirty="0" err="1"/>
              <a:t>learned</a:t>
            </a:r>
            <a:endParaRPr lang="id-ID" sz="3200" dirty="0"/>
          </a:p>
          <a:p>
            <a:pPr marL="268288" indent="-268288"/>
            <a:r>
              <a:rPr lang="id-ID" sz="3200" dirty="0"/>
              <a:t>The </a:t>
            </a:r>
            <a:r>
              <a:rPr lang="id-ID" sz="3200" dirty="0" err="1"/>
              <a:t>experimental</a:t>
            </a:r>
            <a:r>
              <a:rPr lang="id-ID" sz="3200" dirty="0"/>
              <a:t> </a:t>
            </a:r>
            <a:r>
              <a:rPr lang="id-ID" sz="3200" dirty="0" err="1"/>
              <a:t>performance</a:t>
            </a:r>
            <a:r>
              <a:rPr lang="id-ID" sz="3200" dirty="0"/>
              <a:t> </a:t>
            </a:r>
            <a:r>
              <a:rPr lang="id-ID" sz="3200" dirty="0" err="1"/>
              <a:t>on</a:t>
            </a:r>
            <a:r>
              <a:rPr lang="id-ID" sz="3200" dirty="0"/>
              <a:t> </a:t>
            </a:r>
            <a:r>
              <a:rPr lang="id-ID" sz="3200" dirty="0" err="1"/>
              <a:t>the</a:t>
            </a:r>
            <a:r>
              <a:rPr lang="id-ID" sz="3200" dirty="0"/>
              <a:t> </a:t>
            </a:r>
            <a:r>
              <a:rPr lang="id-ID" sz="3200" dirty="0" err="1"/>
              <a:t>test</a:t>
            </a:r>
            <a:r>
              <a:rPr lang="id-ID" sz="3200" dirty="0"/>
              <a:t> data </a:t>
            </a:r>
            <a:r>
              <a:rPr lang="id-ID" sz="3200" dirty="0" err="1"/>
              <a:t>is</a:t>
            </a:r>
            <a:r>
              <a:rPr lang="id-ID" sz="3200" dirty="0"/>
              <a:t> a </a:t>
            </a:r>
            <a:r>
              <a:rPr lang="id-ID" sz="3200" dirty="0" err="1"/>
              <a:t>proxy</a:t>
            </a:r>
            <a:r>
              <a:rPr lang="id-ID" sz="3200" dirty="0"/>
              <a:t> </a:t>
            </a:r>
            <a:r>
              <a:rPr lang="id-ID" sz="3200" dirty="0" err="1"/>
              <a:t>for</a:t>
            </a:r>
            <a:r>
              <a:rPr lang="id-ID" sz="3200" dirty="0"/>
              <a:t> </a:t>
            </a:r>
            <a:r>
              <a:rPr lang="id-ID" sz="3200" dirty="0" err="1"/>
              <a:t>the</a:t>
            </a:r>
            <a:r>
              <a:rPr lang="id-ID" sz="3200" dirty="0"/>
              <a:t> </a:t>
            </a:r>
            <a:r>
              <a:rPr lang="id-ID" sz="3200" dirty="0" err="1"/>
              <a:t>performance</a:t>
            </a:r>
            <a:r>
              <a:rPr lang="id-ID" sz="3200" dirty="0"/>
              <a:t> </a:t>
            </a:r>
            <a:r>
              <a:rPr lang="id-ID" sz="3200" dirty="0" err="1"/>
              <a:t>on</a:t>
            </a:r>
            <a:r>
              <a:rPr lang="id-ID" sz="3200" dirty="0"/>
              <a:t> </a:t>
            </a:r>
            <a:r>
              <a:rPr lang="id-ID" sz="3200" dirty="0" err="1"/>
              <a:t>unseen</a:t>
            </a:r>
            <a:r>
              <a:rPr lang="id-ID" sz="3200" dirty="0"/>
              <a:t> data. </a:t>
            </a:r>
            <a:r>
              <a:rPr lang="id-ID" sz="3200" dirty="0" err="1"/>
              <a:t>It</a:t>
            </a:r>
            <a:r>
              <a:rPr lang="id-ID" sz="3200" dirty="0"/>
              <a:t> </a:t>
            </a:r>
            <a:r>
              <a:rPr lang="id-ID" sz="3200" dirty="0" err="1"/>
              <a:t>checks</a:t>
            </a:r>
            <a:r>
              <a:rPr lang="id-ID" sz="3200" dirty="0"/>
              <a:t> </a:t>
            </a:r>
            <a:r>
              <a:rPr lang="id-ID" sz="3200" dirty="0" err="1"/>
              <a:t>the</a:t>
            </a:r>
            <a:r>
              <a:rPr lang="id-ID" sz="3200" dirty="0"/>
              <a:t> </a:t>
            </a:r>
            <a:r>
              <a:rPr lang="id-ID" sz="3200" dirty="0" err="1"/>
              <a:t>classifier’s</a:t>
            </a:r>
            <a:r>
              <a:rPr lang="id-ID" sz="3200" dirty="0"/>
              <a:t> </a:t>
            </a:r>
            <a:r>
              <a:rPr lang="id-ID" sz="3200" dirty="0" err="1"/>
              <a:t>generalization</a:t>
            </a:r>
            <a:r>
              <a:rPr lang="id-ID" sz="3200" dirty="0"/>
              <a:t> </a:t>
            </a:r>
            <a:r>
              <a:rPr lang="id-ID" sz="3200" dirty="0" err="1"/>
              <a:t>ability</a:t>
            </a:r>
            <a:r>
              <a:rPr lang="id-ID" sz="3200" dirty="0"/>
              <a:t>.</a:t>
            </a:r>
          </a:p>
          <a:p>
            <a:pPr marL="268288" indent="-268288"/>
            <a:r>
              <a:rPr lang="id-ID" sz="3200" dirty="0" err="1"/>
              <a:t>There</a:t>
            </a:r>
            <a:r>
              <a:rPr lang="id-ID" sz="3200" dirty="0"/>
              <a:t> </a:t>
            </a:r>
            <a:r>
              <a:rPr lang="id-ID" sz="3200" dirty="0" err="1"/>
              <a:t>is</a:t>
            </a:r>
            <a:r>
              <a:rPr lang="id-ID" sz="3200" dirty="0"/>
              <a:t> a </a:t>
            </a:r>
            <a:r>
              <a:rPr lang="id-ID" sz="3200" dirty="0" err="1"/>
              <a:t>need</a:t>
            </a:r>
            <a:r>
              <a:rPr lang="id-ID" sz="3200" dirty="0"/>
              <a:t> </a:t>
            </a:r>
            <a:r>
              <a:rPr lang="id-ID" sz="3200" dirty="0" err="1"/>
              <a:t>for</a:t>
            </a:r>
            <a:r>
              <a:rPr lang="id-ID" sz="3200" dirty="0"/>
              <a:t> a </a:t>
            </a:r>
            <a:r>
              <a:rPr lang="id-ID" sz="3200" dirty="0" err="1"/>
              <a:t>criterion</a:t>
            </a:r>
            <a:r>
              <a:rPr lang="id-ID" sz="3200" dirty="0"/>
              <a:t> </a:t>
            </a:r>
            <a:r>
              <a:rPr lang="id-ID" sz="3200" dirty="0" err="1"/>
              <a:t>function</a:t>
            </a:r>
            <a:r>
              <a:rPr lang="id-ID" sz="3200" dirty="0"/>
              <a:t> </a:t>
            </a:r>
            <a:r>
              <a:rPr lang="id-ID" sz="3200" dirty="0" err="1"/>
              <a:t>assessing</a:t>
            </a:r>
            <a:r>
              <a:rPr lang="id-ID" sz="3200" dirty="0"/>
              <a:t> </a:t>
            </a:r>
            <a:r>
              <a:rPr lang="id-ID" sz="3200" dirty="0" err="1"/>
              <a:t>the</a:t>
            </a:r>
            <a:r>
              <a:rPr lang="id-ID" sz="3200" dirty="0"/>
              <a:t> </a:t>
            </a:r>
            <a:r>
              <a:rPr lang="id-ID" sz="3200" dirty="0" err="1"/>
              <a:t>classifier</a:t>
            </a:r>
            <a:r>
              <a:rPr lang="id-ID" sz="3200" dirty="0"/>
              <a:t> </a:t>
            </a:r>
            <a:r>
              <a:rPr lang="id-ID" sz="3200" dirty="0" err="1"/>
              <a:t>performance</a:t>
            </a:r>
            <a:r>
              <a:rPr lang="id-ID" sz="3200" dirty="0"/>
              <a:t> </a:t>
            </a:r>
            <a:r>
              <a:rPr lang="id-ID" sz="3200" dirty="0" err="1"/>
              <a:t>experimentally</a:t>
            </a:r>
            <a:r>
              <a:rPr lang="id-ID" sz="3200" dirty="0"/>
              <a:t>.</a:t>
            </a:r>
          </a:p>
          <a:p>
            <a:pPr marL="268288" indent="-268288"/>
            <a:r>
              <a:rPr lang="id-ID" sz="3200" dirty="0"/>
              <a:t>A </a:t>
            </a:r>
            <a:r>
              <a:rPr lang="id-ID" sz="3200" dirty="0" err="1"/>
              <a:t>need</a:t>
            </a:r>
            <a:r>
              <a:rPr lang="id-ID" sz="3200" dirty="0"/>
              <a:t> </a:t>
            </a:r>
            <a:r>
              <a:rPr lang="id-ID" sz="3200" dirty="0" err="1"/>
              <a:t>for</a:t>
            </a:r>
            <a:r>
              <a:rPr lang="id-ID" sz="3200" dirty="0"/>
              <a:t> </a:t>
            </a:r>
            <a:r>
              <a:rPr lang="id-ID" sz="3200" dirty="0" err="1"/>
              <a:t>comparing</a:t>
            </a:r>
            <a:r>
              <a:rPr lang="id-ID" sz="3200" dirty="0"/>
              <a:t> </a:t>
            </a:r>
            <a:r>
              <a:rPr lang="id-ID" sz="3200" dirty="0" err="1"/>
              <a:t>classifiers</a:t>
            </a:r>
            <a:r>
              <a:rPr lang="id-ID" sz="3200" dirty="0"/>
              <a:t> </a:t>
            </a:r>
            <a:r>
              <a:rPr lang="id-ID" sz="3200" dirty="0" err="1"/>
              <a:t>experimentally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2375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A8A11-8BC9-4D06-BEE3-C303A8903BA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1560" y="613499"/>
            <a:ext cx="5076056" cy="43284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Multi-level 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11560" y="1124743"/>
                <a:ext cx="8532440" cy="13681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Matriks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dimana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jumlah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kelas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serta</a:t>
                </a:r>
                <a:r>
                  <a:rPr lang="en-US" sz="2400" dirty="0"/>
                  <a:t> data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𝒊</m:t>
                    </m:r>
                    <m:r>
                      <a:rPr lang="en-US" sz="2400" b="1" i="1" dirty="0">
                        <a:latin typeface="Cambria Math"/>
                      </a:rPr>
                      <m:t>,</m:t>
                    </m:r>
                    <m:r>
                      <a:rPr lang="en-US" sz="2400" b="1" i="1" dirty="0">
                        <a:latin typeface="Cambria Math"/>
                      </a:rPr>
                      <m:t>𝒋</m:t>
                    </m:r>
                    <m:r>
                      <a:rPr lang="en-US" sz="2400" b="1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 err="1"/>
                  <a:t>merepresentasikan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jumlah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elemen</a:t>
                </a:r>
                <a:r>
                  <a:rPr lang="en-US" sz="2400" dirty="0"/>
                  <a:t> dari kelas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terprediksi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sebagai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sebagai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kelas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𝒋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11560" y="1124743"/>
                <a:ext cx="8532440" cy="1368153"/>
              </a:xfrm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r="5597"/>
          <a:stretch/>
        </p:blipFill>
        <p:spPr bwMode="auto">
          <a:xfrm>
            <a:off x="1247775" y="2743200"/>
            <a:ext cx="5486400" cy="346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111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A8A11-8BC9-4D06-BEE3-C303A8903BA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1127" y="764704"/>
            <a:ext cx="5796136" cy="576063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Contoh</a:t>
            </a:r>
            <a:r>
              <a:rPr lang="en-US" sz="3200" dirty="0">
                <a:solidFill>
                  <a:schemeClr val="tx1"/>
                </a:solidFill>
              </a:rPr>
              <a:t> - Multi-level Confusion Matrix</a:t>
            </a:r>
            <a:endParaRPr lang="en-US" sz="3200" i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23888"/>
              </p:ext>
            </p:extLst>
          </p:nvPr>
        </p:nvGraphicFramePr>
        <p:xfrm>
          <a:off x="317126" y="1772816"/>
          <a:ext cx="8487251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Predicted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Marginal</a:t>
                      </a:r>
                      <a:r>
                        <a:rPr lang="en-US" sz="2000" b="1" baseline="0" dirty="0">
                          <a:latin typeface="+mj-lt"/>
                          <a:cs typeface="Arial" pitchFamily="34" charset="0"/>
                        </a:rPr>
                        <a:t> Sum of </a:t>
                      </a:r>
                    </a:p>
                    <a:p>
                      <a:pPr algn="ctr"/>
                      <a:r>
                        <a:rPr lang="en-US" sz="2000" b="1" baseline="0" dirty="0">
                          <a:latin typeface="+mj-lt"/>
                          <a:cs typeface="Arial" pitchFamily="34" charset="0"/>
                        </a:rPr>
                        <a:t>Actual Values</a:t>
                      </a:r>
                      <a:endParaRPr lang="en-US" sz="2000" b="1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Class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Class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Class</a:t>
                      </a:r>
                      <a:r>
                        <a:rPr lang="en-US" sz="2000" b="1" baseline="0" dirty="0">
                          <a:latin typeface="+mj-lt"/>
                          <a:cs typeface="Arial" pitchFamily="34" charset="0"/>
                        </a:rPr>
                        <a:t> 3</a:t>
                      </a:r>
                      <a:endParaRPr lang="en-US" sz="2000" b="1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Actual</a:t>
                      </a:r>
                    </a:p>
                    <a:p>
                      <a:pPr algn="ctr"/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Class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Class 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latin typeface="+mj-lt"/>
                          <a:cs typeface="Arial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Marginal</a:t>
                      </a:r>
                      <a:r>
                        <a:rPr lang="en-US" sz="2000" b="1" baseline="0" dirty="0">
                          <a:latin typeface="+mj-lt"/>
                          <a:cs typeface="Arial" pitchFamily="34" charset="0"/>
                        </a:rPr>
                        <a:t> Sum of Predictions</a:t>
                      </a:r>
                      <a:endParaRPr lang="en-US" sz="2000" b="1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  <a:cs typeface="Arial" pitchFamily="34" charset="0"/>
                        </a:rPr>
                        <a:t>T = 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04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409800" y="337120"/>
                <a:ext cx="7722681" cy="70061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Konversi Multi-level Confusion Matrix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ke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Bentuk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409800" y="337120"/>
                <a:ext cx="7722681" cy="700617"/>
              </a:xfrm>
              <a:blipFill>
                <a:blip r:embed="rId2"/>
                <a:stretch>
                  <a:fillRect l="-1579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00960"/>
              </p:ext>
            </p:extLst>
          </p:nvPr>
        </p:nvGraphicFramePr>
        <p:xfrm>
          <a:off x="1045817" y="1199923"/>
          <a:ext cx="5419405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Class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Class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Class</a:t>
                      </a:r>
                      <a:r>
                        <a:rPr lang="en-US" sz="1800" b="1" baseline="0" dirty="0">
                          <a:latin typeface="Georgia" pitchFamily="18" charset="0"/>
                          <a:cs typeface="Arial" pitchFamily="34" charset="0"/>
                        </a:rPr>
                        <a:t> 3</a:t>
                      </a:r>
                      <a:endParaRPr lang="en-US" sz="1800" b="1" dirty="0"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Actual</a:t>
                      </a:r>
                    </a:p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Class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Class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latin typeface="Georgia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77213" y="4228909"/>
            <a:ext cx="250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itchFamily="18" charset="0"/>
                <a:cs typeface="Arial" pitchFamily="34" charset="0"/>
              </a:rPr>
              <a:t>2X2 Matrix </a:t>
            </a:r>
          </a:p>
          <a:p>
            <a:pPr algn="ctr"/>
            <a:r>
              <a:rPr lang="en-US" b="1" dirty="0">
                <a:latin typeface="Georgia" pitchFamily="18" charset="0"/>
                <a:cs typeface="Arial" pitchFamily="34" charset="0"/>
              </a:rPr>
              <a:t>Specific to Class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24322" y="2169785"/>
            <a:ext cx="609600" cy="381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24322" y="2688104"/>
            <a:ext cx="609600" cy="838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5192676" y="1453931"/>
            <a:ext cx="358993" cy="179070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4961921" y="2167607"/>
            <a:ext cx="838199" cy="177301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76521" y="1507004"/>
            <a:ext cx="1371600" cy="7239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07498" y="1868954"/>
            <a:ext cx="2221624" cy="134299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254823" y="1808018"/>
            <a:ext cx="1600201" cy="46666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419922" y="2349283"/>
            <a:ext cx="1905000" cy="50802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7498" y="1124744"/>
            <a:ext cx="6126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Georgia" pitchFamily="18" charset="0"/>
                <a:cs typeface="Arial" pitchFamily="34" charset="0"/>
              </a:rPr>
              <a:t>f</a:t>
            </a:r>
            <a:r>
              <a:rPr lang="en-US" sz="2500" b="1" baseline="-25000" dirty="0">
                <a:latin typeface="Georgia" pitchFamily="18" charset="0"/>
                <a:cs typeface="Arial" pitchFamily="34" charset="0"/>
              </a:rPr>
              <a:t>++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4748" y="1525714"/>
            <a:ext cx="5437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Georgia" pitchFamily="18" charset="0"/>
                <a:cs typeface="Arial" pitchFamily="34" charset="0"/>
              </a:rPr>
              <a:t>f</a:t>
            </a:r>
            <a:r>
              <a:rPr lang="en-US" sz="2500" b="1" baseline="-25000" dirty="0">
                <a:latin typeface="Georgia" pitchFamily="18" charset="0"/>
                <a:cs typeface="Arial" pitchFamily="34" charset="0"/>
              </a:rPr>
              <a:t>-+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28361" y="1569491"/>
            <a:ext cx="5437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Georgia" pitchFamily="18" charset="0"/>
                <a:cs typeface="Arial" pitchFamily="34" charset="0"/>
              </a:rPr>
              <a:t>f</a:t>
            </a:r>
            <a:r>
              <a:rPr lang="en-US" sz="2500" b="1" baseline="-25000" dirty="0">
                <a:latin typeface="Georgia" pitchFamily="18" charset="0"/>
                <a:cs typeface="Arial" pitchFamily="34" charset="0"/>
              </a:rPr>
              <a:t>+-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17670" y="2126242"/>
            <a:ext cx="4748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Georgia" pitchFamily="18" charset="0"/>
                <a:cs typeface="Arial" pitchFamily="34" charset="0"/>
              </a:rPr>
              <a:t>f</a:t>
            </a:r>
            <a:r>
              <a:rPr lang="en-US" sz="2500" b="1" baseline="-25000" dirty="0">
                <a:latin typeface="Georgia" pitchFamily="18" charset="0"/>
                <a:cs typeface="Arial" pitchFamily="34" charset="0"/>
              </a:rPr>
              <a:t>--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81007"/>
              </p:ext>
            </p:extLst>
          </p:nvPr>
        </p:nvGraphicFramePr>
        <p:xfrm>
          <a:off x="362843" y="4152709"/>
          <a:ext cx="6845617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1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Predicted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Class 1 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Not Class 1 (-)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Actual</a:t>
                      </a:r>
                    </a:p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Class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Class 1 (+)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latin typeface="Georgia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C = 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Not Class 1 (-)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D</a:t>
                      </a:r>
                      <a:r>
                        <a:rPr lang="en-US" sz="1800" b="1" baseline="0" dirty="0">
                          <a:latin typeface="Georgia" pitchFamily="18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A =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B =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eorgia" pitchFamily="18" charset="0"/>
                          <a:cs typeface="Arial" pitchFamily="34" charset="0"/>
                        </a:rPr>
                        <a:t>T = 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5082480" y="3526304"/>
            <a:ext cx="0" cy="630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91119" y="5229200"/>
            <a:ext cx="1845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= 2/14</a:t>
            </a:r>
          </a:p>
          <a:p>
            <a:r>
              <a:rPr lang="en-US" dirty="0"/>
              <a:t>Error  = 8/14</a:t>
            </a:r>
          </a:p>
          <a:p>
            <a:r>
              <a:rPr lang="en-US" dirty="0"/>
              <a:t>Recall = 2/4</a:t>
            </a:r>
          </a:p>
          <a:p>
            <a:r>
              <a:rPr lang="en-US" dirty="0"/>
              <a:t>Precision = 2/4</a:t>
            </a:r>
          </a:p>
        </p:txBody>
      </p:sp>
    </p:spTree>
    <p:extLst>
      <p:ext uri="{BB962C8B-B14F-4D97-AF65-F5344CB8AC3E}">
        <p14:creationId xmlns:p14="http://schemas.microsoft.com/office/powerpoint/2010/main" val="6175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Measure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Berdasarkan</a:t>
            </a:r>
            <a:r>
              <a:rPr lang="en-US" sz="2800" dirty="0"/>
              <a:t> Receiver Operating Characteristics (ROC)</a:t>
            </a:r>
          </a:p>
          <a:p>
            <a:pPr lvl="1"/>
            <a:r>
              <a:rPr lang="en-US" dirty="0"/>
              <a:t>Area under the ROC curve (AUC)</a:t>
            </a:r>
          </a:p>
          <a:p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bidang</a:t>
            </a:r>
            <a:r>
              <a:rPr lang="en-US" sz="2800" dirty="0"/>
              <a:t> Medical Diagnosis</a:t>
            </a:r>
          </a:p>
          <a:p>
            <a:r>
              <a:rPr lang="en-US" sz="2800" dirty="0"/>
              <a:t>Dominance Relationship:</a:t>
            </a:r>
          </a:p>
          <a:p>
            <a:pPr lvl="1"/>
            <a:r>
              <a:rPr lang="en-US" dirty="0"/>
              <a:t>A ROC curve A dominates another ROC curve B if A is always above and to the left of B in the plot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800" dirty="0"/>
              <a:t>Source : </a:t>
            </a:r>
          </a:p>
          <a:p>
            <a:pPr marL="0" indent="0" algn="r">
              <a:buNone/>
            </a:pPr>
            <a:r>
              <a:rPr lang="id-ID" sz="1800" dirty="0"/>
              <a:t>Lozano, J. A., Santafé, G., &amp; Inza, I. (2010). </a:t>
            </a:r>
            <a:r>
              <a:rPr lang="id-ID" sz="1800" i="1" dirty="0"/>
              <a:t>Classifier performance evaluation and comparison</a:t>
            </a:r>
            <a:r>
              <a:rPr lang="id-ID" sz="1800" dirty="0"/>
              <a:t> (pp. 48–56).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2565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11560" y="692696"/>
            <a:ext cx="6397625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Receiver Operating Characteristics (ROC)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1" y="1545265"/>
            <a:ext cx="730567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640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11560" y="692696"/>
            <a:ext cx="6397625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Receiver Operating Characteristics (ROC)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D5CBC10-290B-425C-9345-0885FD7A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3056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61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11560" y="692696"/>
            <a:ext cx="6397625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Receiver Operating Characteristics (ROC)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73181C-23CC-48A7-9D85-AA4FCA9B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6" y="1545265"/>
            <a:ext cx="73723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427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11560" y="692696"/>
            <a:ext cx="6397625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Receiver Operating Characteristics (ROC)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93B43-62A0-42FA-907F-A37F7FD7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5450"/>
            <a:ext cx="74676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789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11560" y="692696"/>
            <a:ext cx="6397625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Receiver Operating Characteristics (ROC)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8E03C-074E-46AA-8A5E-BAF905F89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781175"/>
            <a:ext cx="74009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761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11560" y="692696"/>
            <a:ext cx="6397625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Receiver Operating Characteristics (ROC)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1D4E2-BBDF-43C2-AAC7-D8EED9BA9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619250"/>
            <a:ext cx="75342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06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D3FBB6D-9A7D-4ACD-A0E6-58FD2679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Danger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Overfitting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8ED7660-C0BE-489A-A35C-B20C2E19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2708908"/>
          </a:xfrm>
        </p:spPr>
        <p:txBody>
          <a:bodyPr>
            <a:normAutofit/>
          </a:bodyPr>
          <a:lstStyle/>
          <a:p>
            <a:r>
              <a:rPr lang="id-ID" sz="2800" dirty="0" err="1"/>
              <a:t>Learning</a:t>
            </a:r>
            <a:r>
              <a:rPr lang="id-ID" sz="2800" dirty="0"/>
              <a:t> </a:t>
            </a:r>
            <a:r>
              <a:rPr lang="id-ID" sz="2800" dirty="0" err="1"/>
              <a:t>the</a:t>
            </a:r>
            <a:r>
              <a:rPr lang="id-ID" sz="2800" dirty="0"/>
              <a:t> </a:t>
            </a:r>
            <a:r>
              <a:rPr lang="id-ID" sz="2800" dirty="0" err="1"/>
              <a:t>training</a:t>
            </a:r>
            <a:r>
              <a:rPr lang="id-ID" sz="2800" dirty="0"/>
              <a:t> data </a:t>
            </a:r>
            <a:r>
              <a:rPr lang="id-ID" sz="2800" dirty="0" err="1"/>
              <a:t>too</a:t>
            </a:r>
            <a:r>
              <a:rPr lang="id-ID" sz="2800" dirty="0"/>
              <a:t> </a:t>
            </a:r>
            <a:r>
              <a:rPr lang="id-ID" sz="2800" dirty="0" err="1"/>
              <a:t>precisely</a:t>
            </a:r>
            <a:r>
              <a:rPr lang="id-ID" sz="2800" dirty="0"/>
              <a:t> </a:t>
            </a:r>
            <a:r>
              <a:rPr lang="id-ID" sz="2800" dirty="0" err="1"/>
              <a:t>usually</a:t>
            </a:r>
            <a:r>
              <a:rPr lang="id-ID" sz="2800" dirty="0"/>
              <a:t> </a:t>
            </a:r>
            <a:r>
              <a:rPr lang="id-ID" sz="2800" dirty="0" err="1"/>
              <a:t>leads</a:t>
            </a:r>
            <a:r>
              <a:rPr lang="id-ID" sz="2800" dirty="0"/>
              <a:t> </a:t>
            </a:r>
            <a:r>
              <a:rPr lang="id-ID" sz="2800" dirty="0" err="1"/>
              <a:t>to</a:t>
            </a:r>
            <a:r>
              <a:rPr lang="id-ID" sz="2800" dirty="0"/>
              <a:t> </a:t>
            </a:r>
            <a:r>
              <a:rPr lang="id-ID" sz="2800" dirty="0" err="1"/>
              <a:t>poor</a:t>
            </a:r>
            <a:r>
              <a:rPr lang="id-ID" sz="2800" dirty="0"/>
              <a:t> </a:t>
            </a:r>
            <a:r>
              <a:rPr lang="id-ID" sz="2800" dirty="0" err="1"/>
              <a:t>classification</a:t>
            </a:r>
            <a:r>
              <a:rPr lang="id-ID" sz="2800" dirty="0"/>
              <a:t> </a:t>
            </a:r>
            <a:r>
              <a:rPr lang="id-ID" sz="2800" dirty="0" err="1"/>
              <a:t>results</a:t>
            </a:r>
            <a:r>
              <a:rPr lang="id-ID" sz="2800" dirty="0"/>
              <a:t> </a:t>
            </a:r>
            <a:r>
              <a:rPr lang="id-ID" sz="2800" dirty="0" err="1"/>
              <a:t>on</a:t>
            </a:r>
            <a:r>
              <a:rPr lang="id-ID" sz="2800" dirty="0"/>
              <a:t> </a:t>
            </a:r>
            <a:r>
              <a:rPr lang="id-ID" sz="2800" dirty="0" err="1"/>
              <a:t>new</a:t>
            </a:r>
            <a:r>
              <a:rPr lang="id-ID" sz="2800" dirty="0"/>
              <a:t> data</a:t>
            </a:r>
          </a:p>
          <a:p>
            <a:r>
              <a:rPr lang="id-ID" sz="2800" dirty="0" err="1"/>
              <a:t>Classifier</a:t>
            </a:r>
            <a:r>
              <a:rPr lang="id-ID" sz="2800" dirty="0"/>
              <a:t> has </a:t>
            </a:r>
            <a:r>
              <a:rPr lang="id-ID" sz="2800" dirty="0" err="1"/>
              <a:t>to</a:t>
            </a:r>
            <a:r>
              <a:rPr lang="id-ID" sz="2800" dirty="0"/>
              <a:t> </a:t>
            </a:r>
            <a:r>
              <a:rPr lang="id-ID" sz="2800" dirty="0" err="1"/>
              <a:t>have</a:t>
            </a:r>
            <a:r>
              <a:rPr lang="id-ID" sz="2800" dirty="0"/>
              <a:t> </a:t>
            </a:r>
            <a:r>
              <a:rPr lang="id-ID" sz="2800" dirty="0" err="1"/>
              <a:t>the</a:t>
            </a:r>
            <a:r>
              <a:rPr lang="id-ID" sz="2800" dirty="0"/>
              <a:t> </a:t>
            </a:r>
            <a:r>
              <a:rPr lang="id-ID" sz="2800" dirty="0" err="1"/>
              <a:t>ability</a:t>
            </a:r>
            <a:r>
              <a:rPr lang="id-ID" sz="2800" dirty="0"/>
              <a:t> </a:t>
            </a:r>
            <a:r>
              <a:rPr lang="id-ID" sz="2800" dirty="0" err="1"/>
              <a:t>to</a:t>
            </a:r>
            <a:r>
              <a:rPr lang="id-ID" sz="2800" dirty="0"/>
              <a:t> </a:t>
            </a:r>
            <a:r>
              <a:rPr lang="id-ID" sz="2800" dirty="0" err="1"/>
              <a:t>generalize</a:t>
            </a:r>
            <a:endParaRPr lang="en-US" sz="2800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ADF1777-2223-4546-BF09-48CC4579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428" y="3573016"/>
            <a:ext cx="5724040" cy="215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1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lang="id-ID" dirty="0" err="1"/>
              <a:t>Training</a:t>
            </a:r>
            <a:r>
              <a:rPr lang="id-ID" dirty="0"/>
              <a:t> vs Testing Data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002159"/>
              </p:ext>
            </p:extLst>
          </p:nvPr>
        </p:nvGraphicFramePr>
        <p:xfrm>
          <a:off x="2819922" y="885459"/>
          <a:ext cx="5796200" cy="513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55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lang="id-ID" dirty="0" err="1"/>
              <a:t>Training</a:t>
            </a:r>
            <a:r>
              <a:rPr lang="id-ID" dirty="0"/>
              <a:t> vs Testing Data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81654"/>
              </p:ext>
            </p:extLst>
          </p:nvPr>
        </p:nvGraphicFramePr>
        <p:xfrm>
          <a:off x="2819922" y="885459"/>
          <a:ext cx="5796200" cy="513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16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id-ID" sz="3600" dirty="0" err="1">
                <a:latin typeface="Tahoma" pitchFamily="34" charset="0"/>
              </a:rPr>
              <a:t>Hold</a:t>
            </a:r>
            <a:r>
              <a:rPr lang="id-ID" sz="3600" dirty="0">
                <a:latin typeface="Tahoma" pitchFamily="34" charset="0"/>
              </a:rPr>
              <a:t> </a:t>
            </a:r>
            <a:r>
              <a:rPr lang="id-ID" sz="3600" dirty="0" err="1">
                <a:latin typeface="Tahoma" pitchFamily="34" charset="0"/>
              </a:rPr>
              <a:t>out</a:t>
            </a:r>
            <a:r>
              <a:rPr lang="id-ID" sz="3600" dirty="0">
                <a:latin typeface="Tahoma" pitchFamily="34" charset="0"/>
              </a:rPr>
              <a:t> </a:t>
            </a:r>
            <a:r>
              <a:rPr lang="id-ID" sz="3600" dirty="0" err="1">
                <a:latin typeface="Tahoma" pitchFamily="34" charset="0"/>
              </a:rPr>
              <a:t>method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1B1925A-FDF0-43C8-B9C2-B552D2734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264" y="2547238"/>
                <a:ext cx="8077232" cy="354266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1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7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5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/>
                <a:r>
                  <a:rPr lang="id-ID" sz="3200" dirty="0"/>
                  <a:t>Given data </a:t>
                </a:r>
                <a:r>
                  <a:rPr lang="id-ID" sz="3200" dirty="0" err="1"/>
                  <a:t>is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randomly</a:t>
                </a:r>
                <a:r>
                  <a:rPr lang="id-ID" sz="3200" dirty="0"/>
                  <a:t> </a:t>
                </a:r>
                <a:r>
                  <a:rPr lang="id-ID" sz="3200" dirty="0" err="1"/>
                  <a:t>partitioned</a:t>
                </a:r>
                <a:r>
                  <a:rPr lang="id-ID" sz="3200" dirty="0"/>
                  <a:t> </a:t>
                </a:r>
                <a:r>
                  <a:rPr lang="id-ID" sz="3200" dirty="0" err="1"/>
                  <a:t>into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two</a:t>
                </a:r>
                <a:r>
                  <a:rPr lang="id-ID" sz="3200" dirty="0"/>
                  <a:t> </a:t>
                </a:r>
                <a:r>
                  <a:rPr lang="id-ID" sz="3200" dirty="0" err="1"/>
                  <a:t>independent</a:t>
                </a:r>
                <a:r>
                  <a:rPr lang="id-ID" sz="3200" dirty="0"/>
                  <a:t> </a:t>
                </a:r>
                <a:r>
                  <a:rPr lang="id-ID" sz="3200" dirty="0" err="1"/>
                  <a:t>sets</a:t>
                </a:r>
                <a:endParaRPr lang="id-ID" sz="3200" dirty="0"/>
              </a:p>
              <a:p>
                <a:pPr marL="771208" lvl="1" indent="-268288"/>
                <a:r>
                  <a:rPr lang="id-ID" sz="3000" dirty="0" err="1"/>
                  <a:t>Training</a:t>
                </a:r>
                <a:r>
                  <a:rPr lang="id-ID" sz="3000" dirty="0"/>
                  <a:t> </a:t>
                </a:r>
                <a:r>
                  <a:rPr lang="id-ID" sz="3000" dirty="0" err="1"/>
                  <a:t>multi</a:t>
                </a:r>
                <a:r>
                  <a:rPr lang="id-ID" sz="3000" dirty="0"/>
                  <a:t>-set (e.g. 2/3 </a:t>
                </a:r>
                <a:r>
                  <a:rPr lang="id-ID" sz="3000" dirty="0" err="1"/>
                  <a:t>of</a:t>
                </a:r>
                <a:r>
                  <a:rPr lang="id-ID" sz="3000" dirty="0"/>
                  <a:t> data) </a:t>
                </a:r>
                <a:r>
                  <a:rPr lang="id-ID" sz="3000" dirty="0" err="1"/>
                  <a:t>for</a:t>
                </a:r>
                <a:r>
                  <a:rPr lang="id-ID" sz="3000" dirty="0"/>
                  <a:t> </a:t>
                </a:r>
                <a:r>
                  <a:rPr lang="id-ID" sz="3000" dirty="0" err="1"/>
                  <a:t>the</a:t>
                </a:r>
                <a:r>
                  <a:rPr lang="id-ID" sz="3000" dirty="0"/>
                  <a:t> </a:t>
                </a:r>
                <a:r>
                  <a:rPr lang="id-ID" sz="3000" dirty="0" err="1"/>
                  <a:t>statistical</a:t>
                </a:r>
                <a:r>
                  <a:rPr lang="id-ID" sz="3000" dirty="0"/>
                  <a:t> model </a:t>
                </a:r>
                <a:r>
                  <a:rPr lang="id-ID" sz="3000" dirty="0" err="1"/>
                  <a:t>construction</a:t>
                </a:r>
                <a:r>
                  <a:rPr lang="id-ID" sz="3000" dirty="0"/>
                  <a:t>, </a:t>
                </a:r>
                <a:r>
                  <a:rPr lang="id-ID" sz="3000" dirty="0" err="1"/>
                  <a:t>i.e</a:t>
                </a:r>
                <a:r>
                  <a:rPr lang="id-ID" sz="3000" dirty="0"/>
                  <a:t>. </a:t>
                </a:r>
                <a:r>
                  <a:rPr lang="id-ID" sz="3000" dirty="0" err="1"/>
                  <a:t>Learning</a:t>
                </a:r>
                <a:r>
                  <a:rPr lang="id-ID" sz="3000" dirty="0"/>
                  <a:t> </a:t>
                </a:r>
                <a:r>
                  <a:rPr lang="id-ID" sz="3000" dirty="0" err="1"/>
                  <a:t>the</a:t>
                </a:r>
                <a:r>
                  <a:rPr lang="id-ID" sz="3000" dirty="0"/>
                  <a:t> </a:t>
                </a:r>
                <a:r>
                  <a:rPr lang="id-ID" sz="3000" dirty="0" err="1"/>
                  <a:t>classifier</a:t>
                </a:r>
                <a:endParaRPr lang="id-ID" sz="3000" dirty="0"/>
              </a:p>
              <a:p>
                <a:pPr marL="771208" lvl="1" indent="-268288"/>
                <a:r>
                  <a:rPr lang="id-ID" sz="3000" dirty="0" err="1"/>
                  <a:t>Test</a:t>
                </a:r>
                <a:r>
                  <a:rPr lang="id-ID" sz="3000" dirty="0"/>
                  <a:t> set (e.g. 1/3 </a:t>
                </a:r>
                <a:r>
                  <a:rPr lang="id-ID" sz="3000" dirty="0" err="1"/>
                  <a:t>of</a:t>
                </a:r>
                <a:r>
                  <a:rPr lang="id-ID" sz="3000" dirty="0"/>
                  <a:t> data) </a:t>
                </a:r>
                <a:r>
                  <a:rPr lang="id-ID" sz="3000" dirty="0" err="1"/>
                  <a:t>is</a:t>
                </a:r>
                <a:r>
                  <a:rPr lang="id-ID" sz="3000" dirty="0"/>
                  <a:t> </a:t>
                </a:r>
                <a:r>
                  <a:rPr lang="id-ID" sz="3000" dirty="0" err="1"/>
                  <a:t>hold</a:t>
                </a:r>
                <a:r>
                  <a:rPr lang="id-ID" sz="3000" dirty="0"/>
                  <a:t> </a:t>
                </a:r>
                <a:r>
                  <a:rPr lang="id-ID" sz="3000" dirty="0" err="1"/>
                  <a:t>out</a:t>
                </a:r>
                <a:r>
                  <a:rPr lang="id-ID" sz="3000" dirty="0"/>
                  <a:t> </a:t>
                </a:r>
                <a:r>
                  <a:rPr lang="id-ID" sz="3000" dirty="0" err="1"/>
                  <a:t>for</a:t>
                </a:r>
                <a:r>
                  <a:rPr lang="id-ID" sz="3000" dirty="0"/>
                  <a:t> </a:t>
                </a:r>
                <a:r>
                  <a:rPr lang="id-ID" sz="3000" dirty="0" err="1"/>
                  <a:t>the</a:t>
                </a:r>
                <a:r>
                  <a:rPr lang="id-ID" sz="3000" dirty="0"/>
                  <a:t> </a:t>
                </a:r>
                <a:r>
                  <a:rPr lang="id-ID" sz="3000" dirty="0" err="1"/>
                  <a:t>accuracy</a:t>
                </a:r>
                <a:r>
                  <a:rPr lang="id-ID" sz="3000" dirty="0"/>
                  <a:t> </a:t>
                </a:r>
                <a:r>
                  <a:rPr lang="id-ID" sz="3000" dirty="0" err="1"/>
                  <a:t>estimation</a:t>
                </a:r>
                <a:r>
                  <a:rPr lang="id-ID" sz="3000" dirty="0"/>
                  <a:t> </a:t>
                </a:r>
                <a:r>
                  <a:rPr lang="id-ID" sz="3000" dirty="0" err="1"/>
                  <a:t>of</a:t>
                </a:r>
                <a:r>
                  <a:rPr lang="id-ID" sz="3000" dirty="0"/>
                  <a:t> </a:t>
                </a:r>
                <a:r>
                  <a:rPr lang="id-ID" sz="3000" dirty="0" err="1"/>
                  <a:t>the</a:t>
                </a:r>
                <a:r>
                  <a:rPr lang="id-ID" sz="3000" dirty="0"/>
                  <a:t> </a:t>
                </a:r>
                <a:r>
                  <a:rPr lang="id-ID" sz="3000" dirty="0" err="1"/>
                  <a:t>classifier</a:t>
                </a:r>
                <a:endParaRPr lang="id-ID" sz="3000" dirty="0"/>
              </a:p>
              <a:p>
                <a:pPr marL="268288" indent="-268288"/>
                <a:r>
                  <a:rPr lang="id-ID" sz="3200" dirty="0" err="1"/>
                  <a:t>Random</a:t>
                </a:r>
                <a:r>
                  <a:rPr lang="id-ID" sz="3200" dirty="0"/>
                  <a:t> sampling </a:t>
                </a:r>
                <a:r>
                  <a:rPr lang="id-ID" sz="3200" dirty="0" err="1"/>
                  <a:t>is</a:t>
                </a:r>
                <a:r>
                  <a:rPr lang="id-ID" sz="3200" dirty="0"/>
                  <a:t> a </a:t>
                </a:r>
                <a:r>
                  <a:rPr lang="id-ID" sz="3200" dirty="0" err="1"/>
                  <a:t>variation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of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the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hold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out</a:t>
                </a:r>
                <a:r>
                  <a:rPr lang="id-ID" sz="3200" dirty="0"/>
                  <a:t> </a:t>
                </a:r>
                <a:r>
                  <a:rPr lang="id-ID" sz="3200" dirty="0" err="1"/>
                  <a:t>method</a:t>
                </a:r>
                <a:r>
                  <a:rPr lang="id-ID" sz="3200" dirty="0"/>
                  <a:t>:</a:t>
                </a:r>
              </a:p>
              <a:p>
                <a:pPr marL="771208" lvl="1" indent="-268288"/>
                <a:r>
                  <a:rPr lang="id-ID" sz="3000" dirty="0" err="1"/>
                  <a:t>Repeat</a:t>
                </a:r>
                <a:r>
                  <a:rPr lang="id-ID" sz="3000" dirty="0"/>
                  <a:t> </a:t>
                </a:r>
                <a:r>
                  <a:rPr lang="id-ID" sz="3000" dirty="0" err="1"/>
                  <a:t>the</a:t>
                </a:r>
                <a:r>
                  <a:rPr lang="id-ID" sz="3000" dirty="0"/>
                  <a:t> </a:t>
                </a:r>
                <a:r>
                  <a:rPr lang="id-ID" sz="3000" dirty="0" err="1"/>
                  <a:t>hold</a:t>
                </a:r>
                <a:r>
                  <a:rPr lang="id-ID" sz="3000" dirty="0"/>
                  <a:t> </a:t>
                </a:r>
                <a:r>
                  <a:rPr lang="id-ID" sz="3000" dirty="0" err="1"/>
                  <a:t>out</a:t>
                </a:r>
                <a:r>
                  <a:rPr lang="id-ID" sz="3000" dirty="0"/>
                  <a:t> </a:t>
                </a:r>
                <a14:m>
                  <m:oMath xmlns:m="http://schemas.openxmlformats.org/officeDocument/2006/math">
                    <m:r>
                      <a:rPr lang="id-ID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d-ID" sz="3000" dirty="0"/>
                  <a:t> </a:t>
                </a:r>
                <a:r>
                  <a:rPr lang="id-ID" sz="3000" dirty="0" err="1"/>
                  <a:t>times</a:t>
                </a:r>
                <a:r>
                  <a:rPr lang="id-ID" sz="3000" dirty="0"/>
                  <a:t>, </a:t>
                </a:r>
                <a:r>
                  <a:rPr lang="id-ID" sz="3000" dirty="0" err="1"/>
                  <a:t>the</a:t>
                </a:r>
                <a:r>
                  <a:rPr lang="id-ID" sz="3000" dirty="0"/>
                  <a:t> </a:t>
                </a:r>
                <a:r>
                  <a:rPr lang="id-ID" sz="3000" dirty="0" err="1"/>
                  <a:t>accuracy</a:t>
                </a:r>
                <a:r>
                  <a:rPr lang="id-ID" sz="3000" dirty="0"/>
                  <a:t> </a:t>
                </a:r>
                <a:r>
                  <a:rPr lang="id-ID" sz="3000" dirty="0" err="1"/>
                  <a:t>is</a:t>
                </a:r>
                <a:r>
                  <a:rPr lang="id-ID" sz="3000" dirty="0"/>
                  <a:t> </a:t>
                </a:r>
                <a:r>
                  <a:rPr lang="id-ID" sz="3000" dirty="0" err="1"/>
                  <a:t>estimated</a:t>
                </a:r>
                <a:r>
                  <a:rPr lang="id-ID" sz="3000" dirty="0"/>
                  <a:t> as </a:t>
                </a:r>
                <a:r>
                  <a:rPr lang="id-ID" sz="3000" dirty="0" err="1"/>
                  <a:t>the</a:t>
                </a:r>
                <a:r>
                  <a:rPr lang="id-ID" sz="3000" dirty="0"/>
                  <a:t> </a:t>
                </a:r>
                <a:r>
                  <a:rPr lang="id-ID" sz="3000" dirty="0" err="1"/>
                  <a:t>average</a:t>
                </a:r>
                <a:r>
                  <a:rPr lang="id-ID" sz="3000" dirty="0"/>
                  <a:t> </a:t>
                </a:r>
                <a:r>
                  <a:rPr lang="id-ID" sz="3000" dirty="0" err="1"/>
                  <a:t>of</a:t>
                </a:r>
                <a:r>
                  <a:rPr lang="id-ID" sz="3000" dirty="0"/>
                  <a:t> </a:t>
                </a:r>
                <a:r>
                  <a:rPr lang="id-ID" sz="3000" dirty="0" err="1"/>
                  <a:t>the</a:t>
                </a:r>
                <a:r>
                  <a:rPr lang="id-ID" sz="3000" dirty="0"/>
                  <a:t> </a:t>
                </a:r>
                <a:r>
                  <a:rPr lang="id-ID" sz="3000" dirty="0" err="1"/>
                  <a:t>accuracies</a:t>
                </a:r>
                <a:r>
                  <a:rPr lang="id-ID" sz="3000" dirty="0"/>
                  <a:t> </a:t>
                </a:r>
                <a:r>
                  <a:rPr lang="id-ID" sz="3000" dirty="0" err="1"/>
                  <a:t>obtained</a:t>
                </a:r>
                <a:endParaRPr lang="en-US" sz="30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1B1925A-FDF0-43C8-B9C2-B552D273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64" y="2547238"/>
                <a:ext cx="8077232" cy="3542665"/>
              </a:xfrm>
              <a:prstGeom prst="rect">
                <a:avLst/>
              </a:prstGeom>
              <a:blipFill>
                <a:blip r:embed="rId3"/>
                <a:stretch>
                  <a:fillRect l="-1132" t="-516" r="-453" b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00565" y="1087374"/>
                <a:ext cx="6737617" cy="100097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d-ID" sz="3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sz="3600" dirty="0">
                    <a:latin typeface="Tahoma" pitchFamily="34" charset="0"/>
                  </a:rPr>
                  <a:t>-</a:t>
                </a:r>
                <a:r>
                  <a:rPr lang="id-ID" sz="3600" dirty="0" err="1">
                    <a:latin typeface="Tahoma" pitchFamily="34" charset="0"/>
                  </a:rPr>
                  <a:t>fold</a:t>
                </a:r>
                <a:r>
                  <a:rPr lang="id-ID" sz="3600" dirty="0">
                    <a:latin typeface="Tahoma" pitchFamily="34" charset="0"/>
                  </a:rPr>
                  <a:t> </a:t>
                </a:r>
                <a:r>
                  <a:rPr lang="id-ID" sz="3600" dirty="0" err="1">
                    <a:latin typeface="Tahoma" pitchFamily="34" charset="0"/>
                  </a:rPr>
                  <a:t>cross</a:t>
                </a:r>
                <a:r>
                  <a:rPr lang="id-ID" sz="3600" dirty="0">
                    <a:latin typeface="Tahoma" pitchFamily="34" charset="0"/>
                  </a:rPr>
                  <a:t> </a:t>
                </a:r>
                <a:r>
                  <a:rPr lang="id-ID" sz="3600" dirty="0" err="1">
                    <a:latin typeface="Tahoma" pitchFamily="34" charset="0"/>
                  </a:rPr>
                  <a:t>validation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00565" y="1087374"/>
                <a:ext cx="6737617" cy="10009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1B1925A-FDF0-43C8-B9C2-B552D2734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264" y="2547238"/>
                <a:ext cx="8077232" cy="354266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1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7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5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/>
                <a:r>
                  <a:rPr lang="id-ID" sz="3200" dirty="0"/>
                  <a:t>The </a:t>
                </a:r>
                <a:r>
                  <a:rPr lang="id-ID" sz="3200" dirty="0" err="1"/>
                  <a:t>training</a:t>
                </a:r>
                <a:r>
                  <a:rPr lang="id-ID" sz="3200" dirty="0"/>
                  <a:t> set </a:t>
                </a:r>
                <a:r>
                  <a:rPr lang="id-ID" sz="3200" dirty="0" err="1"/>
                  <a:t>is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divided</a:t>
                </a:r>
                <a:r>
                  <a:rPr lang="id-ID" sz="3200" dirty="0"/>
                  <a:t> </a:t>
                </a:r>
                <a:r>
                  <a:rPr lang="id-ID" sz="3200" dirty="0" err="1"/>
                  <a:t>into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disjoint</a:t>
                </a:r>
                <a:r>
                  <a:rPr lang="id-ID" sz="3200" dirty="0"/>
                  <a:t> </a:t>
                </a:r>
                <a:r>
                  <a:rPr lang="id-ID" sz="3200" dirty="0" err="1"/>
                  <a:t>sets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of</a:t>
                </a:r>
                <a:r>
                  <a:rPr lang="id-ID" sz="3200" dirty="0"/>
                  <a:t> </a:t>
                </a:r>
                <a:r>
                  <a:rPr lang="id-ID" sz="3200" dirty="0" err="1"/>
                  <a:t>equal</a:t>
                </a:r>
                <a:r>
                  <a:rPr lang="id-ID" sz="3200" dirty="0"/>
                  <a:t> </a:t>
                </a:r>
                <a:r>
                  <a:rPr lang="id-ID" sz="3200" dirty="0" err="1"/>
                  <a:t>size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where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each</a:t>
                </a:r>
                <a:r>
                  <a:rPr lang="id-ID" sz="3200" dirty="0"/>
                  <a:t> </a:t>
                </a:r>
                <a:r>
                  <a:rPr lang="id-ID" sz="3200" dirty="0" err="1"/>
                  <a:t>part</a:t>
                </a:r>
                <a:r>
                  <a:rPr lang="id-ID" sz="3200" dirty="0"/>
                  <a:t> has </a:t>
                </a:r>
                <a:r>
                  <a:rPr lang="id-ID" sz="3200" dirty="0" err="1"/>
                  <a:t>roughly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the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same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class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distribution</a:t>
                </a:r>
                <a:endParaRPr lang="id-ID" sz="3200" dirty="0"/>
              </a:p>
              <a:p>
                <a:pPr marL="268288" indent="-268288"/>
                <a:r>
                  <a:rPr lang="id-ID" sz="3200" dirty="0"/>
                  <a:t>The </a:t>
                </a:r>
                <a:r>
                  <a:rPr lang="id-ID" sz="3200" dirty="0" err="1"/>
                  <a:t>classifier</a:t>
                </a:r>
                <a:r>
                  <a:rPr lang="id-ID" sz="3200" dirty="0"/>
                  <a:t> </a:t>
                </a:r>
                <a:r>
                  <a:rPr lang="id-ID" sz="3200" dirty="0" err="1"/>
                  <a:t>is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trained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id-ID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3200" dirty="0" err="1"/>
                  <a:t>times</a:t>
                </a:r>
                <a:r>
                  <a:rPr lang="id-ID" sz="3200" dirty="0"/>
                  <a:t>, </a:t>
                </a:r>
                <a:r>
                  <a:rPr lang="id-ID" sz="3200" dirty="0" err="1"/>
                  <a:t>each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time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with</a:t>
                </a:r>
                <a:r>
                  <a:rPr lang="id-ID" sz="3200" dirty="0"/>
                  <a:t> a </a:t>
                </a:r>
                <a:r>
                  <a:rPr lang="id-ID" sz="3200" dirty="0" err="1"/>
                  <a:t>different</a:t>
                </a:r>
                <a:r>
                  <a:rPr lang="id-ID" sz="3200" dirty="0"/>
                  <a:t> set </a:t>
                </a:r>
                <a:r>
                  <a:rPr lang="id-ID" sz="3200" dirty="0" err="1"/>
                  <a:t>held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out</a:t>
                </a:r>
                <a:r>
                  <a:rPr lang="id-ID" sz="3200" dirty="0"/>
                  <a:t> as a </a:t>
                </a:r>
                <a:r>
                  <a:rPr lang="id-ID" sz="3200" dirty="0" err="1"/>
                  <a:t>test</a:t>
                </a:r>
                <a:r>
                  <a:rPr lang="id-ID" sz="3200" dirty="0"/>
                  <a:t> set.</a:t>
                </a:r>
              </a:p>
              <a:p>
                <a:pPr marL="268288" indent="-268288"/>
                <a:r>
                  <a:rPr lang="id-ID" sz="3200" dirty="0"/>
                  <a:t>The </a:t>
                </a:r>
                <a:r>
                  <a:rPr lang="id-ID" sz="3200" dirty="0" err="1"/>
                  <a:t>estimated</a:t>
                </a:r>
                <a:r>
                  <a:rPr lang="id-ID" sz="3200" dirty="0"/>
                  <a:t> </a:t>
                </a:r>
                <a:r>
                  <a:rPr lang="id-ID" sz="3200" dirty="0" err="1"/>
                  <a:t>error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or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other</a:t>
                </a:r>
                <a:r>
                  <a:rPr lang="id-ID" sz="3200" dirty="0"/>
                  <a:t> </a:t>
                </a:r>
                <a:r>
                  <a:rPr lang="id-ID" sz="3200" dirty="0" err="1"/>
                  <a:t>measures</a:t>
                </a:r>
                <a:r>
                  <a:rPr lang="id-ID" sz="3200" dirty="0"/>
                  <a:t> are </a:t>
                </a:r>
                <a:r>
                  <a:rPr lang="id-ID" sz="3200" dirty="0" err="1"/>
                  <a:t>the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means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of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these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errors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or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other</a:t>
                </a:r>
                <a:r>
                  <a:rPr lang="id-ID" sz="3200" dirty="0"/>
                  <a:t> </a:t>
                </a:r>
                <a:r>
                  <a:rPr lang="id-ID" sz="3200" dirty="0" err="1"/>
                  <a:t>measures</a:t>
                </a:r>
                <a:endParaRPr lang="id-ID" sz="32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1B1925A-FDF0-43C8-B9C2-B552D273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64" y="2547238"/>
                <a:ext cx="8077232" cy="3542665"/>
              </a:xfrm>
              <a:prstGeom prst="rect">
                <a:avLst/>
              </a:prstGeom>
              <a:blipFill>
                <a:blip r:embed="rId4"/>
                <a:stretch>
                  <a:fillRect l="-1509" t="-4303" r="-528" b="-5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47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C1E65E29-C736-460B-BA3F-14328F77E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549" y="980728"/>
            <a:ext cx="5913907" cy="48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id-ID" sz="3600" dirty="0" err="1"/>
              <a:t>Leave-one-out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1B1925A-FDF0-43C8-B9C2-B552D2734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264" y="2547238"/>
                <a:ext cx="8077232" cy="354266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1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7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5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/>
                <a:r>
                  <a:rPr lang="id-ID" sz="3200" dirty="0"/>
                  <a:t>A spesial case of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sz="3200" dirty="0"/>
                  <a:t>-</a:t>
                </a:r>
                <a:r>
                  <a:rPr lang="id-ID" sz="3200" dirty="0" err="1"/>
                  <a:t>fold</a:t>
                </a:r>
                <a:r>
                  <a:rPr lang="id-ID" sz="3200" dirty="0"/>
                  <a:t> </a:t>
                </a:r>
                <a:r>
                  <a:rPr lang="id-ID" sz="3200" dirty="0" err="1"/>
                  <a:t>cross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validation</a:t>
                </a:r>
                <a:r>
                  <a:rPr lang="id-ID" sz="3200" dirty="0"/>
                  <a:t> </a:t>
                </a:r>
                <a:r>
                  <a:rPr lang="id-ID" sz="3200" dirty="0" err="1"/>
                  <a:t>with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3200" dirty="0"/>
                  <a:t>, </a:t>
                </a:r>
                <a:r>
                  <a:rPr lang="id-ID" sz="3200" dirty="0" err="1"/>
                  <a:t>where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is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the</a:t>
                </a:r>
                <a:r>
                  <a:rPr lang="id-ID" sz="3200" dirty="0"/>
                  <a:t> total </a:t>
                </a:r>
                <a:r>
                  <a:rPr lang="id-ID" sz="3200" dirty="0" err="1"/>
                  <a:t>number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of</a:t>
                </a:r>
                <a:r>
                  <a:rPr lang="id-ID" sz="3200" dirty="0"/>
                  <a:t> </a:t>
                </a:r>
                <a:r>
                  <a:rPr lang="id-ID" sz="3200" dirty="0" err="1"/>
                  <a:t>samples</a:t>
                </a:r>
                <a:r>
                  <a:rPr lang="id-ID" sz="3200" dirty="0"/>
                  <a:t> in </a:t>
                </a:r>
                <a:r>
                  <a:rPr lang="id-ID" sz="3200" dirty="0" err="1"/>
                  <a:t>the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training</a:t>
                </a:r>
                <a:r>
                  <a:rPr lang="id-ID" sz="3200" dirty="0"/>
                  <a:t> </a:t>
                </a:r>
                <a:r>
                  <a:rPr lang="id-ID" sz="3200" dirty="0" err="1"/>
                  <a:t>multiset</a:t>
                </a:r>
                <a:endParaRPr lang="id-ID" sz="3200" dirty="0"/>
              </a:p>
              <a:p>
                <a:pPr marL="268288" indent="-268288"/>
                <a14:m>
                  <m:oMath xmlns:m="http://schemas.openxmlformats.org/officeDocument/2006/math">
                    <m:r>
                      <a:rPr lang="id-ID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3200" dirty="0" err="1"/>
                  <a:t>experiments</a:t>
                </a:r>
                <a:r>
                  <a:rPr lang="id-ID" sz="3200" dirty="0"/>
                  <a:t> are </a:t>
                </a:r>
                <a:r>
                  <a:rPr lang="id-ID" sz="3200" dirty="0" err="1"/>
                  <a:t>performed</a:t>
                </a:r>
                <a:r>
                  <a:rPr lang="id-ID" sz="3200" dirty="0"/>
                  <a:t> </a:t>
                </a:r>
                <a:r>
                  <a:rPr lang="id-ID" sz="3200" dirty="0" err="1"/>
                  <a:t>using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3200" i="1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samples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for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training</a:t>
                </a:r>
                <a:r>
                  <a:rPr lang="id-ID" sz="3200" dirty="0"/>
                  <a:t> </a:t>
                </a:r>
                <a:r>
                  <a:rPr lang="id-ID" sz="3200" dirty="0" err="1"/>
                  <a:t>and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the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remaining</a:t>
                </a:r>
                <a:r>
                  <a:rPr lang="id-ID" sz="3200" dirty="0"/>
                  <a:t> </a:t>
                </a:r>
                <a:r>
                  <a:rPr lang="id-ID" sz="3200" dirty="0" err="1"/>
                  <a:t>samples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for</a:t>
                </a:r>
                <a:r>
                  <a:rPr lang="id-ID" sz="3200" dirty="0"/>
                  <a:t> testing.</a:t>
                </a:r>
              </a:p>
              <a:p>
                <a:pPr marL="268288" indent="-268288"/>
                <a:r>
                  <a:rPr lang="id-ID" sz="3200" dirty="0" err="1"/>
                  <a:t>It</a:t>
                </a:r>
                <a:r>
                  <a:rPr lang="id-ID" sz="3200" dirty="0"/>
                  <a:t> </a:t>
                </a:r>
                <a:r>
                  <a:rPr lang="id-ID" sz="3200" dirty="0" err="1"/>
                  <a:t>is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rather</a:t>
                </a:r>
                <a:r>
                  <a:rPr lang="id-ID" sz="3200" dirty="0"/>
                  <a:t> </a:t>
                </a:r>
                <a:r>
                  <a:rPr lang="id-ID" sz="3200" dirty="0" err="1"/>
                  <a:t>computationally</a:t>
                </a:r>
                <a:r>
                  <a:rPr lang="id-ID" sz="3200" dirty="0"/>
                  <a:t> </a:t>
                </a:r>
                <a:r>
                  <a:rPr lang="id-ID" sz="3200" dirty="0" err="1"/>
                  <a:t>expensive</a:t>
                </a:r>
                <a:endParaRPr lang="id-ID" sz="3200" dirty="0"/>
              </a:p>
              <a:p>
                <a:pPr marL="268288" indent="-268288"/>
                <a:r>
                  <a:rPr lang="id-ID" sz="3200" dirty="0" err="1"/>
                  <a:t>Leave-one-out</a:t>
                </a:r>
                <a:r>
                  <a:rPr lang="id-ID" sz="3200" dirty="0"/>
                  <a:t> </a:t>
                </a:r>
                <a:r>
                  <a:rPr lang="id-ID" sz="3200" dirty="0" err="1"/>
                  <a:t>cross-validation</a:t>
                </a:r>
                <a:r>
                  <a:rPr lang="id-ID" sz="3200" dirty="0"/>
                  <a:t> </a:t>
                </a:r>
                <a:r>
                  <a:rPr lang="id-ID" sz="3200" dirty="0" err="1"/>
                  <a:t>does</a:t>
                </a:r>
                <a:r>
                  <a:rPr lang="id-ID" sz="3200" dirty="0"/>
                  <a:t> not </a:t>
                </a:r>
                <a:r>
                  <a:rPr lang="id-ID" sz="3200" dirty="0" err="1"/>
                  <a:t>guarantee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the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same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class</a:t>
                </a:r>
                <a:r>
                  <a:rPr lang="id-ID" sz="3200" dirty="0"/>
                  <a:t> </a:t>
                </a:r>
                <a:r>
                  <a:rPr lang="id-ID" sz="3200" dirty="0" err="1"/>
                  <a:t>distribution</a:t>
                </a:r>
                <a:r>
                  <a:rPr lang="id-ID" sz="3200" dirty="0"/>
                  <a:t> in </a:t>
                </a:r>
                <a:r>
                  <a:rPr lang="id-ID" sz="3200" dirty="0" err="1"/>
                  <a:t>training</a:t>
                </a:r>
                <a:r>
                  <a:rPr lang="id-ID" sz="3200" dirty="0"/>
                  <a:t> </a:t>
                </a:r>
                <a:r>
                  <a:rPr lang="id-ID" sz="3200" dirty="0" err="1"/>
                  <a:t>and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test</a:t>
                </a:r>
                <a:r>
                  <a:rPr lang="id-ID" sz="3200" dirty="0"/>
                  <a:t> data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1B1925A-FDF0-43C8-B9C2-B552D273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64" y="2547238"/>
                <a:ext cx="8077232" cy="3542665"/>
              </a:xfrm>
              <a:prstGeom prst="rect">
                <a:avLst/>
              </a:prstGeom>
              <a:blipFill>
                <a:blip r:embed="rId3"/>
                <a:stretch>
                  <a:fillRect l="-1132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34551"/>
      </p:ext>
    </p:extLst>
  </p:cSld>
  <p:clrMapOvr>
    <a:masterClrMapping/>
  </p:clrMapOvr>
</p:sld>
</file>

<file path=ppt/theme/theme1.xml><?xml version="1.0" encoding="utf-8"?>
<a:theme xmlns:a="http://schemas.openxmlformats.org/drawingml/2006/main" name="Bingkai">
  <a:themeElements>
    <a:clrScheme name="Bingkai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Bingkai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TM03457475[[fn=Bingkai]]</Template>
  <TotalTime>2301</TotalTime>
  <Words>1488</Words>
  <Application>Microsoft Office PowerPoint</Application>
  <PresentationFormat>Tampilan Layar (4:3)</PresentationFormat>
  <Paragraphs>293</Paragraphs>
  <Slides>29</Slides>
  <Notes>7</Notes>
  <HiddenSlides>0</HiddenSlides>
  <MMClips>0</MMClips>
  <ScaleCrop>false</ScaleCrop>
  <HeadingPairs>
    <vt:vector size="6" baseType="variant">
      <vt:variant>
        <vt:lpstr>Font Dipakai</vt:lpstr>
      </vt:variant>
      <vt:variant>
        <vt:i4>10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29</vt:i4>
      </vt:variant>
    </vt:vector>
  </HeadingPairs>
  <TitlesOfParts>
    <vt:vector size="40" baseType="lpstr">
      <vt:lpstr>AR BERKLEY</vt:lpstr>
      <vt:lpstr>Arial</vt:lpstr>
      <vt:lpstr>Calibri</vt:lpstr>
      <vt:lpstr>Cambria Math</vt:lpstr>
      <vt:lpstr>Corbel</vt:lpstr>
      <vt:lpstr>Georgia</vt:lpstr>
      <vt:lpstr>Segoe UI Black</vt:lpstr>
      <vt:lpstr>Symbol</vt:lpstr>
      <vt:lpstr>Tahoma</vt:lpstr>
      <vt:lpstr>Wingdings 2</vt:lpstr>
      <vt:lpstr>Bingkai</vt:lpstr>
      <vt:lpstr>Classifier Performance Evaluation</vt:lpstr>
      <vt:lpstr>Classifier Experimental Evaluation</vt:lpstr>
      <vt:lpstr>Danger of Overfitting</vt:lpstr>
      <vt:lpstr>Training vs Testing Data</vt:lpstr>
      <vt:lpstr>Training vs Testing Data</vt:lpstr>
      <vt:lpstr>Hold out method</vt:lpstr>
      <vt:lpstr>K-fold cross validation</vt:lpstr>
      <vt:lpstr>Presentasi PowerPoint</vt:lpstr>
      <vt:lpstr>Leave-one-out</vt:lpstr>
      <vt:lpstr>Bootstrap aggregating, called also bagging</vt:lpstr>
      <vt:lpstr>Recomended Experimental Validation Procedure</vt:lpstr>
      <vt:lpstr>Accuracy Measure - 1</vt:lpstr>
      <vt:lpstr>Contoh - 2×2 Confusion Matrix</vt:lpstr>
      <vt:lpstr>Bentuk Umum - 2×2 Confusion Matrix  </vt:lpstr>
      <vt:lpstr>Performance Metrics</vt:lpstr>
      <vt:lpstr>Performance Metrics (2)</vt:lpstr>
      <vt:lpstr>Performance in Unequal Importance of Classes</vt:lpstr>
      <vt:lpstr>Contoh Soalcs</vt:lpstr>
      <vt:lpstr>Contoh Soal 2</vt:lpstr>
      <vt:lpstr>Multi-level Confusion Matrix</vt:lpstr>
      <vt:lpstr>Contoh - Multi-level Confusion Matrix</vt:lpstr>
      <vt:lpstr>Konversi Multi-level Confusion Matrix ke Bentuk 2×2</vt:lpstr>
      <vt:lpstr>Accuracy Measure - 2</vt:lpstr>
      <vt:lpstr>Receiver Operating Characteristics (ROC)</vt:lpstr>
      <vt:lpstr>Receiver Operating Characteristics (ROC)</vt:lpstr>
      <vt:lpstr>Receiver Operating Characteristics (ROC)</vt:lpstr>
      <vt:lpstr>Receiver Operating Characteristics (ROC)</vt:lpstr>
      <vt:lpstr>Receiver Operating Characteristics (ROC)</vt:lpstr>
      <vt:lpstr>Receiver Operating Characteristics (ROC)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Ere Kusumaningrum</dc:creator>
  <cp:lastModifiedBy>Retno Kusumaningrum</cp:lastModifiedBy>
  <cp:revision>147</cp:revision>
  <dcterms:created xsi:type="dcterms:W3CDTF">2017-02-15T22:32:41Z</dcterms:created>
  <dcterms:modified xsi:type="dcterms:W3CDTF">2018-09-11T17:34:45Z</dcterms:modified>
</cp:coreProperties>
</file>