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9" r:id="rId2"/>
    <p:sldId id="271" r:id="rId3"/>
    <p:sldId id="273" r:id="rId4"/>
    <p:sldId id="277" r:id="rId5"/>
    <p:sldId id="274" r:id="rId6"/>
    <p:sldId id="275" r:id="rId7"/>
    <p:sldId id="276" r:id="rId8"/>
    <p:sldId id="278" r:id="rId9"/>
    <p:sldId id="288" r:id="rId10"/>
    <p:sldId id="296" r:id="rId11"/>
    <p:sldId id="295" r:id="rId12"/>
    <p:sldId id="298" r:id="rId13"/>
    <p:sldId id="290" r:id="rId14"/>
    <p:sldId id="299" r:id="rId15"/>
    <p:sldId id="291" r:id="rId16"/>
    <p:sldId id="292" r:id="rId17"/>
    <p:sldId id="286" r:id="rId18"/>
    <p:sldId id="297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349D8-AF79-4EFC-ADFF-EA34D512765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C97D84-3ED0-4BE7-984A-2A662C136223}">
      <dgm:prSet phldrT="[Text]"/>
      <dgm:spPr/>
      <dgm:t>
        <a:bodyPr/>
        <a:lstStyle/>
        <a:p>
          <a:r>
            <a:rPr lang="id-ID" dirty="0" smtClean="0"/>
            <a:t>MUBAH</a:t>
          </a:r>
          <a:endParaRPr lang="id-ID" dirty="0"/>
        </a:p>
      </dgm:t>
    </dgm:pt>
    <dgm:pt modelId="{A3A51530-70D9-4165-9245-50E570C8661A}" type="parTrans" cxnId="{9CE98ADC-7E0A-4D6B-977B-13DC818D8ED2}">
      <dgm:prSet/>
      <dgm:spPr/>
      <dgm:t>
        <a:bodyPr/>
        <a:lstStyle/>
        <a:p>
          <a:endParaRPr lang="id-ID"/>
        </a:p>
      </dgm:t>
    </dgm:pt>
    <dgm:pt modelId="{BC0BF90F-44E5-41B3-90DB-D234B1B2C94C}" type="sibTrans" cxnId="{9CE98ADC-7E0A-4D6B-977B-13DC818D8ED2}">
      <dgm:prSet/>
      <dgm:spPr/>
      <dgm:t>
        <a:bodyPr/>
        <a:lstStyle/>
        <a:p>
          <a:endParaRPr lang="id-ID"/>
        </a:p>
      </dgm:t>
    </dgm:pt>
    <dgm:pt modelId="{FEBC0E9C-37B0-4D9A-A1FF-7C7156F8ADCF}">
      <dgm:prSet phldrT="[Text]"/>
      <dgm:spPr/>
      <dgm:t>
        <a:bodyPr/>
        <a:lstStyle/>
        <a:p>
          <a:r>
            <a:rPr lang="id-ID" dirty="0" smtClean="0"/>
            <a:t>WAJIB</a:t>
          </a:r>
          <a:endParaRPr lang="id-ID" dirty="0"/>
        </a:p>
      </dgm:t>
    </dgm:pt>
    <dgm:pt modelId="{7256D490-A24B-4281-B9C6-4887755ABE27}" type="parTrans" cxnId="{5BA8D9C1-71E5-4EC0-9969-37DA95EF938E}">
      <dgm:prSet/>
      <dgm:spPr/>
      <dgm:t>
        <a:bodyPr/>
        <a:lstStyle/>
        <a:p>
          <a:endParaRPr lang="id-ID"/>
        </a:p>
      </dgm:t>
    </dgm:pt>
    <dgm:pt modelId="{3EC7D940-53B6-4EB7-A76C-36C04E1AD15C}" type="sibTrans" cxnId="{5BA8D9C1-71E5-4EC0-9969-37DA95EF938E}">
      <dgm:prSet/>
      <dgm:spPr/>
      <dgm:t>
        <a:bodyPr/>
        <a:lstStyle/>
        <a:p>
          <a:endParaRPr lang="id-ID"/>
        </a:p>
      </dgm:t>
    </dgm:pt>
    <dgm:pt modelId="{20194E18-BD27-4693-8857-461C8C0E4920}">
      <dgm:prSet phldrT="[Text]"/>
      <dgm:spPr/>
      <dgm:t>
        <a:bodyPr/>
        <a:lstStyle/>
        <a:p>
          <a:r>
            <a:rPr lang="id-ID" dirty="0" smtClean="0"/>
            <a:t>SUNNAH</a:t>
          </a:r>
          <a:endParaRPr lang="id-ID" dirty="0"/>
        </a:p>
      </dgm:t>
    </dgm:pt>
    <dgm:pt modelId="{A8DEA239-2113-4BE7-B45A-FBB4D622C033}" type="parTrans" cxnId="{0E78AC7E-8E72-4442-9D31-1437D3ABB37A}">
      <dgm:prSet/>
      <dgm:spPr/>
      <dgm:t>
        <a:bodyPr/>
        <a:lstStyle/>
        <a:p>
          <a:endParaRPr lang="id-ID"/>
        </a:p>
      </dgm:t>
    </dgm:pt>
    <dgm:pt modelId="{8D92D47A-4389-4F1B-9DF9-EEE2FBE7B397}" type="sibTrans" cxnId="{0E78AC7E-8E72-4442-9D31-1437D3ABB37A}">
      <dgm:prSet/>
      <dgm:spPr/>
      <dgm:t>
        <a:bodyPr/>
        <a:lstStyle/>
        <a:p>
          <a:endParaRPr lang="id-ID"/>
        </a:p>
      </dgm:t>
    </dgm:pt>
    <dgm:pt modelId="{068E7A7C-0ED4-43C0-8749-38F65D097ED4}">
      <dgm:prSet phldrT="[Text]"/>
      <dgm:spPr/>
      <dgm:t>
        <a:bodyPr/>
        <a:lstStyle/>
        <a:p>
          <a:r>
            <a:rPr lang="id-ID" dirty="0" smtClean="0"/>
            <a:t>MAKRUH</a:t>
          </a:r>
          <a:endParaRPr lang="id-ID" dirty="0"/>
        </a:p>
      </dgm:t>
    </dgm:pt>
    <dgm:pt modelId="{C4614B3A-EE98-47D5-A9BC-BBC880B53AAE}" type="parTrans" cxnId="{CF3FE33E-FDC3-4034-A745-D6940ED32BB0}">
      <dgm:prSet/>
      <dgm:spPr/>
      <dgm:t>
        <a:bodyPr/>
        <a:lstStyle/>
        <a:p>
          <a:endParaRPr lang="id-ID"/>
        </a:p>
      </dgm:t>
    </dgm:pt>
    <dgm:pt modelId="{A6919694-0E12-4673-A95B-B58296C0949C}" type="sibTrans" cxnId="{CF3FE33E-FDC3-4034-A745-D6940ED32BB0}">
      <dgm:prSet/>
      <dgm:spPr/>
      <dgm:t>
        <a:bodyPr/>
        <a:lstStyle/>
        <a:p>
          <a:endParaRPr lang="id-ID"/>
        </a:p>
      </dgm:t>
    </dgm:pt>
    <dgm:pt modelId="{BB06E040-79A1-4545-941D-7B9AB73E6E63}">
      <dgm:prSet phldrT="[Text]"/>
      <dgm:spPr/>
      <dgm:t>
        <a:bodyPr/>
        <a:lstStyle/>
        <a:p>
          <a:r>
            <a:rPr lang="id-ID" dirty="0" smtClean="0"/>
            <a:t>HARAM</a:t>
          </a:r>
          <a:endParaRPr lang="id-ID" dirty="0"/>
        </a:p>
      </dgm:t>
    </dgm:pt>
    <dgm:pt modelId="{CCBF2C1D-731F-4A7A-9257-130A8AAF166E}" type="parTrans" cxnId="{72AE30B9-A57A-4E8D-8327-9470001FAE23}">
      <dgm:prSet/>
      <dgm:spPr/>
      <dgm:t>
        <a:bodyPr/>
        <a:lstStyle/>
        <a:p>
          <a:endParaRPr lang="id-ID"/>
        </a:p>
      </dgm:t>
    </dgm:pt>
    <dgm:pt modelId="{8F0AE567-71CA-42A6-822F-4DA43B41DC8C}" type="sibTrans" cxnId="{72AE30B9-A57A-4E8D-8327-9470001FAE23}">
      <dgm:prSet/>
      <dgm:spPr/>
      <dgm:t>
        <a:bodyPr/>
        <a:lstStyle/>
        <a:p>
          <a:endParaRPr lang="id-ID"/>
        </a:p>
      </dgm:t>
    </dgm:pt>
    <dgm:pt modelId="{70CBDA89-9167-4836-A075-A55434CB4DD2}" type="pres">
      <dgm:prSet presAssocID="{1BA349D8-AF79-4EFC-ADFF-EA34D51276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A66BE7C-74BE-4B72-BD09-24AFECCCDD12}" type="pres">
      <dgm:prSet presAssocID="{54C97D84-3ED0-4BE7-984A-2A662C1362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E26EDD-D1B8-4BC5-9DD7-52B1DA2A8038}" type="pres">
      <dgm:prSet presAssocID="{BC0BF90F-44E5-41B3-90DB-D234B1B2C94C}" presName="sibTrans" presStyleLbl="sibTrans2D1" presStyleIdx="0" presStyleCnt="5"/>
      <dgm:spPr/>
      <dgm:t>
        <a:bodyPr/>
        <a:lstStyle/>
        <a:p>
          <a:endParaRPr lang="id-ID"/>
        </a:p>
      </dgm:t>
    </dgm:pt>
    <dgm:pt modelId="{FDCFC665-BE84-45DA-B421-9A2F3AD4EA2B}" type="pres">
      <dgm:prSet presAssocID="{BC0BF90F-44E5-41B3-90DB-D234B1B2C94C}" presName="connectorText" presStyleLbl="sibTrans2D1" presStyleIdx="0" presStyleCnt="5"/>
      <dgm:spPr/>
      <dgm:t>
        <a:bodyPr/>
        <a:lstStyle/>
        <a:p>
          <a:endParaRPr lang="id-ID"/>
        </a:p>
      </dgm:t>
    </dgm:pt>
    <dgm:pt modelId="{394B2992-DE00-44AD-AE0F-E6370A42DB58}" type="pres">
      <dgm:prSet presAssocID="{FEBC0E9C-37B0-4D9A-A1FF-7C7156F8ADC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941DCA-B654-44BA-AD2E-3763A4854F5E}" type="pres">
      <dgm:prSet presAssocID="{3EC7D940-53B6-4EB7-A76C-36C04E1AD15C}" presName="sibTrans" presStyleLbl="sibTrans2D1" presStyleIdx="1" presStyleCnt="5"/>
      <dgm:spPr/>
      <dgm:t>
        <a:bodyPr/>
        <a:lstStyle/>
        <a:p>
          <a:endParaRPr lang="id-ID"/>
        </a:p>
      </dgm:t>
    </dgm:pt>
    <dgm:pt modelId="{2FE3F1DB-4679-4B27-9925-1D72C4D9CB31}" type="pres">
      <dgm:prSet presAssocID="{3EC7D940-53B6-4EB7-A76C-36C04E1AD15C}" presName="connectorText" presStyleLbl="sibTrans2D1" presStyleIdx="1" presStyleCnt="5"/>
      <dgm:spPr/>
      <dgm:t>
        <a:bodyPr/>
        <a:lstStyle/>
        <a:p>
          <a:endParaRPr lang="id-ID"/>
        </a:p>
      </dgm:t>
    </dgm:pt>
    <dgm:pt modelId="{E22AA9D2-4D98-4823-A5E3-7CB7FD602839}" type="pres">
      <dgm:prSet presAssocID="{20194E18-BD27-4693-8857-461C8C0E49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914AE98-CB98-46D8-98F4-A4EFDF8BF882}" type="pres">
      <dgm:prSet presAssocID="{8D92D47A-4389-4F1B-9DF9-EEE2FBE7B397}" presName="sibTrans" presStyleLbl="sibTrans2D1" presStyleIdx="2" presStyleCnt="5"/>
      <dgm:spPr/>
      <dgm:t>
        <a:bodyPr/>
        <a:lstStyle/>
        <a:p>
          <a:endParaRPr lang="id-ID"/>
        </a:p>
      </dgm:t>
    </dgm:pt>
    <dgm:pt modelId="{4472F861-617D-4580-B2D9-87A993816D1F}" type="pres">
      <dgm:prSet presAssocID="{8D92D47A-4389-4F1B-9DF9-EEE2FBE7B397}" presName="connectorText" presStyleLbl="sibTrans2D1" presStyleIdx="2" presStyleCnt="5"/>
      <dgm:spPr/>
      <dgm:t>
        <a:bodyPr/>
        <a:lstStyle/>
        <a:p>
          <a:endParaRPr lang="id-ID"/>
        </a:p>
      </dgm:t>
    </dgm:pt>
    <dgm:pt modelId="{B38C5849-A2D7-414C-BC72-F8E10843002C}" type="pres">
      <dgm:prSet presAssocID="{068E7A7C-0ED4-43C0-8749-38F65D097ED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EE9D1A4-377A-4FA6-96A9-6C58EB08ED89}" type="pres">
      <dgm:prSet presAssocID="{A6919694-0E12-4673-A95B-B58296C0949C}" presName="sibTrans" presStyleLbl="sibTrans2D1" presStyleIdx="3" presStyleCnt="5"/>
      <dgm:spPr/>
      <dgm:t>
        <a:bodyPr/>
        <a:lstStyle/>
        <a:p>
          <a:endParaRPr lang="id-ID"/>
        </a:p>
      </dgm:t>
    </dgm:pt>
    <dgm:pt modelId="{61F96E7E-BC75-45D6-8F2E-FB6E8C8F0033}" type="pres">
      <dgm:prSet presAssocID="{A6919694-0E12-4673-A95B-B58296C0949C}" presName="connectorText" presStyleLbl="sibTrans2D1" presStyleIdx="3" presStyleCnt="5"/>
      <dgm:spPr/>
      <dgm:t>
        <a:bodyPr/>
        <a:lstStyle/>
        <a:p>
          <a:endParaRPr lang="id-ID"/>
        </a:p>
      </dgm:t>
    </dgm:pt>
    <dgm:pt modelId="{6D61B70D-D22B-463C-97D4-805D0612A318}" type="pres">
      <dgm:prSet presAssocID="{BB06E040-79A1-4545-941D-7B9AB73E6E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607883-8563-4456-AAAC-4E659A95CCF3}" type="pres">
      <dgm:prSet presAssocID="{8F0AE567-71CA-42A6-822F-4DA43B41DC8C}" presName="sibTrans" presStyleLbl="sibTrans2D1" presStyleIdx="4" presStyleCnt="5"/>
      <dgm:spPr/>
      <dgm:t>
        <a:bodyPr/>
        <a:lstStyle/>
        <a:p>
          <a:endParaRPr lang="id-ID"/>
        </a:p>
      </dgm:t>
    </dgm:pt>
    <dgm:pt modelId="{780FE97B-1FC8-464B-B2FF-F0C0D9D49543}" type="pres">
      <dgm:prSet presAssocID="{8F0AE567-71CA-42A6-822F-4DA43B41DC8C}" presName="connectorText" presStyleLbl="sibTrans2D1" presStyleIdx="4" presStyleCnt="5"/>
      <dgm:spPr/>
      <dgm:t>
        <a:bodyPr/>
        <a:lstStyle/>
        <a:p>
          <a:endParaRPr lang="id-ID"/>
        </a:p>
      </dgm:t>
    </dgm:pt>
  </dgm:ptLst>
  <dgm:cxnLst>
    <dgm:cxn modelId="{0E78AC7E-8E72-4442-9D31-1437D3ABB37A}" srcId="{1BA349D8-AF79-4EFC-ADFF-EA34D5127659}" destId="{20194E18-BD27-4693-8857-461C8C0E4920}" srcOrd="2" destOrd="0" parTransId="{A8DEA239-2113-4BE7-B45A-FBB4D622C033}" sibTransId="{8D92D47A-4389-4F1B-9DF9-EEE2FBE7B397}"/>
    <dgm:cxn modelId="{C60DED96-10D7-4DBC-9211-AA9EF93BDC86}" type="presOf" srcId="{FEBC0E9C-37B0-4D9A-A1FF-7C7156F8ADCF}" destId="{394B2992-DE00-44AD-AE0F-E6370A42DB58}" srcOrd="0" destOrd="0" presId="urn:microsoft.com/office/officeart/2005/8/layout/cycle2"/>
    <dgm:cxn modelId="{9CE98ADC-7E0A-4D6B-977B-13DC818D8ED2}" srcId="{1BA349D8-AF79-4EFC-ADFF-EA34D5127659}" destId="{54C97D84-3ED0-4BE7-984A-2A662C136223}" srcOrd="0" destOrd="0" parTransId="{A3A51530-70D9-4165-9245-50E570C8661A}" sibTransId="{BC0BF90F-44E5-41B3-90DB-D234B1B2C94C}"/>
    <dgm:cxn modelId="{B895D161-E27F-4393-91C3-8C04015F6D5E}" type="presOf" srcId="{8F0AE567-71CA-42A6-822F-4DA43B41DC8C}" destId="{780FE97B-1FC8-464B-B2FF-F0C0D9D49543}" srcOrd="1" destOrd="0" presId="urn:microsoft.com/office/officeart/2005/8/layout/cycle2"/>
    <dgm:cxn modelId="{6B89C2F0-5838-4027-802A-1395109DC2DE}" type="presOf" srcId="{8F0AE567-71CA-42A6-822F-4DA43B41DC8C}" destId="{97607883-8563-4456-AAAC-4E659A95CCF3}" srcOrd="0" destOrd="0" presId="urn:microsoft.com/office/officeart/2005/8/layout/cycle2"/>
    <dgm:cxn modelId="{72AE30B9-A57A-4E8D-8327-9470001FAE23}" srcId="{1BA349D8-AF79-4EFC-ADFF-EA34D5127659}" destId="{BB06E040-79A1-4545-941D-7B9AB73E6E63}" srcOrd="4" destOrd="0" parTransId="{CCBF2C1D-731F-4A7A-9257-130A8AAF166E}" sibTransId="{8F0AE567-71CA-42A6-822F-4DA43B41DC8C}"/>
    <dgm:cxn modelId="{ED4AD1C1-43E9-45AA-87FF-1F5303A3A078}" type="presOf" srcId="{3EC7D940-53B6-4EB7-A76C-36C04E1AD15C}" destId="{FB941DCA-B654-44BA-AD2E-3763A4854F5E}" srcOrd="0" destOrd="0" presId="urn:microsoft.com/office/officeart/2005/8/layout/cycle2"/>
    <dgm:cxn modelId="{88FDFFC5-3E7C-428C-A73D-E827ECEDF91A}" type="presOf" srcId="{20194E18-BD27-4693-8857-461C8C0E4920}" destId="{E22AA9D2-4D98-4823-A5E3-7CB7FD602839}" srcOrd="0" destOrd="0" presId="urn:microsoft.com/office/officeart/2005/8/layout/cycle2"/>
    <dgm:cxn modelId="{926A0EA2-5327-4E4D-8067-41CF785D8EAC}" type="presOf" srcId="{BC0BF90F-44E5-41B3-90DB-D234B1B2C94C}" destId="{FDCFC665-BE84-45DA-B421-9A2F3AD4EA2B}" srcOrd="1" destOrd="0" presId="urn:microsoft.com/office/officeart/2005/8/layout/cycle2"/>
    <dgm:cxn modelId="{C6922718-A19B-44F8-A39C-3F8B9AFBD8FB}" type="presOf" srcId="{A6919694-0E12-4673-A95B-B58296C0949C}" destId="{6EE9D1A4-377A-4FA6-96A9-6C58EB08ED89}" srcOrd="0" destOrd="0" presId="urn:microsoft.com/office/officeart/2005/8/layout/cycle2"/>
    <dgm:cxn modelId="{C2C97344-D5EC-4C3E-BF4B-2DB47ACC37EC}" type="presOf" srcId="{54C97D84-3ED0-4BE7-984A-2A662C136223}" destId="{EA66BE7C-74BE-4B72-BD09-24AFECCCDD12}" srcOrd="0" destOrd="0" presId="urn:microsoft.com/office/officeart/2005/8/layout/cycle2"/>
    <dgm:cxn modelId="{EC2275F3-6093-4438-905D-B00420AE5E4E}" type="presOf" srcId="{1BA349D8-AF79-4EFC-ADFF-EA34D5127659}" destId="{70CBDA89-9167-4836-A075-A55434CB4DD2}" srcOrd="0" destOrd="0" presId="urn:microsoft.com/office/officeart/2005/8/layout/cycle2"/>
    <dgm:cxn modelId="{151AC14E-27B8-4C92-A5ED-CA56080186A3}" type="presOf" srcId="{A6919694-0E12-4673-A95B-B58296C0949C}" destId="{61F96E7E-BC75-45D6-8F2E-FB6E8C8F0033}" srcOrd="1" destOrd="0" presId="urn:microsoft.com/office/officeart/2005/8/layout/cycle2"/>
    <dgm:cxn modelId="{068FCEC0-2620-4B13-A8A9-3CA4E444ABC5}" type="presOf" srcId="{8D92D47A-4389-4F1B-9DF9-EEE2FBE7B397}" destId="{4472F861-617D-4580-B2D9-87A993816D1F}" srcOrd="1" destOrd="0" presId="urn:microsoft.com/office/officeart/2005/8/layout/cycle2"/>
    <dgm:cxn modelId="{CF3FE33E-FDC3-4034-A745-D6940ED32BB0}" srcId="{1BA349D8-AF79-4EFC-ADFF-EA34D5127659}" destId="{068E7A7C-0ED4-43C0-8749-38F65D097ED4}" srcOrd="3" destOrd="0" parTransId="{C4614B3A-EE98-47D5-A9BC-BBC880B53AAE}" sibTransId="{A6919694-0E12-4673-A95B-B58296C0949C}"/>
    <dgm:cxn modelId="{DCA16EBB-03EB-4D46-B06E-6A9F693FC84D}" type="presOf" srcId="{068E7A7C-0ED4-43C0-8749-38F65D097ED4}" destId="{B38C5849-A2D7-414C-BC72-F8E10843002C}" srcOrd="0" destOrd="0" presId="urn:microsoft.com/office/officeart/2005/8/layout/cycle2"/>
    <dgm:cxn modelId="{5BA8D9C1-71E5-4EC0-9969-37DA95EF938E}" srcId="{1BA349D8-AF79-4EFC-ADFF-EA34D5127659}" destId="{FEBC0E9C-37B0-4D9A-A1FF-7C7156F8ADCF}" srcOrd="1" destOrd="0" parTransId="{7256D490-A24B-4281-B9C6-4887755ABE27}" sibTransId="{3EC7D940-53B6-4EB7-A76C-36C04E1AD15C}"/>
    <dgm:cxn modelId="{FF2E9513-D9E2-4BD3-B021-4EAF6D682607}" type="presOf" srcId="{3EC7D940-53B6-4EB7-A76C-36C04E1AD15C}" destId="{2FE3F1DB-4679-4B27-9925-1D72C4D9CB31}" srcOrd="1" destOrd="0" presId="urn:microsoft.com/office/officeart/2005/8/layout/cycle2"/>
    <dgm:cxn modelId="{11F2833C-C4FB-443C-A5F4-1E312FD13112}" type="presOf" srcId="{BC0BF90F-44E5-41B3-90DB-D234B1B2C94C}" destId="{A3E26EDD-D1B8-4BC5-9DD7-52B1DA2A8038}" srcOrd="0" destOrd="0" presId="urn:microsoft.com/office/officeart/2005/8/layout/cycle2"/>
    <dgm:cxn modelId="{769AFC4B-00DF-4756-8B8C-A02AF4B1AB02}" type="presOf" srcId="{BB06E040-79A1-4545-941D-7B9AB73E6E63}" destId="{6D61B70D-D22B-463C-97D4-805D0612A318}" srcOrd="0" destOrd="0" presId="urn:microsoft.com/office/officeart/2005/8/layout/cycle2"/>
    <dgm:cxn modelId="{AAB7ACCA-1883-42D0-9282-B6645F4C040A}" type="presOf" srcId="{8D92D47A-4389-4F1B-9DF9-EEE2FBE7B397}" destId="{1914AE98-CB98-46D8-98F4-A4EFDF8BF882}" srcOrd="0" destOrd="0" presId="urn:microsoft.com/office/officeart/2005/8/layout/cycle2"/>
    <dgm:cxn modelId="{039DE3A0-0020-4E80-A413-575C505BF8A7}" type="presParOf" srcId="{70CBDA89-9167-4836-A075-A55434CB4DD2}" destId="{EA66BE7C-74BE-4B72-BD09-24AFECCCDD12}" srcOrd="0" destOrd="0" presId="urn:microsoft.com/office/officeart/2005/8/layout/cycle2"/>
    <dgm:cxn modelId="{AC099C4A-C777-4B4B-BECE-1FB329973866}" type="presParOf" srcId="{70CBDA89-9167-4836-A075-A55434CB4DD2}" destId="{A3E26EDD-D1B8-4BC5-9DD7-52B1DA2A8038}" srcOrd="1" destOrd="0" presId="urn:microsoft.com/office/officeart/2005/8/layout/cycle2"/>
    <dgm:cxn modelId="{E8B6E1F7-7112-4D3B-9AA4-ED9C02AEF5CA}" type="presParOf" srcId="{A3E26EDD-D1B8-4BC5-9DD7-52B1DA2A8038}" destId="{FDCFC665-BE84-45DA-B421-9A2F3AD4EA2B}" srcOrd="0" destOrd="0" presId="urn:microsoft.com/office/officeart/2005/8/layout/cycle2"/>
    <dgm:cxn modelId="{6505F5D1-DACF-4210-9FFB-BE54843BA2E5}" type="presParOf" srcId="{70CBDA89-9167-4836-A075-A55434CB4DD2}" destId="{394B2992-DE00-44AD-AE0F-E6370A42DB58}" srcOrd="2" destOrd="0" presId="urn:microsoft.com/office/officeart/2005/8/layout/cycle2"/>
    <dgm:cxn modelId="{C10B8D45-12D3-4665-9826-BFB2BB34861E}" type="presParOf" srcId="{70CBDA89-9167-4836-A075-A55434CB4DD2}" destId="{FB941DCA-B654-44BA-AD2E-3763A4854F5E}" srcOrd="3" destOrd="0" presId="urn:microsoft.com/office/officeart/2005/8/layout/cycle2"/>
    <dgm:cxn modelId="{4D2EFDC6-2613-4F4F-A27C-CDA50E953AA6}" type="presParOf" srcId="{FB941DCA-B654-44BA-AD2E-3763A4854F5E}" destId="{2FE3F1DB-4679-4B27-9925-1D72C4D9CB31}" srcOrd="0" destOrd="0" presId="urn:microsoft.com/office/officeart/2005/8/layout/cycle2"/>
    <dgm:cxn modelId="{8E970656-DF44-466B-B5C2-75143B0FB395}" type="presParOf" srcId="{70CBDA89-9167-4836-A075-A55434CB4DD2}" destId="{E22AA9D2-4D98-4823-A5E3-7CB7FD602839}" srcOrd="4" destOrd="0" presId="urn:microsoft.com/office/officeart/2005/8/layout/cycle2"/>
    <dgm:cxn modelId="{77708F3F-318D-4EE6-ADCD-DB3698DC91B3}" type="presParOf" srcId="{70CBDA89-9167-4836-A075-A55434CB4DD2}" destId="{1914AE98-CB98-46D8-98F4-A4EFDF8BF882}" srcOrd="5" destOrd="0" presId="urn:microsoft.com/office/officeart/2005/8/layout/cycle2"/>
    <dgm:cxn modelId="{13C289AB-E048-46A4-B2F9-6C0F90EFB427}" type="presParOf" srcId="{1914AE98-CB98-46D8-98F4-A4EFDF8BF882}" destId="{4472F861-617D-4580-B2D9-87A993816D1F}" srcOrd="0" destOrd="0" presId="urn:microsoft.com/office/officeart/2005/8/layout/cycle2"/>
    <dgm:cxn modelId="{AB024F1E-32A9-4569-8E6C-153C87FD1FDD}" type="presParOf" srcId="{70CBDA89-9167-4836-A075-A55434CB4DD2}" destId="{B38C5849-A2D7-414C-BC72-F8E10843002C}" srcOrd="6" destOrd="0" presId="urn:microsoft.com/office/officeart/2005/8/layout/cycle2"/>
    <dgm:cxn modelId="{D7B7CCC8-AEF3-422A-9593-633E681441A7}" type="presParOf" srcId="{70CBDA89-9167-4836-A075-A55434CB4DD2}" destId="{6EE9D1A4-377A-4FA6-96A9-6C58EB08ED89}" srcOrd="7" destOrd="0" presId="urn:microsoft.com/office/officeart/2005/8/layout/cycle2"/>
    <dgm:cxn modelId="{301BBDFE-32ED-4F08-B99C-61202B2DB405}" type="presParOf" srcId="{6EE9D1A4-377A-4FA6-96A9-6C58EB08ED89}" destId="{61F96E7E-BC75-45D6-8F2E-FB6E8C8F0033}" srcOrd="0" destOrd="0" presId="urn:microsoft.com/office/officeart/2005/8/layout/cycle2"/>
    <dgm:cxn modelId="{E467AAC7-59F0-417C-8E35-980C7A9C39D1}" type="presParOf" srcId="{70CBDA89-9167-4836-A075-A55434CB4DD2}" destId="{6D61B70D-D22B-463C-97D4-805D0612A318}" srcOrd="8" destOrd="0" presId="urn:microsoft.com/office/officeart/2005/8/layout/cycle2"/>
    <dgm:cxn modelId="{A3AC42AD-04A8-4BEA-B8E7-C6513C30050B}" type="presParOf" srcId="{70CBDA89-9167-4836-A075-A55434CB4DD2}" destId="{97607883-8563-4456-AAAC-4E659A95CCF3}" srcOrd="9" destOrd="0" presId="urn:microsoft.com/office/officeart/2005/8/layout/cycle2"/>
    <dgm:cxn modelId="{171DA21E-7F1B-4A5D-B0DF-FFFE5DCF8908}" type="presParOf" srcId="{97607883-8563-4456-AAAC-4E659A95CCF3}" destId="{780FE97B-1FC8-464B-B2FF-F0C0D9D495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E7C-74BE-4B72-BD09-24AFECCCDD12}">
      <dsp:nvSpPr>
        <dsp:cNvPr id="0" name=""/>
        <dsp:cNvSpPr/>
      </dsp:nvSpPr>
      <dsp:spPr>
        <a:xfrm>
          <a:off x="3212529" y="2221"/>
          <a:ext cx="1433120" cy="143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MUBAH</a:t>
          </a:r>
          <a:endParaRPr lang="id-ID" sz="2100" kern="1200" dirty="0"/>
        </a:p>
      </dsp:txBody>
      <dsp:txXfrm>
        <a:off x="3422405" y="212097"/>
        <a:ext cx="1013368" cy="1013368"/>
      </dsp:txXfrm>
    </dsp:sp>
    <dsp:sp modelId="{A3E26EDD-D1B8-4BC5-9DD7-52B1DA2A8038}">
      <dsp:nvSpPr>
        <dsp:cNvPr id="0" name=""/>
        <dsp:cNvSpPr/>
      </dsp:nvSpPr>
      <dsp:spPr>
        <a:xfrm rot="2160000">
          <a:off x="4600157" y="1102597"/>
          <a:ext cx="380142" cy="483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4611047" y="1165817"/>
        <a:ext cx="266099" cy="290206"/>
      </dsp:txXfrm>
    </dsp:sp>
    <dsp:sp modelId="{394B2992-DE00-44AD-AE0F-E6370A42DB58}">
      <dsp:nvSpPr>
        <dsp:cNvPr id="0" name=""/>
        <dsp:cNvSpPr/>
      </dsp:nvSpPr>
      <dsp:spPr>
        <a:xfrm>
          <a:off x="4952216" y="1266177"/>
          <a:ext cx="1433120" cy="143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WAJIB</a:t>
          </a:r>
          <a:endParaRPr lang="id-ID" sz="2100" kern="1200" dirty="0"/>
        </a:p>
      </dsp:txBody>
      <dsp:txXfrm>
        <a:off x="5162092" y="1476053"/>
        <a:ext cx="1013368" cy="1013368"/>
      </dsp:txXfrm>
    </dsp:sp>
    <dsp:sp modelId="{FB941DCA-B654-44BA-AD2E-3763A4854F5E}">
      <dsp:nvSpPr>
        <dsp:cNvPr id="0" name=""/>
        <dsp:cNvSpPr/>
      </dsp:nvSpPr>
      <dsp:spPr>
        <a:xfrm rot="6480000">
          <a:off x="5149779" y="2753228"/>
          <a:ext cx="380142" cy="483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 rot="10800000">
        <a:off x="5224421" y="2795733"/>
        <a:ext cx="266099" cy="290206"/>
      </dsp:txXfrm>
    </dsp:sp>
    <dsp:sp modelId="{E22AA9D2-4D98-4823-A5E3-7CB7FD602839}">
      <dsp:nvSpPr>
        <dsp:cNvPr id="0" name=""/>
        <dsp:cNvSpPr/>
      </dsp:nvSpPr>
      <dsp:spPr>
        <a:xfrm>
          <a:off x="4287715" y="3311301"/>
          <a:ext cx="1433120" cy="143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SUNNAH</a:t>
          </a:r>
          <a:endParaRPr lang="id-ID" sz="2100" kern="1200" dirty="0"/>
        </a:p>
      </dsp:txBody>
      <dsp:txXfrm>
        <a:off x="4497591" y="3521177"/>
        <a:ext cx="1013368" cy="1013368"/>
      </dsp:txXfrm>
    </dsp:sp>
    <dsp:sp modelId="{1914AE98-CB98-46D8-98F4-A4EFDF8BF882}">
      <dsp:nvSpPr>
        <dsp:cNvPr id="0" name=""/>
        <dsp:cNvSpPr/>
      </dsp:nvSpPr>
      <dsp:spPr>
        <a:xfrm rot="10800000">
          <a:off x="3749777" y="3786022"/>
          <a:ext cx="380142" cy="483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 rot="10800000">
        <a:off x="3863820" y="3882758"/>
        <a:ext cx="266099" cy="290206"/>
      </dsp:txXfrm>
    </dsp:sp>
    <dsp:sp modelId="{B38C5849-A2D7-414C-BC72-F8E10843002C}">
      <dsp:nvSpPr>
        <dsp:cNvPr id="0" name=""/>
        <dsp:cNvSpPr/>
      </dsp:nvSpPr>
      <dsp:spPr>
        <a:xfrm>
          <a:off x="2137344" y="3311301"/>
          <a:ext cx="1433120" cy="143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MAKRUH</a:t>
          </a:r>
          <a:endParaRPr lang="id-ID" sz="2100" kern="1200" dirty="0"/>
        </a:p>
      </dsp:txBody>
      <dsp:txXfrm>
        <a:off x="2347220" y="3521177"/>
        <a:ext cx="1013368" cy="1013368"/>
      </dsp:txXfrm>
    </dsp:sp>
    <dsp:sp modelId="{6EE9D1A4-377A-4FA6-96A9-6C58EB08ED89}">
      <dsp:nvSpPr>
        <dsp:cNvPr id="0" name=""/>
        <dsp:cNvSpPr/>
      </dsp:nvSpPr>
      <dsp:spPr>
        <a:xfrm rot="15120000">
          <a:off x="2334907" y="2773693"/>
          <a:ext cx="380142" cy="483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 rot="10800000">
        <a:off x="2409549" y="2924660"/>
        <a:ext cx="266099" cy="290206"/>
      </dsp:txXfrm>
    </dsp:sp>
    <dsp:sp modelId="{6D61B70D-D22B-463C-97D4-805D0612A318}">
      <dsp:nvSpPr>
        <dsp:cNvPr id="0" name=""/>
        <dsp:cNvSpPr/>
      </dsp:nvSpPr>
      <dsp:spPr>
        <a:xfrm>
          <a:off x="1472843" y="1266177"/>
          <a:ext cx="1433120" cy="143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HARAM</a:t>
          </a:r>
          <a:endParaRPr lang="id-ID" sz="2100" kern="1200" dirty="0"/>
        </a:p>
      </dsp:txBody>
      <dsp:txXfrm>
        <a:off x="1682719" y="1476053"/>
        <a:ext cx="1013368" cy="1013368"/>
      </dsp:txXfrm>
    </dsp:sp>
    <dsp:sp modelId="{97607883-8563-4456-AAAC-4E659A95CCF3}">
      <dsp:nvSpPr>
        <dsp:cNvPr id="0" name=""/>
        <dsp:cNvSpPr/>
      </dsp:nvSpPr>
      <dsp:spPr>
        <a:xfrm rot="19440000">
          <a:off x="2860471" y="1115244"/>
          <a:ext cx="380142" cy="483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2871361" y="1245496"/>
        <a:ext cx="266099" cy="290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E54-A245-409E-81F7-8AFDE11EB79E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65B2-19F3-4B53-AB57-FE7615CE0B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4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0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3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5" y="9428584"/>
            <a:ext cx="2945659" cy="496331"/>
          </a:xfrm>
          <a:prstGeom prst="rect">
            <a:avLst/>
          </a:prstGeom>
        </p:spPr>
        <p:txBody>
          <a:bodyPr lIns="91550" tIns="45775" rIns="91550" bIns="45775"/>
          <a:lstStyle/>
          <a:p>
            <a:fld id="{7C22FB37-174B-470E-9D61-BE44AE0CDC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F7A6209-3F7A-4B9F-961A-AC19F5050F91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CD0A98D-37B6-4A07-BA5E-2A0D898ADF3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PENGERTIAN PERKAWINAN</a:t>
            </a:r>
            <a:endParaRPr lang="id-ID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500034" y="1643050"/>
          <a:ext cx="8186766" cy="426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186238"/>
              </a:tblGrid>
              <a:tr h="125143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KOMPILASI</a:t>
                      </a:r>
                      <a:r>
                        <a:rPr lang="id-ID" sz="2800" baseline="0" dirty="0" smtClean="0"/>
                        <a:t>  HUKUM  ISLAM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UNDANG-UNDANG NO 1 TAHUN 1974</a:t>
                      </a:r>
                      <a:endParaRPr lang="id-ID" sz="2800" dirty="0"/>
                    </a:p>
                  </a:txBody>
                  <a:tcPr/>
                </a:tc>
              </a:tr>
              <a:tr h="2953869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AKAD YANG SANGAT KUAT ATAU MISTAQAN GHALIDHAN UNTUK MENTAATI PERINTAH</a:t>
                      </a:r>
                      <a:r>
                        <a:rPr lang="id-ID" sz="2400" baseline="0" dirty="0" smtClean="0"/>
                        <a:t> ALLAH DAN  MELAKSANAKANYA MERUPAKAN IBADAH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IKATAN LAHIR BATIN ANTARA SEORANG PRIA DAN SEORANG WANITA SEBAGAI SUAMI ISTERI  DENGAN  TUJUAN MEMBENTUK KELUARGA ATAU RUMAH TANGGA YANG BAHAGIA ATAU KEKAL</a:t>
                      </a:r>
                      <a:r>
                        <a:rPr lang="id-ID" sz="2400" baseline="0" dirty="0" smtClean="0"/>
                        <a:t>  BERDASARKAN KETUHANAN YANG MAHA ESA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 rot="5400000">
            <a:off x="3571868" y="2786058"/>
            <a:ext cx="642942" cy="785818"/>
            <a:chOff x="2073097" y="697"/>
            <a:chExt cx="1213050" cy="1213050"/>
          </a:xfrm>
          <a:solidFill>
            <a:srgbClr val="33CC33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Up Arrow 5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Up Arrow 6"/>
            <p:cNvSpPr/>
            <p:nvPr/>
          </p:nvSpPr>
          <p:spPr>
            <a:xfrm>
              <a:off x="2073098" y="303960"/>
              <a:ext cx="1000766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42938" y="785794"/>
            <a:ext cx="4286250" cy="192882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14350" indent="-514350">
              <a:buNone/>
            </a:pPr>
            <a:r>
              <a:rPr lang="id-ID" sz="2800" dirty="0" smtClean="0"/>
              <a:t>a.  Akad dimulai ijab</a:t>
            </a:r>
          </a:p>
          <a:p>
            <a:pPr marL="514350" indent="-514350">
              <a:buNone/>
            </a:pPr>
            <a:r>
              <a:rPr lang="id-ID" sz="2800" dirty="0" smtClean="0"/>
              <a:t>b.  Materi ijab-qabul      tdk boleh berbeda</a:t>
            </a:r>
          </a:p>
          <a:p>
            <a:pPr marL="514350" indent="-514350">
              <a:buNone/>
            </a:pPr>
            <a:r>
              <a:rPr lang="id-ID" sz="2800" dirty="0" smtClean="0"/>
              <a:t>	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2938" y="3571876"/>
            <a:ext cx="4357687" cy="164306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514350" indent="-514350">
              <a:buNone/>
            </a:pPr>
            <a:r>
              <a:rPr lang="id-ID" sz="2800" dirty="0" smtClean="0"/>
              <a:t>      c. Bersambung</a:t>
            </a:r>
          </a:p>
          <a:p>
            <a:pPr marL="514350" indent="-514350">
              <a:buNone/>
            </a:pPr>
            <a:r>
              <a:rPr lang="id-ID" sz="2800" dirty="0" smtClean="0"/>
              <a:t>	d. Membatasi masa</a:t>
            </a:r>
          </a:p>
          <a:p>
            <a:pPr marL="514350" indent="-514350">
              <a:buNone/>
            </a:pPr>
            <a:r>
              <a:rPr lang="id-ID" sz="2800" dirty="0" smtClean="0"/>
              <a:t>	e. Lafal yg jelas</a:t>
            </a:r>
            <a:endParaRPr lang="en-US" sz="28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 rot="16200000">
            <a:off x="1357290" y="2714620"/>
            <a:ext cx="642942" cy="785818"/>
            <a:chOff x="2073097" y="697"/>
            <a:chExt cx="1213050" cy="1213050"/>
          </a:xfrm>
          <a:solidFill>
            <a:srgbClr val="33CC33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Up Arrow 10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6"/>
            <p:cNvSpPr/>
            <p:nvPr/>
          </p:nvSpPr>
          <p:spPr>
            <a:xfrm>
              <a:off x="2073098" y="303960"/>
              <a:ext cx="1000766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Chevron 12"/>
          <p:cNvSpPr/>
          <p:nvPr/>
        </p:nvSpPr>
        <p:spPr>
          <a:xfrm>
            <a:off x="5357818" y="1357298"/>
            <a:ext cx="857256" cy="3643338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 bwMode="auto">
          <a:xfrm>
            <a:off x="6429388" y="2500306"/>
            <a:ext cx="2286000" cy="17145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id-ID" sz="3200" dirty="0" smtClean="0"/>
              <a:t>AKAD NIKAH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1538" y="1571612"/>
            <a:ext cx="1857375" cy="928688"/>
          </a:xfrm>
          <a:prstGeom prst="ellipse">
            <a:avLst/>
          </a:prstGeo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b="1" dirty="0" smtClean="0">
                <a:solidFill>
                  <a:srgbClr val="FFFF00"/>
                </a:solidFill>
                <a:latin typeface="Harlow Solid Italic" pitchFamily="82" charset="0"/>
                <a:cs typeface="Andalus" pitchFamily="2" charset="-78"/>
              </a:rPr>
              <a:t>Qarib</a:t>
            </a:r>
            <a:endParaRPr lang="en-US" sz="3200" b="1" dirty="0">
              <a:solidFill>
                <a:srgbClr val="FFFF00"/>
              </a:solidFill>
              <a:latin typeface="Harlow Solid Italic" pitchFamily="82" charset="0"/>
              <a:cs typeface="Andalus" pitchFamily="2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7818" y="1571612"/>
            <a:ext cx="1857375" cy="928688"/>
          </a:xfrm>
          <a:prstGeom prst="ellipse">
            <a:avLst/>
          </a:prstGeo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b="1" dirty="0" smtClean="0">
                <a:solidFill>
                  <a:srgbClr val="FFFF00"/>
                </a:solidFill>
                <a:latin typeface="Harlow Solid Italic" pitchFamily="82" charset="0"/>
                <a:cs typeface="Andalus" pitchFamily="2" charset="-78"/>
              </a:rPr>
              <a:t>Ab’ad</a:t>
            </a:r>
            <a:endParaRPr lang="en-US" sz="3200" b="1" dirty="0">
              <a:solidFill>
                <a:srgbClr val="FFFF00"/>
              </a:solidFill>
              <a:latin typeface="Harlow Solid Italic" pitchFamily="82" charset="0"/>
              <a:cs typeface="Andal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0267" y="142875"/>
            <a:ext cx="5000625" cy="4619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rgbClr val="FFFF00"/>
                </a:solidFill>
                <a:latin typeface="Gloucester MT Extra Condensed" pitchFamily="18" charset="0"/>
              </a:rPr>
              <a:t>Wali nikah </a:t>
            </a:r>
            <a:endParaRPr lang="en-US" sz="2400" dirty="0">
              <a:solidFill>
                <a:srgbClr val="FFFF00"/>
              </a:solidFill>
              <a:latin typeface="Gloucester MT Extra Condensed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1934" y="3643314"/>
            <a:ext cx="2071693" cy="6429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/>
                </a:solidFill>
                <a:latin typeface="Cooper Black" pitchFamily="18" charset="0"/>
              </a:rPr>
              <a:t>2. Saudara lk2 Seayah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43372" y="4572008"/>
            <a:ext cx="2066925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/>
                </a:solidFill>
                <a:latin typeface="Cooper Black" pitchFamily="18" charset="0"/>
              </a:rPr>
              <a:t>3. Ank Sdr Lk2 Kdg 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28926" y="785794"/>
            <a:ext cx="2067170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/>
                </a:solidFill>
                <a:latin typeface="Cooper Black" pitchFamily="18" charset="0"/>
              </a:rPr>
              <a:t>Wali ada 2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372" y="2571744"/>
            <a:ext cx="2066925" cy="6429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rgbClr val="C00000"/>
                </a:solidFill>
                <a:latin typeface="Cooper Black" pitchFamily="18" charset="0"/>
              </a:rPr>
              <a:t>1. Saudara lk2 kandung </a:t>
            </a:r>
            <a:endParaRPr lang="en-US" sz="2000" dirty="0">
              <a:solidFill>
                <a:srgbClr val="C00000"/>
              </a:solidFill>
              <a:latin typeface="Cooper Black" pitchFamily="18" charset="0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85786" y="2786058"/>
            <a:ext cx="1857388" cy="107157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ayah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857224" y="4143380"/>
            <a:ext cx="1857388" cy="107157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Wali mujbir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572396" y="3214686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572396" y="4214818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4"/>
          <p:cNvGrpSpPr/>
          <p:nvPr/>
        </p:nvGrpSpPr>
        <p:grpSpPr>
          <a:xfrm rot="5400000">
            <a:off x="1413547" y="3587057"/>
            <a:ext cx="673304" cy="785818"/>
            <a:chOff x="2015814" y="697"/>
            <a:chExt cx="1270333" cy="1213050"/>
          </a:xfrm>
          <a:solidFill>
            <a:srgbClr val="00B0F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Up Arrow 16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Up Arrow 6"/>
            <p:cNvSpPr/>
            <p:nvPr/>
          </p:nvSpPr>
          <p:spPr>
            <a:xfrm>
              <a:off x="2015814" y="303962"/>
              <a:ext cx="1000765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6715140" y="2571744"/>
            <a:ext cx="1984375" cy="6429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rgbClr val="FF0000"/>
                </a:solidFill>
                <a:latin typeface="Cooper Black" pitchFamily="18" charset="0"/>
              </a:rPr>
              <a:t>5. Paman skdg</a:t>
            </a:r>
            <a:endParaRPr lang="en-US" sz="20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43702" y="3571876"/>
            <a:ext cx="1984375" cy="6429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bg1"/>
                </a:solidFill>
                <a:latin typeface="Cooper Black" pitchFamily="18" charset="0"/>
              </a:rPr>
              <a:t>6. Paman  seayah</a:t>
            </a:r>
            <a:endParaRPr lang="en-US" sz="20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57950" y="4500570"/>
            <a:ext cx="2357454" cy="642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rgbClr val="00B0F0"/>
                </a:solidFill>
                <a:latin typeface="Cooper Black" pitchFamily="18" charset="0"/>
              </a:rPr>
              <a:t>7. Anak Paman  Lk2 Kdg</a:t>
            </a:r>
            <a:endParaRPr lang="en-US" sz="2000" dirty="0">
              <a:solidFill>
                <a:srgbClr val="00B0F0"/>
              </a:solidFill>
              <a:latin typeface="Cooper Black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57950" y="5643578"/>
            <a:ext cx="2357454" cy="6429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rgbClr val="002060"/>
                </a:solidFill>
                <a:latin typeface="Cooper Black" pitchFamily="18" charset="0"/>
              </a:rPr>
              <a:t>8. Ank  Lk2 Paman  seayah</a:t>
            </a:r>
            <a:endParaRPr lang="en-US" sz="20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43372" y="5572140"/>
            <a:ext cx="1984375" cy="6429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rgbClr val="002060"/>
                </a:solidFill>
                <a:latin typeface="Cooper Black" pitchFamily="18" charset="0"/>
              </a:rPr>
              <a:t>4. Ank Sdr laki2  seayah</a:t>
            </a:r>
            <a:endParaRPr lang="en-US" sz="20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072066" y="3286124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72066" y="4286256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929190" y="5214950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58082" y="5214950"/>
            <a:ext cx="357187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14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ambar akad ija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7000924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rth18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14313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arth18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5325" y="14287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2910" y="1714488"/>
            <a:ext cx="7858124" cy="1143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b="1" dirty="0" smtClean="0">
                <a:solidFill>
                  <a:srgbClr val="FFFF00"/>
                </a:solidFill>
              </a:rPr>
              <a:t>Usia (19 th, 16 th)</a:t>
            </a:r>
            <a:endParaRPr lang="id-ID" sz="4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3500438"/>
            <a:ext cx="7843838" cy="10001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solidFill>
                  <a:srgbClr val="FFFF00"/>
                </a:solidFill>
              </a:rPr>
              <a:t>Tidak ada larangan nikah (nasab, ihram dsb)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8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271462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14348" y="5357826"/>
            <a:ext cx="7786688" cy="1000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solidFill>
                  <a:srgbClr val="FFFF00"/>
                </a:solidFill>
              </a:rPr>
              <a:t>Seagama (KHI )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10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572008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28728" y="285750"/>
            <a:ext cx="6643734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dirty="0" smtClean="0">
                <a:latin typeface="Adobe Garamond Pro Bold" pitchFamily="18" charset="0"/>
              </a:rPr>
              <a:t>Syarat Mempelai laki-laki dan perempuan</a:t>
            </a:r>
            <a:endParaRPr lang="id-ID" sz="3200" dirty="0">
              <a:latin typeface="Adobe Garamond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gambar akad nik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642918"/>
            <a:ext cx="685804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334012"/>
            <a:ext cx="2571768" cy="523220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dk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id-ID" sz="2800" dirty="0" smtClean="0">
                <a:solidFill>
                  <a:schemeClr val="bg1"/>
                </a:solidFill>
                <a:latin typeface="Adobe Garamond Pro Bold" pitchFamily="18" charset="0"/>
              </a:rPr>
              <a:t>Saksi Nikah </a:t>
            </a:r>
            <a:endParaRPr lang="id-ID" sz="2800" dirty="0">
              <a:solidFill>
                <a:schemeClr val="bg1"/>
              </a:solidFill>
              <a:latin typeface="Adobe Garamond Pro Bold" pitchFamily="18" charset="0"/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3964781" y="535782"/>
            <a:ext cx="642937" cy="571500"/>
          </a:xfrm>
          <a:prstGeom prst="bentArrow">
            <a:avLst>
              <a:gd name="adj1" fmla="val 25000"/>
              <a:gd name="adj2" fmla="val 19116"/>
              <a:gd name="adj3" fmla="val 47547"/>
              <a:gd name="adj4" fmla="val 3411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910" y="1285860"/>
            <a:ext cx="7929618" cy="92869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solidFill>
                  <a:srgbClr val="FFFF00"/>
                </a:solidFill>
                <a:latin typeface="Latha" pitchFamily="34" charset="0"/>
                <a:cs typeface="Latha" pitchFamily="34" charset="0"/>
              </a:rPr>
              <a:t>Tujuanya 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id-ID" sz="2000" b="1" dirty="0" smtClean="0">
                <a:solidFill>
                  <a:srgbClr val="FFFF00"/>
                </a:solidFill>
                <a:latin typeface="Latha" pitchFamily="34" charset="0"/>
                <a:cs typeface="Latha" pitchFamily="34" charset="0"/>
              </a:rPr>
              <a:t>Kepastian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id-ID" sz="2000" b="1" dirty="0" smtClean="0">
                <a:solidFill>
                  <a:srgbClr val="FFFF00"/>
                </a:solidFill>
                <a:latin typeface="Latha" pitchFamily="34" charset="0"/>
                <a:cs typeface="Latha" pitchFamily="34" charset="0"/>
              </a:rPr>
              <a:t>Menghindari timbulnya sanggahan </a:t>
            </a:r>
            <a:endParaRPr lang="en-US" sz="2000" b="1" dirty="0">
              <a:solidFill>
                <a:srgbClr val="FFFF0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2976" y="2571744"/>
            <a:ext cx="2286016" cy="92869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atha" pitchFamily="34" charset="0"/>
                <a:cs typeface="Latha" pitchFamily="34" charset="0"/>
              </a:rPr>
              <a:t>Sedikitnya 2 org</a:t>
            </a:r>
            <a:endParaRPr lang="en-US" sz="2000" b="1" dirty="0">
              <a:solidFill>
                <a:schemeClr val="tx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976" y="3786190"/>
            <a:ext cx="2286016" cy="9286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beragama Islam</a:t>
            </a:r>
            <a:endParaRPr lang="en-US" sz="2000" b="1" dirty="0">
              <a:solidFill>
                <a:schemeClr val="tx1"/>
              </a:solidFill>
              <a:latin typeface="Matura MT Script Capital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2976" y="5000636"/>
            <a:ext cx="2286016" cy="9286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orang merdeka</a:t>
            </a:r>
            <a:endParaRPr lang="en-US" sz="2000" b="1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8" y="2571744"/>
            <a:ext cx="2286016" cy="9286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atha" pitchFamily="34" charset="0"/>
                <a:cs typeface="Latha" pitchFamily="34" charset="0"/>
              </a:rPr>
              <a:t>Laki-laki </a:t>
            </a:r>
            <a:endParaRPr lang="en-US" sz="2000" b="1" dirty="0">
              <a:solidFill>
                <a:schemeClr val="tx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8" y="3786190"/>
            <a:ext cx="2286016" cy="92869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 smtClean="0">
                <a:solidFill>
                  <a:schemeClr val="tx1"/>
                </a:solidFill>
                <a:latin typeface="Latha" pitchFamily="34" charset="0"/>
                <a:cs typeface="Latha" pitchFamily="34" charset="0"/>
              </a:rPr>
              <a:t>adil</a:t>
            </a:r>
            <a:endParaRPr lang="en-US" sz="2400" b="1" dirty="0">
              <a:solidFill>
                <a:schemeClr val="tx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8" y="5000636"/>
            <a:ext cx="2286016" cy="92869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atha" pitchFamily="34" charset="0"/>
                <a:cs typeface="Latha" pitchFamily="34" charset="0"/>
              </a:rPr>
              <a:t>Mendengan dan melihat </a:t>
            </a:r>
            <a:endParaRPr lang="en-US" sz="2000" b="1" dirty="0">
              <a:solidFill>
                <a:schemeClr val="tx1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6182" y="2643182"/>
            <a:ext cx="1571636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b="1" dirty="0" smtClean="0">
                <a:solidFill>
                  <a:srgbClr val="FFFF00"/>
                </a:solidFill>
              </a:rPr>
              <a:t>Syarat saksi</a:t>
            </a:r>
            <a:endParaRPr lang="id-ID" sz="2400" b="1" dirty="0">
              <a:solidFill>
                <a:srgbClr val="FFFF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143125" y="3500438"/>
            <a:ext cx="357188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143125" y="4643438"/>
            <a:ext cx="357188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15125" y="3500438"/>
            <a:ext cx="357188" cy="35718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715125" y="4714875"/>
            <a:ext cx="357188" cy="3571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3286125" y="4071938"/>
            <a:ext cx="428625" cy="357187"/>
          </a:xfrm>
          <a:prstGeom prst="chevr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10800000">
            <a:off x="5429250" y="4071938"/>
            <a:ext cx="428625" cy="357187"/>
          </a:xfrm>
          <a:prstGeom prst="chevr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63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0.06354 -0.000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0"/>
                            </p:stCondLst>
                            <p:childTnLst>
                              <p:par>
                                <p:cTn id="69" presetID="35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0.04861 0.0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1802" y="500042"/>
            <a:ext cx="2786063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b="1" dirty="0" smtClean="0">
                <a:solidFill>
                  <a:schemeClr val="bg1"/>
                </a:solidFill>
                <a:latin typeface="Adobe Garamond Pro Bold" pitchFamily="18" charset="0"/>
              </a:rPr>
              <a:t>Tapi syarat nikah </a:t>
            </a:r>
            <a:endParaRPr lang="id-ID" sz="3200" b="1" dirty="0">
              <a:solidFill>
                <a:schemeClr val="bg1"/>
              </a:solidFill>
              <a:latin typeface="Adobe Garamond Pro Bol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2714625"/>
            <a:ext cx="271462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600" dirty="0" smtClean="0">
                <a:latin typeface="Adobe Garamond Pro Bold" pitchFamily="18" charset="0"/>
              </a:rPr>
              <a:t>QS. Al-Nisa: 24</a:t>
            </a:r>
            <a:endParaRPr lang="id-ID" sz="3600" dirty="0">
              <a:latin typeface="Adobe Garamond Pro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357694"/>
            <a:ext cx="8215370" cy="19389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/>
              <a:t>Maka isteri-isteri yang telah kamu nikmati (campuri) di antara mereka, berikanlah kepada mereka maharnya (dengan sempurna), sebagai suatu kewajiban; dan tiadalah mengapa bagi kamu terhadap sesuatu yang kamu telah saling merelakannya, sesudah menentukan mahar itu</a:t>
            </a:r>
            <a:r>
              <a:rPr lang="id-ID" sz="2000" b="1" baseline="30000" dirty="0" smtClean="0"/>
              <a:t>[284]</a:t>
            </a:r>
            <a:r>
              <a:rPr lang="id-ID" sz="2000" dirty="0" smtClean="0"/>
              <a:t>. Sesungguhnya Allah Maha Mengetahui lagi Maha Bijaksana. </a:t>
            </a:r>
            <a:br>
              <a:rPr lang="id-ID" sz="2000" dirty="0" smtClean="0"/>
            </a:br>
            <a:endParaRPr lang="id-ID" sz="2000" dirty="0">
              <a:latin typeface="Adobe Garamond Pro Bol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13" y="2714625"/>
            <a:ext cx="2786062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600" dirty="0" smtClean="0">
                <a:latin typeface="Adobe Garamond Pro Bold" pitchFamily="18" charset="0"/>
              </a:rPr>
              <a:t>Tidak rukun</a:t>
            </a:r>
            <a:endParaRPr lang="id-ID" sz="3600" dirty="0">
              <a:latin typeface="Adobe Garamond Pro Bold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71868" y="2143116"/>
            <a:ext cx="1928813" cy="17859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2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2714620"/>
            <a:ext cx="1571636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600" b="1" dirty="0" smtClean="0">
                <a:solidFill>
                  <a:srgbClr val="FFFF00"/>
                </a:solidFill>
              </a:rPr>
              <a:t>Mahar </a:t>
            </a:r>
            <a:endParaRPr lang="id-ID" sz="3600" b="1" dirty="0">
              <a:solidFill>
                <a:srgbClr val="FFFF00"/>
              </a:solidFill>
            </a:endParaRPr>
          </a:p>
        </p:txBody>
      </p:sp>
      <p:pic>
        <p:nvPicPr>
          <p:cNvPr id="9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738" y="2857500"/>
            <a:ext cx="83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64305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714752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K:\okeeeeeeeeee\slide add\navigate-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3" y="2867025"/>
            <a:ext cx="83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6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4000" dirty="0" smtClean="0"/>
              <a:t>Jenis-jenis mahar</a:t>
            </a:r>
            <a:endParaRPr lang="id-ID" sz="4000" dirty="0"/>
          </a:p>
        </p:txBody>
      </p:sp>
      <p:sp>
        <p:nvSpPr>
          <p:cNvPr id="4" name="Line Callout 3 (Border and Accent Bar) 3"/>
          <p:cNvSpPr/>
          <p:nvPr/>
        </p:nvSpPr>
        <p:spPr>
          <a:xfrm>
            <a:off x="1500166" y="1857365"/>
            <a:ext cx="2657006" cy="1000132"/>
          </a:xfrm>
          <a:prstGeom prst="accentBorderCallout3">
            <a:avLst>
              <a:gd name="adj1" fmla="val 18750"/>
              <a:gd name="adj2" fmla="val -7908"/>
              <a:gd name="adj3" fmla="val 18750"/>
              <a:gd name="adj4" fmla="val -16667"/>
              <a:gd name="adj5" fmla="val 100000"/>
              <a:gd name="adj6" fmla="val -16667"/>
              <a:gd name="adj7" fmla="val 131698"/>
              <a:gd name="adj8" fmla="val -86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 smtClean="0"/>
              <a:t>Mahar musamma</a:t>
            </a:r>
            <a:endParaRPr lang="en-ID" sz="2400" b="1" i="1" dirty="0"/>
          </a:p>
        </p:txBody>
      </p:sp>
      <p:sp>
        <p:nvSpPr>
          <p:cNvPr id="5" name="Line Callout 3 (Border and Accent Bar) 4"/>
          <p:cNvSpPr/>
          <p:nvPr/>
        </p:nvSpPr>
        <p:spPr>
          <a:xfrm>
            <a:off x="785786" y="3357562"/>
            <a:ext cx="3571900" cy="2756590"/>
          </a:xfrm>
          <a:prstGeom prst="accentBorderCallout3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Mahar yg disebutkan bentuk  wujud nilainya secara jelas dlm akad</a:t>
            </a:r>
            <a:endParaRPr lang="en-ID" sz="2800" dirty="0"/>
          </a:p>
        </p:txBody>
      </p:sp>
      <p:sp>
        <p:nvSpPr>
          <p:cNvPr id="8" name="Line Callout 3 (Border and Accent Bar) 7"/>
          <p:cNvSpPr/>
          <p:nvPr/>
        </p:nvSpPr>
        <p:spPr>
          <a:xfrm>
            <a:off x="5377542" y="3071811"/>
            <a:ext cx="3194986" cy="2643206"/>
          </a:xfrm>
          <a:prstGeom prst="accentBorderCallout3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Mahar yg tidak menyebutkan bentuk dan jenis nilainya</a:t>
            </a:r>
            <a:endParaRPr lang="en-ID" sz="28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500694" y="1857364"/>
            <a:ext cx="2500330" cy="9039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720"/>
              <a:gd name="adj6" fmla="val -1687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 smtClean="0"/>
              <a:t>Mahar mitsli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66279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build="p" animBg="1"/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96" y="428604"/>
            <a:ext cx="2714613" cy="60702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4000" dirty="0" smtClean="0">
                <a:solidFill>
                  <a:schemeClr val="bg1"/>
                </a:solidFill>
              </a:rPr>
              <a:t>Nikah yang diharamkan Islam</a:t>
            </a:r>
            <a:endParaRPr lang="id-ID" sz="40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cliparts.co/cliparts/BTa/KRk/BTaKRkjEc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0"/>
            <a:ext cx="4357718" cy="6357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Rounded Rectangle 6"/>
          <p:cNvSpPr/>
          <p:nvPr/>
        </p:nvSpPr>
        <p:spPr>
          <a:xfrm>
            <a:off x="4500562" y="1714489"/>
            <a:ext cx="4308319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id-ID" sz="4800" dirty="0" smtClean="0">
                <a:solidFill>
                  <a:prstClr val="black"/>
                </a:solidFill>
              </a:rPr>
              <a:t>Nikah mut’ah</a:t>
            </a:r>
          </a:p>
          <a:p>
            <a:pPr marL="342900" indent="-342900" algn="ctr">
              <a:buAutoNum type="arabicPeriod"/>
            </a:pPr>
            <a:r>
              <a:rPr lang="id-ID" sz="4800" dirty="0" smtClean="0">
                <a:solidFill>
                  <a:prstClr val="black"/>
                </a:solidFill>
              </a:rPr>
              <a:t>Nikah  tahlil</a:t>
            </a:r>
          </a:p>
          <a:p>
            <a:pPr marL="342900" indent="-342900" algn="ctr">
              <a:buAutoNum type="arabicPeriod"/>
            </a:pPr>
            <a:r>
              <a:rPr lang="id-ID" sz="4800" dirty="0" smtClean="0">
                <a:solidFill>
                  <a:prstClr val="black"/>
                </a:solidFill>
              </a:rPr>
              <a:t>Nikah syighar  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8" name="Striped Right Arrow 7"/>
          <p:cNvSpPr/>
          <p:nvPr/>
        </p:nvSpPr>
        <p:spPr bwMode="auto">
          <a:xfrm>
            <a:off x="3286116" y="2428868"/>
            <a:ext cx="1048196" cy="1953348"/>
          </a:xfrm>
          <a:prstGeom prst="stripedRightArrow">
            <a:avLst>
              <a:gd name="adj1" fmla="val 50000"/>
              <a:gd name="adj2" fmla="val 5115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b="1" kern="0" dirty="0">
              <a:solidFill>
                <a:sysClr val="window" lastClr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1857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-Point Star 3"/>
          <p:cNvSpPr/>
          <p:nvPr/>
        </p:nvSpPr>
        <p:spPr>
          <a:xfrm>
            <a:off x="2357422" y="1714488"/>
            <a:ext cx="3143272" cy="2786082"/>
          </a:xfrm>
          <a:prstGeom prst="star7">
            <a:avLst>
              <a:gd name="adj" fmla="val 36402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C00000"/>
                </a:solidFill>
                <a:latin typeface="Arial Black" pitchFamily="34" charset="0"/>
              </a:rPr>
              <a:t>Asas dan prinsip perkawinan Islam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79512" y="332656"/>
            <a:ext cx="2232248" cy="1296144"/>
          </a:xfrm>
          <a:prstGeom prst="wedgeRoundRectCallout">
            <a:avLst>
              <a:gd name="adj1" fmla="val 74497"/>
              <a:gd name="adj2" fmla="val 85665"/>
              <a:gd name="adj3" fmla="val 16667"/>
            </a:avLst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MEMPERBAIKI DERAJAT WANITA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059832" y="404664"/>
            <a:ext cx="2016224" cy="936104"/>
          </a:xfrm>
          <a:prstGeom prst="wedgeRoundRectCallout">
            <a:avLst>
              <a:gd name="adj1" fmla="val -5293"/>
              <a:gd name="adj2" fmla="val 91659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KESEIMBANGAN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24128" y="260648"/>
            <a:ext cx="2232248" cy="1296144"/>
          </a:xfrm>
          <a:prstGeom prst="wedgeRoundRectCallout">
            <a:avLst>
              <a:gd name="adj1" fmla="val -80749"/>
              <a:gd name="adj2" fmla="val 99353"/>
              <a:gd name="adj3" fmla="val 16667"/>
            </a:avLst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KEMATANGAN CALON MEMPELAI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2348880"/>
            <a:ext cx="2088232" cy="1440160"/>
          </a:xfrm>
          <a:prstGeom prst="wedgeRoundRectCallout">
            <a:avLst>
              <a:gd name="adj1" fmla="val 70665"/>
              <a:gd name="adj2" fmla="val 1890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SUKARELA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96136" y="2214554"/>
            <a:ext cx="2160240" cy="1440160"/>
          </a:xfrm>
          <a:prstGeom prst="wedgeRoundRectCallout">
            <a:avLst>
              <a:gd name="adj1" fmla="val -77061"/>
              <a:gd name="adj2" fmla="val 21751"/>
              <a:gd name="adj3" fmla="val 16667"/>
            </a:avLst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POLIGAMI DIBATASI SCR KETAT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11560" y="4581128"/>
            <a:ext cx="2304256" cy="1296144"/>
          </a:xfrm>
          <a:prstGeom prst="wedgeRoundRectCallout">
            <a:avLst>
              <a:gd name="adj1" fmla="val 70379"/>
              <a:gd name="adj2" fmla="val -80702"/>
              <a:gd name="adj3" fmla="val 16667"/>
            </a:avLst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PARTISIPASI  KELUARGA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148064" y="4509120"/>
            <a:ext cx="2376264" cy="1368152"/>
          </a:xfrm>
          <a:prstGeom prst="wedgeRoundRectCallout">
            <a:avLst>
              <a:gd name="adj1" fmla="val -76544"/>
              <a:gd name="adj2" fmla="val -70172"/>
              <a:gd name="adj3" fmla="val 16667"/>
            </a:avLst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PERCERAIAN DIPERSULIT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HUKUM  PERKAWINAN ISLAM</a:t>
            </a:r>
            <a:endParaRPr lang="id-ID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642910" y="1397000"/>
          <a:ext cx="7858180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66BE7C-74BE-4B72-BD09-24AFECCCD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A66BE7C-74BE-4B72-BD09-24AFECCCD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E26EDD-D1B8-4BC5-9DD7-52B1DA2A8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3E26EDD-D1B8-4BC5-9DD7-52B1DA2A8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4B2992-DE00-44AD-AE0F-E6370A42D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394B2992-DE00-44AD-AE0F-E6370A42D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941DCA-B654-44BA-AD2E-3763A4854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FB941DCA-B654-44BA-AD2E-3763A4854F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2AA9D2-4D98-4823-A5E3-7CB7FD602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E22AA9D2-4D98-4823-A5E3-7CB7FD602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14AE98-CB98-46D8-98F4-A4EFDF8BF8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1914AE98-CB98-46D8-98F4-A4EFDF8BF8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8C5849-A2D7-414C-BC72-F8E108430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B38C5849-A2D7-414C-BC72-F8E108430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E9D1A4-377A-4FA6-96A9-6C58EB08E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6EE9D1A4-377A-4FA6-96A9-6C58EB08E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61B70D-D22B-463C-97D4-805D0612A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D61B70D-D22B-463C-97D4-805D0612A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7883-8563-4456-AAAC-4E659A95C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7607883-8563-4456-AAAC-4E659A95C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90099" y="271362"/>
            <a:ext cx="6763800" cy="67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FAKTOR MEMILIH JODOH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265051" y="2220834"/>
            <a:ext cx="2613899" cy="34851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-ID" b="1" dirty="0" smtClean="0">
                <a:latin typeface="Muli"/>
                <a:ea typeface="Muli"/>
                <a:cs typeface="Muli"/>
                <a:sym typeface="Muli"/>
              </a:rPr>
              <a:t>KEDUDUKAN</a:t>
            </a: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322451" y="2220834"/>
            <a:ext cx="2613899" cy="34851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b="1" dirty="0" smtClean="0">
                <a:latin typeface="Muli"/>
                <a:ea typeface="Muli"/>
                <a:cs typeface="Muli"/>
                <a:sym typeface="Muli"/>
              </a:rPr>
              <a:t>CANTIK</a:t>
            </a: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207651" y="2220834"/>
            <a:ext cx="2613899" cy="34851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HARTA</a:t>
            </a: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2910" y="1357298"/>
            <a:ext cx="8215370" cy="50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KEDUDUKAN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500298" y="1928802"/>
            <a:ext cx="37147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AGAMA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Shape 184"/>
          <p:cNvSpPr/>
          <p:nvPr/>
        </p:nvSpPr>
        <p:spPr>
          <a:xfrm>
            <a:off x="1285852" y="2786058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CANTIK/</a:t>
            </a:r>
          </a:p>
          <a:p>
            <a:pPr lvl="0" algn="ctr">
              <a:spcBef>
                <a:spcPts val="0"/>
              </a:spcBef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TAMPAN</a:t>
            </a: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Shape 184"/>
          <p:cNvSpPr/>
          <p:nvPr/>
        </p:nvSpPr>
        <p:spPr>
          <a:xfrm>
            <a:off x="5357818" y="2714620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-ID" sz="18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HARTA</a:t>
            </a: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Shape 184"/>
          <p:cNvSpPr/>
          <p:nvPr/>
        </p:nvSpPr>
        <p:spPr>
          <a:xfrm>
            <a:off x="3357554" y="2928934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s.all-free-download.com/images/graphicthumb/beetle_car_clip_art_1858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24" y="4325399"/>
            <a:ext cx="1276667" cy="7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http://sr.photos1.fotosearch.com/bthumb/CSP/CSP615/k61517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53" y="2781723"/>
            <a:ext cx="929102" cy="12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cdn.xl.thumbs.canstockphoto.com/canstock2763205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89" y="3293446"/>
            <a:ext cx="1047113" cy="12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http://clipartoons.com/wp-content/uploads/2016/01/college-clip-art-free-650x5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16" y="1941292"/>
            <a:ext cx="817054" cy="9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25911" y="6234664"/>
            <a:ext cx="8801100" cy="2167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6203" y="339153"/>
            <a:ext cx="0" cy="591718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6204" y="1292839"/>
            <a:ext cx="8520344" cy="3944789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430740">
            <a:off x="7534431" y="1024103"/>
            <a:ext cx="1592580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Biaya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Hidup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636" y="881024"/>
            <a:ext cx="670560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Rp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926" y="6362187"/>
            <a:ext cx="885496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Usia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1852" y="6232139"/>
            <a:ext cx="787908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495" y="6318837"/>
            <a:ext cx="787908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7399" y="5711947"/>
            <a:ext cx="1173480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Pensiun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27" y="2374607"/>
            <a:ext cx="1081278" cy="101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 descr="https://s-media-cache-ak0.pinimg.com/236x/06/ea/f0/06eaf050329ea6330e5d0145eeac06c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7" y="2656417"/>
            <a:ext cx="746105" cy="138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http://www.clker.com/cliparts/a/r/0/r/y/I/businessman-cartoon-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08" y="3002652"/>
            <a:ext cx="461010" cy="16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https://encrypted-tbn1.gstatic.com/images?q=tbn:ANd9GcR3d8MovZCNYSG4O4r3Ub1nH05oFqiEmw4FsALvj-1ChuFO-KkL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1" y="1301218"/>
            <a:ext cx="879011" cy="7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21"/>
          <p:cNvSpPr/>
          <p:nvPr/>
        </p:nvSpPr>
        <p:spPr>
          <a:xfrm>
            <a:off x="376204" y="1509585"/>
            <a:ext cx="8520344" cy="4248235"/>
          </a:xfrm>
          <a:custGeom>
            <a:avLst/>
            <a:gdLst>
              <a:gd name="connsiteX0" fmla="*/ 0 w 7745767"/>
              <a:gd name="connsiteY0" fmla="*/ 3417113 h 3417113"/>
              <a:gd name="connsiteX1" fmla="*/ 1021080 w 7745767"/>
              <a:gd name="connsiteY1" fmla="*/ 2685593 h 3417113"/>
              <a:gd name="connsiteX2" fmla="*/ 2621280 w 7745767"/>
              <a:gd name="connsiteY2" fmla="*/ 1420673 h 3417113"/>
              <a:gd name="connsiteX3" fmla="*/ 3535680 w 7745767"/>
              <a:gd name="connsiteY3" fmla="*/ 719633 h 3417113"/>
              <a:gd name="connsiteX4" fmla="*/ 4312920 w 7745767"/>
              <a:gd name="connsiteY4" fmla="*/ 247193 h 3417113"/>
              <a:gd name="connsiteX5" fmla="*/ 5242560 w 7745767"/>
              <a:gd name="connsiteY5" fmla="*/ 3353 h 3417113"/>
              <a:gd name="connsiteX6" fmla="*/ 6065520 w 7745767"/>
              <a:gd name="connsiteY6" fmla="*/ 414833 h 3417113"/>
              <a:gd name="connsiteX7" fmla="*/ 6644640 w 7745767"/>
              <a:gd name="connsiteY7" fmla="*/ 978713 h 3417113"/>
              <a:gd name="connsiteX8" fmla="*/ 7193280 w 7745767"/>
              <a:gd name="connsiteY8" fmla="*/ 1192073 h 3417113"/>
              <a:gd name="connsiteX9" fmla="*/ 7680960 w 7745767"/>
              <a:gd name="connsiteY9" fmla="*/ 1192073 h 3417113"/>
              <a:gd name="connsiteX10" fmla="*/ 7726680 w 7745767"/>
              <a:gd name="connsiteY10" fmla="*/ 1176833 h 341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5767" h="3417113">
                <a:moveTo>
                  <a:pt x="0" y="3417113"/>
                </a:moveTo>
                <a:cubicBezTo>
                  <a:pt x="292100" y="3217723"/>
                  <a:pt x="584200" y="3018333"/>
                  <a:pt x="1021080" y="2685593"/>
                </a:cubicBezTo>
                <a:cubicBezTo>
                  <a:pt x="1457960" y="2352853"/>
                  <a:pt x="2202180" y="1748333"/>
                  <a:pt x="2621280" y="1420673"/>
                </a:cubicBezTo>
                <a:cubicBezTo>
                  <a:pt x="3040380" y="1093013"/>
                  <a:pt x="3253740" y="915213"/>
                  <a:pt x="3535680" y="719633"/>
                </a:cubicBezTo>
                <a:cubicBezTo>
                  <a:pt x="3817620" y="524053"/>
                  <a:pt x="4028440" y="366573"/>
                  <a:pt x="4312920" y="247193"/>
                </a:cubicBezTo>
                <a:cubicBezTo>
                  <a:pt x="4597400" y="127813"/>
                  <a:pt x="4950460" y="-24587"/>
                  <a:pt x="5242560" y="3353"/>
                </a:cubicBezTo>
                <a:cubicBezTo>
                  <a:pt x="5534660" y="31293"/>
                  <a:pt x="5831840" y="252273"/>
                  <a:pt x="6065520" y="414833"/>
                </a:cubicBezTo>
                <a:cubicBezTo>
                  <a:pt x="6299200" y="577393"/>
                  <a:pt x="6456680" y="849173"/>
                  <a:pt x="6644640" y="978713"/>
                </a:cubicBezTo>
                <a:cubicBezTo>
                  <a:pt x="6832600" y="1108253"/>
                  <a:pt x="7020560" y="1156513"/>
                  <a:pt x="7193280" y="1192073"/>
                </a:cubicBezTo>
                <a:cubicBezTo>
                  <a:pt x="7366000" y="1227633"/>
                  <a:pt x="7592060" y="1194613"/>
                  <a:pt x="7680960" y="1192073"/>
                </a:cubicBezTo>
                <a:cubicBezTo>
                  <a:pt x="7769860" y="1189533"/>
                  <a:pt x="7748270" y="1183183"/>
                  <a:pt x="7726680" y="117683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64" tIns="45633" rIns="91264" bIns="45633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3637" y="3002599"/>
            <a:ext cx="1592580" cy="369156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Pendapatan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476" y="381740"/>
            <a:ext cx="4027068" cy="523220"/>
          </a:xfrm>
          <a:prstGeom prst="rect">
            <a:avLst/>
          </a:prstGeom>
          <a:pattFill prst="pct10">
            <a:fgClr>
              <a:srgbClr val="00B2FF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tx1"/>
                </a:solidFill>
                <a:latin typeface="Muli" panose="020B0604020202020204" charset="0"/>
              </a:rPr>
              <a:t>Fase Keuangan</a:t>
            </a:r>
            <a:endParaRPr lang="id-ID" sz="2800" b="1" dirty="0">
              <a:solidFill>
                <a:schemeClr val="tx1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0316" y="1452449"/>
            <a:ext cx="7673650" cy="3976816"/>
            <a:chOff x="1478762" y="1850118"/>
            <a:chExt cx="9405541" cy="3938219"/>
          </a:xfrm>
        </p:grpSpPr>
        <p:cxnSp>
          <p:nvCxnSpPr>
            <p:cNvPr id="5" name="Straight Connector 4"/>
            <p:cNvCxnSpPr>
              <a:endCxn id="15" idx="3"/>
            </p:cNvCxnSpPr>
            <p:nvPr/>
          </p:nvCxnSpPr>
          <p:spPr>
            <a:xfrm flipH="1" flipV="1">
              <a:off x="3003162" y="4947972"/>
              <a:ext cx="2579780" cy="836114"/>
            </a:xfrm>
            <a:prstGeom prst="line">
              <a:avLst/>
            </a:prstGeom>
            <a:ln w="101600" cap="rnd">
              <a:gradFill>
                <a:gsLst>
                  <a:gs pos="32000">
                    <a:srgbClr val="0070C0"/>
                  </a:gs>
                  <a:gs pos="8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42512" y="3269615"/>
              <a:ext cx="2063750" cy="1990194"/>
            </a:xfrm>
            <a:prstGeom prst="line">
              <a:avLst/>
            </a:prstGeom>
            <a:ln w="101600" cap="rnd">
              <a:gradFill>
                <a:gsLst>
                  <a:gs pos="32000">
                    <a:srgbClr val="0070C0"/>
                  </a:gs>
                  <a:gs pos="8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2" idx="2"/>
            </p:cNvCxnSpPr>
            <p:nvPr/>
          </p:nvCxnSpPr>
          <p:spPr>
            <a:xfrm flipH="1" flipV="1">
              <a:off x="6019012" y="3270077"/>
              <a:ext cx="64146" cy="1953724"/>
            </a:xfrm>
            <a:prstGeom prst="line">
              <a:avLst/>
            </a:prstGeom>
            <a:ln w="101600" cap="rnd">
              <a:gradFill>
                <a:gsLst>
                  <a:gs pos="32000">
                    <a:srgbClr val="0070C0"/>
                  </a:gs>
                  <a:gs pos="8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583374" y="3404117"/>
              <a:ext cx="1839907" cy="1841606"/>
            </a:xfrm>
            <a:prstGeom prst="line">
              <a:avLst/>
            </a:prstGeom>
            <a:ln w="101600" cap="rnd">
              <a:gradFill>
                <a:gsLst>
                  <a:gs pos="32000">
                    <a:srgbClr val="0070C0"/>
                  </a:gs>
                  <a:gs pos="8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16" idx="1"/>
            </p:cNvCxnSpPr>
            <p:nvPr/>
          </p:nvCxnSpPr>
          <p:spPr>
            <a:xfrm flipV="1">
              <a:off x="6583374" y="4836811"/>
              <a:ext cx="2796630" cy="947275"/>
            </a:xfrm>
            <a:prstGeom prst="line">
              <a:avLst/>
            </a:prstGeom>
            <a:ln w="101600" cap="rnd">
              <a:gradFill>
                <a:gsLst>
                  <a:gs pos="32000">
                    <a:srgbClr val="0070C0"/>
                  </a:gs>
                  <a:gs pos="8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478762" y="5358125"/>
              <a:ext cx="1816100" cy="430212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prstClr val="white"/>
                  </a:solidFill>
                </a:rPr>
                <a:t>Rumah</a:t>
              </a:r>
              <a:endParaRPr lang="en-GB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55856" y="2811290"/>
              <a:ext cx="2094706" cy="43180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prstClr val="white"/>
                  </a:solidFill>
                </a:rPr>
                <a:t>Sekolah</a:t>
              </a:r>
              <a:r>
                <a:rPr lang="en-US" b="1" dirty="0">
                  <a:solidFill>
                    <a:prstClr val="white"/>
                  </a:solidFill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</a:rPr>
                <a:t>Anak</a:t>
              </a:r>
              <a:endParaRPr lang="en-GB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10962" y="2838277"/>
              <a:ext cx="1816100" cy="43180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b="1" dirty="0">
                  <a:solidFill>
                    <a:prstClr val="white"/>
                  </a:solidFill>
                </a:rPr>
                <a:t>Motor</a:t>
              </a:r>
              <a:endParaRPr lang="en-GB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04912" y="2954165"/>
              <a:ext cx="1816100" cy="430212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Haji</a:t>
              </a:r>
              <a:endParaRPr lang="en-GB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68203" y="5259809"/>
              <a:ext cx="1816100" cy="43180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Mobil</a:t>
              </a:r>
              <a:endParaRPr lang="en-GB" b="1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62" y="4537819"/>
              <a:ext cx="1232700" cy="82030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0004" y="4427898"/>
              <a:ext cx="1182398" cy="8178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461" y="1850118"/>
              <a:ext cx="1173913" cy="87930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218" y="1994709"/>
              <a:ext cx="1233488" cy="9239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1"/>
            <a:stretch/>
          </p:blipFill>
          <p:spPr>
            <a:xfrm>
              <a:off x="2698899" y="1957214"/>
              <a:ext cx="1322612" cy="854075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4643446"/>
            <a:ext cx="2302361" cy="16727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38939" y="223864"/>
            <a:ext cx="538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latin typeface="Trebuchet MS" panose="020B0603020202020204" pitchFamily="34" charset="0"/>
                <a:cs typeface="Consolas" panose="020B0609020204030204" pitchFamily="49" charset="0"/>
              </a:rPr>
              <a:t>What is your financial goals?</a:t>
            </a:r>
            <a:endParaRPr lang="id-ID" sz="2800" b="1" dirty="0">
              <a:latin typeface="Trebuchet MS" panose="020B0603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8601662" y="6406595"/>
            <a:ext cx="54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600" b="1" dirty="0" smtClean="0">
                <a:solidFill>
                  <a:schemeClr val="tx1"/>
                </a:solidFill>
              </a:rPr>
              <a:t>11</a:t>
            </a:r>
            <a:endParaRPr lang="id-ID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30223" r="5633"/>
          <a:stretch/>
        </p:blipFill>
        <p:spPr>
          <a:xfrm>
            <a:off x="304800" y="2150206"/>
            <a:ext cx="8610600" cy="4121647"/>
          </a:xfrm>
          <a:prstGeom prst="rect">
            <a:avLst/>
          </a:prstGeom>
        </p:spPr>
      </p:pic>
      <p:sp>
        <p:nvSpPr>
          <p:cNvPr id="7" name="スライド番号プレースホルダー 1"/>
          <p:cNvSpPr txBox="1">
            <a:spLocks/>
          </p:cNvSpPr>
          <p:nvPr/>
        </p:nvSpPr>
        <p:spPr>
          <a:xfrm>
            <a:off x="8136706" y="6316496"/>
            <a:ext cx="900178" cy="2934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1071538" y="5286388"/>
            <a:ext cx="2464771" cy="740343"/>
          </a:xfrm>
          <a:custGeom>
            <a:avLst/>
            <a:gdLst>
              <a:gd name="connsiteX0" fmla="*/ 0 w 2183784"/>
              <a:gd name="connsiteY0" fmla="*/ 0 h 545946"/>
              <a:gd name="connsiteX1" fmla="*/ 2183784 w 2183784"/>
              <a:gd name="connsiteY1" fmla="*/ 0 h 545946"/>
              <a:gd name="connsiteX2" fmla="*/ 2183784 w 2183784"/>
              <a:gd name="connsiteY2" fmla="*/ 545946 h 545946"/>
              <a:gd name="connsiteX3" fmla="*/ 0 w 2183784"/>
              <a:gd name="connsiteY3" fmla="*/ 545946 h 545946"/>
              <a:gd name="connsiteX4" fmla="*/ 0 w 2183784"/>
              <a:gd name="connsiteY4" fmla="*/ 0 h 54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784" h="545946">
                <a:moveTo>
                  <a:pt x="0" y="0"/>
                </a:moveTo>
                <a:lnTo>
                  <a:pt x="2183784" y="0"/>
                </a:lnTo>
                <a:lnTo>
                  <a:pt x="2183784" y="545946"/>
                </a:lnTo>
                <a:lnTo>
                  <a:pt x="0" y="5459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b="1" dirty="0" smtClean="0">
                <a:solidFill>
                  <a:srgbClr val="0070C0"/>
                </a:solidFill>
              </a:rPr>
              <a:t>ANAK YG DILAHIRKAN</a:t>
            </a:r>
            <a:endParaRPr lang="id-ID" sz="1800" b="1" kern="1200" dirty="0">
              <a:solidFill>
                <a:srgbClr val="0070C0"/>
              </a:solidFill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785786" y="928670"/>
            <a:ext cx="2857520" cy="4000528"/>
            <a:chOff x="608859" y="459287"/>
            <a:chExt cx="2547748" cy="2388577"/>
          </a:xfrm>
        </p:grpSpPr>
        <p:sp>
          <p:nvSpPr>
            <p:cNvPr id="22" name="Oval 21"/>
            <p:cNvSpPr/>
            <p:nvPr/>
          </p:nvSpPr>
          <p:spPr>
            <a:xfrm>
              <a:off x="708949" y="534264"/>
              <a:ext cx="2347568" cy="815279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52400" prstMaterial="matte"/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Down Arrow 22"/>
            <p:cNvSpPr/>
            <p:nvPr/>
          </p:nvSpPr>
          <p:spPr>
            <a:xfrm>
              <a:off x="1658895" y="2530607"/>
              <a:ext cx="454955" cy="291171"/>
            </a:xfrm>
            <a:prstGeom prst="downArrow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562444" y="1412509"/>
              <a:ext cx="818919" cy="818919"/>
            </a:xfrm>
            <a:custGeom>
              <a:avLst/>
              <a:gdLst>
                <a:gd name="connsiteX0" fmla="*/ 0 w 818919"/>
                <a:gd name="connsiteY0" fmla="*/ 409460 h 818919"/>
                <a:gd name="connsiteX1" fmla="*/ 409460 w 818919"/>
                <a:gd name="connsiteY1" fmla="*/ 0 h 818919"/>
                <a:gd name="connsiteX2" fmla="*/ 818920 w 818919"/>
                <a:gd name="connsiteY2" fmla="*/ 409460 h 818919"/>
                <a:gd name="connsiteX3" fmla="*/ 409460 w 818919"/>
                <a:gd name="connsiteY3" fmla="*/ 818920 h 818919"/>
                <a:gd name="connsiteX4" fmla="*/ 0 w 818919"/>
                <a:gd name="connsiteY4" fmla="*/ 409460 h 8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919" h="818919">
                  <a:moveTo>
                    <a:pt x="0" y="409460"/>
                  </a:moveTo>
                  <a:cubicBezTo>
                    <a:pt x="0" y="183321"/>
                    <a:pt x="183321" y="0"/>
                    <a:pt x="409460" y="0"/>
                  </a:cubicBezTo>
                  <a:cubicBezTo>
                    <a:pt x="635599" y="0"/>
                    <a:pt x="818920" y="183321"/>
                    <a:pt x="818920" y="409460"/>
                  </a:cubicBezTo>
                  <a:cubicBezTo>
                    <a:pt x="818920" y="635599"/>
                    <a:pt x="635599" y="818920"/>
                    <a:pt x="409460" y="818920"/>
                  </a:cubicBezTo>
                  <a:cubicBezTo>
                    <a:pt x="183321" y="818920"/>
                    <a:pt x="0" y="635599"/>
                    <a:pt x="0" y="40946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898" tIns="133898" rIns="133898" bIns="13389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000" kern="1200" dirty="0" smtClean="0">
                  <a:solidFill>
                    <a:schemeClr val="bg1"/>
                  </a:solidFill>
                </a:rPr>
                <a:t>Kegiatan Usaha</a:t>
              </a:r>
              <a:endParaRPr lang="id-ID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6462" y="798138"/>
              <a:ext cx="818919" cy="818919"/>
            </a:xfrm>
            <a:custGeom>
              <a:avLst/>
              <a:gdLst>
                <a:gd name="connsiteX0" fmla="*/ 0 w 818919"/>
                <a:gd name="connsiteY0" fmla="*/ 409460 h 818919"/>
                <a:gd name="connsiteX1" fmla="*/ 409460 w 818919"/>
                <a:gd name="connsiteY1" fmla="*/ 0 h 818919"/>
                <a:gd name="connsiteX2" fmla="*/ 818920 w 818919"/>
                <a:gd name="connsiteY2" fmla="*/ 409460 h 818919"/>
                <a:gd name="connsiteX3" fmla="*/ 409460 w 818919"/>
                <a:gd name="connsiteY3" fmla="*/ 818920 h 818919"/>
                <a:gd name="connsiteX4" fmla="*/ 0 w 818919"/>
                <a:gd name="connsiteY4" fmla="*/ 409460 h 8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919" h="818919">
                  <a:moveTo>
                    <a:pt x="0" y="409460"/>
                  </a:moveTo>
                  <a:cubicBezTo>
                    <a:pt x="0" y="183321"/>
                    <a:pt x="183321" y="0"/>
                    <a:pt x="409460" y="0"/>
                  </a:cubicBezTo>
                  <a:cubicBezTo>
                    <a:pt x="635599" y="0"/>
                    <a:pt x="818920" y="183321"/>
                    <a:pt x="818920" y="409460"/>
                  </a:cubicBezTo>
                  <a:cubicBezTo>
                    <a:pt x="818920" y="635599"/>
                    <a:pt x="635599" y="818920"/>
                    <a:pt x="409460" y="818920"/>
                  </a:cubicBezTo>
                  <a:cubicBezTo>
                    <a:pt x="183321" y="818920"/>
                    <a:pt x="0" y="635599"/>
                    <a:pt x="0" y="40946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359558"/>
                <a:satOff val="945"/>
                <a:lumOff val="-13530"/>
                <a:alphaOff val="0"/>
              </a:schemeClr>
            </a:fillRef>
            <a:effectRef idx="2">
              <a:schemeClr val="accent5">
                <a:hueOff val="3359558"/>
                <a:satOff val="945"/>
                <a:lumOff val="-13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358" tIns="131358" rIns="131358" bIns="13135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900" kern="1200" dirty="0" smtClean="0">
                  <a:solidFill>
                    <a:schemeClr val="bg1"/>
                  </a:solidFill>
                </a:rPr>
                <a:t>MOTIVASI YG BAIK</a:t>
              </a:r>
              <a:endParaRPr lang="id-ID" sz="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813580" y="600141"/>
              <a:ext cx="818919" cy="818919"/>
            </a:xfrm>
            <a:custGeom>
              <a:avLst/>
              <a:gdLst>
                <a:gd name="connsiteX0" fmla="*/ 0 w 818919"/>
                <a:gd name="connsiteY0" fmla="*/ 409460 h 818919"/>
                <a:gd name="connsiteX1" fmla="*/ 409460 w 818919"/>
                <a:gd name="connsiteY1" fmla="*/ 0 h 818919"/>
                <a:gd name="connsiteX2" fmla="*/ 818920 w 818919"/>
                <a:gd name="connsiteY2" fmla="*/ 409460 h 818919"/>
                <a:gd name="connsiteX3" fmla="*/ 409460 w 818919"/>
                <a:gd name="connsiteY3" fmla="*/ 818920 h 818919"/>
                <a:gd name="connsiteX4" fmla="*/ 0 w 818919"/>
                <a:gd name="connsiteY4" fmla="*/ 409460 h 8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919" h="818919">
                  <a:moveTo>
                    <a:pt x="0" y="409460"/>
                  </a:moveTo>
                  <a:cubicBezTo>
                    <a:pt x="0" y="183321"/>
                    <a:pt x="183321" y="0"/>
                    <a:pt x="409460" y="0"/>
                  </a:cubicBezTo>
                  <a:cubicBezTo>
                    <a:pt x="635599" y="0"/>
                    <a:pt x="818920" y="183321"/>
                    <a:pt x="818920" y="409460"/>
                  </a:cubicBezTo>
                  <a:cubicBezTo>
                    <a:pt x="818920" y="635599"/>
                    <a:pt x="635599" y="818920"/>
                    <a:pt x="409460" y="818920"/>
                  </a:cubicBezTo>
                  <a:cubicBezTo>
                    <a:pt x="183321" y="818920"/>
                    <a:pt x="0" y="635599"/>
                    <a:pt x="0" y="40946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719117"/>
                <a:satOff val="1889"/>
                <a:lumOff val="-27060"/>
                <a:alphaOff val="0"/>
              </a:schemeClr>
            </a:fillRef>
            <a:effectRef idx="2">
              <a:schemeClr val="accent5">
                <a:hueOff val="6719117"/>
                <a:satOff val="1889"/>
                <a:lumOff val="-2706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088" tIns="130088" rIns="130088" bIns="13008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800" kern="1200" dirty="0" smtClean="0">
                  <a:solidFill>
                    <a:schemeClr val="bg1"/>
                  </a:solidFill>
                </a:rPr>
                <a:t>TUJUAN YANG BAIK</a:t>
              </a:r>
              <a:endParaRPr lang="id-ID" sz="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Shape 26"/>
            <p:cNvSpPr/>
            <p:nvPr/>
          </p:nvSpPr>
          <p:spPr>
            <a:xfrm>
              <a:off x="608859" y="459287"/>
              <a:ext cx="2547748" cy="2388577"/>
            </a:xfrm>
            <a:prstGeom prst="funnel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" name="Pentagon 28"/>
          <p:cNvSpPr/>
          <p:nvPr/>
        </p:nvSpPr>
        <p:spPr>
          <a:xfrm>
            <a:off x="3913921" y="2341909"/>
            <a:ext cx="4581346" cy="75386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UCAPAN PEMINANGAN</a:t>
            </a:r>
            <a:endParaRPr lang="en-US" sz="1800" dirty="0"/>
          </a:p>
        </p:txBody>
      </p:sp>
      <p:sp>
        <p:nvSpPr>
          <p:cNvPr id="30" name="Pentagon 29"/>
          <p:cNvSpPr/>
          <p:nvPr/>
        </p:nvSpPr>
        <p:spPr>
          <a:xfrm>
            <a:off x="3913921" y="731882"/>
            <a:ext cx="4538708" cy="71164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800" dirty="0" smtClean="0"/>
              <a:t>HUKUM PEMINANGAN</a:t>
            </a:r>
            <a:endParaRPr lang="en-US" sz="1800" dirty="0"/>
          </a:p>
        </p:txBody>
      </p:sp>
      <p:sp>
        <p:nvSpPr>
          <p:cNvPr id="36" name="Shape 213"/>
          <p:cNvSpPr txBox="1">
            <a:spLocks/>
          </p:cNvSpPr>
          <p:nvPr/>
        </p:nvSpPr>
        <p:spPr>
          <a:xfrm>
            <a:off x="0" y="132643"/>
            <a:ext cx="9597852" cy="5992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id-ID" sz="3600" b="1" dirty="0" smtClean="0">
                <a:solidFill>
                  <a:schemeClr val="tx1"/>
                </a:solidFill>
                <a:latin typeface="Quicksand" panose="020B0604020202020204" charset="0"/>
              </a:rPr>
              <a:t>PEMINANGAN</a:t>
            </a:r>
            <a:endParaRPr lang="en" sz="3600" b="1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3913921" y="1545120"/>
            <a:ext cx="4538708" cy="703245"/>
          </a:xfrm>
          <a:prstGeom prst="homePlate">
            <a:avLst>
              <a:gd name="adj" fmla="val 4746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MELIHAT  PEREMPUAN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0792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57158" y="285728"/>
            <a:ext cx="8458200" cy="1219200"/>
          </a:xfrm>
        </p:spPr>
        <p:txBody>
          <a:bodyPr>
            <a:normAutofit/>
          </a:bodyPr>
          <a:lstStyle/>
          <a:p>
            <a:pPr algn="ctr"/>
            <a:r>
              <a:rPr lang="id-ID" sz="3600" b="1" dirty="0" smtClean="0">
                <a:solidFill>
                  <a:schemeClr val="tx1"/>
                </a:solidFill>
                <a:latin typeface="Arial Rounded MT Bold" pitchFamily="34" charset="0"/>
              </a:rPr>
              <a:t>Rukun dan syarat perkawinan islam</a:t>
            </a:r>
            <a:endParaRPr lang="id-ID" sz="36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326572" y="1977382"/>
            <a:ext cx="8262257" cy="66430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Akad nikah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326572" y="2889303"/>
            <a:ext cx="7903028" cy="66430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800" dirty="0" smtClean="0"/>
              <a:t>Mempelai laki-laki </a:t>
            </a:r>
            <a:endParaRPr lang="en-US" sz="2800" dirty="0"/>
          </a:p>
        </p:txBody>
      </p:sp>
      <p:sp>
        <p:nvSpPr>
          <p:cNvPr id="6" name="Pentagon 5"/>
          <p:cNvSpPr/>
          <p:nvPr/>
        </p:nvSpPr>
        <p:spPr>
          <a:xfrm>
            <a:off x="326572" y="3786004"/>
            <a:ext cx="7467602" cy="66430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800" dirty="0" smtClean="0"/>
              <a:t>Mempelai perempuan</a:t>
            </a:r>
            <a:endParaRPr lang="en-US" sz="2800" dirty="0"/>
          </a:p>
        </p:txBody>
      </p:sp>
      <p:sp>
        <p:nvSpPr>
          <p:cNvPr id="7" name="Pentagon 6"/>
          <p:cNvSpPr/>
          <p:nvPr/>
        </p:nvSpPr>
        <p:spPr>
          <a:xfrm>
            <a:off x="326572" y="5750980"/>
            <a:ext cx="6683829" cy="66430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800" dirty="0" smtClean="0"/>
              <a:t>saksi</a:t>
            </a:r>
            <a:endParaRPr lang="en-US" sz="2800" dirty="0"/>
          </a:p>
        </p:txBody>
      </p:sp>
      <p:sp>
        <p:nvSpPr>
          <p:cNvPr id="8" name="Pentagon 7"/>
          <p:cNvSpPr/>
          <p:nvPr/>
        </p:nvSpPr>
        <p:spPr>
          <a:xfrm>
            <a:off x="326572" y="4753978"/>
            <a:ext cx="7053944" cy="6643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800" dirty="0" smtClean="0"/>
              <a:t>Wali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1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9FF4BBE8305F5B4F92D20BC834FD60E7" ma:contentTypeVersion="7" ma:contentTypeDescription="Buat sebuah dokumen baru." ma:contentTypeScope="" ma:versionID="afa7910a2ec61d870d1ac0f8d95a8a63">
  <xsd:schema xmlns:xsd="http://www.w3.org/2001/XMLSchema" xmlns:xs="http://www.w3.org/2001/XMLSchema" xmlns:p="http://schemas.microsoft.com/office/2006/metadata/properties" xmlns:ns2="8aec85fd-41ed-48df-a286-3e6b010fcb04" targetNamespace="http://schemas.microsoft.com/office/2006/metadata/properties" ma:root="true" ma:fieldsID="6453245422581823e851ebebd6f4734b" ns2:_="">
    <xsd:import namespace="8aec85fd-41ed-48df-a286-3e6b010fcb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c85fd-41ed-48df-a286-3e6b010fc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293B21-90F3-432F-8686-A58797120A58}"/>
</file>

<file path=customXml/itemProps2.xml><?xml version="1.0" encoding="utf-8"?>
<ds:datastoreItem xmlns:ds="http://schemas.openxmlformats.org/officeDocument/2006/customXml" ds:itemID="{0EAF62E1-FF73-47A2-B1D1-8D349F8CD58E}"/>
</file>

<file path=customXml/itemProps3.xml><?xml version="1.0" encoding="utf-8"?>
<ds:datastoreItem xmlns:ds="http://schemas.openxmlformats.org/officeDocument/2006/customXml" ds:itemID="{5E46641E-3CCB-4BC7-B9B8-D35A654F77B6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418</TotalTime>
  <Words>367</Words>
  <Application>Microsoft Office PowerPoint</Application>
  <PresentationFormat>On-screen Show (4:3)</PresentationFormat>
  <Paragraphs>113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PENGERTIAN PERKAWINAN</vt:lpstr>
      <vt:lpstr>PowerPoint Presentation</vt:lpstr>
      <vt:lpstr>HUKUM  PERKAWINAN ISLAM</vt:lpstr>
      <vt:lpstr>FAKTOR MEMILIH JODOH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Jenis-jenis mahar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 DAN PRINSIP  PERKAWINAN ISLAM</dc:title>
  <dc:creator>User</dc:creator>
  <cp:lastModifiedBy>user</cp:lastModifiedBy>
  <cp:revision>48</cp:revision>
  <dcterms:created xsi:type="dcterms:W3CDTF">2014-05-16T00:03:03Z</dcterms:created>
  <dcterms:modified xsi:type="dcterms:W3CDTF">2020-10-25T12:32:52Z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0x0101009FF4BBE8305F5B4F92D20BC834FD60E7</vt:lpwstr>
  </property>
</Properties>
</file>