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theme/themeOverride1.xml" ContentType="application/vnd.openxmlformats-officedocument.themeOverr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legacyDocTextInfo.bin" ContentType="application/vnd.ms-office.legacyDocTextInfo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Default Extension="bin" ContentType="application/vnd.ms-office.legacyDiagramTex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theme/themeOverride2.xml" ContentType="application/vnd.openxmlformats-officedocument.themeOverr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notesSlides/notesSlide8.xml" ContentType="application/vnd.openxmlformats-officedocument.presentationml.notesSlide+xml"/>
  <Default Extension="vml" ContentType="application/vnd.openxmlformats-officedocument.vmlDrawi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40"/>
  </p:notesMasterIdLst>
  <p:handoutMasterIdLst>
    <p:handoutMasterId r:id="rId41"/>
  </p:handoutMasterIdLst>
  <p:sldIdLst>
    <p:sldId id="287" r:id="rId2"/>
    <p:sldId id="288" r:id="rId3"/>
    <p:sldId id="289" r:id="rId4"/>
    <p:sldId id="290" r:id="rId5"/>
    <p:sldId id="291" r:id="rId6"/>
    <p:sldId id="292" r:id="rId7"/>
    <p:sldId id="293" r:id="rId8"/>
    <p:sldId id="294" r:id="rId9"/>
    <p:sldId id="295" r:id="rId10"/>
    <p:sldId id="296" r:id="rId11"/>
    <p:sldId id="297" r:id="rId12"/>
    <p:sldId id="298" r:id="rId13"/>
    <p:sldId id="299" r:id="rId14"/>
    <p:sldId id="300" r:id="rId15"/>
    <p:sldId id="257" r:id="rId16"/>
    <p:sldId id="260" r:id="rId17"/>
    <p:sldId id="261" r:id="rId18"/>
    <p:sldId id="262" r:id="rId19"/>
    <p:sldId id="281" r:id="rId20"/>
    <p:sldId id="282" r:id="rId21"/>
    <p:sldId id="283" r:id="rId22"/>
    <p:sldId id="284" r:id="rId23"/>
    <p:sldId id="302" r:id="rId24"/>
    <p:sldId id="305" r:id="rId25"/>
    <p:sldId id="304" r:id="rId26"/>
    <p:sldId id="263" r:id="rId27"/>
    <p:sldId id="264" r:id="rId28"/>
    <p:sldId id="265" r:id="rId29"/>
    <p:sldId id="266" r:id="rId30"/>
    <p:sldId id="280" r:id="rId31"/>
    <p:sldId id="268" r:id="rId32"/>
    <p:sldId id="269" r:id="rId33"/>
    <p:sldId id="271" r:id="rId34"/>
    <p:sldId id="272" r:id="rId35"/>
    <p:sldId id="273" r:id="rId36"/>
    <p:sldId id="276" r:id="rId37"/>
    <p:sldId id="277" r:id="rId38"/>
    <p:sldId id="278" r:id="rId3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7" d="100"/>
          <a:sy n="77" d="100"/>
        </p:scale>
        <p:origin x="-30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06/relationships/legacyDocTextInfo" Target="legacyDocTextInfo.bin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microsoft.com/office/2006/relationships/legacyDiagramText" Target="legacyDiagramText3.bin"/><Relationship Id="rId2" Type="http://schemas.microsoft.com/office/2006/relationships/legacyDiagramText" Target="legacyDiagramText2.bin"/><Relationship Id="rId1" Type="http://schemas.microsoft.com/office/2006/relationships/legacyDiagramText" Target="legacyDiagramText1.bin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r>
              <a:rPr lang="en-US"/>
              <a:t>Bab I Ag. Islam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8291CFC-A914-4C9F-9A02-459CA5EE9C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r>
              <a:rPr lang="en-US"/>
              <a:t>Bab I Ag. Islam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7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5E19BB74-4FB1-4397-8BB9-34E2168CE1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CE0A51-A8F7-425D-9D81-8B655ECFF05A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Bab I Ag. Islam</a:t>
            </a:r>
          </a:p>
        </p:txBody>
      </p:sp>
      <p:sp>
        <p:nvSpPr>
          <p:cNvPr id="3174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A37304C-6856-4A86-BBD7-AD44ED709D90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3174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id-ID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aseline="0" dirty="0" smtClean="0"/>
              <a:t> </a:t>
            </a:r>
            <a:r>
              <a:rPr lang="en-US" baseline="0" dirty="0" err="1" smtClean="0"/>
              <a:t>Tradisi</a:t>
            </a:r>
            <a:r>
              <a:rPr lang="en-US" baseline="0" dirty="0" smtClean="0"/>
              <a:t> Pagan.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CE0A51-A8F7-425D-9D81-8B655ECFF05A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CE0A51-A8F7-425D-9D81-8B655ECFF05A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Tidak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triniitas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dalam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bibel,,eric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chang</a:t>
            </a: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CE0A51-A8F7-425D-9D81-8B655ECFF05A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CE0A51-A8F7-425D-9D81-8B655ECFF05A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Doktrin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anatman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tidak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Tuhan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Persoanal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Imanen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Sutta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Pitaka</a:t>
            </a:r>
            <a:r>
              <a:rPr lang="en-US" baseline="0" dirty="0" smtClean="0"/>
              <a:t>…</a:t>
            </a:r>
            <a:r>
              <a:rPr lang="en-US" baseline="0" dirty="0" err="1" smtClean="0"/>
              <a:t>Nibbana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CE0A51-A8F7-425D-9D81-8B655ECFF05A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Allah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berdimensi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Transenden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sekaligus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Imanen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ayat</a:t>
            </a:r>
            <a:r>
              <a:rPr lang="en-US" baseline="0" dirty="0" smtClean="0"/>
              <a:t>)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CE0A51-A8F7-425D-9D81-8B655ECFF05A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smtClean="0"/>
              <a:t>Tuhan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CE0A51-A8F7-425D-9D81-8B655ECFF05A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KESIMPULAN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CE0A51-A8F7-425D-9D81-8B655ECFF05A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Bab I Konsep Ketuhanan</a:t>
            </a:r>
          </a:p>
        </p:txBody>
      </p:sp>
      <p:sp>
        <p:nvSpPr>
          <p:cNvPr id="6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F8900B-9F78-42CC-9A61-42FF84E673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Bab I Konsep Ketuhanan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820CA3-8465-4DB8-92B9-CE832E767F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Bab I Konsep Ketuhanan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9F817B-9266-45DB-B02C-49E9EB141B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Bab I Konsep Ketuhanan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14ABAE-1A0A-4125-872E-41DC2A4B71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Bab I Konsep Ketuhanan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5B07B9-1DD6-41B8-8CD7-D791EC996D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Bab I Konsep Ketuhanan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452C16-94C5-411D-AF01-28387F253C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Bab I Konsep Ketuhanan</a:t>
            </a:r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5C4C61-9721-4475-84A8-A04AEC4CD0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Bab I Konsep Ketuhanan</a:t>
            </a:r>
          </a:p>
        </p:txBody>
      </p:sp>
      <p:sp>
        <p:nvSpPr>
          <p:cNvPr id="9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9E76DB-A4F2-4046-8F67-5E8FBF41FF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Bab I Konsep Ketuhanan</a:t>
            </a:r>
          </a:p>
        </p:txBody>
      </p:sp>
      <p:sp>
        <p:nvSpPr>
          <p:cNvPr id="5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CC2273-BF18-4027-B2DD-3377022425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Bab I Konsep Ketuhanan</a:t>
            </a:r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AA0837-35FA-4E95-92A9-05965B1336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Bab I Konsep Ketuhanan</a:t>
            </a:r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9F74CD-3583-4902-BDCB-B174801681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and Round Single Corner Rectangle 4"/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ight Triangle 5"/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Bab I Konsep Ketuhanan</a:t>
            </a:r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C11C4F-0073-49AB-A173-7956FC5B53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2052" name="Title Placeholder 8"/>
          <p:cNvSpPr>
            <a:spLocks noGrp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3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Bab I Konsep Ketuhanan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fld id="{A47076DC-81F6-453D-BD6A-7F17A988AF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2057" name="Group 1"/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42" r:id="rId2"/>
    <p:sldLayoutId id="2147483751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52" r:id="rId9"/>
    <p:sldLayoutId id="2147483748" r:id="rId10"/>
    <p:sldLayoutId id="2147483749" r:id="rId11"/>
    <p:sldLayoutId id="2147483753" r:id="rId12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eaLnBrk="0" fontAlgn="base" hangingPunct="0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gi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gif"/><Relationship Id="rId4" Type="http://schemas.openxmlformats.org/officeDocument/2006/relationships/image" Target="../media/image15.jpe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eg"/><Relationship Id="rId3" Type="http://schemas.openxmlformats.org/officeDocument/2006/relationships/image" Target="../media/image4.gif"/><Relationship Id="rId7" Type="http://schemas.openxmlformats.org/officeDocument/2006/relationships/image" Target="../media/image14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gif"/><Relationship Id="rId5" Type="http://schemas.openxmlformats.org/officeDocument/2006/relationships/image" Target="../media/image12.gif"/><Relationship Id="rId4" Type="http://schemas.openxmlformats.org/officeDocument/2006/relationships/image" Target="../media/image6.gi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gi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alkitab.sabda.org/?Ulangan+6:4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81000" y="838200"/>
            <a:ext cx="8382000" cy="13234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4000" b="1" dirty="0" err="1" smtClean="0">
                <a:solidFill>
                  <a:srgbClr val="FF0000"/>
                </a:solidFill>
                <a:latin typeface="Constantia" pitchFamily="18" charset="0"/>
                <a:cs typeface="Aharoni" pitchFamily="2" charset="-79"/>
              </a:rPr>
              <a:t>Konsep</a:t>
            </a:r>
            <a:r>
              <a:rPr lang="en-US" sz="4000" b="1" dirty="0" smtClean="0">
                <a:solidFill>
                  <a:srgbClr val="FF0000"/>
                </a:solidFill>
                <a:latin typeface="Constantia" pitchFamily="18" charset="0"/>
                <a:cs typeface="Aharoni" pitchFamily="2" charset="-79"/>
              </a:rPr>
              <a:t> </a:t>
            </a:r>
            <a:r>
              <a:rPr lang="en-US" sz="4000" b="1" dirty="0" err="1" smtClean="0">
                <a:solidFill>
                  <a:srgbClr val="FF0000"/>
                </a:solidFill>
                <a:latin typeface="Constantia" pitchFamily="18" charset="0"/>
                <a:cs typeface="Aharoni" pitchFamily="2" charset="-79"/>
              </a:rPr>
              <a:t>Tuhan</a:t>
            </a:r>
            <a:r>
              <a:rPr lang="en-US" sz="4000" b="1" dirty="0" smtClean="0">
                <a:solidFill>
                  <a:srgbClr val="FF0000"/>
                </a:solidFill>
                <a:latin typeface="Constantia" pitchFamily="18" charset="0"/>
                <a:cs typeface="Aharoni" pitchFamily="2" charset="-79"/>
              </a:rPr>
              <a:t> </a:t>
            </a:r>
            <a:r>
              <a:rPr lang="en-US" sz="4000" b="1" dirty="0" err="1" smtClean="0">
                <a:solidFill>
                  <a:srgbClr val="FF0000"/>
                </a:solidFill>
                <a:latin typeface="Constantia" pitchFamily="18" charset="0"/>
                <a:cs typeface="Aharoni" pitchFamily="2" charset="-79"/>
              </a:rPr>
              <a:t>Menurut</a:t>
            </a:r>
            <a:r>
              <a:rPr lang="en-US" sz="4000" b="1" dirty="0" smtClean="0">
                <a:solidFill>
                  <a:srgbClr val="FF0000"/>
                </a:solidFill>
                <a:latin typeface="Constantia" pitchFamily="18" charset="0"/>
                <a:cs typeface="Aharoni" pitchFamily="2" charset="-79"/>
              </a:rPr>
              <a:t> Islam </a:t>
            </a:r>
          </a:p>
          <a:p>
            <a:pPr algn="ctr"/>
            <a:r>
              <a:rPr lang="en-US" sz="4000" b="1" dirty="0" err="1" smtClean="0">
                <a:solidFill>
                  <a:srgbClr val="FF0000"/>
                </a:solidFill>
                <a:latin typeface="Constantia" pitchFamily="18" charset="0"/>
                <a:cs typeface="Aharoni" pitchFamily="2" charset="-79"/>
              </a:rPr>
              <a:t>dan</a:t>
            </a:r>
            <a:r>
              <a:rPr lang="en-US" sz="4000" b="1" dirty="0" smtClean="0">
                <a:solidFill>
                  <a:srgbClr val="FF0000"/>
                </a:solidFill>
                <a:latin typeface="Constantia" pitchFamily="18" charset="0"/>
                <a:cs typeface="Aharoni" pitchFamily="2" charset="-79"/>
              </a:rPr>
              <a:t> Agama-Agama</a:t>
            </a:r>
            <a:endParaRPr lang="en-US" sz="4000" dirty="0">
              <a:solidFill>
                <a:srgbClr val="FF0000"/>
              </a:solidFill>
              <a:latin typeface="Constantia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590800" y="2362200"/>
            <a:ext cx="4065536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sz="2400" b="1" dirty="0" err="1" smtClean="0">
                <a:latin typeface="David" pitchFamily="34" charset="-79"/>
                <a:cs typeface="David" pitchFamily="34" charset="-79"/>
              </a:rPr>
              <a:t>Sebuah</a:t>
            </a:r>
            <a:r>
              <a:rPr lang="en-US" sz="2400" b="1" dirty="0" smtClean="0">
                <a:latin typeface="David" pitchFamily="34" charset="-79"/>
                <a:cs typeface="David" pitchFamily="34" charset="-79"/>
              </a:rPr>
              <a:t> </a:t>
            </a:r>
            <a:r>
              <a:rPr lang="en-US" sz="2400" b="1" dirty="0" err="1" smtClean="0">
                <a:latin typeface="David" pitchFamily="34" charset="-79"/>
                <a:cs typeface="David" pitchFamily="34" charset="-79"/>
              </a:rPr>
              <a:t>Kajian</a:t>
            </a:r>
            <a:r>
              <a:rPr lang="en-US" sz="2400" b="1" dirty="0" smtClean="0">
                <a:latin typeface="David" pitchFamily="34" charset="-79"/>
                <a:cs typeface="David" pitchFamily="34" charset="-79"/>
              </a:rPr>
              <a:t> </a:t>
            </a:r>
            <a:r>
              <a:rPr lang="en-US" sz="2400" b="1" dirty="0" err="1" smtClean="0">
                <a:latin typeface="David" pitchFamily="34" charset="-79"/>
                <a:cs typeface="David" pitchFamily="34" charset="-79"/>
              </a:rPr>
              <a:t>Perbandingan</a:t>
            </a:r>
            <a:endParaRPr lang="en-US" sz="2000" b="1" dirty="0">
              <a:latin typeface="David" pitchFamily="34" charset="-79"/>
              <a:cs typeface="David" pitchFamily="34" charset="-79"/>
            </a:endParaRPr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2590800" y="2209800"/>
            <a:ext cx="4038600" cy="707886"/>
          </a:xfrm>
          <a:prstGeom prst="rect">
            <a:avLst/>
          </a:prstGeom>
          <a:noFill/>
          <a:ln w="5715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endParaRPr lang="en-US" sz="4000" b="1" dirty="0">
              <a:solidFill>
                <a:srgbClr val="FF0000"/>
              </a:solidFill>
              <a:latin typeface="Pristina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7" dur="5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build="allAtOnce" animBg="1"/>
      <p:bldP spid="11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914400" y="2743200"/>
            <a:ext cx="1453153" cy="46166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endParaRPr lang="en-US" sz="2400" b="1" dirty="0">
              <a:ln w="11430">
                <a:noFill/>
              </a:ln>
              <a:solidFill>
                <a:schemeClr val="bg1"/>
              </a:soli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895600" y="3276600"/>
            <a:ext cx="1847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endParaRPr lang="en-US" i="1" dirty="0">
              <a:ln w="11430">
                <a:noFill/>
              </a:ln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219200" y="1752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533400" y="1524000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866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000" b="1" dirty="0"/>
          </a:p>
        </p:txBody>
      </p:sp>
      <p:sp>
        <p:nvSpPr>
          <p:cNvPr id="48" name="Rectangle 47"/>
          <p:cNvSpPr/>
          <p:nvPr/>
        </p:nvSpPr>
        <p:spPr>
          <a:xfrm>
            <a:off x="914400" y="3048000"/>
            <a:ext cx="1600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b="1" i="1" dirty="0">
              <a:ln w="11430">
                <a:noFill/>
              </a:ln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447800" y="0"/>
            <a:ext cx="6324600" cy="46166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algn="ctr"/>
            <a:r>
              <a:rPr lang="en-US" sz="2400" b="1" i="1" dirty="0" err="1" smtClean="0">
                <a:solidFill>
                  <a:schemeClr val="bg1"/>
                </a:solidFill>
              </a:rPr>
              <a:t>ajatam</a:t>
            </a:r>
            <a:r>
              <a:rPr lang="en-US" sz="2400" b="1" i="1" dirty="0" smtClean="0">
                <a:solidFill>
                  <a:schemeClr val="bg1"/>
                </a:solidFill>
              </a:rPr>
              <a:t> </a:t>
            </a:r>
            <a:r>
              <a:rPr lang="en-US" sz="2400" b="1" i="1" dirty="0" err="1" smtClean="0">
                <a:solidFill>
                  <a:schemeClr val="bg1"/>
                </a:solidFill>
              </a:rPr>
              <a:t>abhutam</a:t>
            </a:r>
            <a:r>
              <a:rPr lang="en-US" sz="2400" b="1" i="1" dirty="0" smtClean="0">
                <a:solidFill>
                  <a:schemeClr val="bg1"/>
                </a:solidFill>
              </a:rPr>
              <a:t> </a:t>
            </a:r>
            <a:r>
              <a:rPr lang="en-US" sz="2400" b="1" i="1" dirty="0" err="1" smtClean="0">
                <a:solidFill>
                  <a:schemeClr val="bg1"/>
                </a:solidFill>
              </a:rPr>
              <a:t>akatam</a:t>
            </a:r>
            <a:r>
              <a:rPr lang="en-US" sz="2400" b="1" i="1" dirty="0" smtClean="0">
                <a:solidFill>
                  <a:schemeClr val="bg1"/>
                </a:solidFill>
              </a:rPr>
              <a:t> </a:t>
            </a:r>
            <a:r>
              <a:rPr lang="en-US" sz="2400" b="1" i="1" dirty="0" err="1" smtClean="0">
                <a:solidFill>
                  <a:schemeClr val="bg1"/>
                </a:solidFill>
              </a:rPr>
              <a:t>asankhatam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4572000" y="1752600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endParaRPr lang="en-US" b="1" dirty="0"/>
          </a:p>
        </p:txBody>
      </p:sp>
      <p:sp>
        <p:nvSpPr>
          <p:cNvPr id="9" name="Rectangle 8"/>
          <p:cNvSpPr/>
          <p:nvPr/>
        </p:nvSpPr>
        <p:spPr>
          <a:xfrm>
            <a:off x="0" y="4800600"/>
            <a:ext cx="9144000" cy="152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934200" y="4953000"/>
            <a:ext cx="220980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cap="none" spc="0" dirty="0" smtClean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Personal</a:t>
            </a:r>
            <a:endParaRPr lang="en-US" sz="3600" b="1" cap="none" spc="0" dirty="0">
              <a:ln w="1905"/>
              <a:solidFill>
                <a:srgbClr val="FF000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400800" y="4114800"/>
            <a:ext cx="274320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dirty="0" smtClean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Impersonal</a:t>
            </a:r>
            <a:endParaRPr lang="en-US" sz="4800" b="1" dirty="0" smtClean="0">
              <a:ln w="1905"/>
              <a:solidFill>
                <a:srgbClr val="FF000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pic>
        <p:nvPicPr>
          <p:cNvPr id="12" name="Picture 2" descr="E:\4_ISTAC#5_6 Month in Fight\PKU Task #5 Graduate\WORKSHOP_the grand project\Slide\Budha\z_p19-Nibbana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5180752"/>
            <a:ext cx="2133600" cy="167724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5" name="Content Placeholder 6" descr="C:\Documents and Settings\Administrator\My Documents\WORKSHOP_the grand project\Slide\anbuddhistlarge.gif"/>
          <p:cNvPicPr>
            <a:picLocks noGrp="1" noChangeAspect="1" noChangeArrowheads="1" noCrop="1"/>
          </p:cNvPicPr>
          <p:nvPr>
            <p:ph idx="1"/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7620000" y="0"/>
            <a:ext cx="1524000" cy="1504950"/>
          </a:xfrm>
          <a:prstGeom prst="rect">
            <a:avLst/>
          </a:prstGeom>
          <a:noFill/>
        </p:spPr>
      </p:pic>
      <p:sp>
        <p:nvSpPr>
          <p:cNvPr id="16" name="Content Placeholder 32"/>
          <p:cNvSpPr txBox="1">
            <a:spLocks/>
          </p:cNvSpPr>
          <p:nvPr/>
        </p:nvSpPr>
        <p:spPr>
          <a:xfrm>
            <a:off x="838200" y="1676400"/>
            <a:ext cx="6705600" cy="209535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en-US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memegang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teguh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konsep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1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anatta</a:t>
            </a:r>
            <a:r>
              <a:rPr kumimoji="0" lang="en-US" sz="32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/ </a:t>
            </a:r>
            <a:r>
              <a:rPr kumimoji="0" lang="en-US" sz="3200" b="1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anatman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</a:t>
            </a:r>
            <a:r>
              <a:rPr kumimoji="0" lang="en-US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doktrin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tanpa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diri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</a:t>
            </a:r>
            <a:r>
              <a:rPr kumimoji="0" lang="en-US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jiwa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057400" y="762000"/>
            <a:ext cx="5181600" cy="76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 err="1" smtClean="0">
                <a:latin typeface="Arial Black" pitchFamily="34" charset="0"/>
              </a:rPr>
              <a:t>Nibbana</a:t>
            </a:r>
            <a:r>
              <a:rPr lang="en-US" i="1" dirty="0" smtClean="0">
                <a:latin typeface="Arial Black" pitchFamily="34" charset="0"/>
              </a:rPr>
              <a:t> </a:t>
            </a:r>
            <a:r>
              <a:rPr lang="en-US" i="1" dirty="0" err="1" smtClean="0">
                <a:latin typeface="Arial Black" pitchFamily="34" charset="0"/>
              </a:rPr>
              <a:t>sebagai</a:t>
            </a:r>
            <a:r>
              <a:rPr lang="en-US" i="1" dirty="0" smtClean="0">
                <a:latin typeface="Arial Black" pitchFamily="34" charset="0"/>
              </a:rPr>
              <a:t> </a:t>
            </a:r>
            <a:r>
              <a:rPr lang="en-US" i="1" dirty="0" err="1" smtClean="0">
                <a:latin typeface="Arial Black" pitchFamily="34" charset="0"/>
              </a:rPr>
              <a:t>Tujuan</a:t>
            </a:r>
            <a:r>
              <a:rPr lang="en-US" i="1" dirty="0" smtClean="0">
                <a:latin typeface="Arial Black" pitchFamily="34" charset="0"/>
              </a:rPr>
              <a:t> </a:t>
            </a:r>
            <a:r>
              <a:rPr lang="en-US" i="1" dirty="0" err="1" smtClean="0">
                <a:latin typeface="Arial Black" pitchFamily="34" charset="0"/>
              </a:rPr>
              <a:t>Akhir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990600" y="3657600"/>
            <a:ext cx="4724400" cy="830997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US" sz="2400" i="1" dirty="0" err="1" smtClean="0">
                <a:solidFill>
                  <a:srgbClr val="FFC000"/>
                </a:solidFill>
              </a:rPr>
              <a:t>Sutta</a:t>
            </a:r>
            <a:r>
              <a:rPr lang="en-US" sz="2400" i="1" dirty="0" smtClean="0">
                <a:solidFill>
                  <a:srgbClr val="FFC000"/>
                </a:solidFill>
              </a:rPr>
              <a:t> </a:t>
            </a:r>
            <a:r>
              <a:rPr lang="en-US" sz="2400" i="1" dirty="0" err="1" smtClean="0">
                <a:solidFill>
                  <a:srgbClr val="FFC000"/>
                </a:solidFill>
              </a:rPr>
              <a:t>Pitaka</a:t>
            </a:r>
            <a:r>
              <a:rPr lang="en-US" sz="2400" i="1" dirty="0" smtClean="0">
                <a:solidFill>
                  <a:srgbClr val="FFC000"/>
                </a:solidFill>
              </a:rPr>
              <a:t>, </a:t>
            </a:r>
            <a:r>
              <a:rPr lang="en-US" sz="2400" i="1" dirty="0" err="1" smtClean="0">
                <a:solidFill>
                  <a:srgbClr val="FFC000"/>
                </a:solidFill>
              </a:rPr>
              <a:t>Udāna</a:t>
            </a:r>
            <a:r>
              <a:rPr lang="en-US" sz="2400" dirty="0" smtClean="0">
                <a:solidFill>
                  <a:srgbClr val="FFC000"/>
                </a:solidFill>
              </a:rPr>
              <a:t> 8: 3; 80-81</a:t>
            </a:r>
            <a:endParaRPr lang="en-US" sz="2400" i="1" dirty="0" smtClean="0">
              <a:ln w="11430">
                <a:noFill/>
              </a:ln>
              <a:solidFill>
                <a:srgbClr val="FFC000"/>
              </a:soli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  <a:p>
            <a:pPr algn="ctr"/>
            <a:endParaRPr lang="en-US" sz="2400" b="1" dirty="0">
              <a:ln w="11430">
                <a:noFill/>
              </a:ln>
              <a:solidFill>
                <a:srgbClr val="FFC000"/>
              </a:soli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70" decel="100000"/>
                                        <p:tgtEl>
                                          <p:spTgt spid="2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" dur="770" decel="100000"/>
                                        <p:tgtEl>
                                          <p:spTgt spid="28">
                                            <p:bg/>
                                          </p:spTgt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9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28">
                                            <p:bg/>
                                          </p:spTgt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0" dur="770" fill="hold"/>
                                        <p:tgtEl>
                                          <p:spTgt spid="2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1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2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2" dur="770" fill="hold"/>
                                        <p:tgtEl>
                                          <p:spTgt spid="2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13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2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4" presetID="5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70" decel="1000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770" decel="1000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18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9" dur="77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20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21" dur="77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22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93" decel="100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8" dur="193" decel="100000"/>
                                        <p:tgtEl>
                                          <p:spTgt spid="12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69" dur="308" accel="100000" fill="hold">
                                          <p:stCondLst>
                                            <p:cond delay="193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70" dur="193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71" dur="308" accel="100000" fill="hold">
                                          <p:stCondLst>
                                            <p:cond delay="193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72" dur="193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73" dur="308" accel="100000" fill="hold">
                                          <p:stCondLst>
                                            <p:cond delay="193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7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28" grpId="0" build="allAtOnce" animBg="1"/>
      <p:bldP spid="9" grpId="0" animBg="1"/>
      <p:bldP spid="10" grpId="0" animBg="1"/>
      <p:bldP spid="11" grpId="0" animBg="1"/>
      <p:bldP spid="16" grpId="0" build="p"/>
      <p:bldP spid="18" grpId="0" animBg="1"/>
      <p:bldP spid="2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Arif Maulana_24\Desktop\ratusan-ribu-jamaah-muslim-india-shalat-subuh-di-masjid-_110407091003-381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7999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2743200" y="2971800"/>
            <a:ext cx="3167855" cy="14465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800" b="1" cap="none" spc="0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ISLAM</a:t>
            </a:r>
            <a:endParaRPr lang="en-US" sz="8800" b="1" cap="none" spc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2819400" y="5334000"/>
            <a:ext cx="3581400" cy="1066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pic>
        <p:nvPicPr>
          <p:cNvPr id="7" name="Picture 1" descr="C:\Documents and Settings\Administrator\My Documents\WORKSHOP_the grand project\Slide\anislamlarge.gif"/>
          <p:cNvPicPr>
            <a:picLocks noGrp="1" noChangeAspect="1" noChangeArrowheads="1" noCrop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" y="0"/>
            <a:ext cx="1046798" cy="1066800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0" y="4876800"/>
            <a:ext cx="7086600" cy="15081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i="1" dirty="0" smtClean="0"/>
              <a:t>The Conception of the nature of God that is derived from Revelation is also established upon the foundations of reason and intuition, and in some cases upon empirical </a:t>
            </a:r>
            <a:r>
              <a:rPr lang="en-US" b="1" i="1" dirty="0" err="1" smtClean="0"/>
              <a:t>intituition</a:t>
            </a:r>
            <a:r>
              <a:rPr lang="en-US" b="1" i="1" dirty="0" smtClean="0"/>
              <a:t>, as a result of man's experience and consciousness of Him and of His creation</a:t>
            </a:r>
            <a:r>
              <a:rPr lang="en-US" sz="2000" b="1" i="1" dirty="0" smtClean="0"/>
              <a:t>.</a:t>
            </a:r>
          </a:p>
          <a:p>
            <a:pPr algn="ctr"/>
            <a:r>
              <a:rPr lang="en-US" b="1" i="1" dirty="0" smtClean="0"/>
              <a:t>Prolegomena..., </a:t>
            </a:r>
            <a:r>
              <a:rPr lang="en-US" b="1" dirty="0" err="1" smtClean="0"/>
              <a:t>hal</a:t>
            </a:r>
            <a:r>
              <a:rPr lang="en-US" b="1" dirty="0" smtClean="0"/>
              <a:t>. 5.</a:t>
            </a:r>
            <a:endParaRPr lang="en-US" b="1" dirty="0"/>
          </a:p>
        </p:txBody>
      </p:sp>
      <p:pic>
        <p:nvPicPr>
          <p:cNvPr id="16" name="Picture 15" descr="alattas1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972522">
            <a:off x="7180295" y="4886288"/>
            <a:ext cx="1752600" cy="1762125"/>
          </a:xfrm>
          <a:prstGeom prst="rect">
            <a:avLst/>
          </a:prstGeom>
        </p:spPr>
      </p:pic>
      <p:pic>
        <p:nvPicPr>
          <p:cNvPr id="9" name="Picture 2" descr="C:\Users\Arif Maulana_24\Desktop\asma.gif"/>
          <p:cNvPicPr>
            <a:picLocks noChangeAspect="1" noChangeArrowheads="1" noCrop="1"/>
          </p:cNvPicPr>
          <p:nvPr/>
        </p:nvPicPr>
        <p:blipFill>
          <a:blip r:embed="rId5"/>
          <a:srcRect t="16667" b="16667"/>
          <a:stretch>
            <a:fillRect/>
          </a:stretch>
        </p:blipFill>
        <p:spPr bwMode="auto">
          <a:xfrm>
            <a:off x="7573793" y="0"/>
            <a:ext cx="1570207" cy="872328"/>
          </a:xfrm>
          <a:prstGeom prst="rect">
            <a:avLst/>
          </a:prstGeom>
          <a:noFill/>
        </p:spPr>
      </p:pic>
      <p:sp>
        <p:nvSpPr>
          <p:cNvPr id="10" name="Rectangle 9"/>
          <p:cNvSpPr/>
          <p:nvPr/>
        </p:nvSpPr>
        <p:spPr>
          <a:xfrm>
            <a:off x="2514600" y="0"/>
            <a:ext cx="4495799" cy="923330"/>
          </a:xfrm>
          <a:prstGeom prst="rect">
            <a:avLst/>
          </a:prstGeom>
          <a:solidFill>
            <a:schemeClr val="bg2">
              <a:alpha val="73000"/>
            </a:schemeClr>
          </a:solidFill>
        </p:spPr>
        <p:style>
          <a:lnRef idx="0">
            <a:scrgbClr r="0" g="0" b="0"/>
          </a:lnRef>
          <a:fillRef idx="1002">
            <a:schemeClr val="lt2"/>
          </a:fillRef>
          <a:effectRef idx="0">
            <a:scrgbClr r="0" g="0" b="0"/>
          </a:effectRef>
          <a:fontRef idx="major"/>
        </p:style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 w="11430"/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Allah </a:t>
            </a:r>
            <a:r>
              <a:rPr lang="en-US" sz="5400" b="1" cap="none" spc="0" dirty="0" err="1" smtClean="0">
                <a:ln w="11430"/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itu</a:t>
            </a:r>
            <a:r>
              <a:rPr lang="en-US" sz="5400" b="1" cap="none" spc="0" dirty="0" smtClean="0">
                <a:ln w="11430"/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ESA</a:t>
            </a:r>
            <a:endParaRPr lang="en-US" sz="5400" b="1" cap="none" spc="0" dirty="0">
              <a:ln w="11430"/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7" name="Content Placeholder 21"/>
          <p:cNvSpPr txBox="1">
            <a:spLocks/>
          </p:cNvSpPr>
          <p:nvPr/>
        </p:nvSpPr>
        <p:spPr>
          <a:xfrm>
            <a:off x="762000" y="1752600"/>
            <a:ext cx="3962400" cy="773509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44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Tauhidullah</a:t>
            </a:r>
            <a:endParaRPr kumimoji="0" lang="en-US" sz="4400" b="0" i="1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62000" y="2526109"/>
            <a:ext cx="3962400" cy="762000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err="1" smtClean="0">
                <a:solidFill>
                  <a:schemeClr val="bg1"/>
                </a:solidFill>
              </a:rPr>
              <a:t>Ibnu</a:t>
            </a:r>
            <a:r>
              <a:rPr lang="en-US" sz="4000" dirty="0" smtClean="0">
                <a:solidFill>
                  <a:schemeClr val="bg1"/>
                </a:solidFill>
              </a:rPr>
              <a:t> </a:t>
            </a:r>
            <a:r>
              <a:rPr lang="en-US" sz="4000" dirty="0" err="1" smtClean="0">
                <a:solidFill>
                  <a:schemeClr val="bg1"/>
                </a:solidFill>
              </a:rPr>
              <a:t>Taimiyah</a:t>
            </a:r>
            <a:endParaRPr lang="en-US" sz="4000" dirty="0">
              <a:solidFill>
                <a:schemeClr val="bg1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4724400" y="1535509"/>
            <a:ext cx="1524000" cy="990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4724400" y="2449909"/>
            <a:ext cx="1981200" cy="76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4648200" y="2602309"/>
            <a:ext cx="1459904" cy="67413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6324600" y="849709"/>
            <a:ext cx="2590800" cy="1066800"/>
          </a:xfrm>
          <a:prstGeom prst="rect">
            <a:avLst/>
          </a:prstGeom>
          <a:solidFill>
            <a:srgbClr val="094206"/>
          </a:solidFill>
          <a:ln w="50800">
            <a:solidFill>
              <a:srgbClr val="F682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 err="1" smtClean="0"/>
              <a:t>Tauhid</a:t>
            </a:r>
            <a:r>
              <a:rPr lang="en-US" sz="3600" i="1" dirty="0" smtClean="0"/>
              <a:t> </a:t>
            </a:r>
            <a:r>
              <a:rPr lang="en-US" sz="3600" i="1" dirty="0" err="1" smtClean="0"/>
              <a:t>Rububiyah</a:t>
            </a:r>
            <a:endParaRPr lang="en-US" sz="3600" dirty="0"/>
          </a:p>
        </p:txBody>
      </p:sp>
      <p:sp>
        <p:nvSpPr>
          <p:cNvPr id="23" name="Rectangle 22"/>
          <p:cNvSpPr/>
          <p:nvPr/>
        </p:nvSpPr>
        <p:spPr>
          <a:xfrm>
            <a:off x="6172200" y="3135709"/>
            <a:ext cx="2590800" cy="1066800"/>
          </a:xfrm>
          <a:prstGeom prst="rect">
            <a:avLst/>
          </a:prstGeom>
          <a:solidFill>
            <a:srgbClr val="094206"/>
          </a:solidFill>
          <a:ln w="50800">
            <a:solidFill>
              <a:srgbClr val="F682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 smtClean="0"/>
              <a:t>Tauhid</a:t>
            </a:r>
            <a:r>
              <a:rPr lang="en-US" sz="3200" dirty="0" smtClean="0"/>
              <a:t> </a:t>
            </a:r>
            <a:r>
              <a:rPr lang="en-US" sz="3200" i="1" dirty="0" err="1" smtClean="0"/>
              <a:t>Asma</a:t>
            </a:r>
            <a:r>
              <a:rPr lang="en-US" sz="3200" i="1" dirty="0" smtClean="0"/>
              <a:t>’ </a:t>
            </a:r>
            <a:r>
              <a:rPr lang="en-US" sz="3200" i="1" dirty="0" err="1" smtClean="0"/>
              <a:t>wa</a:t>
            </a:r>
            <a:r>
              <a:rPr lang="en-US" sz="3200" i="1" dirty="0" smtClean="0"/>
              <a:t> </a:t>
            </a:r>
            <a:r>
              <a:rPr lang="en-US" sz="3200" i="1" dirty="0" err="1" smtClean="0"/>
              <a:t>Shifat</a:t>
            </a:r>
            <a:endParaRPr lang="en-US" sz="3200" dirty="0"/>
          </a:p>
        </p:txBody>
      </p:sp>
      <p:sp>
        <p:nvSpPr>
          <p:cNvPr id="24" name="Rectangle 23"/>
          <p:cNvSpPr/>
          <p:nvPr/>
        </p:nvSpPr>
        <p:spPr>
          <a:xfrm>
            <a:off x="6553200" y="1992709"/>
            <a:ext cx="2590800" cy="1066800"/>
          </a:xfrm>
          <a:prstGeom prst="rect">
            <a:avLst/>
          </a:prstGeom>
          <a:solidFill>
            <a:srgbClr val="094206"/>
          </a:solidFill>
          <a:ln w="50800">
            <a:solidFill>
              <a:srgbClr val="F682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 err="1" smtClean="0"/>
              <a:t>Tauhid</a:t>
            </a:r>
            <a:r>
              <a:rPr lang="en-US" sz="3600" dirty="0" smtClean="0"/>
              <a:t> </a:t>
            </a:r>
            <a:r>
              <a:rPr lang="en-US" sz="3600" i="1" dirty="0" err="1" smtClean="0"/>
              <a:t>Uluhiyah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4" presetClass="emph" presetSubtype="0" repeatCount="indefinite" fill="hold" grpId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hsl">
                                      <p:cBhvr override="childStyle"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>
                                      <p:cBhvr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>
                                      <p:cBhvr>
                                        <p:cTn id="3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0" grpId="0" animBg="1"/>
      <p:bldP spid="17" grpId="0" animBg="1"/>
      <p:bldP spid="17" grpId="1" animBg="1"/>
      <p:bldP spid="1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1042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1043" name="Rectangle 4"/>
          <p:cNvSpPr>
            <a:spLocks noChangeArrowheads="1"/>
          </p:cNvSpPr>
          <p:nvPr/>
        </p:nvSpPr>
        <p:spPr bwMode="auto">
          <a:xfrm>
            <a:off x="227" y="0"/>
            <a:ext cx="9144000" cy="6858000"/>
          </a:xfrm>
          <a:prstGeom prst="rect">
            <a:avLst/>
          </a:prstGeom>
          <a:gradFill rotWithShape="1">
            <a:gsLst>
              <a:gs pos="0">
                <a:srgbClr val="663300"/>
              </a:gs>
              <a:gs pos="50000">
                <a:srgbClr val="CC9900"/>
              </a:gs>
              <a:gs pos="100000">
                <a:srgbClr val="663300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AutoShape 17"/>
          <p:cNvSpPr>
            <a:spLocks noChangeArrowheads="1"/>
          </p:cNvSpPr>
          <p:nvPr/>
        </p:nvSpPr>
        <p:spPr bwMode="auto">
          <a:xfrm>
            <a:off x="1981200" y="0"/>
            <a:ext cx="5334000" cy="838467"/>
          </a:xfrm>
          <a:prstGeom prst="roundRect">
            <a:avLst>
              <a:gd name="adj" fmla="val 12000"/>
            </a:avLst>
          </a:prstGeom>
          <a:solidFill>
            <a:schemeClr val="bg1">
              <a:alpha val="78000"/>
            </a:schemeClr>
          </a:solidFill>
          <a:ln w="9525">
            <a:noFill/>
            <a:round/>
            <a:headEnd/>
            <a:tailEnd/>
          </a:ln>
          <a:scene3d>
            <a:camera prst="orthographicFront"/>
            <a:lightRig rig="soft" dir="t"/>
          </a:scene3d>
          <a:sp3d extrusionH="76200" prstMaterial="dkEdge">
            <a:bevelT w="279400" h="279400" prst="coolSlant"/>
            <a:bevelB w="165100" prst="coolSlant"/>
          </a:sp3d>
        </p:spPr>
        <p:txBody>
          <a:bodyPr anchor="ctr" anchorCtr="1"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 rtl="0"/>
            <a:r>
              <a:rPr lang="en-US" b="1" cap="all" dirty="0" smtClean="0">
                <a:ln w="0"/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reflection blurRad="12700" stA="50000" endPos="50000" dist="5000" dir="5400000" sy="-100000" rotWithShape="0"/>
                </a:effectLst>
                <a:latin typeface="Copperplate Gothic Bold" pitchFamily="34" charset="0"/>
              </a:rPr>
              <a:t>TRANSCENDENT UNITY OF RELIGIONS</a:t>
            </a:r>
            <a:endParaRPr lang="en-US" b="1" cap="all" dirty="0">
              <a:ln w="0"/>
              <a:effectLst>
                <a:glow rad="228600">
                  <a:schemeClr val="accent6">
                    <a:satMod val="175000"/>
                    <a:alpha val="40000"/>
                  </a:schemeClr>
                </a:glow>
                <a:reflection blurRad="12700" stA="50000" endPos="50000" dist="5000" dir="5400000" sy="-100000" rotWithShape="0"/>
              </a:effectLst>
              <a:latin typeface="Copperplate Gothic Bold" pitchFamily="34" charset="0"/>
            </a:endParaRPr>
          </a:p>
        </p:txBody>
      </p:sp>
      <p:sp>
        <p:nvSpPr>
          <p:cNvPr id="51207" name="AutoShape 7"/>
          <p:cNvSpPr>
            <a:spLocks noChangeArrowheads="1"/>
          </p:cNvSpPr>
          <p:nvPr/>
        </p:nvSpPr>
        <p:spPr bwMode="auto">
          <a:xfrm>
            <a:off x="0" y="152400"/>
            <a:ext cx="8991600" cy="6248400"/>
          </a:xfrm>
          <a:prstGeom prst="roundRect">
            <a:avLst>
              <a:gd name="adj" fmla="val 12000"/>
            </a:avLst>
          </a:prstGeom>
          <a:solidFill>
            <a:schemeClr val="bg1">
              <a:alpha val="25999"/>
            </a:schemeClr>
          </a:solidFill>
          <a:ln w="9525">
            <a:noFill/>
            <a:round/>
            <a:headEnd/>
            <a:tailEnd/>
          </a:ln>
          <a:effectLst>
            <a:softEdge rad="635000"/>
          </a:effectLst>
        </p:spPr>
        <p:txBody>
          <a:bodyPr anchor="ctr"/>
          <a:lstStyle/>
          <a:p>
            <a:pPr lvl="4" algn="justLow" rtl="0">
              <a:defRPr/>
            </a:pP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 rot="5400000">
            <a:off x="1257301" y="3009899"/>
            <a:ext cx="4724400" cy="175260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rot="5400000">
            <a:off x="838201" y="2438399"/>
            <a:ext cx="4572000" cy="274320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rot="5400000">
            <a:off x="2133601" y="3886199"/>
            <a:ext cx="4724400" cy="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rot="16200000" flipH="1">
            <a:off x="2819400" y="3200402"/>
            <a:ext cx="4724400" cy="137159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rot="16200000" flipH="1">
            <a:off x="3581400" y="2438400"/>
            <a:ext cx="4572000" cy="27432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0" y="3886200"/>
            <a:ext cx="9144000" cy="777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70" name="Picture 2" descr="C:\Documents and Settings\Administrator\My Documents\WORKSHOP_the grand project\Slide\anstardavidlarge.gif"/>
          <p:cNvPicPr>
            <a:picLocks noChangeAspect="1" noChangeArrowheads="1" noCrop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71600" y="5867146"/>
            <a:ext cx="895350" cy="990854"/>
          </a:xfrm>
          <a:prstGeom prst="rect">
            <a:avLst/>
          </a:prstGeom>
          <a:noFill/>
        </p:spPr>
      </p:pic>
      <p:pic>
        <p:nvPicPr>
          <p:cNvPr id="71" name="Picture 2" descr="C:\Documents and Settings\Administrator\My Documents\WORKSHOP_the grand project\Slide\ancrosslarge.gif"/>
          <p:cNvPicPr>
            <a:picLocks noChangeAspect="1" noChangeArrowheads="1" noCrop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514600" y="5904169"/>
            <a:ext cx="761999" cy="953831"/>
          </a:xfrm>
          <a:prstGeom prst="rect">
            <a:avLst/>
          </a:prstGeom>
          <a:noFill/>
        </p:spPr>
      </p:pic>
      <p:pic>
        <p:nvPicPr>
          <p:cNvPr id="72" name="Content Placeholder 6" descr="C:\Documents and Settings\Administrator\My Documents\WORKSHOP_the grand project\Slide\anbuddhistlarge.gif"/>
          <p:cNvPicPr>
            <a:picLocks noChangeAspect="1" noChangeArrowheads="1" noCrop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334000" y="5943601"/>
            <a:ext cx="925974" cy="914399"/>
          </a:xfrm>
          <a:prstGeom prst="rect">
            <a:avLst/>
          </a:prstGeom>
          <a:noFill/>
        </p:spPr>
      </p:pic>
      <p:pic>
        <p:nvPicPr>
          <p:cNvPr id="73" name="Picture 1" descr="C:\Documents and Settings\Administrator\My Documents\WORKSHOP_the grand project\Slide\anhindularge.gif"/>
          <p:cNvPicPr>
            <a:picLocks noChangeAspect="1" noChangeArrowheads="1" noCrop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858000" y="6019800"/>
            <a:ext cx="767509" cy="838200"/>
          </a:xfrm>
          <a:prstGeom prst="rect">
            <a:avLst/>
          </a:prstGeom>
          <a:noFill/>
        </p:spPr>
      </p:pic>
      <p:pic>
        <p:nvPicPr>
          <p:cNvPr id="74" name="Picture 1" descr="C:\Documents and Settings\Administrator\My Documents\WORKSHOP_the grand project\Slide\anislamlarge.gif"/>
          <p:cNvPicPr>
            <a:picLocks noChangeAspect="1" noChangeArrowheads="1" noCrop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038600" y="5955248"/>
            <a:ext cx="885825" cy="902752"/>
          </a:xfrm>
          <a:prstGeom prst="rect">
            <a:avLst/>
          </a:prstGeom>
          <a:noFill/>
        </p:spPr>
      </p:pic>
      <p:cxnSp>
        <p:nvCxnSpPr>
          <p:cNvPr id="76" name="Straight Connector 75"/>
          <p:cNvCxnSpPr/>
          <p:nvPr/>
        </p:nvCxnSpPr>
        <p:spPr>
          <a:xfrm rot="5400000">
            <a:off x="-761999" y="3505199"/>
            <a:ext cx="4724400" cy="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 rot="5400000">
            <a:off x="304801" y="3505199"/>
            <a:ext cx="4724400" cy="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rot="5400000">
            <a:off x="3276601" y="3505199"/>
            <a:ext cx="4724400" cy="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rot="5400000">
            <a:off x="4953001" y="3581399"/>
            <a:ext cx="4724400" cy="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3" name="AutoShape 17"/>
          <p:cNvSpPr>
            <a:spLocks noChangeArrowheads="1"/>
          </p:cNvSpPr>
          <p:nvPr/>
        </p:nvSpPr>
        <p:spPr bwMode="auto">
          <a:xfrm>
            <a:off x="1676400" y="762000"/>
            <a:ext cx="5867400" cy="762000"/>
          </a:xfrm>
          <a:prstGeom prst="roundRect">
            <a:avLst>
              <a:gd name="adj" fmla="val 12000"/>
            </a:avLst>
          </a:prstGeom>
          <a:solidFill>
            <a:schemeClr val="bg1">
              <a:alpha val="78000"/>
            </a:schemeClr>
          </a:solidFill>
          <a:ln w="9525">
            <a:noFill/>
            <a:round/>
            <a:headEnd/>
            <a:tailEnd/>
          </a:ln>
          <a:scene3d>
            <a:camera prst="orthographicFront"/>
            <a:lightRig rig="soft" dir="t"/>
          </a:scene3d>
          <a:sp3d extrusionH="76200" prstMaterial="dkEdge">
            <a:bevelT w="279400" h="279400" prst="coolSlant"/>
            <a:bevelB w="165100" prst="coolSlant"/>
          </a:sp3d>
        </p:spPr>
        <p:txBody>
          <a:bodyPr anchor="ctr" anchorCtr="1"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 rtl="0"/>
            <a:r>
              <a:rPr lang="en-US" sz="2400" b="1" cap="all" dirty="0" smtClean="0">
                <a:ln w="0"/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reflection blurRad="12700" stA="50000" endPos="50000" dist="5000" dir="5400000" sy="-100000" rotWithShape="0"/>
                </a:effectLst>
                <a:latin typeface="Copperplate Gothic Bold" pitchFamily="34" charset="0"/>
              </a:rPr>
              <a:t>SATU TUHAN SATU AGAMA</a:t>
            </a:r>
            <a:endParaRPr lang="en-US" sz="2400" b="1" cap="all" dirty="0">
              <a:ln w="0"/>
              <a:effectLst>
                <a:glow rad="228600">
                  <a:schemeClr val="accent6">
                    <a:satMod val="175000"/>
                    <a:alpha val="40000"/>
                  </a:schemeClr>
                </a:glow>
                <a:reflection blurRad="12700" stA="50000" endPos="50000" dist="5000" dir="5400000" sy="-100000" rotWithShape="0"/>
              </a:effectLst>
              <a:latin typeface="Copperplate Gothic Bold" pitchFamily="34" charset="0"/>
            </a:endParaRPr>
          </a:p>
        </p:txBody>
      </p:sp>
      <p:pic>
        <p:nvPicPr>
          <p:cNvPr id="1026" name="Picture 2" descr="G:\WORKSHOP_the grand project\Slide\frithjof_schuon_101123100250.jp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0" y="0"/>
            <a:ext cx="1524000" cy="1100667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26" name="Rectangle 25"/>
          <p:cNvSpPr/>
          <p:nvPr/>
        </p:nvSpPr>
        <p:spPr>
          <a:xfrm>
            <a:off x="3200400" y="4267200"/>
            <a:ext cx="295587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exoteric</a:t>
            </a:r>
            <a:endParaRPr lang="en-US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3124200" y="2209800"/>
            <a:ext cx="291829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all" spc="0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eSoteric</a:t>
            </a:r>
            <a:endParaRPr lang="en-US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219200" y="1524000"/>
            <a:ext cx="1024639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1" dirty="0" smtClean="0">
                <a:ln w="1905"/>
                <a:solidFill>
                  <a:sysClr val="windowText" lastClr="0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/>
                <a:ea typeface="Calibri"/>
              </a:rPr>
              <a:t>En </a:t>
            </a:r>
            <a:r>
              <a:rPr lang="en-US" b="1" dirty="0" err="1" smtClean="0">
                <a:ln w="1905"/>
                <a:solidFill>
                  <a:sysClr val="windowText" lastClr="0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/>
                <a:ea typeface="Calibri"/>
              </a:rPr>
              <a:t>Soph</a:t>
            </a:r>
            <a:endParaRPr lang="en-US" b="1" dirty="0">
              <a:ln w="1905"/>
              <a:solidFill>
                <a:sysClr val="windowText" lastClr="00000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143000" y="4038600"/>
            <a:ext cx="1048877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lvl="0" algn="ctr"/>
            <a:r>
              <a:rPr lang="en-US" b="1" i="1" dirty="0" smtClean="0">
                <a:ln w="1905"/>
                <a:solidFill>
                  <a:sysClr val="windowText" lastClr="0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Yahweh, </a:t>
            </a:r>
          </a:p>
          <a:p>
            <a:pPr lvl="0" algn="ctr"/>
            <a:r>
              <a:rPr lang="en-US" b="1" i="1" dirty="0" smtClean="0">
                <a:ln w="1905"/>
                <a:solidFill>
                  <a:sysClr val="windowText" lastClr="0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El, </a:t>
            </a:r>
          </a:p>
          <a:p>
            <a:pPr lvl="0" algn="ctr"/>
            <a:r>
              <a:rPr lang="en-US" b="1" i="1" dirty="0" err="1" smtClean="0">
                <a:ln w="1905"/>
                <a:solidFill>
                  <a:sysClr val="windowText" lastClr="0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Elohim</a:t>
            </a:r>
            <a:r>
              <a:rPr lang="en-US" b="1" i="1" dirty="0" smtClean="0">
                <a:ln w="1905"/>
                <a:solidFill>
                  <a:sysClr val="windowText" lastClr="0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, </a:t>
            </a:r>
          </a:p>
          <a:p>
            <a:pPr lvl="0" algn="ctr"/>
            <a:r>
              <a:rPr lang="en-US" b="1" i="1" dirty="0" err="1" smtClean="0">
                <a:ln w="1905"/>
                <a:solidFill>
                  <a:sysClr val="windowText" lastClr="0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Adonai</a:t>
            </a:r>
            <a:r>
              <a:rPr lang="en-US" b="1" i="1" dirty="0" smtClean="0">
                <a:ln w="1905"/>
                <a:solidFill>
                  <a:sysClr val="windowText" lastClr="0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endParaRPr lang="en-US" b="1" i="1" dirty="0">
              <a:ln w="1905"/>
              <a:solidFill>
                <a:sysClr val="windowText" lastClr="00000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914400" y="2819400"/>
            <a:ext cx="14638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 smtClean="0">
                <a:ln w="1905"/>
                <a:solidFill>
                  <a:sysClr val="windowText" lastClr="0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YHWH </a:t>
            </a:r>
            <a:r>
              <a:rPr lang="en-US" b="1" dirty="0" smtClean="0">
                <a:ln w="1905"/>
                <a:solidFill>
                  <a:sysClr val="windowText" lastClr="0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b="1" i="1" dirty="0" smtClean="0">
                <a:ln w="1905"/>
                <a:solidFill>
                  <a:sysClr val="windowText" lastClr="0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(</a:t>
            </a:r>
            <a:r>
              <a:rPr lang="he-IL" b="1" i="1" dirty="0" smtClean="0">
                <a:ln w="1905"/>
                <a:solidFill>
                  <a:sysClr val="windowText" lastClr="0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יהוה</a:t>
            </a:r>
            <a:r>
              <a:rPr lang="en-US" b="1" i="1" dirty="0" smtClean="0">
                <a:ln w="1905"/>
                <a:solidFill>
                  <a:sysClr val="windowText" lastClr="0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)</a:t>
            </a:r>
            <a:endParaRPr lang="en-US" b="1" dirty="0">
              <a:ln w="1905"/>
              <a:solidFill>
                <a:sysClr val="windowText" lastClr="00000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981200" y="2057400"/>
            <a:ext cx="12650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n w="1905"/>
                <a:solidFill>
                  <a:sysClr val="windowText" lastClr="0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Allah (God)</a:t>
            </a:r>
            <a:endParaRPr lang="en-US" b="1" dirty="0">
              <a:ln w="1905"/>
              <a:solidFill>
                <a:sysClr val="windowText" lastClr="00000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2209800" y="4648200"/>
            <a:ext cx="8871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 smtClean="0">
                <a:ln w="1905"/>
                <a:solidFill>
                  <a:sysClr val="windowText" lastClr="0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Trinitas</a:t>
            </a:r>
            <a:endParaRPr lang="en-US" b="1" dirty="0">
              <a:ln w="1905"/>
              <a:solidFill>
                <a:sysClr val="windowText" lastClr="00000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2743200" y="1676400"/>
            <a:ext cx="46489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n w="1905"/>
                <a:solidFill>
                  <a:sysClr val="windowText" lastClr="0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Allah </a:t>
            </a:r>
            <a:r>
              <a:rPr lang="en-US" b="1" dirty="0" err="1" smtClean="0">
                <a:ln w="1905"/>
                <a:solidFill>
                  <a:sysClr val="windowText" lastClr="0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berdimensi</a:t>
            </a:r>
            <a:r>
              <a:rPr lang="en-US" b="1" dirty="0" smtClean="0">
                <a:ln w="1905"/>
                <a:solidFill>
                  <a:sysClr val="windowText" lastClr="0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b="1" dirty="0" err="1" smtClean="0">
                <a:ln w="1905"/>
                <a:solidFill>
                  <a:sysClr val="windowText" lastClr="0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Transenden</a:t>
            </a:r>
            <a:r>
              <a:rPr lang="en-US" b="1" dirty="0" smtClean="0">
                <a:ln w="1905"/>
                <a:solidFill>
                  <a:sysClr val="windowText" lastClr="0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b="1" dirty="0" err="1" smtClean="0">
                <a:ln w="1905"/>
                <a:solidFill>
                  <a:sysClr val="windowText" lastClr="0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sekaligus</a:t>
            </a:r>
            <a:r>
              <a:rPr lang="en-US" b="1" dirty="0" smtClean="0">
                <a:ln w="1905"/>
                <a:solidFill>
                  <a:sysClr val="windowText" lastClr="0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b="1" dirty="0" err="1" smtClean="0">
                <a:ln w="1905"/>
                <a:solidFill>
                  <a:sysClr val="windowText" lastClr="0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imanen</a:t>
            </a:r>
            <a:endParaRPr lang="en-US" b="1" dirty="0">
              <a:ln w="1905"/>
              <a:solidFill>
                <a:sysClr val="windowText" lastClr="00000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324600" y="4495800"/>
            <a:ext cx="18918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b="1" i="1" dirty="0" smtClean="0">
                <a:ln w="1905"/>
                <a:solidFill>
                  <a:sysClr val="windowText" lastClr="0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Saguna Brahman</a:t>
            </a:r>
            <a:r>
              <a:rPr lang="id-ID" b="1" dirty="0" smtClean="0">
                <a:ln w="1905"/>
                <a:solidFill>
                  <a:sysClr val="windowText" lastClr="0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endParaRPr lang="en-US" b="1" dirty="0">
              <a:ln w="1905"/>
              <a:solidFill>
                <a:sysClr val="windowText" lastClr="00000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6705600" y="2133600"/>
            <a:ext cx="19527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b="1" i="1" dirty="0" smtClean="0">
                <a:ln w="1905"/>
                <a:solidFill>
                  <a:sysClr val="windowText" lastClr="0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Nirguna Brahman </a:t>
            </a:r>
            <a:endParaRPr lang="en-US" b="1" dirty="0">
              <a:ln w="1905"/>
              <a:solidFill>
                <a:sysClr val="windowText" lastClr="00000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43" name="TextBox 42"/>
          <p:cNvSpPr txBox="1">
            <a:spLocks noChangeArrowheads="1"/>
          </p:cNvSpPr>
          <p:nvPr/>
        </p:nvSpPr>
        <p:spPr bwMode="auto">
          <a:xfrm>
            <a:off x="7574340" y="2971800"/>
            <a:ext cx="1569660" cy="40011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 b="1" dirty="0" smtClean="0">
                <a:latin typeface="Lucida Sans Unicode" pitchFamily="34" charset="0"/>
              </a:rPr>
              <a:t>Impersonal</a:t>
            </a:r>
            <a:endParaRPr lang="en-US" sz="2000" b="1" dirty="0">
              <a:latin typeface="Lucida Sans Unicode" pitchFamily="34" charset="0"/>
            </a:endParaRPr>
          </a:p>
        </p:txBody>
      </p: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7906161" y="5486400"/>
            <a:ext cx="1237839" cy="40011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 b="1" dirty="0" smtClean="0">
                <a:latin typeface="Lucida Sans Unicode" pitchFamily="34" charset="0"/>
              </a:rPr>
              <a:t>Personal</a:t>
            </a:r>
            <a:endParaRPr lang="en-US" sz="2000" b="1" dirty="0">
              <a:latin typeface="Lucida Sans Unicode" pitchFamily="34" charset="0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5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>
                                      <p:cBhvr override="childStyle">
                                        <p:cTn id="41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>
                                      <p:cBhvr>
                                        <p:cTn id="4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>
                                      <p:cBhvr>
                                        <p:cTn id="4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>
                                      <p:cBhvr override="childStyle">
                                        <p:cTn id="4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>
                                      <p:cBhvr>
                                        <p:cTn id="49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>
                                      <p:cBhvr>
                                        <p:cTn id="50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51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7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8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8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9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5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93" decel="100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2" dur="193" decel="100000"/>
                                        <p:tgtEl>
                                          <p:spTgt spid="83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103" dur="308" accel="100000" fill="hold">
                                          <p:stCondLst>
                                            <p:cond delay="193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04" dur="193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05" dur="308" accel="100000" fill="hold">
                                          <p:stCondLst>
                                            <p:cond delay="193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06" dur="193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107" dur="308" accel="100000" fill="hold">
                                          <p:stCondLst>
                                            <p:cond delay="193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20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2000"/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2000"/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2000"/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83" grpId="0" animBg="1"/>
      <p:bldP spid="32" grpId="0"/>
      <p:bldP spid="33" grpId="0" build="allAtOnce"/>
      <p:bldP spid="34" grpId="0"/>
      <p:bldP spid="35" grpId="0"/>
      <p:bldP spid="36" grpId="0"/>
      <p:bldP spid="37" grpId="0"/>
      <p:bldP spid="38" grpId="0"/>
      <p:bldP spid="39" grpId="0"/>
      <p:bldP spid="43" grpId="0" animBg="1"/>
      <p:bldP spid="4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Eras Demi ITC" pitchFamily="34" charset="0"/>
              </a:rPr>
              <a:t>KESIMP</a:t>
            </a:r>
            <a:endParaRPr lang="en-US" sz="3200" b="1" dirty="0">
              <a:latin typeface="Eras Demi ITC" pitchFamily="34" charset="0"/>
            </a:endParaRPr>
          </a:p>
        </p:txBody>
      </p:sp>
      <p:pic>
        <p:nvPicPr>
          <p:cNvPr id="4" name="Picture 2" descr="E:\4_ISTAC#5_6 Month in Fight\PKU Task #5 Graduate\WORKSHOP_the grand project\Slide\GOD\1 tuhann.JPG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2253793" cy="6858000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2057400" y="990600"/>
            <a:ext cx="685800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3200" b="1" dirty="0" err="1" smtClean="0"/>
              <a:t>Konsep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Tuhan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menurut</a:t>
            </a:r>
            <a:r>
              <a:rPr lang="en-US" sz="3200" b="1" dirty="0" smtClean="0"/>
              <a:t> Islam </a:t>
            </a:r>
            <a:r>
              <a:rPr lang="en-US" sz="3200" b="1" dirty="0" err="1" smtClean="0"/>
              <a:t>dengan</a:t>
            </a:r>
            <a:r>
              <a:rPr lang="en-US" sz="3200" b="1" dirty="0" smtClean="0"/>
              <a:t> Agama-agama lain </a:t>
            </a:r>
            <a:r>
              <a:rPr lang="en-US" sz="3200" b="1" dirty="0" err="1" smtClean="0"/>
              <a:t>jelas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berbeda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karena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masing-masing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memiliki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konsepsi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tersendiri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mengenai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Tuhan</a:t>
            </a:r>
            <a:r>
              <a:rPr lang="en-US" sz="3200" b="1" dirty="0" smtClean="0"/>
              <a:t> yang </a:t>
            </a:r>
            <a:r>
              <a:rPr lang="en-US" sz="3200" b="1" dirty="0" err="1" smtClean="0"/>
              <a:t>tidak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bisa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dipaksakan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untuk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sama</a:t>
            </a:r>
            <a:r>
              <a:rPr lang="en-US" sz="3200" b="1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200" b="1" dirty="0" err="1" smtClean="0"/>
              <a:t>Perbedaan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Konsep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ketuhanan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dalam</a:t>
            </a:r>
            <a:r>
              <a:rPr lang="en-US" sz="3200" b="1" dirty="0" smtClean="0"/>
              <a:t> Agama-agama </a:t>
            </a:r>
            <a:r>
              <a:rPr lang="en-US" sz="3200" b="1" dirty="0" err="1" smtClean="0"/>
              <a:t>meruntuhkan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teori</a:t>
            </a:r>
            <a:r>
              <a:rPr lang="en-US" sz="3200" b="1" dirty="0" smtClean="0"/>
              <a:t> </a:t>
            </a:r>
            <a:r>
              <a:rPr lang="en-US" sz="3200" b="1" dirty="0" err="1" smtClean="0">
                <a:solidFill>
                  <a:srgbClr val="FF0000"/>
                </a:solidFill>
              </a:rPr>
              <a:t>Schuon</a:t>
            </a:r>
            <a:r>
              <a:rPr lang="en-US" sz="3200" b="1" dirty="0" smtClean="0">
                <a:solidFill>
                  <a:srgbClr val="FF0000"/>
                </a:solidFill>
              </a:rPr>
              <a:t> </a:t>
            </a:r>
            <a:r>
              <a:rPr lang="en-US" sz="3200" b="1" dirty="0" err="1" smtClean="0"/>
              <a:t>tentang</a:t>
            </a:r>
            <a:r>
              <a:rPr lang="en-US" sz="3200" b="1" dirty="0" smtClean="0"/>
              <a:t> </a:t>
            </a:r>
            <a:r>
              <a:rPr lang="en-US" sz="3200" b="1" i="1" dirty="0" smtClean="0">
                <a:solidFill>
                  <a:srgbClr val="00B0F0"/>
                </a:solidFill>
              </a:rPr>
              <a:t>Transcendent Unity of Religions</a:t>
            </a:r>
            <a:r>
              <a:rPr lang="en-US" sz="3200" b="1" i="1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3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3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/>
          <a:lstStyle/>
          <a:p>
            <a:pPr marL="609600" indent="-609600" algn="ctr" eaLnBrk="1" hangingPunct="1">
              <a:buFontTx/>
              <a:buNone/>
            </a:pPr>
            <a:r>
              <a:rPr lang="en-US" sz="4800" smtClean="0">
                <a:latin typeface="Bodoni MT Poster Compressed" pitchFamily="18" charset="0"/>
              </a:rPr>
              <a:t>Evolusi ttg Konsep Tuhan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en-US" sz="2800" i="1" smtClean="0">
                <a:latin typeface="Viner Hand ITC" pitchFamily="66" charset="0"/>
              </a:rPr>
              <a:t>Dinamisme</a:t>
            </a:r>
            <a:r>
              <a:rPr lang="en-US" sz="2800" smtClean="0">
                <a:latin typeface="Viner Hand ITC" pitchFamily="66" charset="0"/>
              </a:rPr>
              <a:t>:</a:t>
            </a:r>
            <a:r>
              <a:rPr lang="en-US" sz="2800" smtClean="0"/>
              <a:t> Benda mempunyai kekuatan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en-US" sz="2800" i="1" smtClean="0">
                <a:latin typeface="Viner Hand ITC" pitchFamily="66" charset="0"/>
              </a:rPr>
              <a:t>Animisme </a:t>
            </a:r>
            <a:r>
              <a:rPr lang="en-US" sz="2800" smtClean="0"/>
              <a:t>: Benda mempunyai roh 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en-US" sz="2800" i="1" smtClean="0">
                <a:latin typeface="Viner Hand ITC" pitchFamily="66" charset="0"/>
              </a:rPr>
              <a:t>Politeisme</a:t>
            </a:r>
            <a:r>
              <a:rPr lang="en-US" sz="2800" smtClean="0">
                <a:latin typeface="Viner Hand ITC" pitchFamily="66" charset="0"/>
              </a:rPr>
              <a:t>:</a:t>
            </a:r>
            <a:r>
              <a:rPr lang="en-US" sz="2800" smtClean="0"/>
              <a:t> banyak roh yg dianggap lebih unggul (menjadi dewa)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en-US" sz="2800" i="1" smtClean="0">
                <a:latin typeface="Viner Hand ITC" pitchFamily="66" charset="0"/>
              </a:rPr>
              <a:t>Oligateisme</a:t>
            </a:r>
            <a:r>
              <a:rPr lang="en-US" sz="2800" smtClean="0">
                <a:latin typeface="Viner Hand ITC" pitchFamily="66" charset="0"/>
              </a:rPr>
              <a:t>:</a:t>
            </a:r>
            <a:r>
              <a:rPr lang="en-US" sz="2800" smtClean="0"/>
              <a:t> sekian dewa punya keunggulan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en-US" sz="2800" i="1" smtClean="0">
                <a:latin typeface="Viner Hand ITC" pitchFamily="66" charset="0"/>
              </a:rPr>
              <a:t>Henoteisme</a:t>
            </a:r>
            <a:r>
              <a:rPr lang="en-US" sz="2800" smtClean="0">
                <a:latin typeface="Viner Hand ITC" pitchFamily="66" charset="0"/>
              </a:rPr>
              <a:t>:</a:t>
            </a:r>
            <a:r>
              <a:rPr lang="en-US" sz="2800" smtClean="0"/>
              <a:t> kelompok masyarakat hanya mengakui satu dewa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en-US" sz="2800" i="1" smtClean="0">
                <a:latin typeface="Viner Hand ITC" pitchFamily="66" charset="0"/>
              </a:rPr>
              <a:t>Monoteisme</a:t>
            </a:r>
            <a:r>
              <a:rPr lang="en-US" sz="2800" smtClean="0">
                <a:latin typeface="Viner Hand ITC" pitchFamily="66" charset="0"/>
              </a:rPr>
              <a:t>:</a:t>
            </a:r>
            <a:r>
              <a:rPr lang="en-US" sz="2800" smtClean="0"/>
              <a:t> hanya satu Tuhan untuk seluruh alam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Bab I Konsep Ketuhanan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smtClean="0">
                <a:latin typeface="Bodoni MT Poster Compressed" pitchFamily="18" charset="0"/>
              </a:rPr>
              <a:t>Tauhid: Konsep Ketuhanan Islam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600200"/>
            <a:ext cx="8534400" cy="4525963"/>
          </a:xfrm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  <a:buFontTx/>
              <a:buNone/>
            </a:pPr>
            <a:endParaRPr lang="en-US" dirty="0" smtClean="0"/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dirty="0" err="1" smtClean="0"/>
              <a:t>Ikrarnya</a:t>
            </a:r>
            <a:r>
              <a:rPr lang="en-US" dirty="0" smtClean="0"/>
              <a:t> </a:t>
            </a:r>
            <a:r>
              <a:rPr lang="en-US" i="1" dirty="0" err="1" smtClean="0">
                <a:latin typeface="Verdana" pitchFamily="34" charset="0"/>
              </a:rPr>
              <a:t>laa</a:t>
            </a:r>
            <a:r>
              <a:rPr lang="en-US" i="1" dirty="0" smtClean="0">
                <a:latin typeface="Verdana" pitchFamily="34" charset="0"/>
              </a:rPr>
              <a:t> </a:t>
            </a:r>
            <a:r>
              <a:rPr lang="en-US" i="1" dirty="0" err="1" smtClean="0">
                <a:latin typeface="Verdana" pitchFamily="34" charset="0"/>
              </a:rPr>
              <a:t>ilaaha</a:t>
            </a:r>
            <a:r>
              <a:rPr lang="en-US" i="1" dirty="0" smtClean="0">
                <a:latin typeface="Verdana" pitchFamily="34" charset="0"/>
              </a:rPr>
              <a:t> </a:t>
            </a:r>
            <a:r>
              <a:rPr lang="en-US" i="1" dirty="0" err="1" smtClean="0">
                <a:latin typeface="Verdana" pitchFamily="34" charset="0"/>
              </a:rPr>
              <a:t>illa</a:t>
            </a:r>
            <a:r>
              <a:rPr lang="en-US" i="1" dirty="0" smtClean="0">
                <a:latin typeface="Verdana" pitchFamily="34" charset="0"/>
              </a:rPr>
              <a:t> Allah</a:t>
            </a:r>
            <a:r>
              <a:rPr lang="en-US" dirty="0" smtClean="0"/>
              <a:t> 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dirty="0" err="1" smtClean="0"/>
              <a:t>punya</a:t>
            </a:r>
            <a:r>
              <a:rPr lang="en-US" dirty="0" smtClean="0"/>
              <a:t> </a:t>
            </a:r>
            <a:r>
              <a:rPr lang="en-US" dirty="0" err="1" smtClean="0"/>
              <a:t>pengertian</a:t>
            </a:r>
            <a:r>
              <a:rPr lang="en-US" dirty="0" smtClean="0"/>
              <a:t>: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lphaLcPeriod"/>
            </a:pPr>
            <a:r>
              <a:rPr lang="en-US" i="1" dirty="0" err="1" smtClean="0">
                <a:latin typeface="Viner Hand ITC" pitchFamily="66" charset="0"/>
              </a:rPr>
              <a:t>Laa</a:t>
            </a:r>
            <a:r>
              <a:rPr lang="en-US" i="1" dirty="0" smtClean="0">
                <a:latin typeface="Viner Hand ITC" pitchFamily="66" charset="0"/>
              </a:rPr>
              <a:t> </a:t>
            </a:r>
            <a:r>
              <a:rPr lang="en-US" i="1" dirty="0" err="1" smtClean="0">
                <a:latin typeface="Viner Hand ITC" pitchFamily="66" charset="0"/>
              </a:rPr>
              <a:t>Khaaliqa</a:t>
            </a:r>
            <a:r>
              <a:rPr lang="en-US" i="1" dirty="0" smtClean="0">
                <a:latin typeface="Viner Hand ITC" pitchFamily="66" charset="0"/>
              </a:rPr>
              <a:t> </a:t>
            </a:r>
            <a:r>
              <a:rPr lang="en-US" i="1" dirty="0" err="1" smtClean="0">
                <a:latin typeface="Viner Hand ITC" pitchFamily="66" charset="0"/>
              </a:rPr>
              <a:t>illa</a:t>
            </a:r>
            <a:r>
              <a:rPr lang="en-US" i="1" dirty="0" smtClean="0">
                <a:latin typeface="Viner Hand ITC" pitchFamily="66" charset="0"/>
              </a:rPr>
              <a:t> Allah</a:t>
            </a:r>
            <a:r>
              <a:rPr lang="en-US" dirty="0" smtClean="0"/>
              <a:t>: </a:t>
            </a:r>
            <a:r>
              <a:rPr lang="en-US" dirty="0" err="1" smtClean="0"/>
              <a:t>tdk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pencipta</a:t>
            </a:r>
            <a:r>
              <a:rPr lang="en-US" dirty="0" smtClean="0"/>
              <a:t> </a:t>
            </a:r>
            <a:r>
              <a:rPr lang="en-US" dirty="0" err="1" smtClean="0"/>
              <a:t>kcl</a:t>
            </a:r>
            <a:r>
              <a:rPr lang="en-US" dirty="0" smtClean="0"/>
              <a:t> Allah (al-</a:t>
            </a:r>
            <a:r>
              <a:rPr lang="en-US" dirty="0" err="1" smtClean="0"/>
              <a:t>Baqarah</a:t>
            </a:r>
            <a:r>
              <a:rPr lang="en-US" dirty="0" smtClean="0"/>
              <a:t>: 21)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lphaLcPeriod"/>
            </a:pPr>
            <a:r>
              <a:rPr lang="en-US" i="1" dirty="0" err="1" smtClean="0">
                <a:latin typeface="Viner Hand ITC" pitchFamily="66" charset="0"/>
              </a:rPr>
              <a:t>Laa</a:t>
            </a:r>
            <a:r>
              <a:rPr lang="en-US" i="1" dirty="0" smtClean="0">
                <a:latin typeface="Viner Hand ITC" pitchFamily="66" charset="0"/>
              </a:rPr>
              <a:t> </a:t>
            </a:r>
            <a:r>
              <a:rPr lang="en-US" i="1" dirty="0" err="1" smtClean="0">
                <a:latin typeface="Viner Hand ITC" pitchFamily="66" charset="0"/>
              </a:rPr>
              <a:t>Raaziqa</a:t>
            </a:r>
            <a:r>
              <a:rPr lang="en-US" i="1" dirty="0" smtClean="0">
                <a:latin typeface="Viner Hand ITC" pitchFamily="66" charset="0"/>
              </a:rPr>
              <a:t> </a:t>
            </a:r>
            <a:r>
              <a:rPr lang="en-US" i="1" dirty="0" err="1" smtClean="0">
                <a:latin typeface="Viner Hand ITC" pitchFamily="66" charset="0"/>
              </a:rPr>
              <a:t>illa</a:t>
            </a:r>
            <a:r>
              <a:rPr lang="en-US" i="1" dirty="0" smtClean="0">
                <a:latin typeface="Viner Hand ITC" pitchFamily="66" charset="0"/>
              </a:rPr>
              <a:t> Allah</a:t>
            </a:r>
            <a:r>
              <a:rPr lang="en-US" i="1" dirty="0" smtClean="0"/>
              <a:t> :</a:t>
            </a:r>
            <a:r>
              <a:rPr lang="en-US" dirty="0" err="1" smtClean="0"/>
              <a:t>tdk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pemberi</a:t>
            </a:r>
            <a:r>
              <a:rPr lang="en-US" dirty="0" smtClean="0"/>
              <a:t> </a:t>
            </a:r>
            <a:r>
              <a:rPr lang="en-US" dirty="0" err="1" smtClean="0"/>
              <a:t>rizqi</a:t>
            </a:r>
            <a:r>
              <a:rPr lang="en-US" dirty="0" smtClean="0"/>
              <a:t> </a:t>
            </a:r>
            <a:r>
              <a:rPr lang="en-US" dirty="0" err="1" smtClean="0"/>
              <a:t>kcl</a:t>
            </a:r>
            <a:r>
              <a:rPr lang="en-US" dirty="0" smtClean="0"/>
              <a:t> Allah. (al-Fathir;3)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lphaLcPeriod"/>
            </a:pPr>
            <a:r>
              <a:rPr lang="en-US" i="1" dirty="0" err="1" smtClean="0">
                <a:latin typeface="Viner Hand ITC" pitchFamily="66" charset="0"/>
              </a:rPr>
              <a:t>Laa</a:t>
            </a:r>
            <a:r>
              <a:rPr lang="en-US" i="1" dirty="0" smtClean="0">
                <a:latin typeface="Viner Hand ITC" pitchFamily="66" charset="0"/>
              </a:rPr>
              <a:t> </a:t>
            </a:r>
            <a:r>
              <a:rPr lang="en-US" i="1" dirty="0" err="1" smtClean="0">
                <a:latin typeface="Viner Hand ITC" pitchFamily="66" charset="0"/>
              </a:rPr>
              <a:t>mudabbira</a:t>
            </a:r>
            <a:r>
              <a:rPr lang="en-US" i="1" dirty="0" smtClean="0">
                <a:latin typeface="Viner Hand ITC" pitchFamily="66" charset="0"/>
              </a:rPr>
              <a:t> </a:t>
            </a:r>
            <a:r>
              <a:rPr lang="en-US" i="1" dirty="0" err="1" smtClean="0">
                <a:latin typeface="Viner Hand ITC" pitchFamily="66" charset="0"/>
              </a:rPr>
              <a:t>illa</a:t>
            </a:r>
            <a:r>
              <a:rPr lang="en-US" i="1" dirty="0" smtClean="0">
                <a:latin typeface="Viner Hand ITC" pitchFamily="66" charset="0"/>
              </a:rPr>
              <a:t> Allah</a:t>
            </a:r>
            <a:r>
              <a:rPr lang="en-US" i="1" dirty="0" smtClean="0"/>
              <a:t>: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pemelihara</a:t>
            </a:r>
            <a:r>
              <a:rPr lang="en-US" dirty="0" smtClean="0"/>
              <a:t> </a:t>
            </a:r>
            <a:r>
              <a:rPr lang="en-US" dirty="0" err="1" smtClean="0"/>
              <a:t>kcl</a:t>
            </a:r>
            <a:r>
              <a:rPr lang="en-US" dirty="0" smtClean="0"/>
              <a:t> Allah. (</a:t>
            </a:r>
            <a:r>
              <a:rPr lang="en-US" dirty="0" err="1" smtClean="0"/>
              <a:t>Yunus</a:t>
            </a:r>
            <a:r>
              <a:rPr lang="en-US" dirty="0" smtClean="0"/>
              <a:t>: 10)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Bab I Konsep Ketuhanan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/>
          <a:lstStyle/>
          <a:p>
            <a:pPr marL="609600" indent="-609600" eaLnBrk="1" hangingPunct="1">
              <a:buFontTx/>
              <a:buAutoNum type="alphaLcPeriod" startAt="4"/>
            </a:pPr>
            <a:r>
              <a:rPr lang="en-US" i="1" smtClean="0">
                <a:latin typeface="Viner Hand ITC" pitchFamily="66" charset="0"/>
              </a:rPr>
              <a:t>Laa Haakima illa Allah</a:t>
            </a:r>
            <a:r>
              <a:rPr lang="en-US" smtClean="0"/>
              <a:t>: tdk ada penentu hkm selain Allah (al-An’am:57)</a:t>
            </a:r>
          </a:p>
          <a:p>
            <a:pPr marL="609600" indent="-609600" eaLnBrk="1" hangingPunct="1">
              <a:buFontTx/>
              <a:buAutoNum type="alphaLcPeriod" startAt="4"/>
            </a:pPr>
            <a:r>
              <a:rPr lang="en-US" i="1" smtClean="0">
                <a:latin typeface="Viner Hand ITC" pitchFamily="66" charset="0"/>
              </a:rPr>
              <a:t>Laa waliyya illa Allah</a:t>
            </a:r>
            <a:r>
              <a:rPr lang="en-US" smtClean="0"/>
              <a:t>: tdk ada pelindung selain Allah (al-Baqarah: 257)</a:t>
            </a:r>
          </a:p>
          <a:p>
            <a:pPr marL="609600" indent="-609600" eaLnBrk="1" hangingPunct="1">
              <a:buFontTx/>
              <a:buAutoNum type="alphaLcPeriod" startAt="4"/>
            </a:pPr>
            <a:r>
              <a:rPr lang="en-US" i="1" smtClean="0">
                <a:latin typeface="Viner Hand ITC" pitchFamily="66" charset="0"/>
              </a:rPr>
              <a:t>Laa ma’buda illa Allah</a:t>
            </a:r>
            <a:r>
              <a:rPr lang="en-US" smtClean="0"/>
              <a:t>: tdk ada yg pantas disembah kcl Allah. (Al-Nahl :36)</a:t>
            </a:r>
          </a:p>
          <a:p>
            <a:pPr marL="609600" indent="-609600" eaLnBrk="1" hangingPunct="1">
              <a:buFontTx/>
              <a:buNone/>
            </a:pPr>
            <a:endParaRPr lang="en-US" smtClean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Bab I Konsep Ketuhanan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Diagram 6"/>
          <p:cNvGraphicFramePr>
            <a:graphicFrameLocks/>
          </p:cNvGraphicFramePr>
          <p:nvPr>
            <p:ph/>
          </p:nvPr>
        </p:nvGraphicFramePr>
        <p:xfrm>
          <a:off x="1905000" y="762000"/>
          <a:ext cx="5410200" cy="5410200"/>
        </p:xfrm>
        <a:graphic>
          <a:graphicData uri="http://schemas.openxmlformats.org/drawingml/2006/compatibility">
            <com:legacyDrawing xmlns:com="http://schemas.openxmlformats.org/drawingml/2006/compatibility" spid="_x0000_s1026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Bab I Konsep Ketuhanan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685800"/>
            <a:ext cx="7851648" cy="990600"/>
          </a:xfrm>
        </p:spPr>
        <p:txBody>
          <a:bodyPr>
            <a:noAutofit/>
          </a:bodyPr>
          <a:lstStyle/>
          <a:p>
            <a:pPr algn="ctr"/>
            <a:r>
              <a:rPr lang="id-ID" sz="4000" dirty="0" smtClean="0"/>
              <a:t>ISLAM DAN KARAKTERISTIKNYA</a:t>
            </a:r>
            <a:endParaRPr lang="id-ID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1905000"/>
            <a:ext cx="7854696" cy="4191000"/>
          </a:xfrm>
        </p:spPr>
        <p:txBody>
          <a:bodyPr/>
          <a:lstStyle/>
          <a:p>
            <a:pPr algn="l"/>
            <a:r>
              <a:rPr lang="id-ID" dirty="0" smtClean="0"/>
              <a:t>ARTI ISLAM:</a:t>
            </a:r>
          </a:p>
          <a:p>
            <a:pPr marL="514350" indent="-514350" algn="l">
              <a:buAutoNum type="arabicPeriod"/>
            </a:pPr>
            <a:r>
              <a:rPr lang="id-ID" dirty="0" smtClean="0"/>
              <a:t>MENYERAHKAN DIRI</a:t>
            </a:r>
          </a:p>
          <a:p>
            <a:pPr marL="514350" indent="-514350" algn="l">
              <a:buAutoNum type="arabicPeriod"/>
            </a:pPr>
            <a:r>
              <a:rPr lang="id-ID" dirty="0" smtClean="0"/>
              <a:t>PERDAMAIAN</a:t>
            </a:r>
          </a:p>
          <a:p>
            <a:pPr marL="514350" indent="-514350" algn="l">
              <a:buAutoNum type="arabicPeriod"/>
            </a:pPr>
            <a:r>
              <a:rPr lang="id-ID" dirty="0" smtClean="0"/>
              <a:t>MASUK AGAMA ISLAM</a:t>
            </a:r>
          </a:p>
          <a:p>
            <a:pPr marL="514350" indent="-514350" algn="l">
              <a:buAutoNum type="arabicPeriod"/>
            </a:pPr>
            <a:r>
              <a:rPr lang="id-ID" dirty="0" smtClean="0"/>
              <a:t>MENGUCAPKAN SALAM</a:t>
            </a:r>
            <a:endParaRPr lang="en-US" dirty="0" smtClean="0"/>
          </a:p>
          <a:p>
            <a:pPr marL="514350" indent="-514350" algn="l">
              <a:buAutoNum type="arabicPeriod"/>
            </a:pPr>
            <a:r>
              <a:rPr lang="en-US" dirty="0" smtClean="0"/>
              <a:t>TUNDUK DAN PATUH</a:t>
            </a:r>
          </a:p>
          <a:p>
            <a:pPr algn="ctr"/>
            <a:r>
              <a:rPr lang="id-ID" sz="3200" dirty="0" smtClean="0"/>
              <a:t>Semua ajaran para nabi disebut Islam ,</a:t>
            </a:r>
          </a:p>
          <a:p>
            <a:pPr algn="ctr"/>
            <a:r>
              <a:rPr lang="id-ID" sz="3200" dirty="0" smtClean="0"/>
              <a:t> al-Baqarah:131, 136, yunus; 72,84</a:t>
            </a:r>
          </a:p>
          <a:p>
            <a:pPr marL="514350" indent="-514350" algn="l"/>
            <a:endParaRPr lang="id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Bab I Konsep Ketuhanan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/>
          <p:nvPr/>
        </p:nvGrpSpPr>
        <p:grpSpPr>
          <a:xfrm>
            <a:off x="304800" y="822435"/>
            <a:ext cx="6553200" cy="6035565"/>
            <a:chOff x="2895600" y="1981200"/>
            <a:chExt cx="5486400" cy="4114800"/>
          </a:xfrm>
        </p:grpSpPr>
        <p:cxnSp>
          <p:nvCxnSpPr>
            <p:cNvPr id="5" name="Straight Connector 4"/>
            <p:cNvCxnSpPr/>
            <p:nvPr/>
          </p:nvCxnSpPr>
          <p:spPr>
            <a:xfrm rot="16200000" flipH="1">
              <a:off x="4953000" y="2667000"/>
              <a:ext cx="4114800" cy="274320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 rot="16200000" flipH="1">
              <a:off x="4572000" y="3048000"/>
              <a:ext cx="4114800" cy="198120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rot="16200000" flipH="1">
              <a:off x="4000500" y="3619500"/>
              <a:ext cx="4114800" cy="83820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rot="16200000" flipH="1" flipV="1">
              <a:off x="3505200" y="3962400"/>
              <a:ext cx="4114800" cy="15240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6200000" flipH="1" flipV="1">
              <a:off x="3124200" y="3581400"/>
              <a:ext cx="4114800" cy="91440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16200000" flipH="1" flipV="1">
              <a:off x="2667000" y="3124200"/>
              <a:ext cx="4114800" cy="182880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6200000" flipH="1" flipV="1">
              <a:off x="2209800" y="2667000"/>
              <a:ext cx="4114800" cy="274320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Oval 10" descr="shahrur"/>
          <p:cNvSpPr>
            <a:spLocks noChangeArrowheads="1"/>
          </p:cNvSpPr>
          <p:nvPr/>
        </p:nvSpPr>
        <p:spPr bwMode="auto">
          <a:xfrm>
            <a:off x="0" y="0"/>
            <a:ext cx="2286000" cy="2133600"/>
          </a:xfrm>
          <a:prstGeom prst="ellipse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57150" cap="sq">
            <a:solidFill>
              <a:srgbClr val="FFFF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en-US" dirty="0">
              <a:latin typeface="Garamond" pitchFamily="18" charset="0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457200" y="3733800"/>
            <a:ext cx="8382000" cy="1588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2" name="TextBox 7"/>
          <p:cNvSpPr txBox="1">
            <a:spLocks noChangeArrowheads="1"/>
          </p:cNvSpPr>
          <p:nvPr/>
        </p:nvSpPr>
        <p:spPr bwMode="auto">
          <a:xfrm>
            <a:off x="5029200" y="1905000"/>
            <a:ext cx="305243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rgbClr val="FFC000"/>
                </a:solidFill>
                <a:latin typeface="Lucida Sans Unicode" pitchFamily="34" charset="0"/>
              </a:rPr>
              <a:t>Esoteric Dimension</a:t>
            </a:r>
            <a:endParaRPr lang="en-US" sz="2400" b="1" dirty="0">
              <a:solidFill>
                <a:srgbClr val="FFC000"/>
              </a:solidFill>
              <a:latin typeface="Lucida Sans Unicode" pitchFamily="34" charset="0"/>
            </a:endParaRPr>
          </a:p>
        </p:txBody>
      </p:sp>
      <p:sp>
        <p:nvSpPr>
          <p:cNvPr id="14" name="TextBox 8"/>
          <p:cNvSpPr txBox="1">
            <a:spLocks noChangeArrowheads="1"/>
          </p:cNvSpPr>
          <p:nvPr/>
        </p:nvSpPr>
        <p:spPr bwMode="auto">
          <a:xfrm>
            <a:off x="5562600" y="3962400"/>
            <a:ext cx="320040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FFC000"/>
                </a:solidFill>
                <a:latin typeface="Lucida Sans Unicode" pitchFamily="34" charset="0"/>
              </a:rPr>
              <a:t>Exoteric Dimension</a:t>
            </a:r>
            <a:endParaRPr lang="en-US" sz="2400" b="1" dirty="0">
              <a:solidFill>
                <a:srgbClr val="FFC000"/>
              </a:solidFill>
              <a:latin typeface="Lucida Sans Unicode" pitchFamily="34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2514600" y="533400"/>
            <a:ext cx="2514600" cy="6858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Essence</a:t>
            </a:r>
            <a:endParaRPr lang="en-US" sz="32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repeatCount="indefinite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3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2" grpId="0"/>
      <p:bldP spid="14" grpId="0"/>
      <p:bldP spid="1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ISTILAH ISLAM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Agama yang diturunkan Allah yang mengajarkan dan mengatur hubungan antara manusia dengan Tuhan, manusia dengan manusia, dan manusia dg alam sekitarnya  yg meliputi pokok-pokok kepercayaan dan aturan-aturan hukum yg dibawa melalui utusan terakhir Nabi Muhammad dan untuk seluruh umat manusia. </a:t>
            </a:r>
            <a:endParaRPr lang="id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Bab I Konsep Ketuhanan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KERANGKA DASAR ISLAM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id-ID" dirty="0" smtClean="0"/>
              <a:t>AKIDAH </a:t>
            </a:r>
          </a:p>
          <a:p>
            <a:pPr marL="514350" indent="-514350">
              <a:buAutoNum type="arabicPeriod"/>
            </a:pPr>
            <a:r>
              <a:rPr lang="id-ID" dirty="0" smtClean="0"/>
              <a:t>SYARI’AH</a:t>
            </a:r>
          </a:p>
          <a:p>
            <a:pPr marL="514350" indent="-514350">
              <a:buAutoNum type="arabicPeriod"/>
            </a:pPr>
            <a:r>
              <a:rPr lang="id-ID" dirty="0" smtClean="0"/>
              <a:t>AKHLAK</a:t>
            </a:r>
            <a:endParaRPr lang="id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Bab I Konsep Ketuhanan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METODE PEMAHAMAN ISLAM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id-ID" dirty="0" smtClean="0"/>
              <a:t>PENDEKATAN NAQLI (TRADISIONAL</a:t>
            </a:r>
            <a:r>
              <a:rPr lang="en-US" dirty="0" smtClean="0"/>
              <a:t>/ </a:t>
            </a:r>
            <a:r>
              <a:rPr lang="en-US" dirty="0" smtClean="0"/>
              <a:t>TEKS, WAHYU</a:t>
            </a:r>
            <a:r>
              <a:rPr lang="id-ID" dirty="0" smtClean="0"/>
              <a:t>)</a:t>
            </a:r>
            <a:endParaRPr lang="id-ID" dirty="0" smtClean="0"/>
          </a:p>
          <a:p>
            <a:pPr marL="514350" indent="-514350">
              <a:buAutoNum type="arabicPeriod"/>
            </a:pPr>
            <a:r>
              <a:rPr lang="id-ID" dirty="0" smtClean="0"/>
              <a:t>PENDEKATAN AQLI (RASIONAL</a:t>
            </a:r>
            <a:r>
              <a:rPr lang="en-US" dirty="0" smtClean="0"/>
              <a:t>/AKAL/KONTEKS</a:t>
            </a:r>
            <a:r>
              <a:rPr lang="id-ID" dirty="0" smtClean="0"/>
              <a:t>)</a:t>
            </a:r>
          </a:p>
          <a:p>
            <a:pPr marL="514350" indent="-514350">
              <a:buAutoNum type="arabicPeriod"/>
            </a:pPr>
            <a:r>
              <a:rPr lang="id-ID" dirty="0" smtClean="0"/>
              <a:t>PENDEKATAN KASYFI (MISTIK</a:t>
            </a:r>
            <a:r>
              <a:rPr lang="en-US" dirty="0" smtClean="0"/>
              <a:t>/HATI/TASAWUF</a:t>
            </a:r>
            <a:r>
              <a:rPr lang="id-ID" dirty="0" smtClean="0"/>
              <a:t>)</a:t>
            </a:r>
            <a:endParaRPr lang="id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Bab I Konsep Ketuhanan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33" descr="D:\عصام الد ين العباد\Gambar\slide add\Thumbs_Up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924832" y="-4778"/>
            <a:ext cx="1219200" cy="1290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AutoShape 5"/>
          <p:cNvSpPr>
            <a:spLocks noChangeArrowheads="1"/>
          </p:cNvSpPr>
          <p:nvPr/>
        </p:nvSpPr>
        <p:spPr bwMode="auto">
          <a:xfrm>
            <a:off x="-32" y="-24"/>
            <a:ext cx="4076704" cy="1000132"/>
          </a:xfrm>
          <a:prstGeom prst="roundRect">
            <a:avLst>
              <a:gd name="adj" fmla="val 16667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sz="4000" dirty="0" smtClean="0">
                <a:latin typeface="Calibri" pitchFamily="34" charset="0"/>
                <a:ea typeface="Times New Roman" pitchFamily="18" charset="0"/>
                <a:cs typeface="Arial" pitchFamily="34" charset="0"/>
              </a:rPr>
              <a:t>1. </a:t>
            </a:r>
            <a:r>
              <a:rPr lang="en-US" sz="4000" dirty="0" err="1" smtClean="0">
                <a:latin typeface="Calibri" pitchFamily="34" charset="0"/>
                <a:ea typeface="Times New Roman" pitchFamily="18" charset="0"/>
                <a:cs typeface="Arial" pitchFamily="34" charset="0"/>
              </a:rPr>
              <a:t>Konsep</a:t>
            </a:r>
            <a:r>
              <a:rPr lang="en-US" sz="4000" dirty="0" smtClean="0">
                <a:latin typeface="Calibri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4000" dirty="0" err="1" smtClean="0">
                <a:latin typeface="Calibri" pitchFamily="34" charset="0"/>
                <a:ea typeface="Times New Roman" pitchFamily="18" charset="0"/>
                <a:cs typeface="Arial" pitchFamily="34" charset="0"/>
              </a:rPr>
              <a:t>Manusia</a:t>
            </a:r>
            <a:endParaRPr lang="en-US" sz="4000" dirty="0" smtClean="0">
              <a:latin typeface="Calibri" pitchFamily="34" charset="0"/>
              <a:ea typeface="Times New Roman" pitchFamily="18" charset="0"/>
              <a:cs typeface="Arial" pitchFamily="34" charset="0"/>
            </a:endParaRPr>
          </a:p>
        </p:txBody>
      </p:sp>
      <p:sp>
        <p:nvSpPr>
          <p:cNvPr id="21" name="AutoShape 7"/>
          <p:cNvSpPr>
            <a:spLocks noChangeArrowheads="1"/>
          </p:cNvSpPr>
          <p:nvPr/>
        </p:nvSpPr>
        <p:spPr bwMode="auto">
          <a:xfrm>
            <a:off x="3643306" y="1285860"/>
            <a:ext cx="2428892" cy="785818"/>
          </a:xfrm>
          <a:prstGeom prst="plaque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sz="3600" dirty="0" err="1" smtClean="0">
                <a:latin typeface="Calibri" pitchFamily="34" charset="0"/>
                <a:ea typeface="Times New Roman" pitchFamily="18" charset="0"/>
                <a:cs typeface="Arial" pitchFamily="34" charset="0"/>
              </a:rPr>
              <a:t>Manusia</a:t>
            </a:r>
            <a:endParaRPr lang="en-US" sz="3600" dirty="0" smtClean="0">
              <a:latin typeface="Calibri" pitchFamily="34" charset="0"/>
              <a:ea typeface="Times New Roman" pitchFamily="18" charset="0"/>
              <a:cs typeface="Arial" pitchFamily="34" charset="0"/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rot="10800000" flipV="1">
            <a:off x="2285984" y="2000240"/>
            <a:ext cx="1428760" cy="64294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6000760" y="2000240"/>
            <a:ext cx="899605" cy="59462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4" name="Oval 7"/>
          <p:cNvSpPr>
            <a:spLocks noChangeArrowheads="1"/>
          </p:cNvSpPr>
          <p:nvPr/>
        </p:nvSpPr>
        <p:spPr bwMode="auto">
          <a:xfrm>
            <a:off x="819136" y="2500306"/>
            <a:ext cx="1752600" cy="1071570"/>
          </a:xfrm>
          <a:prstGeom prst="ellipse">
            <a:avLst/>
          </a:prstGeom>
          <a:solidFill>
            <a:srgbClr val="008000"/>
          </a:solidFill>
          <a:ln w="28575" cap="sq">
            <a:solidFill>
              <a:srgbClr val="FFFF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sz="3200" b="1" dirty="0" err="1" smtClean="0">
                <a:latin typeface="Garamond" pitchFamily="18" charset="0"/>
                <a:cs typeface="DecoType Naskh" pitchFamily="2" charset="-78"/>
              </a:rPr>
              <a:t>Hati</a:t>
            </a:r>
            <a:endParaRPr lang="en-US" sz="3200" b="1" dirty="0">
              <a:latin typeface="Garamond" pitchFamily="18" charset="0"/>
              <a:cs typeface="DecoType Naskh" pitchFamily="2" charset="-78"/>
            </a:endParaRPr>
          </a:p>
        </p:txBody>
      </p:sp>
      <p:sp>
        <p:nvSpPr>
          <p:cNvPr id="25" name="Oval 8"/>
          <p:cNvSpPr>
            <a:spLocks noChangeArrowheads="1"/>
          </p:cNvSpPr>
          <p:nvPr/>
        </p:nvSpPr>
        <p:spPr bwMode="auto">
          <a:xfrm>
            <a:off x="785786" y="3786190"/>
            <a:ext cx="1714512" cy="1071570"/>
          </a:xfrm>
          <a:prstGeom prst="ellipse">
            <a:avLst/>
          </a:prstGeom>
          <a:solidFill>
            <a:srgbClr val="008000"/>
          </a:solidFill>
          <a:ln w="28575" cap="sq">
            <a:solidFill>
              <a:srgbClr val="FFFF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sz="3200" b="1" dirty="0" smtClean="0">
                <a:latin typeface="Garamond" pitchFamily="18" charset="0"/>
                <a:cs typeface="DecoType Naskh" pitchFamily="2" charset="-78"/>
              </a:rPr>
              <a:t>Akal</a:t>
            </a:r>
            <a:endParaRPr lang="en-US" sz="3200" b="1" dirty="0">
              <a:latin typeface="Garamond" pitchFamily="18" charset="0"/>
              <a:cs typeface="DecoType Naskh" pitchFamily="2" charset="-78"/>
            </a:endParaRPr>
          </a:p>
        </p:txBody>
      </p:sp>
      <p:sp>
        <p:nvSpPr>
          <p:cNvPr id="26" name="Oval 6"/>
          <p:cNvSpPr>
            <a:spLocks noChangeArrowheads="1"/>
          </p:cNvSpPr>
          <p:nvPr/>
        </p:nvSpPr>
        <p:spPr bwMode="auto">
          <a:xfrm>
            <a:off x="6643702" y="2428868"/>
            <a:ext cx="1752600" cy="1133484"/>
          </a:xfrm>
          <a:prstGeom prst="ellipse">
            <a:avLst/>
          </a:prstGeom>
          <a:solidFill>
            <a:srgbClr val="008000"/>
          </a:solidFill>
          <a:ln w="28575" cap="sq">
            <a:solidFill>
              <a:srgbClr val="FFFF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sz="3200" b="1" dirty="0" smtClean="0">
                <a:latin typeface="Garamond" pitchFamily="18" charset="0"/>
                <a:cs typeface="DecoType Naskh" pitchFamily="2" charset="-78"/>
              </a:rPr>
              <a:t>Ruh</a:t>
            </a:r>
          </a:p>
        </p:txBody>
      </p:sp>
      <p:sp>
        <p:nvSpPr>
          <p:cNvPr id="27" name="Oval 6"/>
          <p:cNvSpPr>
            <a:spLocks noChangeArrowheads="1"/>
          </p:cNvSpPr>
          <p:nvPr/>
        </p:nvSpPr>
        <p:spPr bwMode="auto">
          <a:xfrm>
            <a:off x="6643702" y="4214818"/>
            <a:ext cx="1752600" cy="1133484"/>
          </a:xfrm>
          <a:prstGeom prst="ellipse">
            <a:avLst/>
          </a:prstGeom>
          <a:solidFill>
            <a:srgbClr val="008000"/>
          </a:solidFill>
          <a:ln w="28575" cap="sq">
            <a:solidFill>
              <a:srgbClr val="FFFF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sz="3200" b="1" dirty="0" smtClean="0">
                <a:latin typeface="Garamond" pitchFamily="18" charset="0"/>
                <a:cs typeface="DecoType Naskh" pitchFamily="2" charset="-78"/>
              </a:rPr>
              <a:t>Nafs</a:t>
            </a:r>
            <a:endParaRPr lang="en-US" sz="3200" b="1" dirty="0">
              <a:latin typeface="Garamond" pitchFamily="18" charset="0"/>
              <a:cs typeface="DecoType Naskh" pitchFamily="2" charset="-78"/>
            </a:endParaRPr>
          </a:p>
        </p:txBody>
      </p:sp>
      <p:sp>
        <p:nvSpPr>
          <p:cNvPr id="28" name="Down Arrow 27"/>
          <p:cNvSpPr/>
          <p:nvPr/>
        </p:nvSpPr>
        <p:spPr>
          <a:xfrm>
            <a:off x="1500166" y="4857760"/>
            <a:ext cx="71438" cy="4286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9"/>
          <p:cNvSpPr>
            <a:spLocks noChangeArrowheads="1"/>
          </p:cNvSpPr>
          <p:nvPr/>
        </p:nvSpPr>
        <p:spPr bwMode="auto">
          <a:xfrm>
            <a:off x="328610" y="5357826"/>
            <a:ext cx="2243126" cy="1071570"/>
          </a:xfrm>
          <a:prstGeom prst="ellipse">
            <a:avLst/>
          </a:prstGeom>
          <a:solidFill>
            <a:srgbClr val="008000"/>
          </a:solidFill>
          <a:ln w="28575" cap="sq">
            <a:solidFill>
              <a:srgbClr val="FFFF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sz="2800" b="1" dirty="0" smtClean="0">
                <a:latin typeface="Garamond" pitchFamily="18" charset="0"/>
                <a:cs typeface="DecoType Naskh" pitchFamily="2" charset="-78"/>
              </a:rPr>
              <a:t> </a:t>
            </a:r>
            <a:r>
              <a:rPr lang="en-US" sz="2400" b="1" dirty="0" err="1" smtClean="0">
                <a:latin typeface="Garamond" pitchFamily="18" charset="0"/>
                <a:cs typeface="DecoType Naskh" pitchFamily="2" charset="-78"/>
              </a:rPr>
              <a:t>Dpt</a:t>
            </a:r>
            <a:r>
              <a:rPr lang="en-US" sz="2400" b="1" dirty="0" smtClean="0">
                <a:latin typeface="Garamond" pitchFamily="18" charset="0"/>
                <a:cs typeface="DecoType Naskh" pitchFamily="2" charset="-78"/>
              </a:rPr>
              <a:t> </a:t>
            </a:r>
          </a:p>
          <a:p>
            <a:r>
              <a:rPr lang="en-US" sz="2400" b="1" dirty="0" err="1" smtClean="0">
                <a:latin typeface="Garamond" pitchFamily="18" charset="0"/>
                <a:cs typeface="DecoType Naskh" pitchFamily="2" charset="-78"/>
              </a:rPr>
              <a:t>Memahami</a:t>
            </a:r>
            <a:endParaRPr lang="en-US" sz="2400" b="1" dirty="0">
              <a:latin typeface="Garamond" pitchFamily="18" charset="0"/>
              <a:cs typeface="DecoType Naskh" pitchFamily="2" charset="-78"/>
            </a:endParaRPr>
          </a:p>
        </p:txBody>
      </p:sp>
      <p:sp>
        <p:nvSpPr>
          <p:cNvPr id="30" name="AutoShape 10"/>
          <p:cNvSpPr>
            <a:spLocks/>
          </p:cNvSpPr>
          <p:nvPr/>
        </p:nvSpPr>
        <p:spPr bwMode="auto">
          <a:xfrm flipH="1">
            <a:off x="5643570" y="3033722"/>
            <a:ext cx="1062030" cy="1752600"/>
          </a:xfrm>
          <a:prstGeom prst="rightBrace">
            <a:avLst>
              <a:gd name="adj1" fmla="val 47917"/>
              <a:gd name="adj2" fmla="val 50000"/>
            </a:avLst>
          </a:prstGeom>
          <a:ln>
            <a:headEnd/>
            <a:tailEnd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31" name="AutoShape 6"/>
          <p:cNvSpPr>
            <a:spLocks/>
          </p:cNvSpPr>
          <p:nvPr/>
        </p:nvSpPr>
        <p:spPr bwMode="auto">
          <a:xfrm flipH="1">
            <a:off x="2428860" y="3071810"/>
            <a:ext cx="857250" cy="1428760"/>
          </a:xfrm>
          <a:prstGeom prst="leftBrace">
            <a:avLst>
              <a:gd name="adj1" fmla="val 33536"/>
              <a:gd name="adj2" fmla="val 54167"/>
            </a:avLst>
          </a:prstGeom>
          <a:ln>
            <a:headEnd/>
            <a:tailEnd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wrap="none" anchor="ctr"/>
          <a:lstStyle/>
          <a:p>
            <a:pPr algn="ctr" rtl="0"/>
            <a:endParaRPr lang="en-US" sz="4000">
              <a:solidFill>
                <a:srgbClr val="FFFF00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3233734" y="3262314"/>
            <a:ext cx="2481274" cy="1309694"/>
          </a:xfrm>
          <a:prstGeom prst="ellips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0070C0"/>
              </a:solidFill>
              <a:cs typeface="Aparajita" pitchFamily="34" charset="0"/>
            </a:endParaRPr>
          </a:p>
          <a:p>
            <a:pPr algn="ctr"/>
            <a:r>
              <a:rPr lang="en-US" sz="28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70C0"/>
                </a:solidFill>
                <a:cs typeface="Aparajita" pitchFamily="34" charset="0"/>
              </a:rPr>
              <a:t>Esensi</a:t>
            </a:r>
            <a:endParaRPr lang="en-US" sz="28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0070C0"/>
              </a:solidFill>
              <a:cs typeface="Aparajita" pitchFamily="34" charset="0"/>
            </a:endParaRPr>
          </a:p>
          <a:p>
            <a:pPr algn="ctr"/>
            <a:endParaRPr lang="en-US" sz="2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0070C0"/>
              </a:solidFill>
              <a:cs typeface="Aparajita" pitchFamily="34" charset="0"/>
            </a:endParaRPr>
          </a:p>
        </p:txBody>
      </p:sp>
      <p:sp>
        <p:nvSpPr>
          <p:cNvPr id="33" name="Down Arrow 32"/>
          <p:cNvSpPr/>
          <p:nvPr/>
        </p:nvSpPr>
        <p:spPr>
          <a:xfrm>
            <a:off x="4429124" y="4643446"/>
            <a:ext cx="214314" cy="7858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11"/>
          <p:cNvSpPr>
            <a:spLocks noChangeArrowheads="1"/>
          </p:cNvSpPr>
          <p:nvPr/>
        </p:nvSpPr>
        <p:spPr bwMode="auto">
          <a:xfrm>
            <a:off x="2643174" y="5500702"/>
            <a:ext cx="3657600" cy="857256"/>
          </a:xfrm>
          <a:prstGeom prst="ellipse">
            <a:avLst/>
          </a:prstGeom>
          <a:solidFill>
            <a:srgbClr val="D16C43"/>
          </a:solidFill>
          <a:ln w="28575">
            <a:solidFill>
              <a:srgbClr val="FFFF00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 dirty="0" err="1" smtClean="0">
                <a:latin typeface="Century Gothic" pitchFamily="34" charset="0"/>
              </a:rPr>
              <a:t>Dapat</a:t>
            </a:r>
            <a:r>
              <a:rPr lang="en-US" b="1" dirty="0" smtClean="0">
                <a:latin typeface="Century Gothic" pitchFamily="34" charset="0"/>
              </a:rPr>
              <a:t> </a:t>
            </a:r>
            <a:r>
              <a:rPr lang="en-US" b="1" dirty="0" err="1" smtClean="0">
                <a:latin typeface="Century Gothic" pitchFamily="34" charset="0"/>
              </a:rPr>
              <a:t>Membedakan</a:t>
            </a:r>
            <a:endParaRPr lang="en-US" b="1" dirty="0" smtClean="0">
              <a:latin typeface="Century Gothic" pitchFamily="34" charset="0"/>
            </a:endParaRPr>
          </a:p>
          <a:p>
            <a:pPr algn="ctr"/>
            <a:r>
              <a:rPr lang="en-US" b="1" dirty="0" err="1" smtClean="0">
                <a:latin typeface="Century Gothic" pitchFamily="34" charset="0"/>
              </a:rPr>
              <a:t>Haq</a:t>
            </a:r>
            <a:r>
              <a:rPr lang="en-US" b="1" dirty="0" smtClean="0">
                <a:latin typeface="Century Gothic" pitchFamily="34" charset="0"/>
              </a:rPr>
              <a:t> &amp; </a:t>
            </a:r>
            <a:r>
              <a:rPr lang="en-US" b="1" dirty="0" err="1" smtClean="0">
                <a:latin typeface="Century Gothic" pitchFamily="34" charset="0"/>
              </a:rPr>
              <a:t>Batil</a:t>
            </a:r>
            <a:endParaRPr lang="en-US" b="1" dirty="0">
              <a:latin typeface="Century Gothic" pitchFamily="34" charset="0"/>
            </a:endParaRPr>
          </a:p>
        </p:txBody>
      </p:sp>
      <p:pic>
        <p:nvPicPr>
          <p:cNvPr id="19" name="Picture 15" descr="g naik kuda"/>
          <p:cNvPicPr>
            <a:picLocks noChangeAspect="1" noChangeArrowheads="1" noCrop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-1190625" y="5786455"/>
            <a:ext cx="1190625" cy="10715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4000"/>
                            </p:stCondLst>
                            <p:childTnLst>
                              <p:par>
                                <p:cTn id="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0"/>
                            </p:stCondLst>
                            <p:childTnLst>
                              <p:par>
                                <p:cTn id="28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6000"/>
                            </p:stCondLst>
                            <p:childTnLst>
                              <p:par>
                                <p:cTn id="3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7000"/>
                            </p:stCondLst>
                            <p:childTnLst>
                              <p:par>
                                <p:cTn id="3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8000"/>
                            </p:stCondLst>
                            <p:childTnLst>
                              <p:par>
                                <p:cTn id="4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9000"/>
                            </p:stCondLst>
                            <p:childTnLst>
                              <p:par>
                                <p:cTn id="51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3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0"/>
                            </p:stCondLst>
                            <p:childTnLst>
                              <p:par>
                                <p:cTn id="55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900" decel="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1000"/>
                            </p:stCondLst>
                            <p:childTnLst>
                              <p:par>
                                <p:cTn id="62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2000"/>
                            </p:stCondLst>
                            <p:childTnLst>
                              <p:par>
                                <p:cTn id="69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1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72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7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7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3000"/>
                            </p:stCondLst>
                            <p:childTnLst>
                              <p:par>
                                <p:cTn id="76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7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4000"/>
                            </p:stCondLst>
                            <p:childTnLst>
                              <p:par>
                                <p:cTn id="82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4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5000"/>
                            </p:stCondLst>
                            <p:childTnLst>
                              <p:par>
                                <p:cTn id="86" presetID="5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385" decel="100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9" dur="385" decel="100000"/>
                                        <p:tgtEl>
                                          <p:spTgt spid="34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90" dur="615" accel="100000" fill="hold">
                                          <p:stCondLst>
                                            <p:cond delay="385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91" dur="385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92" dur="615" accel="100000" fill="hold">
                                          <p:stCondLst>
                                            <p:cond delay="385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93" dur="385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94" dur="615" accel="100000" fill="hold">
                                          <p:stCondLst>
                                            <p:cond delay="385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6000"/>
                            </p:stCondLst>
                            <p:childTnLst>
                              <p:par>
                                <p:cTn id="96" presetID="2" presetClass="entr" presetSubtype="2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5"/>
          <p:cNvSpPr>
            <a:spLocks noChangeArrowheads="1"/>
          </p:cNvSpPr>
          <p:nvPr/>
        </p:nvSpPr>
        <p:spPr bwMode="auto">
          <a:xfrm>
            <a:off x="-32" y="-24"/>
            <a:ext cx="5286412" cy="714380"/>
          </a:xfrm>
          <a:prstGeom prst="roundRect">
            <a:avLst>
              <a:gd name="adj" fmla="val 16667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sz="3600" dirty="0" smtClean="0">
                <a:latin typeface="Calibri" pitchFamily="34" charset="0"/>
                <a:ea typeface="Times New Roman" pitchFamily="18" charset="0"/>
                <a:cs typeface="Arial" pitchFamily="34" charset="0"/>
              </a:rPr>
              <a:t>3.Adab </a:t>
            </a:r>
            <a:r>
              <a:rPr lang="en-US" sz="3600" dirty="0" err="1" smtClean="0">
                <a:latin typeface="Calibri" pitchFamily="34" charset="0"/>
                <a:ea typeface="Times New Roman" pitchFamily="18" charset="0"/>
                <a:cs typeface="Arial" pitchFamily="34" charset="0"/>
              </a:rPr>
              <a:t>terhadap</a:t>
            </a:r>
            <a:r>
              <a:rPr lang="en-US" sz="3600" dirty="0" smtClean="0">
                <a:latin typeface="Calibri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3600" dirty="0" err="1" smtClean="0">
                <a:latin typeface="Calibri" pitchFamily="34" charset="0"/>
                <a:ea typeface="Times New Roman" pitchFamily="18" charset="0"/>
                <a:cs typeface="Arial" pitchFamily="34" charset="0"/>
              </a:rPr>
              <a:t>diri</a:t>
            </a:r>
            <a:r>
              <a:rPr lang="en-US" sz="3600" dirty="0" smtClean="0">
                <a:latin typeface="Calibri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3600" dirty="0" err="1" smtClean="0">
                <a:latin typeface="Calibri" pitchFamily="34" charset="0"/>
                <a:ea typeface="Times New Roman" pitchFamily="18" charset="0"/>
                <a:cs typeface="Arial" pitchFamily="34" charset="0"/>
              </a:rPr>
              <a:t>sendiri</a:t>
            </a:r>
            <a:r>
              <a:rPr lang="en-US" sz="3600" dirty="0" smtClean="0">
                <a:latin typeface="Calibri" pitchFamily="34" charset="0"/>
                <a:ea typeface="Times New Roman" pitchFamily="18" charset="0"/>
                <a:cs typeface="Arial" pitchFamily="34" charset="0"/>
              </a:rPr>
              <a:t> </a:t>
            </a:r>
          </a:p>
        </p:txBody>
      </p:sp>
      <p:grpSp>
        <p:nvGrpSpPr>
          <p:cNvPr id="2" name="Group 45"/>
          <p:cNvGrpSpPr/>
          <p:nvPr/>
        </p:nvGrpSpPr>
        <p:grpSpPr>
          <a:xfrm>
            <a:off x="7358114" y="0"/>
            <a:ext cx="1785886" cy="1571636"/>
            <a:chOff x="148136" y="699049"/>
            <a:chExt cx="1785950" cy="2714644"/>
          </a:xfrm>
        </p:grpSpPr>
        <p:pic>
          <p:nvPicPr>
            <p:cNvPr id="47" name="Picture 3" descr="Attas-1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62458" y="758539"/>
              <a:ext cx="1371600" cy="24492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8" name="Frame 47"/>
            <p:cNvSpPr/>
            <p:nvPr/>
          </p:nvSpPr>
          <p:spPr>
            <a:xfrm>
              <a:off x="148136" y="699049"/>
              <a:ext cx="1785950" cy="2714644"/>
            </a:xfrm>
            <a:prstGeom prst="frame">
              <a:avLst/>
            </a:prstGeom>
            <a:blipFill>
              <a:blip r:embed="rId3"/>
              <a:tile tx="0" ty="0" sx="100000" sy="100000" flip="none" algn="tl"/>
            </a:blipFill>
            <a:scene3d>
              <a:camera prst="orthographicFront"/>
              <a:lightRig rig="threePt" dir="t"/>
            </a:scene3d>
            <a:sp3d>
              <a:bevelT prst="relaxedInset"/>
              <a:bevelB w="101600" prst="ribl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072462" y="2500306"/>
            <a:ext cx="1000100" cy="10001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37" name="Straight Arrow Connector 36"/>
          <p:cNvCxnSpPr/>
          <p:nvPr/>
        </p:nvCxnSpPr>
        <p:spPr>
          <a:xfrm rot="10800000" flipV="1">
            <a:off x="3286116" y="714356"/>
            <a:ext cx="1285884" cy="1143008"/>
          </a:xfrm>
          <a:prstGeom prst="straightConnector1">
            <a:avLst/>
          </a:prstGeom>
          <a:ln>
            <a:headEnd type="oval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pSp>
        <p:nvGrpSpPr>
          <p:cNvPr id="3" name="Group 40"/>
          <p:cNvGrpSpPr/>
          <p:nvPr/>
        </p:nvGrpSpPr>
        <p:grpSpPr>
          <a:xfrm>
            <a:off x="2071670" y="1857364"/>
            <a:ext cx="1714512" cy="785818"/>
            <a:chOff x="950933" y="5214950"/>
            <a:chExt cx="1857388" cy="714380"/>
          </a:xfrm>
        </p:grpSpPr>
        <p:sp>
          <p:nvSpPr>
            <p:cNvPr id="42" name="Rounded Rectangle 41"/>
            <p:cNvSpPr/>
            <p:nvPr/>
          </p:nvSpPr>
          <p:spPr>
            <a:xfrm>
              <a:off x="950933" y="5214950"/>
              <a:ext cx="1857388" cy="714380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337889" y="5323788"/>
              <a:ext cx="1043235" cy="475655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sz="2800" b="1" dirty="0" err="1" smtClean="0">
                  <a:latin typeface="+mj-lt"/>
                </a:rPr>
                <a:t>Nafsu</a:t>
              </a:r>
              <a:endParaRPr lang="en-US" sz="2800" b="1" dirty="0">
                <a:latin typeface="+mj-lt"/>
              </a:endParaRPr>
            </a:p>
          </p:txBody>
        </p:sp>
      </p:grpSp>
      <p:sp>
        <p:nvSpPr>
          <p:cNvPr id="44" name="Line 8"/>
          <p:cNvSpPr>
            <a:spLocks noChangeShapeType="1"/>
          </p:cNvSpPr>
          <p:nvPr/>
        </p:nvSpPr>
        <p:spPr bwMode="auto">
          <a:xfrm>
            <a:off x="2857488" y="2609848"/>
            <a:ext cx="0" cy="5334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ln w="190500" cap="sq" cmpd="sng">
                <a:solidFill>
                  <a:schemeClr val="tx1"/>
                </a:solidFill>
                <a:bevel/>
              </a:ln>
            </a:endParaRPr>
          </a:p>
        </p:txBody>
      </p:sp>
      <p:grpSp>
        <p:nvGrpSpPr>
          <p:cNvPr id="5" name="Group 44"/>
          <p:cNvGrpSpPr/>
          <p:nvPr/>
        </p:nvGrpSpPr>
        <p:grpSpPr>
          <a:xfrm>
            <a:off x="2071670" y="3143248"/>
            <a:ext cx="1714512" cy="714380"/>
            <a:chOff x="3571868" y="4672942"/>
            <a:chExt cx="1857388" cy="684884"/>
          </a:xfrm>
        </p:grpSpPr>
        <p:sp>
          <p:nvSpPr>
            <p:cNvPr id="49" name="Rounded Rectangle 48"/>
            <p:cNvSpPr/>
            <p:nvPr/>
          </p:nvSpPr>
          <p:spPr>
            <a:xfrm>
              <a:off x="3571868" y="4672942"/>
              <a:ext cx="1857388" cy="684884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4036215" y="4777286"/>
              <a:ext cx="837537" cy="456015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latin typeface="+mj-lt"/>
                </a:rPr>
                <a:t>Akal</a:t>
              </a:r>
              <a:endParaRPr lang="en-US" sz="2800" b="1" dirty="0">
                <a:latin typeface="+mj-lt"/>
              </a:endParaRPr>
            </a:p>
          </p:txBody>
        </p:sp>
      </p:grpSp>
      <p:sp>
        <p:nvSpPr>
          <p:cNvPr id="53" name="Left Brace 52"/>
          <p:cNvSpPr/>
          <p:nvPr/>
        </p:nvSpPr>
        <p:spPr>
          <a:xfrm>
            <a:off x="1000100" y="2285992"/>
            <a:ext cx="1071570" cy="1357322"/>
          </a:xfrm>
          <a:prstGeom prst="leftBrace">
            <a:avLst>
              <a:gd name="adj1" fmla="val 38283"/>
              <a:gd name="adj2" fmla="val 44851"/>
            </a:avLst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4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1470" y="2428868"/>
            <a:ext cx="928630" cy="928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55" name="Straight Arrow Connector 54"/>
          <p:cNvCxnSpPr/>
          <p:nvPr/>
        </p:nvCxnSpPr>
        <p:spPr>
          <a:xfrm rot="16200000" flipH="1">
            <a:off x="4357686" y="928670"/>
            <a:ext cx="1143008" cy="714380"/>
          </a:xfrm>
          <a:prstGeom prst="straightConnector1">
            <a:avLst/>
          </a:prstGeom>
          <a:ln>
            <a:headEnd type="oval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pSp>
        <p:nvGrpSpPr>
          <p:cNvPr id="6" name="Group 55"/>
          <p:cNvGrpSpPr/>
          <p:nvPr/>
        </p:nvGrpSpPr>
        <p:grpSpPr>
          <a:xfrm>
            <a:off x="5286380" y="1857364"/>
            <a:ext cx="1714512" cy="785818"/>
            <a:chOff x="950933" y="5214950"/>
            <a:chExt cx="1857388" cy="714380"/>
          </a:xfrm>
        </p:grpSpPr>
        <p:sp>
          <p:nvSpPr>
            <p:cNvPr id="57" name="Rounded Rectangle 56"/>
            <p:cNvSpPr/>
            <p:nvPr/>
          </p:nvSpPr>
          <p:spPr>
            <a:xfrm>
              <a:off x="950933" y="5214950"/>
              <a:ext cx="1857388" cy="714380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308123" y="5368030"/>
              <a:ext cx="1089435" cy="475655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smtClean="0">
                  <a:latin typeface="+mj-lt"/>
                </a:rPr>
                <a:t>Akal</a:t>
              </a:r>
              <a:endParaRPr lang="en-US" sz="2800" b="1" dirty="0">
                <a:latin typeface="+mj-lt"/>
              </a:endParaRPr>
            </a:p>
          </p:txBody>
        </p:sp>
      </p:grpSp>
      <p:sp>
        <p:nvSpPr>
          <p:cNvPr id="59" name="Line 8"/>
          <p:cNvSpPr>
            <a:spLocks noChangeShapeType="1"/>
          </p:cNvSpPr>
          <p:nvPr/>
        </p:nvSpPr>
        <p:spPr bwMode="auto">
          <a:xfrm>
            <a:off x="6143636" y="2643182"/>
            <a:ext cx="0" cy="5334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ln w="190500" cap="sq" cmpd="sng">
                <a:solidFill>
                  <a:schemeClr val="tx1"/>
                </a:solidFill>
                <a:bevel/>
              </a:ln>
            </a:endParaRPr>
          </a:p>
        </p:txBody>
      </p:sp>
      <p:grpSp>
        <p:nvGrpSpPr>
          <p:cNvPr id="7" name="Group 59"/>
          <p:cNvGrpSpPr/>
          <p:nvPr/>
        </p:nvGrpSpPr>
        <p:grpSpPr>
          <a:xfrm>
            <a:off x="5286380" y="3143248"/>
            <a:ext cx="1714512" cy="714380"/>
            <a:chOff x="950933" y="5214950"/>
            <a:chExt cx="1857388" cy="714380"/>
          </a:xfrm>
        </p:grpSpPr>
        <p:sp>
          <p:nvSpPr>
            <p:cNvPr id="61" name="Rounded Rectangle 60"/>
            <p:cNvSpPr/>
            <p:nvPr/>
          </p:nvSpPr>
          <p:spPr>
            <a:xfrm>
              <a:off x="950933" y="5214950"/>
              <a:ext cx="1857388" cy="714380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337889" y="5350437"/>
              <a:ext cx="1043235" cy="436017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sz="2800" b="1" dirty="0" err="1" smtClean="0">
                  <a:latin typeface="+mj-lt"/>
                </a:rPr>
                <a:t>Nafsu</a:t>
              </a:r>
              <a:endParaRPr lang="en-US" sz="2800" b="1" dirty="0">
                <a:latin typeface="+mj-lt"/>
              </a:endParaRPr>
            </a:p>
          </p:txBody>
        </p:sp>
      </p:grpSp>
      <p:sp>
        <p:nvSpPr>
          <p:cNvPr id="63" name="Left Brace 62"/>
          <p:cNvSpPr/>
          <p:nvPr/>
        </p:nvSpPr>
        <p:spPr>
          <a:xfrm rot="10800000">
            <a:off x="7000892" y="2218274"/>
            <a:ext cx="1071570" cy="1425040"/>
          </a:xfrm>
          <a:prstGeom prst="leftBrace">
            <a:avLst>
              <a:gd name="adj1" fmla="val 38283"/>
              <a:gd name="adj2" fmla="val 45888"/>
            </a:avLst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65" name="Picture 33" descr="D:\عصام الد ين العباد\Gambar\slide add\Thumbs_Up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 rot="16877932">
            <a:off x="7602979" y="780167"/>
            <a:ext cx="1444406" cy="19532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" name="Rounded Rectangle 27"/>
          <p:cNvSpPr/>
          <p:nvPr/>
        </p:nvSpPr>
        <p:spPr>
          <a:xfrm>
            <a:off x="0" y="4786322"/>
            <a:ext cx="9144000" cy="207170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just">
              <a:spcBef>
                <a:spcPct val="20000"/>
              </a:spcBef>
            </a:pPr>
            <a:r>
              <a:rPr lang="en-US" sz="2000" dirty="0" err="1" smtClean="0"/>
              <a:t>Adab</a:t>
            </a:r>
            <a:r>
              <a:rPr lang="en-US" sz="2000" dirty="0" smtClean="0"/>
              <a:t> </a:t>
            </a:r>
            <a:r>
              <a:rPr lang="en-US" sz="2000" dirty="0" err="1" smtClean="0"/>
              <a:t>terhadap</a:t>
            </a:r>
            <a:r>
              <a:rPr lang="en-US" sz="2000" dirty="0" smtClean="0"/>
              <a:t> </a:t>
            </a:r>
            <a:r>
              <a:rPr lang="en-US" sz="2000" b="1" dirty="0" err="1" smtClean="0">
                <a:solidFill>
                  <a:srgbClr val="FF0000"/>
                </a:solidFill>
              </a:rPr>
              <a:t>diri</a:t>
            </a:r>
            <a:r>
              <a:rPr lang="en-US" sz="2000" b="1" dirty="0" smtClean="0">
                <a:solidFill>
                  <a:srgbClr val="FF0000"/>
                </a:solidFill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</a:rPr>
              <a:t>sendiri</a:t>
            </a:r>
            <a:r>
              <a:rPr lang="en-US" sz="2000" b="1" dirty="0" smtClean="0">
                <a:solidFill>
                  <a:srgbClr val="FF0000"/>
                </a:solidFill>
              </a:rPr>
              <a:t> </a:t>
            </a:r>
            <a:r>
              <a:rPr lang="en-US" sz="2000" dirty="0" err="1" smtClean="0"/>
              <a:t>bermula</a:t>
            </a:r>
            <a:r>
              <a:rPr lang="en-US" sz="2000" dirty="0" smtClean="0"/>
              <a:t> </a:t>
            </a:r>
            <a:r>
              <a:rPr lang="en-US" sz="2000" dirty="0" err="1" smtClean="0"/>
              <a:t>ketika</a:t>
            </a:r>
            <a:r>
              <a:rPr lang="en-US" sz="2000" dirty="0" smtClean="0"/>
              <a:t> </a:t>
            </a:r>
            <a:r>
              <a:rPr lang="en-US" sz="2000" dirty="0" err="1" smtClean="0"/>
              <a:t>seseorang</a:t>
            </a:r>
            <a:r>
              <a:rPr lang="en-US" sz="2000" dirty="0" smtClean="0"/>
              <a:t> </a:t>
            </a:r>
            <a:r>
              <a:rPr lang="en-US" sz="2000" dirty="0" err="1" smtClean="0"/>
              <a:t>mengakui</a:t>
            </a:r>
            <a:r>
              <a:rPr lang="en-US" sz="2000" dirty="0" smtClean="0"/>
              <a:t> </a:t>
            </a:r>
            <a:r>
              <a:rPr lang="en-US" sz="2000" dirty="0" err="1" smtClean="0"/>
              <a:t>bahwa</a:t>
            </a:r>
            <a:r>
              <a:rPr lang="en-US" sz="2000" dirty="0" smtClean="0"/>
              <a:t> </a:t>
            </a:r>
            <a:r>
              <a:rPr lang="en-US" sz="2000" dirty="0" err="1" smtClean="0"/>
              <a:t>dirinya</a:t>
            </a:r>
            <a:r>
              <a:rPr lang="en-US" sz="2000" dirty="0" smtClean="0"/>
              <a:t> </a:t>
            </a:r>
            <a:r>
              <a:rPr lang="en-US" sz="2000" dirty="0" err="1" smtClean="0"/>
              <a:t>terdiri</a:t>
            </a:r>
            <a:r>
              <a:rPr lang="en-US" sz="2000" dirty="0" smtClean="0"/>
              <a:t> </a:t>
            </a:r>
            <a:r>
              <a:rPr lang="en-US" sz="2000" dirty="0" err="1" smtClean="0"/>
              <a:t>dari</a:t>
            </a:r>
            <a:r>
              <a:rPr lang="en-US" sz="2000" dirty="0" smtClean="0"/>
              <a:t> </a:t>
            </a:r>
            <a:r>
              <a:rPr lang="en-US" sz="2000" b="1" dirty="0" err="1" smtClean="0">
                <a:solidFill>
                  <a:srgbClr val="FF0000"/>
                </a:solidFill>
              </a:rPr>
              <a:t>dua</a:t>
            </a:r>
            <a:r>
              <a:rPr lang="en-US" sz="2000" b="1" dirty="0" smtClean="0">
                <a:solidFill>
                  <a:srgbClr val="FF0000"/>
                </a:solidFill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</a:rPr>
              <a:t>unsur</a:t>
            </a:r>
            <a:r>
              <a:rPr lang="en-US" sz="2000" dirty="0" smtClean="0"/>
              <a:t>, </a:t>
            </a:r>
            <a:r>
              <a:rPr lang="en-US" sz="2000" dirty="0" err="1" smtClean="0"/>
              <a:t>yaitu</a:t>
            </a:r>
            <a:r>
              <a:rPr lang="en-US" sz="2000" dirty="0" smtClean="0"/>
              <a:t> </a:t>
            </a:r>
            <a:r>
              <a:rPr lang="en-US" sz="2000" dirty="0" err="1" smtClean="0"/>
              <a:t>akal</a:t>
            </a:r>
            <a:r>
              <a:rPr lang="en-US" sz="2000" dirty="0" smtClean="0"/>
              <a:t>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sifat-sifat</a:t>
            </a:r>
            <a:r>
              <a:rPr lang="en-US" sz="2000" dirty="0" smtClean="0"/>
              <a:t> </a:t>
            </a:r>
            <a:r>
              <a:rPr lang="en-US" sz="2000" dirty="0" err="1" smtClean="0"/>
              <a:t>kebinatangan</a:t>
            </a:r>
            <a:r>
              <a:rPr lang="en-US" sz="2000" dirty="0" smtClean="0"/>
              <a:t>. </a:t>
            </a:r>
            <a:r>
              <a:rPr lang="en-US" sz="2000" dirty="0" err="1" smtClean="0"/>
              <a:t>Ketika</a:t>
            </a:r>
            <a:r>
              <a:rPr lang="en-US" sz="2000" dirty="0" smtClean="0"/>
              <a:t> </a:t>
            </a:r>
            <a:r>
              <a:rPr lang="en-US" sz="2000" b="1" dirty="0" err="1" smtClean="0">
                <a:solidFill>
                  <a:srgbClr val="FF0000"/>
                </a:solidFill>
              </a:rPr>
              <a:t>akal</a:t>
            </a:r>
            <a:r>
              <a:rPr lang="en-US" sz="2000" dirty="0" smtClean="0"/>
              <a:t> </a:t>
            </a:r>
            <a:r>
              <a:rPr lang="en-US" sz="2000" dirty="0" err="1" smtClean="0"/>
              <a:t>seseorang</a:t>
            </a:r>
            <a:r>
              <a:rPr lang="en-US" sz="2000" dirty="0" smtClean="0"/>
              <a:t> </a:t>
            </a:r>
            <a:r>
              <a:rPr lang="en-US" sz="2000" b="1" dirty="0" err="1" smtClean="0">
                <a:solidFill>
                  <a:srgbClr val="FF0000"/>
                </a:solidFill>
              </a:rPr>
              <a:t>menguasai</a:t>
            </a:r>
            <a:r>
              <a:rPr lang="en-US" sz="2000" dirty="0" smtClean="0"/>
              <a:t>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b="1" dirty="0" err="1" smtClean="0">
                <a:solidFill>
                  <a:srgbClr val="FF0000"/>
                </a:solidFill>
              </a:rPr>
              <a:t>mengontrol</a:t>
            </a:r>
            <a:r>
              <a:rPr lang="en-US" sz="2000" dirty="0" smtClean="0"/>
              <a:t> </a:t>
            </a:r>
            <a:r>
              <a:rPr lang="en-US" sz="2000" dirty="0" err="1" smtClean="0"/>
              <a:t>sifat-sifat</a:t>
            </a:r>
            <a:r>
              <a:rPr lang="en-US" sz="2000" dirty="0" smtClean="0"/>
              <a:t> </a:t>
            </a:r>
            <a:r>
              <a:rPr lang="en-US" sz="2000" dirty="0" err="1" smtClean="0"/>
              <a:t>kebinatangannya</a:t>
            </a:r>
            <a:r>
              <a:rPr lang="en-US" sz="2000" dirty="0" smtClean="0"/>
              <a:t>, </a:t>
            </a:r>
            <a:r>
              <a:rPr lang="en-US" sz="2000" dirty="0" err="1" smtClean="0"/>
              <a:t>maka</a:t>
            </a:r>
            <a:r>
              <a:rPr lang="en-US" sz="2000" dirty="0" smtClean="0"/>
              <a:t> </a:t>
            </a:r>
            <a:r>
              <a:rPr lang="en-US" sz="2000" dirty="0" err="1" smtClean="0"/>
              <a:t>ia</a:t>
            </a:r>
            <a:r>
              <a:rPr lang="en-US" sz="2000" dirty="0" smtClean="0"/>
              <a:t> </a:t>
            </a:r>
            <a:r>
              <a:rPr lang="en-US" sz="2000" dirty="0" err="1" smtClean="0"/>
              <a:t>telah</a:t>
            </a:r>
            <a:r>
              <a:rPr lang="en-US" sz="2000" dirty="0" smtClean="0"/>
              <a:t> </a:t>
            </a:r>
            <a:r>
              <a:rPr lang="sv-SE" sz="2000" dirty="0" smtClean="0"/>
              <a:t>meletakkan keduanya pada tempat yang semestinya. Dengan demikian hal </a:t>
            </a:r>
            <a:r>
              <a:rPr lang="en-US" sz="2000" dirty="0" err="1" smtClean="0"/>
              <a:t>ini</a:t>
            </a:r>
            <a:r>
              <a:rPr lang="en-US" sz="2000" dirty="0" smtClean="0"/>
              <a:t> </a:t>
            </a:r>
            <a:r>
              <a:rPr lang="en-US" sz="2000" dirty="0" err="1" smtClean="0"/>
              <a:t>berarti</a:t>
            </a:r>
            <a:r>
              <a:rPr lang="en-US" sz="2000" dirty="0" smtClean="0"/>
              <a:t> </a:t>
            </a:r>
            <a:r>
              <a:rPr lang="en-US" sz="2000" dirty="0" err="1" smtClean="0"/>
              <a:t>ia</a:t>
            </a:r>
            <a:r>
              <a:rPr lang="en-US" sz="2000" dirty="0" smtClean="0"/>
              <a:t> </a:t>
            </a:r>
            <a:r>
              <a:rPr lang="en-US" sz="2000" dirty="0" err="1" smtClean="0"/>
              <a:t>telah</a:t>
            </a:r>
            <a:r>
              <a:rPr lang="en-US" sz="2000" dirty="0" smtClean="0"/>
              <a:t> </a:t>
            </a:r>
            <a:r>
              <a:rPr lang="en-US" sz="2000" dirty="0" err="1" smtClean="0"/>
              <a:t>meletakkan</a:t>
            </a:r>
            <a:r>
              <a:rPr lang="en-US" sz="2000" dirty="0" smtClean="0"/>
              <a:t> </a:t>
            </a:r>
            <a:r>
              <a:rPr lang="en-US" sz="2000" dirty="0" err="1" smtClean="0"/>
              <a:t>dirinya</a:t>
            </a:r>
            <a:r>
              <a:rPr lang="en-US" sz="2000" dirty="0" smtClean="0"/>
              <a:t> </a:t>
            </a:r>
            <a:r>
              <a:rPr lang="en-US" sz="2000" dirty="0" err="1" smtClean="0"/>
              <a:t>sendiri</a:t>
            </a:r>
            <a:r>
              <a:rPr lang="en-US" sz="2000" dirty="0" smtClean="0"/>
              <a:t> </a:t>
            </a:r>
            <a:r>
              <a:rPr lang="en-US" sz="2000" dirty="0" err="1" smtClean="0"/>
              <a:t>pada</a:t>
            </a:r>
            <a:r>
              <a:rPr lang="en-US" sz="2000" dirty="0" smtClean="0"/>
              <a:t> </a:t>
            </a:r>
            <a:r>
              <a:rPr lang="en-US" sz="2000" dirty="0" err="1" smtClean="0"/>
              <a:t>tempat</a:t>
            </a:r>
            <a:r>
              <a:rPr lang="en-US" sz="2000" dirty="0" smtClean="0"/>
              <a:t> yang </a:t>
            </a:r>
            <a:r>
              <a:rPr lang="en-US" sz="2000" dirty="0" err="1" smtClean="0"/>
              <a:t>benar</a:t>
            </a:r>
            <a:r>
              <a:rPr lang="en-US" sz="2000" dirty="0" smtClean="0"/>
              <a:t>. </a:t>
            </a:r>
            <a:r>
              <a:rPr lang="en-US" sz="2000" dirty="0" err="1" smtClean="0"/>
              <a:t>Keadaan</a:t>
            </a:r>
            <a:r>
              <a:rPr lang="en-US" sz="2000" dirty="0" smtClean="0"/>
              <a:t> </a:t>
            </a:r>
            <a:r>
              <a:rPr lang="en-US" sz="2000" dirty="0" err="1" smtClean="0"/>
              <a:t>seperti</a:t>
            </a:r>
            <a:r>
              <a:rPr lang="en-US" sz="2000" dirty="0" smtClean="0"/>
              <a:t> </a:t>
            </a:r>
            <a:r>
              <a:rPr lang="en-US" sz="2000" dirty="0" err="1" smtClean="0"/>
              <a:t>itu</a:t>
            </a:r>
            <a:r>
              <a:rPr lang="en-US" sz="2000" dirty="0" smtClean="0"/>
              <a:t> </a:t>
            </a:r>
            <a:r>
              <a:rPr lang="en-US" sz="2000" dirty="0" err="1" smtClean="0"/>
              <a:t>adalah</a:t>
            </a:r>
            <a:r>
              <a:rPr lang="en-US" sz="2000" dirty="0" smtClean="0"/>
              <a:t> </a:t>
            </a:r>
            <a:r>
              <a:rPr lang="en-US" sz="2000" dirty="0" err="1" smtClean="0"/>
              <a:t>keadilan</a:t>
            </a:r>
            <a:r>
              <a:rPr lang="en-US" sz="2000" dirty="0" smtClean="0"/>
              <a:t> </a:t>
            </a:r>
            <a:r>
              <a:rPr lang="en-US" sz="2000" dirty="0" err="1" smtClean="0"/>
              <a:t>bagi</a:t>
            </a:r>
            <a:r>
              <a:rPr lang="en-US" sz="2000" dirty="0" smtClean="0"/>
              <a:t> </a:t>
            </a:r>
            <a:r>
              <a:rPr lang="en-US" sz="2000" dirty="0" err="1" smtClean="0"/>
              <a:t>dirinya</a:t>
            </a:r>
            <a:r>
              <a:rPr lang="en-US" sz="2000" dirty="0" smtClean="0"/>
              <a:t>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jika</a:t>
            </a:r>
            <a:r>
              <a:rPr lang="en-US" sz="2000" dirty="0" smtClean="0"/>
              <a:t> </a:t>
            </a:r>
            <a:r>
              <a:rPr lang="en-US" sz="2000" dirty="0" err="1" smtClean="0"/>
              <a:t>tidak</a:t>
            </a:r>
            <a:r>
              <a:rPr lang="en-US" sz="2000" dirty="0" smtClean="0"/>
              <a:t>, </a:t>
            </a:r>
            <a:r>
              <a:rPr lang="en-US" sz="2000" dirty="0" err="1" smtClean="0"/>
              <a:t>ia</a:t>
            </a:r>
            <a:r>
              <a:rPr lang="en-US" sz="2000" dirty="0" smtClean="0"/>
              <a:t> </a:t>
            </a:r>
            <a:r>
              <a:rPr lang="en-US" sz="2000" dirty="0" err="1" smtClean="0"/>
              <a:t>akan</a:t>
            </a:r>
            <a:r>
              <a:rPr lang="en-US" sz="2000" dirty="0" smtClean="0"/>
              <a:t> </a:t>
            </a:r>
            <a:r>
              <a:rPr lang="en-US" sz="2000" dirty="0" err="1" smtClean="0"/>
              <a:t>menjadi</a:t>
            </a:r>
            <a:r>
              <a:rPr lang="en-US" sz="2000" dirty="0" smtClean="0"/>
              <a:t> </a:t>
            </a:r>
            <a:r>
              <a:rPr lang="en-US" sz="2000" dirty="0" err="1" smtClean="0"/>
              <a:t>sesuatu</a:t>
            </a:r>
            <a:r>
              <a:rPr lang="en-US" sz="2000" dirty="0" smtClean="0"/>
              <a:t> yang </a:t>
            </a:r>
            <a:r>
              <a:rPr lang="en-US" sz="2000" dirty="0" err="1" smtClean="0"/>
              <a:t>tidak</a:t>
            </a:r>
            <a:r>
              <a:rPr lang="en-US" sz="2000" dirty="0" smtClean="0"/>
              <a:t> </a:t>
            </a:r>
            <a:r>
              <a:rPr lang="en-US" sz="2000" dirty="0" err="1" smtClean="0"/>
              <a:t>adil</a:t>
            </a:r>
            <a:r>
              <a:rPr lang="en-US" sz="2000" dirty="0" smtClean="0"/>
              <a:t>. Al-</a:t>
            </a:r>
            <a:r>
              <a:rPr lang="en-US" sz="2000" dirty="0" err="1" smtClean="0"/>
              <a:t>Attas</a:t>
            </a:r>
            <a:r>
              <a:rPr lang="en-US" sz="2000" dirty="0" smtClean="0"/>
              <a:t> </a:t>
            </a:r>
            <a:endParaRPr lang="en-US" sz="2000" i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8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1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000"/>
                            </p:stCondLst>
                            <p:childTnLst>
                              <p:par>
                                <p:cTn id="1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500"/>
                            </p:stCondLst>
                            <p:childTnLst>
                              <p:par>
                                <p:cTn id="23" presetID="8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2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6500"/>
                            </p:stCondLst>
                            <p:childTnLst>
                              <p:par>
                                <p:cTn id="27" presetID="8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29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7500"/>
                            </p:stCondLst>
                            <p:childTnLst>
                              <p:par>
                                <p:cTn id="31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3" dur="2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8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8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4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000"/>
                            </p:stCondLst>
                            <p:childTnLst>
                              <p:par>
                                <p:cTn id="4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500"/>
                            </p:stCondLst>
                            <p:childTnLst>
                              <p:par>
                                <p:cTn id="48" presetID="8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50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500"/>
                            </p:stCondLst>
                            <p:childTnLst>
                              <p:par>
                                <p:cTn id="52" presetID="8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54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6500"/>
                            </p:stCondLst>
                            <p:childTnLst>
                              <p:par>
                                <p:cTn id="56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60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7500"/>
                            </p:stCondLst>
                            <p:childTnLst>
                              <p:par>
                                <p:cTn id="62" presetID="17" presetClass="entr" presetSubtype="1" repeatCount="3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8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7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4" grpId="0" animBg="1"/>
      <p:bldP spid="53" grpId="0" animBg="1"/>
      <p:bldP spid="59" grpId="0" animBg="1"/>
      <p:bldP spid="63" grpId="0" animBg="1"/>
      <p:bldP spid="2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" name="Picture 3" descr="E:\THESIS\BUKU\30px-Sciences_de_la_terre.svg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4154963">
            <a:off x="7973248" y="76661"/>
            <a:ext cx="971496" cy="948168"/>
          </a:xfrm>
          <a:prstGeom prst="rect">
            <a:avLst/>
          </a:prstGeom>
          <a:noFill/>
        </p:spPr>
      </p:pic>
      <p:sp>
        <p:nvSpPr>
          <p:cNvPr id="19" name="AutoShape 5"/>
          <p:cNvSpPr>
            <a:spLocks noChangeArrowheads="1"/>
          </p:cNvSpPr>
          <p:nvPr/>
        </p:nvSpPr>
        <p:spPr bwMode="auto">
          <a:xfrm>
            <a:off x="2285984" y="-24"/>
            <a:ext cx="4214842" cy="857256"/>
          </a:xfrm>
          <a:prstGeom prst="roundRect">
            <a:avLst>
              <a:gd name="adj" fmla="val 16667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sz="4000" dirty="0" smtClean="0">
                <a:latin typeface="Calibri" pitchFamily="34" charset="0"/>
                <a:ea typeface="Times New Roman" pitchFamily="18" charset="0"/>
                <a:cs typeface="Arial" pitchFamily="34" charset="0"/>
              </a:rPr>
              <a:t>2.Manusia </a:t>
            </a:r>
            <a:r>
              <a:rPr lang="en-US" sz="4000" dirty="0" err="1" smtClean="0">
                <a:latin typeface="Calibri" pitchFamily="34" charset="0"/>
                <a:ea typeface="Times New Roman" pitchFamily="18" charset="0"/>
                <a:cs typeface="Arial" pitchFamily="34" charset="0"/>
              </a:rPr>
              <a:t>Beradab</a:t>
            </a:r>
            <a:endParaRPr lang="en-US" sz="4000" dirty="0" smtClean="0">
              <a:latin typeface="Calibri" pitchFamily="34" charset="0"/>
              <a:ea typeface="Times New Roman" pitchFamily="18" charset="0"/>
              <a:cs typeface="Arial" pitchFamily="34" charset="0"/>
            </a:endParaRPr>
          </a:p>
        </p:txBody>
      </p:sp>
      <p:sp>
        <p:nvSpPr>
          <p:cNvPr id="20" name="Right Arrow 19"/>
          <p:cNvSpPr/>
          <p:nvPr/>
        </p:nvSpPr>
        <p:spPr>
          <a:xfrm rot="5400000">
            <a:off x="3821901" y="1535893"/>
            <a:ext cx="1143008" cy="35719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d-ID"/>
          </a:p>
        </p:txBody>
      </p:sp>
      <p:sp>
        <p:nvSpPr>
          <p:cNvPr id="21" name="Text Box 23"/>
          <p:cNvSpPr txBox="1">
            <a:spLocks noChangeArrowheads="1"/>
          </p:cNvSpPr>
          <p:nvPr/>
        </p:nvSpPr>
        <p:spPr bwMode="auto">
          <a:xfrm>
            <a:off x="3203587" y="2425695"/>
            <a:ext cx="2297107" cy="360363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0" tIns="0" rIns="0" bIns="0"/>
          <a:lstStyle/>
          <a:p>
            <a:pPr algn="ctr" rtl="0"/>
            <a:r>
              <a:rPr lang="en-US" sz="2400" dirty="0" smtClean="0">
                <a:solidFill>
                  <a:schemeClr val="bg1"/>
                </a:solidFill>
                <a:latin typeface="Futura XBlk BT" pitchFamily="34" charset="0"/>
                <a:cs typeface="Traditional Arabic" pitchFamily="2" charset="-78"/>
              </a:rPr>
              <a:t>Orang terpelajar</a:t>
            </a:r>
            <a:endParaRPr lang="en-US" sz="2400" dirty="0">
              <a:solidFill>
                <a:schemeClr val="bg1"/>
              </a:solidFill>
              <a:latin typeface="Futura XBlk BT" pitchFamily="34" charset="0"/>
              <a:cs typeface="Traditional Arabic" pitchFamily="2" charset="-78"/>
            </a:endParaRPr>
          </a:p>
        </p:txBody>
      </p:sp>
      <p:sp>
        <p:nvSpPr>
          <p:cNvPr id="22" name="Text Box 24"/>
          <p:cNvSpPr txBox="1">
            <a:spLocks noChangeArrowheads="1"/>
          </p:cNvSpPr>
          <p:nvPr/>
        </p:nvSpPr>
        <p:spPr bwMode="auto">
          <a:xfrm>
            <a:off x="3500430" y="3143248"/>
            <a:ext cx="1655763" cy="381000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0" tIns="0" rIns="0" bIns="0"/>
          <a:lstStyle/>
          <a:p>
            <a:pPr algn="ctr" rtl="0"/>
            <a:r>
              <a:rPr lang="en-US" sz="2400" dirty="0" err="1" smtClean="0">
                <a:solidFill>
                  <a:schemeClr val="bg1"/>
                </a:solidFill>
                <a:latin typeface="Futura XBlk BT" pitchFamily="34" charset="0"/>
                <a:cs typeface="Traditional Arabic" pitchFamily="2" charset="-78"/>
              </a:rPr>
              <a:t>Baik</a:t>
            </a:r>
            <a:endParaRPr lang="en-US" sz="2400" dirty="0">
              <a:solidFill>
                <a:schemeClr val="bg1"/>
              </a:solidFill>
              <a:latin typeface="Futura XBlk BT" pitchFamily="34" charset="0"/>
            </a:endParaRPr>
          </a:p>
        </p:txBody>
      </p:sp>
      <p:sp>
        <p:nvSpPr>
          <p:cNvPr id="23" name="Line 25"/>
          <p:cNvSpPr>
            <a:spLocks noChangeShapeType="1"/>
          </p:cNvSpPr>
          <p:nvPr/>
        </p:nvSpPr>
        <p:spPr bwMode="auto">
          <a:xfrm flipH="1">
            <a:off x="1000100" y="3571876"/>
            <a:ext cx="3429024" cy="928694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24" name="Line 26"/>
          <p:cNvSpPr>
            <a:spLocks noChangeShapeType="1"/>
          </p:cNvSpPr>
          <p:nvPr/>
        </p:nvSpPr>
        <p:spPr bwMode="auto">
          <a:xfrm>
            <a:off x="4473576" y="3571876"/>
            <a:ext cx="3456010" cy="928694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25" name="Text Box 28"/>
          <p:cNvSpPr txBox="1">
            <a:spLocks noChangeArrowheads="1"/>
          </p:cNvSpPr>
          <p:nvPr/>
        </p:nvSpPr>
        <p:spPr bwMode="auto">
          <a:xfrm>
            <a:off x="214282" y="4532323"/>
            <a:ext cx="1247775" cy="396875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0" rIns="0">
            <a:spAutoFit/>
          </a:bodyPr>
          <a:lstStyle/>
          <a:p>
            <a:pPr algn="ctr" rtl="0">
              <a:spcBef>
                <a:spcPct val="50000"/>
              </a:spcBef>
            </a:pPr>
            <a:r>
              <a:rPr lang="en-US" sz="2000" dirty="0" err="1" smtClean="0">
                <a:solidFill>
                  <a:srgbClr val="FFFF00"/>
                </a:solidFill>
                <a:latin typeface="Arial Black" pitchFamily="34" charset="0"/>
              </a:rPr>
              <a:t>Spritual</a:t>
            </a:r>
            <a:endParaRPr lang="en-US" sz="2000" dirty="0">
              <a:solidFill>
                <a:srgbClr val="FFFF00"/>
              </a:solidFill>
              <a:latin typeface="Arial Black" pitchFamily="34" charset="0"/>
            </a:endParaRPr>
          </a:p>
        </p:txBody>
      </p:sp>
      <p:sp>
        <p:nvSpPr>
          <p:cNvPr id="26" name="Text Box 31"/>
          <p:cNvSpPr txBox="1">
            <a:spLocks noChangeArrowheads="1"/>
          </p:cNvSpPr>
          <p:nvPr/>
        </p:nvSpPr>
        <p:spPr bwMode="auto">
          <a:xfrm>
            <a:off x="6858016" y="4529088"/>
            <a:ext cx="1247775" cy="400110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lIns="0" rIns="0">
            <a:spAutoFit/>
          </a:bodyPr>
          <a:lstStyle/>
          <a:p>
            <a:pPr algn="ctr" rtl="0">
              <a:spcBef>
                <a:spcPct val="50000"/>
              </a:spcBef>
            </a:pPr>
            <a:r>
              <a:rPr lang="en-US" sz="2000" dirty="0" smtClean="0">
                <a:solidFill>
                  <a:srgbClr val="FFFF00"/>
                </a:solidFill>
                <a:latin typeface="Arial Black" pitchFamily="34" charset="0"/>
              </a:rPr>
              <a:t>Material</a:t>
            </a:r>
            <a:endParaRPr lang="en-US" sz="2000" dirty="0">
              <a:solidFill>
                <a:srgbClr val="FFFF00"/>
              </a:solidFill>
              <a:latin typeface="Arial Black" pitchFamily="34" charset="0"/>
            </a:endParaRPr>
          </a:p>
        </p:txBody>
      </p:sp>
      <p:sp>
        <p:nvSpPr>
          <p:cNvPr id="27" name="AutoShape 32"/>
          <p:cNvSpPr>
            <a:spLocks/>
          </p:cNvSpPr>
          <p:nvPr/>
        </p:nvSpPr>
        <p:spPr bwMode="auto">
          <a:xfrm rot="16200000">
            <a:off x="3607587" y="2250273"/>
            <a:ext cx="1071570" cy="6286544"/>
          </a:xfrm>
          <a:prstGeom prst="leftBrace">
            <a:avLst>
              <a:gd name="adj1" fmla="val 35666"/>
              <a:gd name="adj2" fmla="val 53886"/>
            </a:avLst>
          </a:prstGeom>
          <a:ln>
            <a:headEnd/>
            <a:tailEnd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vert="eaVert" wrap="none" anchor="ctr"/>
          <a:lstStyle/>
          <a:p>
            <a:pPr algn="ctr" rtl="0"/>
            <a:endParaRPr lang="en-US" sz="4000">
              <a:solidFill>
                <a:srgbClr val="FFFF00"/>
              </a:solidFill>
            </a:endParaRPr>
          </a:p>
        </p:txBody>
      </p:sp>
      <p:sp>
        <p:nvSpPr>
          <p:cNvPr id="38" name="Pentagon 37"/>
          <p:cNvSpPr/>
          <p:nvPr/>
        </p:nvSpPr>
        <p:spPr>
          <a:xfrm>
            <a:off x="-32" y="5638800"/>
            <a:ext cx="9144032" cy="1219224"/>
          </a:xfrm>
          <a:prstGeom prst="homePlate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600" b="1" dirty="0" smtClean="0">
                <a:solidFill>
                  <a:srgbClr val="FFFF00"/>
                </a:solidFill>
              </a:rPr>
              <a:t>Meyadari sepenuhnya </a:t>
            </a:r>
            <a:r>
              <a:rPr lang="en-US" sz="1600" b="1" dirty="0" smtClean="0">
                <a:solidFill>
                  <a:schemeClr val="bg1"/>
                </a:solidFill>
                <a:latin typeface="Arial Black" pitchFamily="34" charset="0"/>
              </a:rPr>
              <a:t>tanggung jawab dirinya </a:t>
            </a:r>
            <a:r>
              <a:rPr lang="en-US" sz="1600" b="1" dirty="0" smtClean="0">
                <a:solidFill>
                  <a:srgbClr val="FFFF00"/>
                </a:solidFill>
              </a:rPr>
              <a:t>kepada Allah, yang memahami dan menunaikan kewajiban terhadap</a:t>
            </a:r>
            <a:r>
              <a:rPr lang="en-US" sz="1600" b="1" dirty="0" smtClean="0">
                <a:solidFill>
                  <a:schemeClr val="bg1"/>
                </a:solidFill>
              </a:rPr>
              <a:t> </a:t>
            </a:r>
            <a:r>
              <a:rPr lang="en-US" sz="1600" b="1" dirty="0" smtClean="0">
                <a:solidFill>
                  <a:srgbClr val="FFFF00"/>
                </a:solidFill>
                <a:latin typeface="Arial Black" pitchFamily="34" charset="0"/>
              </a:rPr>
              <a:t>dirinya </a:t>
            </a:r>
            <a:r>
              <a:rPr lang="en-US" sz="1600" b="1" dirty="0" smtClean="0">
                <a:solidFill>
                  <a:schemeClr val="bg1"/>
                </a:solidFill>
                <a:latin typeface="Arial Black" pitchFamily="34" charset="0"/>
              </a:rPr>
              <a:t>dan orang lain </a:t>
            </a:r>
            <a:r>
              <a:rPr lang="en-US" sz="1600" b="1" dirty="0" smtClean="0">
                <a:solidFill>
                  <a:srgbClr val="FFFF00"/>
                </a:solidFill>
              </a:rPr>
              <a:t>yang terdapat dalam masyarkat yang selalu berupaya meningkatkan setiap aspek dalam dirinya menuju kearah kesempurnaan sebagai </a:t>
            </a:r>
            <a:r>
              <a:rPr lang="en-US" sz="1600" b="1" dirty="0" err="1" smtClean="0">
                <a:solidFill>
                  <a:srgbClr val="FFFF00"/>
                </a:solidFill>
              </a:rPr>
              <a:t>manusia</a:t>
            </a:r>
            <a:r>
              <a:rPr lang="en-US" sz="1600" b="1" dirty="0" smtClean="0">
                <a:solidFill>
                  <a:srgbClr val="FFFF00"/>
                </a:solidFill>
              </a:rPr>
              <a:t> </a:t>
            </a:r>
            <a:r>
              <a:rPr lang="en-US" sz="1600" b="1" dirty="0" err="1" smtClean="0">
                <a:solidFill>
                  <a:srgbClr val="FFFF00"/>
                </a:solidFill>
              </a:rPr>
              <a:t>beradab</a:t>
            </a:r>
            <a:r>
              <a:rPr lang="en-US" sz="1600" b="1" dirty="0" smtClean="0">
                <a:solidFill>
                  <a:srgbClr val="FFFF00"/>
                </a:solidFill>
              </a:rPr>
              <a:t>. </a:t>
            </a:r>
          </a:p>
          <a:p>
            <a:pPr algn="just"/>
            <a:r>
              <a:rPr lang="en-US" sz="1600" b="1" dirty="0" smtClean="0">
                <a:solidFill>
                  <a:srgbClr val="FFFF00"/>
                </a:solidFill>
              </a:rPr>
              <a:t>Al-</a:t>
            </a:r>
            <a:r>
              <a:rPr lang="en-US" sz="1600" b="1" dirty="0" err="1" smtClean="0">
                <a:solidFill>
                  <a:srgbClr val="FFFF00"/>
                </a:solidFill>
              </a:rPr>
              <a:t>Attas</a:t>
            </a:r>
            <a:r>
              <a:rPr lang="en-US" sz="1600" b="1" dirty="0" smtClean="0">
                <a:solidFill>
                  <a:srgbClr val="FFFF00"/>
                </a:solidFill>
              </a:rPr>
              <a:t>  </a:t>
            </a:r>
            <a:endParaRPr lang="en-US" sz="1600" b="1" i="1" dirty="0" smtClean="0">
              <a:solidFill>
                <a:srgbClr val="FFFF00"/>
              </a:solidFill>
              <a:ea typeface="+mj-ea"/>
              <a:cs typeface="Times New Roman" pitchFamily="18" charset="0"/>
            </a:endParaRPr>
          </a:p>
        </p:txBody>
      </p:sp>
      <p:sp>
        <p:nvSpPr>
          <p:cNvPr id="39" name="Rectangle 2"/>
          <p:cNvSpPr txBox="1">
            <a:spLocks noChangeArrowheads="1"/>
          </p:cNvSpPr>
          <p:nvPr/>
        </p:nvSpPr>
        <p:spPr>
          <a:xfrm>
            <a:off x="2357422" y="4214818"/>
            <a:ext cx="4214842" cy="8382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SA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أ</a:t>
            </a:r>
            <a:r>
              <a:rPr kumimoji="0" lang="ar-SA" sz="4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دبني ربي فأحسن تأديبي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+mj-lt"/>
              <a:ea typeface="+mj-ea"/>
              <a:cs typeface="Traditional Arabic" pitchFamily="2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000"/>
                            </p:stCondLst>
                            <p:childTnLst>
                              <p:par>
                                <p:cTn id="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500"/>
                            </p:stCondLst>
                            <p:childTnLst>
                              <p:par>
                                <p:cTn id="38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900" decel="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900" decel="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500"/>
                            </p:stCondLst>
                            <p:childTnLst>
                              <p:par>
                                <p:cTn id="51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53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54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5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5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1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50000">
                                          <p:val>
                                            <p:strVal val="#ppt_y+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3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>
                <a:latin typeface="Verdana" pitchFamily="34" charset="0"/>
              </a:rPr>
              <a:t>HAKEKAT MANUSIA </a:t>
            </a:r>
            <a:br>
              <a:rPr lang="en-US" sz="3600" smtClean="0">
                <a:latin typeface="Verdana" pitchFamily="34" charset="0"/>
              </a:rPr>
            </a:br>
            <a:r>
              <a:rPr lang="en-US" sz="3600" smtClean="0">
                <a:latin typeface="Verdana" pitchFamily="34" charset="0"/>
              </a:rPr>
              <a:t>MENURUT ISLAM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i="1" smtClean="0"/>
              <a:t>Berbagai Persepsi tentang Manusia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smtClean="0">
                <a:cs typeface="Arial" charset="0"/>
              </a:rPr>
              <a:t>☺</a:t>
            </a:r>
            <a:r>
              <a:rPr lang="en-US" i="1" smtClean="0">
                <a:latin typeface="Viner Hand ITC" pitchFamily="66" charset="0"/>
              </a:rPr>
              <a:t>Filsafat</a:t>
            </a:r>
            <a:r>
              <a:rPr lang="en-US" smtClean="0"/>
              <a:t>: makhluk berakal dan akal mns 		   megarahkan budi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smtClean="0">
                <a:cs typeface="Arial" charset="0"/>
              </a:rPr>
              <a:t>☺</a:t>
            </a:r>
            <a:r>
              <a:rPr lang="en-US" i="1" smtClean="0">
                <a:latin typeface="Viner Hand ITC" pitchFamily="66" charset="0"/>
              </a:rPr>
              <a:t>Antropologi</a:t>
            </a:r>
            <a:r>
              <a:rPr lang="en-US" smtClean="0"/>
              <a:t>: mns primata yg sempurna 		   badan dan akalnya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smtClean="0">
                <a:cs typeface="Arial" charset="0"/>
              </a:rPr>
              <a:t>☺</a:t>
            </a:r>
            <a:r>
              <a:rPr lang="en-US" i="1" smtClean="0">
                <a:latin typeface="Viner Hand ITC" pitchFamily="66" charset="0"/>
              </a:rPr>
              <a:t>Psikologi</a:t>
            </a:r>
            <a:r>
              <a:rPr lang="en-US" smtClean="0"/>
              <a:t>: mns berkembang berdasar 			   stimulasi yg diterima  lingk.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smtClean="0">
                <a:cs typeface="Arial" charset="0"/>
              </a:rPr>
              <a:t>☺</a:t>
            </a:r>
            <a:r>
              <a:rPr lang="en-US" i="1" smtClean="0">
                <a:latin typeface="Viner Hand ITC" pitchFamily="66" charset="0"/>
              </a:rPr>
              <a:t>Sosiologi</a:t>
            </a:r>
            <a:r>
              <a:rPr lang="en-US" smtClean="0"/>
              <a:t>: mns sbg makhluk 				            bermasyarakat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Bab II Hakekat Manusia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smtClean="0">
                <a:latin typeface="Bodoni MT Poster Compressed" pitchFamily="18" charset="0"/>
              </a:rPr>
              <a:t>Konsep Mns Menurut Islam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 eaLnBrk="1" hangingPunct="1">
              <a:buFontTx/>
              <a:buAutoNum type="alphaLcPeriod"/>
            </a:pPr>
            <a:r>
              <a:rPr lang="en-US" smtClean="0"/>
              <a:t>Mns makhluk ciptaan Allah dr materi dan immateri</a:t>
            </a:r>
          </a:p>
          <a:p>
            <a:pPr marL="609600" indent="-609600" eaLnBrk="1" hangingPunct="1">
              <a:buFontTx/>
              <a:buAutoNum type="alphaLcPeriod"/>
            </a:pPr>
            <a:r>
              <a:rPr lang="en-US" smtClean="0"/>
              <a:t>Mns punya kehendak dan tanggung jwb</a:t>
            </a:r>
          </a:p>
          <a:p>
            <a:pPr marL="609600" indent="-609600" eaLnBrk="1" hangingPunct="1">
              <a:buFontTx/>
              <a:buAutoNum type="alphaLcPeriod"/>
            </a:pPr>
            <a:r>
              <a:rPr lang="en-US" smtClean="0"/>
              <a:t>Mns memiliki </a:t>
            </a:r>
            <a:r>
              <a:rPr lang="en-US" i="1" smtClean="0">
                <a:latin typeface="Viner Hand ITC" pitchFamily="66" charset="0"/>
              </a:rPr>
              <a:t>fitrah </a:t>
            </a:r>
            <a:r>
              <a:rPr lang="en-US" smtClean="0"/>
              <a:t>(kecenderngan thd kebaikan, tauhid)</a:t>
            </a:r>
          </a:p>
          <a:p>
            <a:pPr marL="609600" indent="-609600" eaLnBrk="1" hangingPunct="1">
              <a:buFontTx/>
              <a:buAutoNum type="alphaLcPeriod"/>
            </a:pPr>
            <a:r>
              <a:rPr lang="en-US" smtClean="0"/>
              <a:t>Dibekali Allah dg berbagai kelebihan</a:t>
            </a:r>
          </a:p>
          <a:p>
            <a:pPr marL="609600" indent="-609600" eaLnBrk="1" hangingPunct="1">
              <a:buFontTx/>
              <a:buAutoNum type="alphaLcPeriod"/>
            </a:pPr>
            <a:r>
              <a:rPr lang="en-US" smtClean="0"/>
              <a:t>Mns memiliki kelemahan-kelemahan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Bab II hakekat manusia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d-ID" sz="4800" dirty="0" smtClean="0">
                <a:latin typeface="Bodoni MT Poster Compressed" pitchFamily="18" charset="0"/>
              </a:rPr>
              <a:t>JENIS NAFSU DALAM DIRI MANUSIA</a:t>
            </a:r>
            <a:endParaRPr lang="en-US" sz="4800" dirty="0" smtClean="0">
              <a:latin typeface="Bodoni MT Poster Compressed" pitchFamily="18" charset="0"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 eaLnBrk="1" hangingPunct="1">
              <a:buFontTx/>
              <a:buAutoNum type="arabicPeriod"/>
            </a:pPr>
            <a:r>
              <a:rPr lang="id-ID" dirty="0" smtClean="0"/>
              <a:t>Nafs zakiyah (jiwa yg suci; sampai dewasa)</a:t>
            </a:r>
            <a:endParaRPr lang="en-US" dirty="0" smtClean="0"/>
          </a:p>
          <a:p>
            <a:pPr marL="609600" indent="-609600" eaLnBrk="1" hangingPunct="1">
              <a:buFontTx/>
              <a:buAutoNum type="arabicPeriod"/>
            </a:pPr>
            <a:r>
              <a:rPr lang="id-ID" dirty="0" smtClean="0"/>
              <a:t>Nafs Mutmainnah (jiwa yg tenang; menjaga syahwat dan hawa nafsu)</a:t>
            </a:r>
            <a:endParaRPr lang="en-US" dirty="0" smtClean="0"/>
          </a:p>
          <a:p>
            <a:pPr marL="609600" indent="-609600" eaLnBrk="1" hangingPunct="1">
              <a:buFontTx/>
              <a:buAutoNum type="arabicPeriod"/>
            </a:pPr>
            <a:r>
              <a:rPr lang="id-ID" dirty="0" smtClean="0"/>
              <a:t>Nafs lawwamah (jiwa yang menyesal; rendah kualitas)</a:t>
            </a:r>
            <a:endParaRPr lang="en-US" dirty="0" smtClean="0"/>
          </a:p>
          <a:p>
            <a:pPr marL="609600" indent="-609600" eaLnBrk="1" hangingPunct="1">
              <a:buFontTx/>
              <a:buAutoNum type="arabicPeriod"/>
            </a:pPr>
            <a:r>
              <a:rPr lang="id-ID" dirty="0" smtClean="0"/>
              <a:t>Nafs ammarah bis su’ (jiwa yg menyuruh pada kejahatan)</a:t>
            </a:r>
            <a:endParaRPr lang="en-US" dirty="0" smtClean="0"/>
          </a:p>
          <a:p>
            <a:pPr marL="609600" indent="-609600" eaLnBrk="1" hangingPunct="1">
              <a:buFontTx/>
              <a:buAutoNum type="arabicPeriod"/>
            </a:pP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Bab II Hakekat Manusia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smtClean="0">
                <a:latin typeface="Bodoni MT Poster Compressed" pitchFamily="18" charset="0"/>
              </a:rPr>
              <a:t>Tujuan Penciptaan Mns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dirty="0" err="1" smtClean="0"/>
              <a:t>Pengertian</a:t>
            </a:r>
            <a:r>
              <a:rPr lang="en-US" dirty="0" smtClean="0"/>
              <a:t> </a:t>
            </a:r>
            <a:r>
              <a:rPr lang="en-US" i="1" dirty="0" err="1" smtClean="0"/>
              <a:t>beribadah</a:t>
            </a:r>
            <a:r>
              <a:rPr lang="en-US" dirty="0" smtClean="0"/>
              <a:t> </a:t>
            </a:r>
            <a:r>
              <a:rPr lang="en-US" dirty="0" err="1" smtClean="0"/>
              <a:t>kpd</a:t>
            </a:r>
            <a:r>
              <a:rPr lang="en-US" dirty="0" smtClean="0"/>
              <a:t> Allah</a:t>
            </a:r>
            <a:r>
              <a:rPr lang="id-ID" dirty="0" smtClean="0"/>
              <a:t>  menurut Sayyid Qutub:</a:t>
            </a:r>
            <a:endParaRPr lang="en-US" dirty="0" smtClean="0"/>
          </a:p>
          <a:p>
            <a:pPr eaLnBrk="1" hangingPunct="1">
              <a:buFontTx/>
              <a:buNone/>
            </a:pPr>
            <a:r>
              <a:rPr lang="id-ID" dirty="0" smtClean="0">
                <a:sym typeface="Symbol" pitchFamily="18" charset="2"/>
              </a:rPr>
              <a:t>1. </a:t>
            </a:r>
            <a:r>
              <a:rPr lang="en-US" dirty="0" err="1" smtClean="0">
                <a:sym typeface="Symbol" pitchFamily="18" charset="2"/>
              </a:rPr>
              <a:t>Tertanamnya</a:t>
            </a:r>
            <a:r>
              <a:rPr lang="en-US" dirty="0" smtClean="0">
                <a:sym typeface="Symbol" pitchFamily="18" charset="2"/>
              </a:rPr>
              <a:t> </a:t>
            </a:r>
            <a:r>
              <a:rPr lang="en-US" dirty="0" err="1" smtClean="0">
                <a:sym typeface="Symbol" pitchFamily="18" charset="2"/>
              </a:rPr>
              <a:t>makna</a:t>
            </a:r>
            <a:r>
              <a:rPr lang="en-US" dirty="0" smtClean="0">
                <a:sym typeface="Symbol" pitchFamily="18" charset="2"/>
              </a:rPr>
              <a:t> </a:t>
            </a:r>
            <a:r>
              <a:rPr lang="en-US" dirty="0" err="1" smtClean="0">
                <a:sym typeface="Symbol" pitchFamily="18" charset="2"/>
              </a:rPr>
              <a:t>menundukkan</a:t>
            </a:r>
            <a:r>
              <a:rPr lang="en-US" dirty="0" smtClean="0">
                <a:sym typeface="Symbol" pitchFamily="18" charset="2"/>
              </a:rPr>
              <a:t> </a:t>
            </a:r>
            <a:r>
              <a:rPr lang="en-US" dirty="0" err="1" smtClean="0">
                <a:sym typeface="Symbol" pitchFamily="18" charset="2"/>
              </a:rPr>
              <a:t>dan</a:t>
            </a:r>
            <a:r>
              <a:rPr lang="en-US" dirty="0" smtClean="0">
                <a:sym typeface="Symbol" pitchFamily="18" charset="2"/>
              </a:rPr>
              <a:t>   </a:t>
            </a:r>
            <a:r>
              <a:rPr lang="en-US" dirty="0" err="1" smtClean="0">
                <a:sym typeface="Symbol" pitchFamily="18" charset="2"/>
              </a:rPr>
              <a:t>merendahkan</a:t>
            </a:r>
            <a:r>
              <a:rPr lang="en-US" dirty="0" smtClean="0">
                <a:sym typeface="Symbol" pitchFamily="18" charset="2"/>
              </a:rPr>
              <a:t> </a:t>
            </a:r>
            <a:r>
              <a:rPr lang="en-US" dirty="0" err="1" smtClean="0">
                <a:sym typeface="Symbol" pitchFamily="18" charset="2"/>
              </a:rPr>
              <a:t>diri</a:t>
            </a:r>
            <a:r>
              <a:rPr lang="en-US" dirty="0" smtClean="0">
                <a:sym typeface="Symbol" pitchFamily="18" charset="2"/>
              </a:rPr>
              <a:t>  </a:t>
            </a:r>
            <a:r>
              <a:rPr lang="en-US" dirty="0" err="1" smtClean="0">
                <a:sym typeface="Symbol" pitchFamily="18" charset="2"/>
              </a:rPr>
              <a:t>kpd</a:t>
            </a:r>
            <a:r>
              <a:rPr lang="en-US" dirty="0" smtClean="0">
                <a:sym typeface="Symbol" pitchFamily="18" charset="2"/>
              </a:rPr>
              <a:t> Allah</a:t>
            </a:r>
          </a:p>
          <a:p>
            <a:pPr eaLnBrk="1" hangingPunct="1">
              <a:buFontTx/>
              <a:buNone/>
            </a:pPr>
            <a:r>
              <a:rPr lang="id-ID" dirty="0" smtClean="0">
                <a:sym typeface="Symbol" pitchFamily="18" charset="2"/>
              </a:rPr>
              <a:t>2. </a:t>
            </a:r>
            <a:r>
              <a:rPr lang="en-US" dirty="0" err="1" smtClean="0">
                <a:sym typeface="Symbol" pitchFamily="18" charset="2"/>
              </a:rPr>
              <a:t>Berorientasi</a:t>
            </a:r>
            <a:r>
              <a:rPr lang="en-US" dirty="0" smtClean="0">
                <a:sym typeface="Symbol" pitchFamily="18" charset="2"/>
              </a:rPr>
              <a:t> </a:t>
            </a:r>
            <a:r>
              <a:rPr lang="en-US" dirty="0" err="1" smtClean="0">
                <a:sym typeface="Symbol" pitchFamily="18" charset="2"/>
              </a:rPr>
              <a:t>kpd</a:t>
            </a:r>
            <a:r>
              <a:rPr lang="en-US" dirty="0" smtClean="0">
                <a:sym typeface="Symbol" pitchFamily="18" charset="2"/>
              </a:rPr>
              <a:t> Allah </a:t>
            </a:r>
            <a:r>
              <a:rPr lang="en-US" dirty="0" err="1" smtClean="0">
                <a:sym typeface="Symbol" pitchFamily="18" charset="2"/>
              </a:rPr>
              <a:t>dlm</a:t>
            </a:r>
            <a:r>
              <a:rPr lang="en-US" dirty="0" smtClean="0">
                <a:sym typeface="Symbol" pitchFamily="18" charset="2"/>
              </a:rPr>
              <a:t> </a:t>
            </a:r>
            <a:r>
              <a:rPr lang="en-US" dirty="0" err="1" smtClean="0">
                <a:sym typeface="Symbol" pitchFamily="18" charset="2"/>
              </a:rPr>
              <a:t>sgl</a:t>
            </a:r>
            <a:r>
              <a:rPr lang="en-US" dirty="0" smtClean="0">
                <a:sym typeface="Symbol" pitchFamily="18" charset="2"/>
              </a:rPr>
              <a:t> </a:t>
            </a:r>
            <a:r>
              <a:rPr lang="en-US" dirty="0" err="1" smtClean="0">
                <a:sym typeface="Symbol" pitchFamily="18" charset="2"/>
              </a:rPr>
              <a:t>aktivitas</a:t>
            </a:r>
            <a:endParaRPr lang="en-US" dirty="0" smtClean="0">
              <a:sym typeface="Symbol" pitchFamily="18" charset="2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Bab II Hakekat Manusia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Arif Maulana_24\Desktop\jews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"/>
            <a:ext cx="9144000" cy="68579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2514600" y="2819400"/>
            <a:ext cx="4149469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cap="none" spc="0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YAHUDI</a:t>
            </a:r>
            <a:endParaRPr lang="en-US" sz="9600" b="1" cap="none" spc="0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id-ID" smtClean="0"/>
              <a:t>Sebutan nama manusia</a:t>
            </a:r>
            <a:br>
              <a:rPr lang="id-ID" smtClean="0"/>
            </a:br>
            <a:r>
              <a:rPr lang="id-ID" smtClean="0"/>
              <a:t>dlm Al-Qur’an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eaLnBrk="1" hangingPunct="1">
              <a:buFont typeface="Wingdings 2" pitchFamily="18" charset="2"/>
              <a:buAutoNum type="arabicPeriod"/>
            </a:pPr>
            <a:r>
              <a:rPr lang="id-ID" sz="3600" dirty="0" smtClean="0"/>
              <a:t>al- Nas		: komunitas</a:t>
            </a:r>
          </a:p>
          <a:p>
            <a:pPr marL="514350" indent="-514350" eaLnBrk="1" hangingPunct="1">
              <a:buFont typeface="Wingdings 2" pitchFamily="18" charset="2"/>
              <a:buAutoNum type="arabicPeriod"/>
            </a:pPr>
            <a:r>
              <a:rPr lang="id-ID" sz="3600" smtClean="0"/>
              <a:t>al-Insan		: kecerdasan</a:t>
            </a:r>
          </a:p>
          <a:p>
            <a:pPr marL="514350" indent="-514350" eaLnBrk="1" hangingPunct="1">
              <a:buFont typeface="Wingdings 2" pitchFamily="18" charset="2"/>
              <a:buAutoNum type="arabicPeriod"/>
            </a:pPr>
            <a:r>
              <a:rPr lang="id-ID" sz="3600" dirty="0" smtClean="0"/>
              <a:t>Al-Basyar		: fisik</a:t>
            </a:r>
          </a:p>
          <a:p>
            <a:pPr marL="514350" indent="-514350" eaLnBrk="1" hangingPunct="1">
              <a:buFont typeface="Wingdings 2" pitchFamily="18" charset="2"/>
              <a:buAutoNum type="arabicPeriod"/>
            </a:pPr>
            <a:r>
              <a:rPr lang="id-ID" sz="3600" dirty="0" smtClean="0"/>
              <a:t>Bani Adam		: sejarah</a:t>
            </a:r>
          </a:p>
          <a:p>
            <a:pPr marL="514350" indent="-514350" eaLnBrk="1" hangingPunct="1">
              <a:buFont typeface="Wingdings 2" pitchFamily="18" charset="2"/>
              <a:buAutoNum type="arabicPeriod"/>
            </a:pPr>
            <a:r>
              <a:rPr lang="id-ID" sz="3600" dirty="0" smtClean="0"/>
              <a:t>Abdullah		: posisi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Bab I Konsep Ketuhanan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>
                <a:latin typeface="Century" pitchFamily="18" charset="0"/>
              </a:rPr>
              <a:t>KEIMANAN &amp; KETAKWAAN</a:t>
            </a:r>
            <a:r>
              <a:rPr lang="en-US" smtClean="0"/>
              <a:t> 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smtClean="0">
                <a:latin typeface="Viner Hand ITC" pitchFamily="66" charset="0"/>
              </a:rPr>
              <a:t>Pengertian iman</a:t>
            </a:r>
          </a:p>
          <a:p>
            <a:pPr eaLnBrk="1" hangingPunct="1">
              <a:buFontTx/>
              <a:buNone/>
            </a:pPr>
            <a:r>
              <a:rPr lang="en-US" smtClean="0">
                <a:latin typeface="Viner Hand ITC" pitchFamily="66" charset="0"/>
              </a:rPr>
              <a:t>Bahasa</a:t>
            </a:r>
            <a:r>
              <a:rPr lang="en-US" smtClean="0">
                <a:latin typeface="Bradley Hand ITC" pitchFamily="66" charset="0"/>
              </a:rPr>
              <a:t>	 </a:t>
            </a:r>
            <a:r>
              <a:rPr lang="en-US" smtClean="0"/>
              <a:t>:  percaya, yakin tanpa keraguan</a:t>
            </a:r>
          </a:p>
          <a:p>
            <a:pPr eaLnBrk="1" hangingPunct="1">
              <a:buFontTx/>
              <a:buNone/>
            </a:pPr>
            <a:r>
              <a:rPr lang="en-US" smtClean="0">
                <a:latin typeface="Viner Hand ITC" pitchFamily="66" charset="0"/>
              </a:rPr>
              <a:t>Istilah 	</a:t>
            </a:r>
            <a:r>
              <a:rPr lang="en-US" smtClean="0"/>
              <a:t>: kenyakinan bulat yg dibenarkan    		oleh hati, diikrarkan oleh lisan dan 		dimanifestasikan dalam amalan </a:t>
            </a:r>
          </a:p>
          <a:p>
            <a:pPr eaLnBrk="1" hangingPunct="1">
              <a:buFontTx/>
              <a:buNone/>
            </a:pPr>
            <a:r>
              <a:rPr lang="en-US" smtClean="0"/>
              <a:t>	(Pembenaran dg penuh kenyakinan tanpa sedikitpun keraguan mengenai sgl ajaran yg datang dr Allah dan Rasulullah saw)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Bab III Keimanan dan ketakwaan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smtClean="0">
                <a:latin typeface="Bodoni MT Poster Compressed" pitchFamily="18" charset="0"/>
              </a:rPr>
              <a:t>Tingkatan Iman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 eaLnBrk="1" hangingPunct="1">
              <a:buFontTx/>
              <a:buAutoNum type="arabicPeriod"/>
            </a:pPr>
            <a:r>
              <a:rPr lang="en-US" smtClean="0">
                <a:latin typeface="Viner Hand ITC" pitchFamily="66" charset="0"/>
              </a:rPr>
              <a:t>Tingkat taklid</a:t>
            </a:r>
            <a:r>
              <a:rPr lang="en-US" smtClean="0"/>
              <a:t> : ikut-ikutan 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en-US" smtClean="0">
                <a:latin typeface="Viner Hand ITC" pitchFamily="66" charset="0"/>
              </a:rPr>
              <a:t>Tingkat yakin</a:t>
            </a:r>
            <a:r>
              <a:rPr lang="en-US" smtClean="0"/>
              <a:t> : iman dg pengetahuannya serta menunjukkan bukti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en-US" smtClean="0">
                <a:latin typeface="Viner Hand ITC" pitchFamily="66" charset="0"/>
              </a:rPr>
              <a:t>Tingkat ainul yakin</a:t>
            </a:r>
            <a:r>
              <a:rPr lang="en-US" smtClean="0"/>
              <a:t> : iman secara mendalam, rasional dan ilmiah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en-US" smtClean="0">
                <a:latin typeface="Viner Hand ITC" pitchFamily="66" charset="0"/>
              </a:rPr>
              <a:t>Tingkat haqqul yakin</a:t>
            </a:r>
            <a:r>
              <a:rPr lang="en-US" smtClean="0"/>
              <a:t> : merasakan pengalaman keberagamaan </a:t>
            </a:r>
          </a:p>
          <a:p>
            <a:pPr marL="609600" indent="-609600" eaLnBrk="1" hangingPunct="1">
              <a:buFontTx/>
              <a:buAutoNum type="arabicPeriod"/>
            </a:pPr>
            <a:endParaRPr lang="en-US" smtClean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Bab III Keimanan dan ketakwaan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smtClean="0">
                <a:latin typeface="Bodoni MT Poster Compressed" pitchFamily="18" charset="0"/>
              </a:rPr>
              <a:t>Pengaruh Keimanan dlm Kehidupan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 eaLnBrk="1" hangingPunct="1">
              <a:buFontTx/>
              <a:buAutoNum type="alphaLcPeriod"/>
            </a:pPr>
            <a:r>
              <a:rPr lang="en-US" smtClean="0"/>
              <a:t>Menimbulkan rasa aman</a:t>
            </a:r>
          </a:p>
          <a:p>
            <a:pPr marL="609600" indent="-609600" eaLnBrk="1" hangingPunct="1">
              <a:buFontTx/>
              <a:buAutoNum type="alphaLcPeriod"/>
            </a:pPr>
            <a:r>
              <a:rPr lang="en-US" smtClean="0"/>
              <a:t>Menimbulkan pengharapan</a:t>
            </a:r>
          </a:p>
          <a:p>
            <a:pPr marL="609600" indent="-609600" eaLnBrk="1" hangingPunct="1">
              <a:buFontTx/>
              <a:buAutoNum type="alphaLcPeriod"/>
            </a:pPr>
            <a:r>
              <a:rPr lang="en-US" smtClean="0"/>
              <a:t>Memperoleh ketenangan jiwa</a:t>
            </a:r>
          </a:p>
          <a:p>
            <a:pPr marL="609600" indent="-609600" eaLnBrk="1" hangingPunct="1">
              <a:buFontTx/>
              <a:buAutoNum type="alphaLcPeriod"/>
            </a:pPr>
            <a:r>
              <a:rPr lang="en-US" smtClean="0"/>
              <a:t>Memperkenankan panggilan fitrah</a:t>
            </a:r>
          </a:p>
          <a:p>
            <a:pPr marL="609600" indent="-609600" eaLnBrk="1" hangingPunct="1">
              <a:buFontTx/>
              <a:buAutoNum type="alphaLcPeriod"/>
            </a:pPr>
            <a:endParaRPr lang="en-US" smtClean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Bab III Keimanan &amp; ketakwaan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smtClean="0">
                <a:latin typeface="Bodoni MT Poster Compressed" pitchFamily="18" charset="0"/>
              </a:rPr>
              <a:t>Tanda-tanda orang beriman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Blip>
                <a:blip r:embed="rId2"/>
              </a:buBlip>
            </a:pPr>
            <a:r>
              <a:rPr lang="en-US" smtClean="0"/>
              <a:t>Kepekaan dan ketajaman jiwa</a:t>
            </a:r>
          </a:p>
          <a:p>
            <a:pPr eaLnBrk="1" hangingPunct="1">
              <a:buFontTx/>
              <a:buBlip>
                <a:blip r:embed="rId2"/>
              </a:buBlip>
            </a:pPr>
            <a:r>
              <a:rPr lang="en-US" smtClean="0"/>
              <a:t>Kebanggan terhadap Islam</a:t>
            </a:r>
          </a:p>
          <a:p>
            <a:pPr eaLnBrk="1" hangingPunct="1">
              <a:buFontTx/>
              <a:buBlip>
                <a:blip r:embed="rId2"/>
              </a:buBlip>
            </a:pPr>
            <a:r>
              <a:rPr lang="en-US" smtClean="0"/>
              <a:t>Konsisten kpd kebenaran</a:t>
            </a:r>
          </a:p>
          <a:p>
            <a:pPr eaLnBrk="1" hangingPunct="1">
              <a:buFontTx/>
              <a:buBlip>
                <a:blip r:embed="rId2"/>
              </a:buBlip>
            </a:pPr>
            <a:r>
              <a:rPr lang="en-US" smtClean="0"/>
              <a:t>Ketentraman jiwa </a:t>
            </a:r>
          </a:p>
          <a:p>
            <a:pPr eaLnBrk="1" hangingPunct="1">
              <a:buFontTx/>
              <a:buBlip>
                <a:blip r:embed="rId2"/>
              </a:buBlip>
            </a:pPr>
            <a:r>
              <a:rPr lang="en-US" smtClean="0"/>
              <a:t>Cinta kpd Allah dan Rasulnya.</a:t>
            </a:r>
          </a:p>
          <a:p>
            <a:pPr eaLnBrk="1" hangingPunct="1">
              <a:buFontTx/>
              <a:buBlip>
                <a:blip r:embed="rId2"/>
              </a:buBlip>
            </a:pPr>
            <a:endParaRPr lang="en-US" smtClean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Bab III Kemanan dan Ketakwaan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smtClean="0">
                <a:latin typeface="Bodoni MT Poster Compressed" pitchFamily="18" charset="0"/>
              </a:rPr>
              <a:t>Pengertian Taqwa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smtClean="0">
                <a:latin typeface="Viner Hand ITC" pitchFamily="66" charset="0"/>
              </a:rPr>
              <a:t>Bahasa </a:t>
            </a:r>
            <a:r>
              <a:rPr lang="en-US" smtClean="0"/>
              <a:t>: terjaga / terpelihara</a:t>
            </a:r>
          </a:p>
          <a:p>
            <a:pPr eaLnBrk="1" hangingPunct="1">
              <a:buFontTx/>
              <a:buNone/>
            </a:pPr>
            <a:r>
              <a:rPr lang="en-US" smtClean="0">
                <a:latin typeface="Viner Hand ITC" pitchFamily="66" charset="0"/>
              </a:rPr>
              <a:t>Istilah </a:t>
            </a:r>
            <a:r>
              <a:rPr lang="en-US" smtClean="0"/>
              <a:t>: sikap memelihara keimanan yg diwujudkan dg pengamalan ajaran agama Islam secara utuh dan konsisten</a:t>
            </a:r>
          </a:p>
          <a:p>
            <a:pPr eaLnBrk="1" hangingPunct="1">
              <a:buFontTx/>
              <a:buNone/>
            </a:pPr>
            <a:endParaRPr lang="en-US" smtClean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Bab III Keimanan &amp; Ketakwaan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smtClean="0">
                <a:latin typeface="Bodoni MT Poster Compressed" pitchFamily="18" charset="0"/>
              </a:rPr>
              <a:t>Karakteristik Muttaqin</a:t>
            </a:r>
            <a:br>
              <a:rPr lang="en-US" sz="4800" smtClean="0">
                <a:latin typeface="Bodoni MT Poster Compressed" pitchFamily="18" charset="0"/>
              </a:rPr>
            </a:br>
            <a:r>
              <a:rPr lang="en-US" sz="2800" smtClean="0">
                <a:latin typeface="Verdana" pitchFamily="34" charset="0"/>
              </a:rPr>
              <a:t>al-Baqarah: 177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 eaLnBrk="1" hangingPunct="1">
              <a:buFontTx/>
              <a:buAutoNum type="arabicPeriod"/>
            </a:pPr>
            <a:r>
              <a:rPr lang="en-US" dirty="0" err="1" smtClean="0"/>
              <a:t>Iman</a:t>
            </a:r>
            <a:r>
              <a:rPr lang="en-US" dirty="0" smtClean="0"/>
              <a:t> </a:t>
            </a:r>
            <a:r>
              <a:rPr lang="en-US" dirty="0" err="1" smtClean="0"/>
              <a:t>kpd</a:t>
            </a:r>
            <a:r>
              <a:rPr lang="en-US" dirty="0" smtClean="0"/>
              <a:t> Allah, </a:t>
            </a:r>
            <a:r>
              <a:rPr lang="en-US" dirty="0" err="1" smtClean="0"/>
              <a:t>malaikat</a:t>
            </a:r>
            <a:r>
              <a:rPr lang="en-US" dirty="0" smtClean="0"/>
              <a:t>, </a:t>
            </a:r>
            <a:r>
              <a:rPr lang="en-US" dirty="0" err="1" smtClean="0"/>
              <a:t>kitab</a:t>
            </a:r>
            <a:r>
              <a:rPr lang="en-US" dirty="0" smtClean="0"/>
              <a:t> &amp; </a:t>
            </a:r>
            <a:r>
              <a:rPr lang="en-US" dirty="0" err="1" smtClean="0"/>
              <a:t>nabi</a:t>
            </a:r>
            <a:endParaRPr lang="en-US" dirty="0" smtClean="0"/>
          </a:p>
          <a:p>
            <a:pPr marL="609600" indent="-609600" eaLnBrk="1" hangingPunct="1">
              <a:buFontTx/>
              <a:buAutoNum type="arabicPeriod"/>
            </a:pPr>
            <a:r>
              <a:rPr lang="en-US" dirty="0" err="1" smtClean="0"/>
              <a:t>Mengeluarkan</a:t>
            </a:r>
            <a:r>
              <a:rPr lang="en-US" dirty="0" smtClean="0"/>
              <a:t> </a:t>
            </a:r>
            <a:r>
              <a:rPr lang="en-US" dirty="0" err="1" smtClean="0"/>
              <a:t>sebagian</a:t>
            </a:r>
            <a:r>
              <a:rPr lang="en-US" dirty="0" smtClean="0"/>
              <a:t> </a:t>
            </a:r>
            <a:r>
              <a:rPr lang="en-US" dirty="0" err="1" smtClean="0"/>
              <a:t>harta</a:t>
            </a:r>
            <a:endParaRPr lang="en-US" dirty="0" smtClean="0"/>
          </a:p>
          <a:p>
            <a:pPr marL="609600" indent="-609600" eaLnBrk="1" hangingPunct="1">
              <a:buFontTx/>
              <a:buAutoNum type="arabicPeriod"/>
            </a:pPr>
            <a:r>
              <a:rPr lang="en-US" dirty="0" err="1" smtClean="0"/>
              <a:t>Mendirikan</a:t>
            </a:r>
            <a:r>
              <a:rPr lang="en-US" dirty="0" smtClean="0"/>
              <a:t> </a:t>
            </a:r>
            <a:r>
              <a:rPr lang="en-US" dirty="0" err="1" smtClean="0"/>
              <a:t>shalat</a:t>
            </a:r>
            <a:r>
              <a:rPr lang="en-US" dirty="0" smtClean="0"/>
              <a:t> &amp; </a:t>
            </a:r>
            <a:r>
              <a:rPr lang="en-US" dirty="0" err="1" smtClean="0"/>
              <a:t>menunaikan</a:t>
            </a:r>
            <a:r>
              <a:rPr lang="en-US" dirty="0" smtClean="0"/>
              <a:t> </a:t>
            </a:r>
            <a:r>
              <a:rPr lang="en-US" dirty="0" err="1" smtClean="0"/>
              <a:t>zakat</a:t>
            </a:r>
            <a:endParaRPr lang="en-US" dirty="0" smtClean="0"/>
          </a:p>
          <a:p>
            <a:pPr marL="609600" indent="-609600" eaLnBrk="1" hangingPunct="1">
              <a:buFontTx/>
              <a:buAutoNum type="arabicPeriod"/>
            </a:pPr>
            <a:r>
              <a:rPr lang="en-US" dirty="0" err="1" smtClean="0"/>
              <a:t>Menepati</a:t>
            </a:r>
            <a:r>
              <a:rPr lang="en-US" dirty="0" smtClean="0"/>
              <a:t> </a:t>
            </a:r>
            <a:r>
              <a:rPr lang="en-US" dirty="0" err="1" smtClean="0"/>
              <a:t>janji</a:t>
            </a:r>
            <a:endParaRPr lang="en-US" dirty="0" smtClean="0"/>
          </a:p>
          <a:p>
            <a:pPr marL="609600" indent="-609600" eaLnBrk="1" hangingPunct="1">
              <a:buFontTx/>
              <a:buAutoNum type="arabicPeriod"/>
            </a:pPr>
            <a:r>
              <a:rPr lang="en-US" dirty="0" err="1" smtClean="0"/>
              <a:t>Sabar</a:t>
            </a:r>
            <a:r>
              <a:rPr lang="en-US" dirty="0" smtClean="0"/>
              <a:t> </a:t>
            </a:r>
            <a:r>
              <a:rPr lang="en-US" dirty="0" err="1" smtClean="0"/>
              <a:t>dlm</a:t>
            </a:r>
            <a:r>
              <a:rPr lang="en-US" dirty="0" smtClean="0"/>
              <a:t> </a:t>
            </a:r>
            <a:r>
              <a:rPr lang="en-US" dirty="0" err="1" smtClean="0"/>
              <a:t>kesusahan</a:t>
            </a:r>
            <a:endParaRPr lang="en-US" dirty="0" smtClean="0"/>
          </a:p>
          <a:p>
            <a:pPr marL="609600" indent="-609600" eaLnBrk="1" hangingPunct="1">
              <a:buFontTx/>
              <a:buAutoNum type="arabicPeriod"/>
            </a:pP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semangat</a:t>
            </a:r>
            <a:r>
              <a:rPr lang="en-US" dirty="0" smtClean="0"/>
              <a:t> per</a:t>
            </a:r>
            <a:r>
              <a:rPr lang="id-ID" smtClean="0"/>
              <a:t>j</a:t>
            </a:r>
            <a:r>
              <a:rPr lang="en-US" smtClean="0"/>
              <a:t>uangan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Bab III: Keimanan &amp; Ketakwaan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/>
              <a:t>IMPLEMENTASI IMAN DAN TAKWA DLM KE</a:t>
            </a:r>
            <a:r>
              <a:rPr lang="id-ID" sz="3600" dirty="0" smtClean="0"/>
              <a:t>H</a:t>
            </a:r>
            <a:r>
              <a:rPr lang="en-US" sz="3600" dirty="0" smtClean="0"/>
              <a:t>IDUPAN MODERN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 eaLnBrk="1" hangingPunct="1">
              <a:buFontTx/>
              <a:buNone/>
            </a:pPr>
            <a:r>
              <a:rPr lang="en-US" sz="2800" smtClean="0">
                <a:latin typeface="Viner Hand ITC" pitchFamily="66" charset="0"/>
              </a:rPr>
              <a:t>Problem, Tantangan, dan Resiko </a:t>
            </a:r>
          </a:p>
          <a:p>
            <a:pPr marL="609600" indent="-609600" eaLnBrk="1" hangingPunct="1">
              <a:buFontTx/>
              <a:buNone/>
            </a:pPr>
            <a:r>
              <a:rPr lang="en-US" sz="2800" smtClean="0">
                <a:latin typeface="Viner Hand ITC" pitchFamily="66" charset="0"/>
              </a:rPr>
              <a:t>Kehidupan Modern</a:t>
            </a:r>
            <a:endParaRPr lang="en-US" sz="2800" smtClean="0"/>
          </a:p>
          <a:p>
            <a:pPr marL="609600" indent="-609600" eaLnBrk="1" hangingPunct="1">
              <a:buFontTx/>
              <a:buAutoNum type="arabicPeriod"/>
            </a:pPr>
            <a:r>
              <a:rPr lang="en-US" sz="2800" smtClean="0"/>
              <a:t>Ekonomi : kapitalisme-   						     materialisme</a:t>
            </a:r>
            <a:r>
              <a:rPr lang="en-US" sz="2800" smtClean="0">
                <a:cs typeface="Arial" charset="0"/>
              </a:rPr>
              <a:t>→konsumtif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en-US" sz="2800" smtClean="0"/>
              <a:t>Moral      : liberalisme </a:t>
            </a:r>
            <a:r>
              <a:rPr lang="en-US" sz="2800" smtClean="0">
                <a:cs typeface="Arial" charset="0"/>
              </a:rPr>
              <a:t>→pornografi &amp; pornoaksi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en-US" sz="2800" smtClean="0">
                <a:cs typeface="Arial" charset="0"/>
              </a:rPr>
              <a:t>Agama    : sekularisme →marginalisasi agama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en-US" sz="2800" smtClean="0">
                <a:cs typeface="Arial" charset="0"/>
              </a:rPr>
              <a:t>Ilmu         : positifisme (rasional,empiris,   			     eksperimental, &amp; terukur)→   			     persempit ilmu</a:t>
            </a:r>
          </a:p>
          <a:p>
            <a:pPr marL="609600" indent="-609600" eaLnBrk="1" hangingPunct="1">
              <a:buFontTx/>
              <a:buNone/>
            </a:pPr>
            <a:endParaRPr lang="en-US" sz="2800" smtClean="0"/>
          </a:p>
          <a:p>
            <a:pPr marL="609600" indent="-609600" eaLnBrk="1" hangingPunct="1">
              <a:buFontTx/>
              <a:buNone/>
            </a:pPr>
            <a:endParaRPr lang="en-US" sz="2800" smtClean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Bab IV : Implementasi Iman &amp; Taqwa dlm Kehidupan Modern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smtClean="0">
                <a:latin typeface="Bodoni MT Poster Compressed" pitchFamily="18" charset="0"/>
              </a:rPr>
              <a:t>Peran Iman dan Takwa dlm Khidupan Modern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Blip>
                <a:blip r:embed="rId2"/>
              </a:buBlip>
            </a:pPr>
            <a:r>
              <a:rPr lang="en-US" smtClean="0"/>
              <a:t>Timbulnya jiwa yg bebas atau merdeka</a:t>
            </a:r>
          </a:p>
          <a:p>
            <a:pPr eaLnBrk="1" hangingPunct="1">
              <a:buFontTx/>
              <a:buBlip>
                <a:blip r:embed="rId2"/>
              </a:buBlip>
            </a:pPr>
            <a:r>
              <a:rPr lang="en-US" smtClean="0"/>
              <a:t>Hatinya akan tenang</a:t>
            </a:r>
          </a:p>
          <a:p>
            <a:pPr eaLnBrk="1" hangingPunct="1">
              <a:buFontTx/>
              <a:buBlip>
                <a:blip r:embed="rId2"/>
              </a:buBlip>
            </a:pPr>
            <a:r>
              <a:rPr lang="en-US" smtClean="0"/>
              <a:t>Mendapat berkah yg melimpah</a:t>
            </a:r>
          </a:p>
          <a:p>
            <a:pPr eaLnBrk="1" hangingPunct="1">
              <a:buFontTx/>
              <a:buBlip>
                <a:blip r:embed="rId2"/>
              </a:buBlip>
            </a:pPr>
            <a:r>
              <a:rPr lang="en-US" smtClean="0"/>
              <a:t>Mencapai kehidupan yg baik</a:t>
            </a:r>
          </a:p>
          <a:p>
            <a:pPr eaLnBrk="1" hangingPunct="1">
              <a:buFontTx/>
              <a:buBlip>
                <a:blip r:embed="rId2"/>
              </a:buBlip>
            </a:pPr>
            <a:r>
              <a:rPr lang="en-US" smtClean="0"/>
              <a:t>Memperpleh ridla Allah</a:t>
            </a:r>
          </a:p>
          <a:p>
            <a:pPr eaLnBrk="1" hangingPunct="1">
              <a:buFontTx/>
              <a:buNone/>
            </a:pPr>
            <a:endParaRPr lang="en-US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Bab IV : Implementasi Iman &amp; Taqwa dlm Kehidupan Modern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133600"/>
            <a:ext cx="9144000" cy="152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200400" y="533400"/>
            <a:ext cx="285847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/>
                <a:solidFill>
                  <a:schemeClr val="accent3"/>
                </a:solidFill>
                <a:effectLst/>
              </a:rPr>
              <a:t>En </a:t>
            </a:r>
            <a:r>
              <a:rPr lang="en-US" sz="5400" b="1" cap="none" spc="0" dirty="0" err="1" smtClean="0">
                <a:ln/>
                <a:solidFill>
                  <a:schemeClr val="accent3"/>
                </a:solidFill>
                <a:effectLst/>
              </a:rPr>
              <a:t>Soph</a:t>
            </a:r>
            <a:endParaRPr lang="en-US" sz="54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934200" y="2286000"/>
            <a:ext cx="220980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dirty="0" err="1" smtClean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Imanen</a:t>
            </a:r>
            <a:endParaRPr lang="en-US" sz="3600" b="1" cap="none" spc="0" dirty="0">
              <a:ln w="1905"/>
              <a:solidFill>
                <a:srgbClr val="FF000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400800" y="1447800"/>
            <a:ext cx="274320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dirty="0" err="1" smtClean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Transenden</a:t>
            </a:r>
            <a:endParaRPr lang="en-US" sz="4800" b="1" dirty="0" smtClean="0">
              <a:ln w="1905"/>
              <a:solidFill>
                <a:srgbClr val="FF000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438400"/>
            <a:ext cx="9458829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en-US" sz="4400" b="1" cap="none" spc="0" dirty="0" smtClean="0">
                <a:ln/>
                <a:solidFill>
                  <a:schemeClr val="accent3"/>
                </a:solidFill>
                <a:effectLst/>
              </a:rPr>
              <a:t>YHWH ???</a:t>
            </a:r>
            <a:endParaRPr lang="en-US" sz="44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rot="5400000">
            <a:off x="3962400" y="3733800"/>
            <a:ext cx="1219994" cy="794"/>
          </a:xfrm>
          <a:prstGeom prst="straightConnector1">
            <a:avLst/>
          </a:prstGeom>
          <a:ln w="50800">
            <a:solidFill>
              <a:srgbClr val="F6822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4343400"/>
            <a:ext cx="9458829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en-US" sz="4400" b="1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Dalam</a:t>
            </a:r>
            <a:r>
              <a:rPr lang="en-US" sz="4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PL; Yahweh, El, </a:t>
            </a:r>
            <a:r>
              <a:rPr lang="en-US" sz="4400" b="1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Elohim</a:t>
            </a:r>
            <a:r>
              <a:rPr lang="en-US" sz="4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, </a:t>
            </a:r>
            <a:r>
              <a:rPr lang="en-US" sz="4400" b="1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Eloah</a:t>
            </a:r>
            <a:endParaRPr lang="en-US" sz="44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pic>
        <p:nvPicPr>
          <p:cNvPr id="11" name="Picture 2" descr="C:\Documents and Settings\Administrator\My Documents\WORKSHOP_the grand project\Slide\anstardavidlarge.gif"/>
          <p:cNvPicPr>
            <a:picLocks noChangeAspect="1" noChangeArrowheads="1" noCrop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001000" y="0"/>
            <a:ext cx="1143000" cy="1264920"/>
          </a:xfrm>
          <a:prstGeom prst="rect">
            <a:avLst/>
          </a:prstGeom>
          <a:noFill/>
        </p:spPr>
      </p:pic>
      <p:cxnSp>
        <p:nvCxnSpPr>
          <p:cNvPr id="12" name="Straight Arrow Connector 11"/>
          <p:cNvCxnSpPr/>
          <p:nvPr/>
        </p:nvCxnSpPr>
        <p:spPr>
          <a:xfrm>
            <a:off x="5562600" y="5486400"/>
            <a:ext cx="1371600" cy="1588"/>
          </a:xfrm>
          <a:prstGeom prst="straightConnector1">
            <a:avLst/>
          </a:prstGeom>
          <a:ln w="50800">
            <a:solidFill>
              <a:srgbClr val="F6822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6858000" y="5105400"/>
            <a:ext cx="210826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Adonai</a:t>
            </a:r>
            <a:endParaRPr lang="en-US" sz="4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4" grpId="0" animBg="1"/>
      <p:bldP spid="5" grpId="0" animBg="1"/>
      <p:bldP spid="6" grpId="0"/>
      <p:bldP spid="10" grpId="0"/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194" name="Picture 2" descr="C:\Users\Arif Maulana_24\Desktop\DSC02106.JPG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0" y="76200"/>
            <a:ext cx="9144000" cy="6858000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2133600" y="533400"/>
            <a:ext cx="4343400" cy="11079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6600" b="1" cap="none" spc="0" dirty="0" smtClean="0">
                <a:ln w="11430"/>
                <a:solidFill>
                  <a:schemeClr val="tx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KRISTEN</a:t>
            </a:r>
            <a:endParaRPr lang="en-US" sz="6600" b="1" cap="none" spc="0" dirty="0">
              <a:ln w="11430"/>
              <a:solidFill>
                <a:schemeClr val="tx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Documents and Settings\Administrator\My Documents\WORKSHOP_the grand project\Slide\ancrosslarge.gif"/>
          <p:cNvPicPr>
            <a:picLocks noChangeAspect="1" noChangeArrowheads="1" noCrop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781925" y="0"/>
            <a:ext cx="1362075" cy="1704975"/>
          </a:xfrm>
          <a:prstGeom prst="rect">
            <a:avLst/>
          </a:prstGeom>
          <a:noFill/>
        </p:spPr>
      </p:pic>
      <p:sp>
        <p:nvSpPr>
          <p:cNvPr id="11" name="Content Placeholder 21"/>
          <p:cNvSpPr txBox="1">
            <a:spLocks/>
          </p:cNvSpPr>
          <p:nvPr/>
        </p:nvSpPr>
        <p:spPr>
          <a:xfrm>
            <a:off x="457200" y="2731691"/>
            <a:ext cx="3962400" cy="773509"/>
          </a:xfrm>
          <a:prstGeom prst="rect">
            <a:avLst/>
          </a:prstGeom>
          <a:solidFill>
            <a:srgbClr val="094206"/>
          </a:solidFill>
          <a:ln w="50800" cap="flat" cmpd="sng" algn="ctr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2500"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Holy Trinity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57200" y="3505200"/>
            <a:ext cx="3962400" cy="762000"/>
          </a:xfrm>
          <a:prstGeom prst="rect">
            <a:avLst/>
          </a:prstGeom>
          <a:solidFill>
            <a:srgbClr val="F68222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err="1" smtClean="0">
                <a:solidFill>
                  <a:srgbClr val="094206"/>
                </a:solidFill>
              </a:rPr>
              <a:t>Trinitas</a:t>
            </a:r>
            <a:endParaRPr lang="en-US" sz="4000" dirty="0">
              <a:solidFill>
                <a:srgbClr val="094206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4419600" y="3505200"/>
            <a:ext cx="1676400" cy="1588"/>
          </a:xfrm>
          <a:prstGeom prst="straightConnector1">
            <a:avLst/>
          </a:prstGeom>
          <a:ln w="50800">
            <a:solidFill>
              <a:srgbClr val="F6822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4419600" y="2514600"/>
            <a:ext cx="1524000" cy="990600"/>
          </a:xfrm>
          <a:prstGeom prst="straightConnector1">
            <a:avLst/>
          </a:prstGeom>
          <a:ln w="50800">
            <a:solidFill>
              <a:srgbClr val="F6822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419600" y="3505200"/>
            <a:ext cx="1600200" cy="914400"/>
          </a:xfrm>
          <a:prstGeom prst="straightConnector1">
            <a:avLst/>
          </a:prstGeom>
          <a:ln w="50800">
            <a:solidFill>
              <a:srgbClr val="F6822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6019800" y="1981200"/>
            <a:ext cx="2590800" cy="1066800"/>
          </a:xfrm>
          <a:prstGeom prst="rect">
            <a:avLst/>
          </a:prstGeom>
          <a:solidFill>
            <a:srgbClr val="094206"/>
          </a:solidFill>
          <a:ln w="50800">
            <a:solidFill>
              <a:srgbClr val="F682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err="1" smtClean="0"/>
              <a:t>Tuhan</a:t>
            </a:r>
            <a:r>
              <a:rPr lang="en-US" sz="3600" dirty="0" smtClean="0"/>
              <a:t> </a:t>
            </a:r>
            <a:r>
              <a:rPr lang="en-US" sz="3600" dirty="0" err="1" smtClean="0"/>
              <a:t>Bapak</a:t>
            </a:r>
            <a:endParaRPr lang="en-US" sz="3600" dirty="0"/>
          </a:p>
        </p:txBody>
      </p:sp>
      <p:sp>
        <p:nvSpPr>
          <p:cNvPr id="17" name="Rectangle 16"/>
          <p:cNvSpPr/>
          <p:nvPr/>
        </p:nvSpPr>
        <p:spPr>
          <a:xfrm>
            <a:off x="6096000" y="3048000"/>
            <a:ext cx="2438400" cy="1066800"/>
          </a:xfrm>
          <a:prstGeom prst="rect">
            <a:avLst/>
          </a:prstGeom>
          <a:solidFill>
            <a:srgbClr val="094206"/>
          </a:solidFill>
          <a:ln w="50800">
            <a:solidFill>
              <a:srgbClr val="F682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err="1" smtClean="0"/>
              <a:t>Ruhul</a:t>
            </a:r>
            <a:r>
              <a:rPr lang="en-US" sz="3600" dirty="0" smtClean="0"/>
              <a:t> </a:t>
            </a:r>
            <a:r>
              <a:rPr lang="en-US" sz="3600" dirty="0" err="1" smtClean="0"/>
              <a:t>Qudus</a:t>
            </a:r>
            <a:endParaRPr lang="en-US" sz="3600" dirty="0"/>
          </a:p>
        </p:txBody>
      </p:sp>
      <p:sp>
        <p:nvSpPr>
          <p:cNvPr id="18" name="Rectangle 17"/>
          <p:cNvSpPr/>
          <p:nvPr/>
        </p:nvSpPr>
        <p:spPr>
          <a:xfrm>
            <a:off x="6019800" y="4114800"/>
            <a:ext cx="2590800" cy="1066800"/>
          </a:xfrm>
          <a:prstGeom prst="rect">
            <a:avLst/>
          </a:prstGeom>
          <a:solidFill>
            <a:srgbClr val="094206"/>
          </a:solidFill>
          <a:ln w="50800">
            <a:solidFill>
              <a:srgbClr val="F682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err="1" smtClean="0"/>
              <a:t>Tuhan</a:t>
            </a:r>
            <a:r>
              <a:rPr lang="en-US" sz="3600" dirty="0" smtClean="0"/>
              <a:t> </a:t>
            </a:r>
            <a:r>
              <a:rPr lang="en-US" sz="3600" dirty="0" err="1" smtClean="0"/>
              <a:t>Anak</a:t>
            </a:r>
            <a:r>
              <a:rPr lang="en-US" sz="3600" dirty="0" smtClean="0"/>
              <a:t> (</a:t>
            </a:r>
            <a:r>
              <a:rPr lang="en-US" sz="3600" dirty="0" err="1" smtClean="0"/>
              <a:t>Yesus</a:t>
            </a:r>
            <a:r>
              <a:rPr lang="en-US" sz="3600" dirty="0" smtClean="0"/>
              <a:t>)</a:t>
            </a:r>
            <a:endParaRPr lang="en-US" sz="3600" dirty="0"/>
          </a:p>
        </p:txBody>
      </p:sp>
      <p:sp>
        <p:nvSpPr>
          <p:cNvPr id="19" name="Rectangle 18"/>
          <p:cNvSpPr/>
          <p:nvPr/>
        </p:nvSpPr>
        <p:spPr>
          <a:xfrm>
            <a:off x="0" y="6488668"/>
            <a:ext cx="51816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 err="1" smtClean="0">
                <a:solidFill>
                  <a:schemeClr val="tx1"/>
                </a:solidFill>
              </a:rPr>
              <a:t>kitab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u="sng" dirty="0" err="1" smtClean="0">
                <a:solidFill>
                  <a:schemeClr val="tx1"/>
                </a:solidFill>
                <a:hlinkClick r:id="rId4"/>
              </a:rPr>
              <a:t>Ulangan</a:t>
            </a:r>
            <a:r>
              <a:rPr lang="en-US" b="1" u="sng" dirty="0" smtClean="0">
                <a:solidFill>
                  <a:schemeClr val="tx1"/>
                </a:solidFill>
                <a:hlinkClick r:id="rId4"/>
              </a:rPr>
              <a:t> 6:4</a:t>
            </a:r>
            <a:r>
              <a:rPr lang="en-US" b="1" dirty="0" smtClean="0">
                <a:solidFill>
                  <a:schemeClr val="tx1"/>
                </a:solidFill>
              </a:rPr>
              <a:t>, </a:t>
            </a:r>
            <a:r>
              <a:rPr lang="en-US" b="1" dirty="0" err="1" smtClean="0">
                <a:solidFill>
                  <a:schemeClr val="tx1"/>
                </a:solidFill>
              </a:rPr>
              <a:t>dinyatakan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bahwa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Tuhan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itu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Esa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0" name="L-Shape 19"/>
          <p:cNvSpPr/>
          <p:nvPr/>
        </p:nvSpPr>
        <p:spPr>
          <a:xfrm rot="18587125">
            <a:off x="5003656" y="6146038"/>
            <a:ext cx="785818" cy="500066"/>
          </a:xfrm>
          <a:prstGeom prst="corner">
            <a:avLst>
              <a:gd name="adj1" fmla="val 50000"/>
              <a:gd name="adj2" fmla="val 57726"/>
            </a:avLst>
          </a:prstGeom>
          <a:solidFill>
            <a:srgbClr val="3AF11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2" name="Group 23"/>
          <p:cNvGrpSpPr/>
          <p:nvPr/>
        </p:nvGrpSpPr>
        <p:grpSpPr>
          <a:xfrm>
            <a:off x="707345" y="4713514"/>
            <a:ext cx="1676400" cy="1524000"/>
            <a:chOff x="990600" y="3962400"/>
            <a:chExt cx="1676400" cy="1524000"/>
          </a:xfrm>
          <a:scene3d>
            <a:camera prst="orthographicFront"/>
            <a:lightRig rig="chilly" dir="t"/>
          </a:scene3d>
        </p:grpSpPr>
        <p:sp>
          <p:nvSpPr>
            <p:cNvPr id="22" name="Oval 21"/>
            <p:cNvSpPr/>
            <p:nvPr/>
          </p:nvSpPr>
          <p:spPr>
            <a:xfrm>
              <a:off x="990600" y="3962400"/>
              <a:ext cx="1676400" cy="1524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>
              <a:scene3d>
                <a:camera prst="orthographicFront">
                  <a:rot lat="0" lon="0" rev="0"/>
                </a:camera>
                <a:lightRig rig="contrasting" dir="t">
                  <a:rot lat="0" lon="0" rev="4500000"/>
                </a:lightRig>
              </a:scene3d>
              <a:sp3d contourW="6350" prstMaterial="metal">
                <a:bevelT w="127000" h="31750" prst="relaxedInset"/>
                <a:contourClr>
                  <a:schemeClr val="accent1">
                    <a:shade val="75000"/>
                  </a:schemeClr>
                </a:contourClr>
              </a:sp3d>
            </a:bodyPr>
            <a:lstStyle/>
            <a:p>
              <a:pPr algn="ctr"/>
              <a:endParaRPr lang="en-US" b="1" cap="all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reflection blurRad="12700" stA="50000" endPos="50000" dist="5000" dir="5400000" sy="-100000" rotWithShape="0"/>
                </a:effectLst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148489" y="4419600"/>
              <a:ext cx="1333453" cy="5847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91440" tIns="45720" rIns="91440" bIns="45720">
              <a:spAutoFit/>
              <a:scene3d>
                <a:camera prst="orthographicFront">
                  <a:rot lat="0" lon="0" rev="0"/>
                </a:camera>
                <a:lightRig rig="contrasting" dir="t">
                  <a:rot lat="0" lon="0" rev="4500000"/>
                </a:lightRig>
              </a:scene3d>
              <a:sp3d contourW="6350" prstMaterial="metal">
                <a:bevelT w="127000" h="31750" prst="relaxedInset"/>
                <a:contourClr>
                  <a:schemeClr val="accent1">
                    <a:shade val="75000"/>
                  </a:schemeClr>
                </a:contourClr>
              </a:sp3d>
            </a:bodyPr>
            <a:lstStyle/>
            <a:p>
              <a:pPr algn="ctr"/>
              <a:r>
                <a:rPr lang="en-US" sz="3200" b="1" cap="all" dirty="0" smtClean="0">
                  <a:ln w="0"/>
                  <a:effectLst>
                    <a:glow rad="228600">
                      <a:schemeClr val="accent3">
                        <a:satMod val="175000"/>
                        <a:alpha val="40000"/>
                      </a:schemeClr>
                    </a:glow>
                    <a:reflection blurRad="12700" stA="50000" endPos="50000" dist="5000" dir="5400000" sy="-100000" rotWithShape="0"/>
                  </a:effectLst>
                </a:rPr>
                <a:t>ANAK</a:t>
              </a:r>
              <a:endParaRPr lang="en-US" sz="3200" b="1" cap="all" dirty="0">
                <a:ln w="0"/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reflection blurRad="12700" stA="50000" endPos="50000" dist="5000" dir="5400000" sy="-100000" rotWithShape="0"/>
                </a:effectLst>
              </a:endParaRPr>
            </a:p>
          </p:txBody>
        </p:sp>
      </p:grpSp>
      <p:grpSp>
        <p:nvGrpSpPr>
          <p:cNvPr id="3" name="Group 33"/>
          <p:cNvGrpSpPr/>
          <p:nvPr/>
        </p:nvGrpSpPr>
        <p:grpSpPr>
          <a:xfrm>
            <a:off x="6650945" y="4789714"/>
            <a:ext cx="1676400" cy="1524000"/>
            <a:chOff x="6477000" y="4038600"/>
            <a:chExt cx="1676400" cy="1524000"/>
          </a:xfrm>
          <a:scene3d>
            <a:camera prst="orthographicFront"/>
            <a:lightRig rig="chilly" dir="t"/>
          </a:scene3d>
        </p:grpSpPr>
        <p:sp>
          <p:nvSpPr>
            <p:cNvPr id="25" name="Oval 24"/>
            <p:cNvSpPr/>
            <p:nvPr/>
          </p:nvSpPr>
          <p:spPr>
            <a:xfrm>
              <a:off x="6477000" y="4038600"/>
              <a:ext cx="1676400" cy="1524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>
              <a:scene3d>
                <a:camera prst="orthographicFront">
                  <a:rot lat="0" lon="0" rev="0"/>
                </a:camera>
                <a:lightRig rig="contrasting" dir="t">
                  <a:rot lat="0" lon="0" rev="4500000"/>
                </a:lightRig>
              </a:scene3d>
              <a:sp3d contourW="6350" prstMaterial="metal">
                <a:bevelT w="127000" h="31750" prst="relaxedInset"/>
                <a:contourClr>
                  <a:schemeClr val="accent1">
                    <a:shade val="75000"/>
                  </a:schemeClr>
                </a:contourClr>
              </a:sp3d>
            </a:bodyPr>
            <a:lstStyle/>
            <a:p>
              <a:pPr algn="ctr"/>
              <a:endParaRPr lang="en-US" b="1" cap="all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reflection blurRad="12700" stA="50000" endPos="50000" dist="5000" dir="5400000" sy="-100000" rotWithShape="0"/>
                </a:effectLst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6634889" y="4303693"/>
              <a:ext cx="1333453" cy="83099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91440" tIns="45720" rIns="91440" bIns="45720">
              <a:spAutoFit/>
              <a:scene3d>
                <a:camera prst="orthographicFront">
                  <a:rot lat="0" lon="0" rev="0"/>
                </a:camera>
                <a:lightRig rig="contrasting" dir="t">
                  <a:rot lat="0" lon="0" rev="4500000"/>
                </a:lightRig>
              </a:scene3d>
              <a:sp3d contourW="6350" prstMaterial="metal">
                <a:bevelT w="127000" h="31750" prst="relaxedInset"/>
                <a:contourClr>
                  <a:schemeClr val="accent1">
                    <a:shade val="75000"/>
                  </a:schemeClr>
                </a:contourClr>
              </a:sp3d>
            </a:bodyPr>
            <a:lstStyle/>
            <a:p>
              <a:pPr algn="ctr"/>
              <a:r>
                <a:rPr lang="en-US" sz="2400" b="1" cap="all" dirty="0" smtClean="0">
                  <a:ln w="0"/>
                  <a:effectLst>
                    <a:glow rad="228600">
                      <a:schemeClr val="accent3">
                        <a:satMod val="175000"/>
                        <a:alpha val="40000"/>
                      </a:schemeClr>
                    </a:glow>
                    <a:reflection blurRad="12700" stA="50000" endPos="50000" dist="5000" dir="5400000" sy="-100000" rotWithShape="0"/>
                  </a:effectLst>
                </a:rPr>
                <a:t>ROH KUDUS</a:t>
              </a:r>
              <a:endParaRPr lang="en-US" sz="2400" b="1" cap="all" dirty="0">
                <a:ln w="0"/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reflection blurRad="12700" stA="50000" endPos="50000" dist="5000" dir="5400000" sy="-100000" rotWithShape="0"/>
                </a:effectLst>
              </a:endParaRPr>
            </a:p>
          </p:txBody>
        </p:sp>
      </p:grpSp>
      <p:grpSp>
        <p:nvGrpSpPr>
          <p:cNvPr id="4" name="Group 29"/>
          <p:cNvGrpSpPr/>
          <p:nvPr/>
        </p:nvGrpSpPr>
        <p:grpSpPr>
          <a:xfrm>
            <a:off x="3755345" y="827314"/>
            <a:ext cx="1676400" cy="1524000"/>
            <a:chOff x="990600" y="3962400"/>
            <a:chExt cx="1676400" cy="1524000"/>
          </a:xfrm>
          <a:scene3d>
            <a:camera prst="orthographicFront"/>
            <a:lightRig rig="chilly" dir="t"/>
          </a:scene3d>
        </p:grpSpPr>
        <p:sp>
          <p:nvSpPr>
            <p:cNvPr id="28" name="Oval 27"/>
            <p:cNvSpPr/>
            <p:nvPr/>
          </p:nvSpPr>
          <p:spPr>
            <a:xfrm>
              <a:off x="990600" y="3962400"/>
              <a:ext cx="1676400" cy="1524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>
              <a:scene3d>
                <a:camera prst="orthographicFront">
                  <a:rot lat="0" lon="0" rev="0"/>
                </a:camera>
                <a:lightRig rig="contrasting" dir="t">
                  <a:rot lat="0" lon="0" rev="4500000"/>
                </a:lightRig>
              </a:scene3d>
              <a:sp3d contourW="6350" prstMaterial="metal">
                <a:bevelT w="127000" h="31750" prst="relaxedInset"/>
                <a:contourClr>
                  <a:schemeClr val="accent1">
                    <a:shade val="75000"/>
                  </a:schemeClr>
                </a:contourClr>
              </a:sp3d>
            </a:bodyPr>
            <a:lstStyle/>
            <a:p>
              <a:pPr algn="ctr"/>
              <a:endParaRPr lang="en-US" b="1" cap="all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reflection blurRad="12700" stA="50000" endPos="50000" dist="5000" dir="5400000" sy="-100000" rotWithShape="0"/>
                </a:effectLst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148489" y="4419600"/>
              <a:ext cx="1333453" cy="5847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91440" tIns="45720" rIns="91440" bIns="45720">
              <a:spAutoFit/>
              <a:scene3d>
                <a:camera prst="orthographicFront">
                  <a:rot lat="0" lon="0" rev="0"/>
                </a:camera>
                <a:lightRig rig="contrasting" dir="t">
                  <a:rot lat="0" lon="0" rev="4500000"/>
                </a:lightRig>
              </a:scene3d>
              <a:sp3d contourW="6350" prstMaterial="metal">
                <a:bevelT w="127000" h="31750" prst="relaxedInset"/>
                <a:contourClr>
                  <a:schemeClr val="accent1">
                    <a:shade val="75000"/>
                  </a:schemeClr>
                </a:contourClr>
              </a:sp3d>
            </a:bodyPr>
            <a:lstStyle/>
            <a:p>
              <a:pPr algn="ctr"/>
              <a:r>
                <a:rPr lang="en-US" sz="3200" b="1" cap="all" dirty="0" smtClean="0">
                  <a:ln w="0"/>
                  <a:effectLst>
                    <a:glow rad="228600">
                      <a:schemeClr val="accent3">
                        <a:satMod val="175000"/>
                        <a:alpha val="40000"/>
                      </a:schemeClr>
                    </a:glow>
                    <a:reflection blurRad="12700" stA="50000" endPos="50000" dist="5000" dir="5400000" sy="-100000" rotWithShape="0"/>
                  </a:effectLst>
                </a:rPr>
                <a:t>BAPA</a:t>
              </a:r>
              <a:endParaRPr lang="en-US" sz="3200" b="1" cap="all" dirty="0">
                <a:ln w="0"/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reflection blurRad="12700" stA="50000" endPos="50000" dist="5000" dir="5400000" sy="-100000" rotWithShape="0"/>
                </a:effectLst>
              </a:endParaRPr>
            </a:p>
          </p:txBody>
        </p:sp>
      </p:grpSp>
      <p:grpSp>
        <p:nvGrpSpPr>
          <p:cNvPr id="5" name="Group 32"/>
          <p:cNvGrpSpPr/>
          <p:nvPr/>
        </p:nvGrpSpPr>
        <p:grpSpPr>
          <a:xfrm>
            <a:off x="3526745" y="3037114"/>
            <a:ext cx="2111836" cy="2002972"/>
            <a:chOff x="3886200" y="2286000"/>
            <a:chExt cx="1676400" cy="1524000"/>
          </a:xfrm>
          <a:scene3d>
            <a:camera prst="orthographicFront"/>
            <a:lightRig rig="chilly" dir="t"/>
          </a:scene3d>
        </p:grpSpPr>
        <p:sp>
          <p:nvSpPr>
            <p:cNvPr id="31" name="Oval 30"/>
            <p:cNvSpPr/>
            <p:nvPr/>
          </p:nvSpPr>
          <p:spPr>
            <a:xfrm>
              <a:off x="3886200" y="2286000"/>
              <a:ext cx="1676400" cy="1524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>
              <a:scene3d>
                <a:camera prst="orthographicFront">
                  <a:rot lat="0" lon="0" rev="0"/>
                </a:camera>
                <a:lightRig rig="contrasting" dir="t">
                  <a:rot lat="0" lon="0" rev="4500000"/>
                </a:lightRig>
              </a:scene3d>
              <a:sp3d contourW="6350" prstMaterial="metal">
                <a:bevelT w="127000" h="31750" prst="relaxedInset"/>
                <a:contourClr>
                  <a:schemeClr val="accent1">
                    <a:shade val="75000"/>
                  </a:schemeClr>
                </a:contourClr>
              </a:sp3d>
            </a:bodyPr>
            <a:lstStyle/>
            <a:p>
              <a:pPr algn="ctr"/>
              <a:endParaRPr lang="en-US" b="1" cap="all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reflection blurRad="12700" stA="50000" endPos="50000" dist="5000" dir="5400000" sy="-100000" rotWithShape="0"/>
                </a:effectLst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935229" y="2743200"/>
              <a:ext cx="1594711" cy="49177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91440" tIns="45720" rIns="91440" bIns="45720">
              <a:spAutoFit/>
              <a:scene3d>
                <a:camera prst="orthographicFront">
                  <a:rot lat="0" lon="0" rev="0"/>
                </a:camera>
                <a:lightRig rig="contrasting" dir="t">
                  <a:rot lat="0" lon="0" rev="4500000"/>
                </a:lightRig>
              </a:scene3d>
              <a:sp3d contourW="6350" prstMaterial="metal">
                <a:bevelT w="127000" h="31750" prst="relaxedInset"/>
                <a:contourClr>
                  <a:schemeClr val="accent1">
                    <a:shade val="75000"/>
                  </a:schemeClr>
                </a:contourClr>
              </a:sp3d>
            </a:bodyPr>
            <a:lstStyle/>
            <a:p>
              <a:pPr algn="ctr"/>
              <a:r>
                <a:rPr lang="en-US" sz="3600" b="1" cap="all" dirty="0" smtClean="0">
                  <a:ln w="0"/>
                  <a:effectLst>
                    <a:glow rad="228600">
                      <a:schemeClr val="accent3">
                        <a:satMod val="175000"/>
                        <a:alpha val="40000"/>
                      </a:schemeClr>
                    </a:glow>
                    <a:reflection blurRad="12700" stA="50000" endPos="50000" dist="5000" dir="5400000" sy="-100000" rotWithShape="0"/>
                  </a:effectLst>
                </a:rPr>
                <a:t>ALLAH</a:t>
              </a:r>
              <a:endParaRPr lang="en-US" sz="3600" b="1" cap="all" dirty="0">
                <a:ln w="0"/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reflection blurRad="12700" stA="50000" endPos="50000" dist="5000" dir="5400000" sy="-100000" rotWithShape="0"/>
                </a:effectLst>
              </a:endParaRPr>
            </a:p>
          </p:txBody>
        </p:sp>
      </p:grpSp>
      <p:sp>
        <p:nvSpPr>
          <p:cNvPr id="34" name="Rectangle 33"/>
          <p:cNvSpPr/>
          <p:nvPr/>
        </p:nvSpPr>
        <p:spPr>
          <a:xfrm>
            <a:off x="0" y="0"/>
            <a:ext cx="7162800" cy="5847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3200" b="1" i="1" dirty="0" err="1" smtClean="0">
                <a:solidFill>
                  <a:schemeClr val="tx1"/>
                </a:solidFill>
              </a:rPr>
              <a:t>Syahadat</a:t>
            </a:r>
            <a:r>
              <a:rPr lang="en-US" sz="3200" b="1" dirty="0" smtClean="0">
                <a:solidFill>
                  <a:schemeClr val="tx1"/>
                </a:solidFill>
              </a:rPr>
              <a:t> </a:t>
            </a:r>
            <a:r>
              <a:rPr lang="en-US" sz="3200" b="1" dirty="0" err="1" smtClean="0">
                <a:solidFill>
                  <a:schemeClr val="tx1"/>
                </a:solidFill>
              </a:rPr>
              <a:t>Iman</a:t>
            </a:r>
            <a:r>
              <a:rPr lang="en-US" sz="3200" b="1" dirty="0" smtClean="0">
                <a:solidFill>
                  <a:schemeClr val="tx1"/>
                </a:solidFill>
              </a:rPr>
              <a:t> </a:t>
            </a:r>
            <a:r>
              <a:rPr lang="en-US" sz="3200" b="1" dirty="0" err="1" smtClean="0">
                <a:solidFill>
                  <a:schemeClr val="tx1"/>
                </a:solidFill>
              </a:rPr>
              <a:t>Nicea</a:t>
            </a:r>
            <a:r>
              <a:rPr lang="en-US" sz="3200" b="1" dirty="0" smtClean="0">
                <a:solidFill>
                  <a:schemeClr val="tx1"/>
                </a:solidFill>
              </a:rPr>
              <a:t> 325</a:t>
            </a:r>
            <a:endParaRPr lang="en-US" sz="32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4" presetClass="emph" presetSubtype="0" repeatCount="indefinite" fill="hold" grpId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hsl">
                                      <p:cBhvr override="childStyle"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>
                                      <p:cBhvr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>
                                      <p:cBhvr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900" decel="100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900" decel="100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49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33333E-6 L 3.33333E-6 0.34445 " pathEditMode="relative" rAng="0" ptsTypes="AA">
                                      <p:cBhvr>
                                        <p:cTn id="101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72"/>
                                    </p:animMotion>
                                  </p:childTnLst>
                                </p:cTn>
                              </p:par>
                              <p:par>
                                <p:cTn id="102" presetID="49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0 L 0.33334 -0.22222 " pathEditMode="relative" rAng="0" ptsTypes="AA">
                                      <p:cBhvr>
                                        <p:cTn id="103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7" y="-111"/>
                                    </p:animMotion>
                                  </p:childTnLst>
                                </p:cTn>
                              </p:par>
                              <p:par>
                                <p:cTn id="104" presetID="49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1.11111E-6 L -0.31666 -0.23333 " pathEditMode="relative" rAng="0" ptsTypes="AA">
                                      <p:cBhvr>
                                        <p:cTn id="105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8" y="-1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6" presetClass="emph" presetSubtype="0" repeatCount="indefinite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5" dur="2000" fill="hold"/>
                                        <p:tgtEl>
                                          <p:spTgt spid="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2" grpId="0" animBg="1"/>
      <p:bldP spid="19" grpId="0" animBg="1"/>
      <p:bldP spid="20" grpId="0" animBg="1"/>
      <p:bldP spid="3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Users\Arif Maulana_24\Desktop\selamat-hari-raya-nyepi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3683" y="0"/>
            <a:ext cx="9157683" cy="6858000"/>
          </a:xfrm>
          <a:prstGeom prst="rect">
            <a:avLst/>
          </a:prstGeom>
          <a:noFill/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7133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2514600" y="4343400"/>
            <a:ext cx="4267200" cy="14465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8800" b="1" cap="none" spc="50" dirty="0" smtClean="0">
                <a:ln w="11430"/>
                <a:solidFill>
                  <a:schemeClr val="tx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HINDU</a:t>
            </a:r>
            <a:endParaRPr lang="en-US" sz="8800" b="1" cap="none" spc="50" dirty="0">
              <a:ln w="11430"/>
              <a:solidFill>
                <a:schemeClr val="tx1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152400" y="609600"/>
            <a:ext cx="8458200" cy="6248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Content Placeholder 5"/>
          <p:cNvSpPr txBox="1">
            <a:spLocks/>
          </p:cNvSpPr>
          <p:nvPr/>
        </p:nvSpPr>
        <p:spPr>
          <a:xfrm>
            <a:off x="2667000" y="1066800"/>
            <a:ext cx="3505200" cy="2062103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  <a:reflection blurRad="6350" stA="50000" endA="300" endPos="55500" dist="50800" dir="5400000" sy="-100000" algn="bl" rotWithShape="0"/>
            <a:softEdge rad="31750"/>
          </a:effectLst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rtlCol="0">
            <a:spAutoFit/>
          </a:bodyPr>
          <a:lstStyle/>
          <a:p>
            <a:pPr algn="ctr"/>
            <a:r>
              <a:rPr lang="id-ID" sz="3200" b="1" i="1" dirty="0" smtClean="0"/>
              <a:t>Nirguna Brahman</a:t>
            </a:r>
            <a:r>
              <a:rPr lang="en-US" sz="3200" b="1" i="1" dirty="0" smtClean="0"/>
              <a:t> (Impersonal God) </a:t>
            </a:r>
          </a:p>
        </p:txBody>
      </p:sp>
      <p:sp>
        <p:nvSpPr>
          <p:cNvPr id="9" name="Content Placeholder 5"/>
          <p:cNvSpPr txBox="1">
            <a:spLocks/>
          </p:cNvSpPr>
          <p:nvPr/>
        </p:nvSpPr>
        <p:spPr>
          <a:xfrm>
            <a:off x="1447800" y="2362200"/>
            <a:ext cx="5181600" cy="1077218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  <a:reflection blurRad="6350" stA="50000" endA="300" endPos="55500" dist="50800" dir="5400000" sy="-100000" algn="bl" rotWithShape="0"/>
            <a:softEdge rad="31750"/>
          </a:effectLst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rtlCol="0">
            <a:spAutoFit/>
          </a:bodyPr>
          <a:lstStyle/>
          <a:p>
            <a:pPr algn="ctr"/>
            <a:r>
              <a:rPr lang="en-US" sz="3200" b="1" i="1" dirty="0" err="1" smtClean="0"/>
              <a:t>Saguna</a:t>
            </a:r>
            <a:r>
              <a:rPr lang="id-ID" sz="3200" b="1" i="1" dirty="0" smtClean="0"/>
              <a:t> Brahman</a:t>
            </a:r>
            <a:r>
              <a:rPr lang="en-US" sz="3200" b="1" i="1" dirty="0" smtClean="0"/>
              <a:t>, </a:t>
            </a:r>
            <a:r>
              <a:rPr lang="en-US" sz="3200" b="1" i="1" dirty="0" err="1" smtClean="0"/>
              <a:t>Ishwara</a:t>
            </a:r>
            <a:r>
              <a:rPr lang="en-US" sz="3200" b="1" i="1" dirty="0" smtClean="0"/>
              <a:t> (Personal God) 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rot="5400000">
            <a:off x="1752600" y="3429000"/>
            <a:ext cx="1371600" cy="1219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rot="5400000">
            <a:off x="3849691" y="4150519"/>
            <a:ext cx="1443826" cy="79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16200000" flipH="1">
            <a:off x="6134100" y="3390900"/>
            <a:ext cx="1295400" cy="1219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57200" y="4800600"/>
            <a:ext cx="2643206" cy="769441"/>
          </a:xfrm>
          <a:prstGeom prst="rect">
            <a:avLst/>
          </a:prstGeom>
          <a:effectLst>
            <a:outerShdw blurRad="65500" dist="38100" dir="5400000" rotWithShape="0">
              <a:srgbClr val="000000">
                <a:alpha val="40000"/>
              </a:srgbClr>
            </a:outerShdw>
            <a:reflection blurRad="6350" stA="50000" endA="300" endPos="38500" dist="50800" dir="5400000" sy="-100000" algn="bl" rotWithShape="0"/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400" b="1" dirty="0" smtClean="0">
                <a:solidFill>
                  <a:schemeClr val="tx1"/>
                </a:solidFill>
              </a:rPr>
              <a:t>Brahma</a:t>
            </a:r>
            <a:endParaRPr lang="en-US" sz="4400" b="1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352800" y="4800600"/>
            <a:ext cx="2714625" cy="78581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000" b="1" dirty="0" err="1" smtClean="0">
                <a:solidFill>
                  <a:schemeClr val="tx1"/>
                </a:solidFill>
              </a:rPr>
              <a:t>Wisnu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172200" y="4724400"/>
            <a:ext cx="2714644" cy="769441"/>
          </a:xfrm>
          <a:prstGeom prst="rect">
            <a:avLst/>
          </a:prstGeom>
          <a:effectLst>
            <a:outerShdw blurRad="65500" dist="38100" dir="5400000" rotWithShape="0">
              <a:srgbClr val="000000">
                <a:alpha val="40000"/>
              </a:srgbClr>
            </a:outerShdw>
            <a:reflection blurRad="6350" stA="50000" endA="300" endPos="55500" dist="50800" dir="5400000" sy="-100000" algn="bl" rotWithShape="0"/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400" b="1" dirty="0" err="1" smtClean="0">
                <a:solidFill>
                  <a:schemeClr val="tx1"/>
                </a:solidFill>
                <a:latin typeface="+mj-lt"/>
              </a:rPr>
              <a:t>Shiwa</a:t>
            </a:r>
            <a:endParaRPr lang="en-US" sz="44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0" y="2133600"/>
            <a:ext cx="9144000" cy="1524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6629400" y="2286000"/>
            <a:ext cx="2514600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dirty="0" err="1" smtClean="0">
                <a:ln w="1905"/>
                <a:solidFill>
                  <a:schemeClr val="tx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Imanen</a:t>
            </a:r>
            <a:endParaRPr lang="en-US" sz="4000" b="1" cap="none" spc="0" dirty="0">
              <a:ln w="1905"/>
              <a:solidFill>
                <a:schemeClr val="tx1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172200" y="1371601"/>
            <a:ext cx="3200400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dirty="0" err="1" smtClean="0">
                <a:ln w="1905"/>
                <a:solidFill>
                  <a:schemeClr val="tx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Transenden</a:t>
            </a:r>
            <a:endParaRPr lang="en-US" sz="5400" b="1" dirty="0" smtClean="0">
              <a:ln w="1905"/>
              <a:solidFill>
                <a:schemeClr val="tx1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6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9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0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6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7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8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3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7" grpId="0" animBg="1"/>
      <p:bldP spid="25" grpId="0" animBg="1"/>
      <p:bldP spid="30" grpId="0" animBg="1"/>
      <p:bldP spid="3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 descr="C:\Users\Arif Maulana_24\Desktop\buddhist-maha-vihara-17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pic>
        <p:nvPicPr>
          <p:cNvPr id="7" name="Picture 3" descr="C:\Users\Arif Maulana_24\Desktop\biksu4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4401" y="734568"/>
            <a:ext cx="7238999" cy="444703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8" name="Rectangle 7"/>
          <p:cNvSpPr/>
          <p:nvPr/>
        </p:nvSpPr>
        <p:spPr>
          <a:xfrm>
            <a:off x="990600" y="5486400"/>
            <a:ext cx="7162800" cy="14465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US" sz="8800" b="1" cap="none" spc="0" dirty="0" smtClean="0">
                <a:ln w="11430"/>
                <a:solidFill>
                  <a:schemeClr val="tx1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BUDHA</a:t>
            </a:r>
            <a:endParaRPr lang="en-US" sz="8800" b="1" cap="none" spc="0" dirty="0">
              <a:ln w="11430"/>
              <a:solidFill>
                <a:schemeClr val="tx1"/>
              </a:soli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ppt/theme/themeOverride2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1091</TotalTime>
  <Words>1151</Words>
  <Application>Microsoft Office PowerPoint</Application>
  <PresentationFormat>On-screen Show (4:3)</PresentationFormat>
  <Paragraphs>246</Paragraphs>
  <Slides>38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9" baseType="lpstr">
      <vt:lpstr>Arial</vt:lpstr>
      <vt:lpstr>Calibri</vt:lpstr>
      <vt:lpstr>Constantia</vt:lpstr>
      <vt:lpstr>Wingdings 2</vt:lpstr>
      <vt:lpstr>Viner Hand ITC</vt:lpstr>
      <vt:lpstr>Bodoni MT Poster Compressed</vt:lpstr>
      <vt:lpstr>Verdana</vt:lpstr>
      <vt:lpstr>Symbol</vt:lpstr>
      <vt:lpstr>Century</vt:lpstr>
      <vt:lpstr>Bradley Hand ITC</vt:lpstr>
      <vt:lpstr>Flow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KESIMP</vt:lpstr>
      <vt:lpstr>Slide 15</vt:lpstr>
      <vt:lpstr>Tauhid: Konsep Ketuhanan Islam</vt:lpstr>
      <vt:lpstr>Slide 17</vt:lpstr>
      <vt:lpstr>Slide 18</vt:lpstr>
      <vt:lpstr>ISLAM DAN KARAKTERISTIKNYA</vt:lpstr>
      <vt:lpstr>ISTILAH ISLAM</vt:lpstr>
      <vt:lpstr>KERANGKA DASAR ISLAM</vt:lpstr>
      <vt:lpstr>METODE PEMAHAMAN ISLAM</vt:lpstr>
      <vt:lpstr>Slide 23</vt:lpstr>
      <vt:lpstr>Slide 24</vt:lpstr>
      <vt:lpstr>Slide 25</vt:lpstr>
      <vt:lpstr>HAKEKAT MANUSIA  MENURUT ISLAM</vt:lpstr>
      <vt:lpstr>Konsep Mns Menurut Islam</vt:lpstr>
      <vt:lpstr>JENIS NAFSU DALAM DIRI MANUSIA</vt:lpstr>
      <vt:lpstr>Tujuan Penciptaan Mns</vt:lpstr>
      <vt:lpstr>Sebutan nama manusia dlm Al-Qur’an</vt:lpstr>
      <vt:lpstr>KEIMANAN &amp; KETAKWAAN </vt:lpstr>
      <vt:lpstr>Tingkatan Iman</vt:lpstr>
      <vt:lpstr>Pengaruh Keimanan dlm Kehidupan</vt:lpstr>
      <vt:lpstr>Tanda-tanda orang beriman</vt:lpstr>
      <vt:lpstr>Pengertian Taqwa</vt:lpstr>
      <vt:lpstr>Karakteristik Muttaqin al-Baqarah: 177</vt:lpstr>
      <vt:lpstr>IMPLEMENTASI IMAN DAN TAKWA DLM KEHIDUPAN MODERN</vt:lpstr>
      <vt:lpstr>Peran Iman dan Takwa dlm Khidupan Modern</vt:lpstr>
    </vt:vector>
  </TitlesOfParts>
  <Company>Computer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KONSEP KETUHANAN DLM ISLAM</dc:title>
  <dc:creator>Aura</dc:creator>
  <cp:lastModifiedBy>Axiio</cp:lastModifiedBy>
  <cp:revision>64</cp:revision>
  <dcterms:created xsi:type="dcterms:W3CDTF">2007-01-31T11:54:06Z</dcterms:created>
  <dcterms:modified xsi:type="dcterms:W3CDTF">2006-10-31T18:03:38Z</dcterms:modified>
</cp:coreProperties>
</file>