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7" r:id="rId11"/>
    <p:sldId id="298" r:id="rId12"/>
    <p:sldId id="299" r:id="rId13"/>
    <p:sldId id="300" r:id="rId14"/>
    <p:sldId id="301" r:id="rId15"/>
    <p:sldId id="304" r:id="rId16"/>
    <p:sldId id="305" r:id="rId17"/>
    <p:sldId id="306" r:id="rId18"/>
    <p:sldId id="307" r:id="rId19"/>
    <p:sldId id="308" r:id="rId20"/>
    <p:sldId id="256" r:id="rId21"/>
    <p:sldId id="257" r:id="rId22"/>
    <p:sldId id="259" r:id="rId23"/>
    <p:sldId id="258" r:id="rId24"/>
    <p:sldId id="264" r:id="rId25"/>
    <p:sldId id="265" r:id="rId26"/>
    <p:sldId id="267" r:id="rId27"/>
    <p:sldId id="269" r:id="rId28"/>
    <p:sldId id="270" r:id="rId29"/>
    <p:sldId id="261" r:id="rId30"/>
    <p:sldId id="262" r:id="rId31"/>
    <p:sldId id="309" r:id="rId32"/>
    <p:sldId id="310" r:id="rId33"/>
    <p:sldId id="282" r:id="rId34"/>
    <p:sldId id="283" r:id="rId3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434" autoAdjust="0"/>
  </p:normalViewPr>
  <p:slideViewPr>
    <p:cSldViewPr snapToGrid="0">
      <p:cViewPr varScale="1">
        <p:scale>
          <a:sx n="65" d="100"/>
          <a:sy n="65" d="100"/>
        </p:scale>
        <p:origin x="-73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954C4-FC4A-4439-835E-0DDF6B1F4AE9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246BE-6715-4ADC-8612-082545A35E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640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246BE-6715-4ADC-8612-082545A35E84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906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visual design, the user interface, the quality and message of the content,</a:t>
            </a:r>
          </a:p>
          <a:p>
            <a:r>
              <a:rPr lang="en-US" dirty="0" smtClean="0"/>
              <a:t>and even overall site performance.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246BE-6715-4ADC-8612-082545A35E84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565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wireframe diagram shows the structure of a web page using only outlines for each content type and widget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246BE-6715-4ADC-8612-082545A35E84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8548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246BE-6715-4ADC-8612-082545A35E84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409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A45E-BB8A-4C2A-B69F-90358C1A28EE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DEDA-DF0E-4785-A063-FDFEF1F3FB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42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A45E-BB8A-4C2A-B69F-90358C1A28EE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DEDA-DF0E-4785-A063-FDFEF1F3FB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896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A45E-BB8A-4C2A-B69F-90358C1A28EE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DEDA-DF0E-4785-A063-FDFEF1F3FB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202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A45E-BB8A-4C2A-B69F-90358C1A28EE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DEDA-DF0E-4785-A063-FDFEF1F3FB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845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A45E-BB8A-4C2A-B69F-90358C1A28EE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DEDA-DF0E-4785-A063-FDFEF1F3FB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43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A45E-BB8A-4C2A-B69F-90358C1A28EE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DEDA-DF0E-4785-A063-FDFEF1F3FB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086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A45E-BB8A-4C2A-B69F-90358C1A28EE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DEDA-DF0E-4785-A063-FDFEF1F3FB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00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A45E-BB8A-4C2A-B69F-90358C1A28EE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DEDA-DF0E-4785-A063-FDFEF1F3FB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147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A45E-BB8A-4C2A-B69F-90358C1A28EE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DEDA-DF0E-4785-A063-FDFEF1F3FB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91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A45E-BB8A-4C2A-B69F-90358C1A28EE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DEDA-DF0E-4785-A063-FDFEF1F3FB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241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A45E-BB8A-4C2A-B69F-90358C1A28EE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DEDA-DF0E-4785-A063-FDFEF1F3FB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526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0A45E-BB8A-4C2A-B69F-90358C1A28EE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4DEDA-DF0E-4785-A063-FDFEF1F3FB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12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Web Works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940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Web-related </a:t>
            </a:r>
            <a:r>
              <a:rPr lang="id-ID" dirty="0" smtClean="0"/>
              <a:t>technologies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/>
              <a:t>Hypertext Markup Language (HTML)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Cascading </a:t>
            </a:r>
            <a:r>
              <a:rPr lang="en-US" dirty="0"/>
              <a:t>Style Sheets (CSS)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JavaScript </a:t>
            </a:r>
            <a:r>
              <a:rPr lang="en-US" dirty="0"/>
              <a:t>and DOM scripting</a:t>
            </a:r>
          </a:p>
          <a:p>
            <a:pPr>
              <a:lnSpc>
                <a:spcPct val="100000"/>
              </a:lnSpc>
            </a:pPr>
            <a:r>
              <a:rPr lang="id-ID" dirty="0" smtClean="0"/>
              <a:t>Server-side </a:t>
            </a:r>
            <a:r>
              <a:rPr lang="id-ID" dirty="0"/>
              <a:t>programming and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344798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Hypertext Markup Language (HTML)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HTML is </a:t>
            </a:r>
            <a:r>
              <a:rPr lang="en-US" sz="2400" dirty="0"/>
              <a:t>the language used to create </a:t>
            </a:r>
            <a:r>
              <a:rPr lang="en-US" sz="2400" dirty="0" smtClean="0"/>
              <a:t>web, the current version is HTML 5.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HTML is not a programming language; </a:t>
            </a:r>
            <a:endParaRPr lang="en-US" sz="2400" dirty="0" smtClean="0"/>
          </a:p>
          <a:p>
            <a:pPr>
              <a:lnSpc>
                <a:spcPct val="110000"/>
              </a:lnSpc>
            </a:pPr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is a markup language, </a:t>
            </a:r>
            <a:r>
              <a:rPr lang="en-US" sz="2400" dirty="0" smtClean="0"/>
              <a:t>which means </a:t>
            </a:r>
            <a:r>
              <a:rPr lang="en-US" sz="2400" dirty="0"/>
              <a:t>it is a system for identifying and describing the various components </a:t>
            </a:r>
            <a:r>
              <a:rPr lang="en-US" sz="2400" dirty="0" smtClean="0"/>
              <a:t>of </a:t>
            </a:r>
            <a:r>
              <a:rPr lang="en-US" sz="2400" dirty="0"/>
              <a:t>a document such as headings, paragraphs, and lists. </a:t>
            </a:r>
            <a:endParaRPr lang="en-US" sz="2400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markup </a:t>
            </a:r>
            <a:r>
              <a:rPr lang="en-US" sz="2400" dirty="0" smtClean="0"/>
              <a:t>indicates </a:t>
            </a:r>
            <a:r>
              <a:rPr lang="id-ID" sz="2400" dirty="0" smtClean="0"/>
              <a:t>the</a:t>
            </a:r>
            <a:r>
              <a:rPr lang="en-US" sz="2400" dirty="0" smtClean="0"/>
              <a:t> </a:t>
            </a:r>
            <a:r>
              <a:rPr lang="id-ID" sz="2400" dirty="0" smtClean="0"/>
              <a:t>document’s </a:t>
            </a:r>
            <a:r>
              <a:rPr lang="id-ID" sz="2400" dirty="0"/>
              <a:t>underlying </a:t>
            </a:r>
            <a:r>
              <a:rPr lang="id-ID" sz="2400" dirty="0" smtClean="0"/>
              <a:t>structure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You </a:t>
            </a:r>
            <a:r>
              <a:rPr lang="en-US" sz="2400" dirty="0"/>
              <a:t>don’t need programming </a:t>
            </a:r>
            <a:r>
              <a:rPr lang="en-US" sz="2400" dirty="0" smtClean="0"/>
              <a:t>to </a:t>
            </a:r>
            <a:r>
              <a:rPr lang="en-US" sz="2400" dirty="0"/>
              <a:t>write HTML.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The best way to learn HTML is to write out some pages by </a:t>
            </a:r>
            <a:r>
              <a:rPr lang="en-US" sz="2400" dirty="0" smtClean="0"/>
              <a:t>hand.</a:t>
            </a:r>
            <a:endParaRPr lang="en-US" sz="2400" dirty="0"/>
          </a:p>
          <a:p>
            <a:pPr>
              <a:lnSpc>
                <a:spcPct val="110000"/>
              </a:lnSpc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09776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Cascading</a:t>
            </a:r>
            <a:r>
              <a:rPr lang="en-US" dirty="0" smtClean="0"/>
              <a:t> Style Sheets (CSS)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CSS </a:t>
            </a:r>
            <a:r>
              <a:rPr lang="en-US" sz="2400" dirty="0"/>
              <a:t>describe how that content should </a:t>
            </a:r>
            <a:r>
              <a:rPr lang="en-US" sz="2400" i="1" dirty="0"/>
              <a:t>look. </a:t>
            </a:r>
            <a:endParaRPr lang="en-US" sz="2400" i="1" dirty="0" smtClean="0"/>
          </a:p>
          <a:p>
            <a:pPr>
              <a:lnSpc>
                <a:spcPct val="100000"/>
              </a:lnSpc>
            </a:pPr>
            <a:r>
              <a:rPr lang="en-US" sz="2400" dirty="0"/>
              <a:t>F</a:t>
            </a:r>
            <a:r>
              <a:rPr lang="en-US" sz="2400" dirty="0" smtClean="0"/>
              <a:t>onts</a:t>
            </a:r>
            <a:r>
              <a:rPr lang="en-US" sz="2400" dirty="0"/>
              <a:t>, colors, background images, line spacing, page layout, and so </a:t>
            </a:r>
            <a:r>
              <a:rPr lang="en-US" sz="2400" dirty="0" smtClean="0"/>
              <a:t>on… all </a:t>
            </a:r>
            <a:r>
              <a:rPr lang="en-US" sz="2400" dirty="0"/>
              <a:t>controlled with CSS. 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With </a:t>
            </a:r>
            <a:r>
              <a:rPr lang="en-US" sz="2400" dirty="0"/>
              <a:t>the newest version (CSS3), you can even </a:t>
            </a:r>
            <a:r>
              <a:rPr lang="en-US" sz="2400" dirty="0" smtClean="0"/>
              <a:t>add special </a:t>
            </a:r>
            <a:r>
              <a:rPr lang="en-US" sz="2400" dirty="0"/>
              <a:t>effects and basic animation to your page</a:t>
            </a:r>
            <a:r>
              <a:rPr lang="en-US" sz="24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Style sheets are also a great tool for automating production because you </a:t>
            </a:r>
            <a:r>
              <a:rPr lang="en-US" sz="2400" dirty="0" smtClean="0"/>
              <a:t>can change </a:t>
            </a:r>
            <a:r>
              <a:rPr lang="en-US" sz="2400" dirty="0"/>
              <a:t>the way an element looks across all the pages in your site by </a:t>
            </a:r>
            <a:r>
              <a:rPr lang="en-US" sz="2400" dirty="0" smtClean="0"/>
              <a:t>editing </a:t>
            </a:r>
            <a:r>
              <a:rPr lang="id-ID" sz="2400" dirty="0" smtClean="0"/>
              <a:t>a </a:t>
            </a:r>
            <a:r>
              <a:rPr lang="id-ID" sz="2400" dirty="0"/>
              <a:t>single style sheet document.</a:t>
            </a:r>
          </a:p>
        </p:txBody>
      </p:sp>
    </p:spTree>
    <p:extLst>
      <p:ext uri="{BB962C8B-B14F-4D97-AF65-F5344CB8AC3E}">
        <p14:creationId xmlns:p14="http://schemas.microsoft.com/office/powerpoint/2010/main" val="382562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Java</a:t>
            </a:r>
            <a:r>
              <a:rPr lang="en-US" dirty="0" smtClean="0"/>
              <a:t>Script and DOM scripting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en-US" sz="2400" dirty="0"/>
              <a:t> is a scripting language that is used to add interactivity and </a:t>
            </a:r>
            <a:r>
              <a:rPr lang="en-US" sz="2400" dirty="0" smtClean="0"/>
              <a:t>behaviors to </a:t>
            </a:r>
            <a:r>
              <a:rPr lang="en-US" sz="2400" dirty="0"/>
              <a:t>web pages, </a:t>
            </a:r>
            <a:r>
              <a:rPr lang="en-US" sz="2400" dirty="0" smtClean="0"/>
              <a:t>including: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id-ID" dirty="0" smtClean="0"/>
              <a:t>Checking </a:t>
            </a:r>
            <a:r>
              <a:rPr lang="id-ID" dirty="0"/>
              <a:t>form entries for valid entries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Swapping </a:t>
            </a:r>
            <a:r>
              <a:rPr lang="en-US" dirty="0"/>
              <a:t>out styles for an element or an entire site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Building </a:t>
            </a:r>
            <a:r>
              <a:rPr lang="en-US" dirty="0"/>
              <a:t>interface widgets, such as expanding </a:t>
            </a:r>
            <a:r>
              <a:rPr lang="en-US" dirty="0" smtClean="0"/>
              <a:t>menus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DOM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(Document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Object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Model)</a:t>
            </a:r>
            <a:r>
              <a:rPr lang="en-US" sz="2400" dirty="0" smtClean="0"/>
              <a:t> </a:t>
            </a:r>
            <a:r>
              <a:rPr lang="en-US" sz="2400" dirty="0"/>
              <a:t>refers to the </a:t>
            </a:r>
            <a:r>
              <a:rPr lang="en-US" sz="2400" dirty="0" smtClean="0"/>
              <a:t>standardized list </a:t>
            </a:r>
            <a:r>
              <a:rPr lang="en-US" sz="2400" dirty="0"/>
              <a:t>of web page elements that can be accessed and manipulated </a:t>
            </a:r>
            <a:r>
              <a:rPr lang="en-US" sz="2400" dirty="0" smtClean="0"/>
              <a:t>using </a:t>
            </a:r>
            <a:r>
              <a:rPr lang="id-ID" sz="2400" dirty="0" smtClean="0"/>
              <a:t>JavaScript</a:t>
            </a:r>
            <a:r>
              <a:rPr lang="en-US" sz="2400" dirty="0" smtClean="0"/>
              <a:t> </a:t>
            </a:r>
            <a:r>
              <a:rPr lang="id-ID" sz="2400" dirty="0" smtClean="0"/>
              <a:t>(or </a:t>
            </a:r>
            <a:r>
              <a:rPr lang="id-ID" sz="2400" dirty="0"/>
              <a:t>another scripting language).</a:t>
            </a:r>
          </a:p>
        </p:txBody>
      </p:sp>
    </p:spTree>
    <p:extLst>
      <p:ext uri="{BB962C8B-B14F-4D97-AF65-F5344CB8AC3E}">
        <p14:creationId xmlns:p14="http://schemas.microsoft.com/office/powerpoint/2010/main" val="411196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programming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Some simple websites are collections of static HTML documents and </a:t>
            </a:r>
            <a:r>
              <a:rPr lang="en-US" sz="2400" dirty="0" smtClean="0"/>
              <a:t>image files.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B</a:t>
            </a:r>
            <a:r>
              <a:rPr lang="en-US" sz="2400" dirty="0" smtClean="0"/>
              <a:t>ut </a:t>
            </a:r>
            <a:r>
              <a:rPr lang="en-US" sz="2400" dirty="0"/>
              <a:t>most commercial sites have more advanced functionality such </a:t>
            </a:r>
            <a:r>
              <a:rPr lang="en-US" sz="2400" dirty="0" smtClean="0"/>
              <a:t>as forms </a:t>
            </a:r>
            <a:r>
              <a:rPr lang="en-US" sz="2400" dirty="0"/>
              <a:t>handling, dynamically generated pages, shopping carts, content </a:t>
            </a:r>
            <a:r>
              <a:rPr lang="en-US" sz="2400" dirty="0" smtClean="0"/>
              <a:t>management </a:t>
            </a:r>
            <a:r>
              <a:rPr lang="id-ID" sz="2400" dirty="0" smtClean="0"/>
              <a:t>systems</a:t>
            </a:r>
            <a:r>
              <a:rPr lang="id-ID" sz="2400" dirty="0"/>
              <a:t>, databases, and </a:t>
            </a:r>
            <a:r>
              <a:rPr lang="id-ID" sz="2400" dirty="0" smtClean="0"/>
              <a:t>so</a:t>
            </a:r>
            <a:r>
              <a:rPr lang="en-US" sz="2400" dirty="0" smtClean="0"/>
              <a:t> </a:t>
            </a:r>
            <a:r>
              <a:rPr lang="id-ID" sz="2400" dirty="0" smtClean="0"/>
              <a:t>on</a:t>
            </a:r>
            <a:r>
              <a:rPr lang="id-ID" sz="2400" dirty="0"/>
              <a:t>. 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id-ID" sz="2400" dirty="0" smtClean="0"/>
              <a:t>These functions</a:t>
            </a:r>
            <a:r>
              <a:rPr lang="en-US" sz="2400" dirty="0" smtClean="0"/>
              <a:t> </a:t>
            </a:r>
            <a:r>
              <a:rPr lang="id-ID" sz="2400" dirty="0" smtClean="0"/>
              <a:t>are</a:t>
            </a:r>
            <a:r>
              <a:rPr lang="en-US" sz="2400" dirty="0" smtClean="0"/>
              <a:t> </a:t>
            </a:r>
            <a:r>
              <a:rPr lang="id-ID" sz="2400" dirty="0" smtClean="0"/>
              <a:t>handled </a:t>
            </a:r>
            <a:r>
              <a:rPr lang="id-ID" sz="2400" dirty="0"/>
              <a:t>by </a:t>
            </a:r>
            <a:r>
              <a:rPr lang="id-ID" sz="2400" dirty="0" smtClean="0"/>
              <a:t>web</a:t>
            </a:r>
            <a:r>
              <a:rPr lang="en-US" sz="2400" dirty="0" smtClean="0"/>
              <a:t> </a:t>
            </a:r>
            <a:r>
              <a:rPr lang="id-ID" sz="2400" dirty="0" smtClean="0"/>
              <a:t>applications</a:t>
            </a:r>
            <a:r>
              <a:rPr lang="en-US" sz="2400" dirty="0" smtClean="0"/>
              <a:t> running </a:t>
            </a:r>
            <a:r>
              <a:rPr lang="en-US" sz="2400" dirty="0"/>
              <a:t>on the server. 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There </a:t>
            </a:r>
            <a:r>
              <a:rPr lang="en-US" sz="2400" dirty="0"/>
              <a:t>are a number of programming </a:t>
            </a:r>
            <a:r>
              <a:rPr lang="id-ID" sz="2400" dirty="0" smtClean="0"/>
              <a:t>languages</a:t>
            </a:r>
            <a:r>
              <a:rPr lang="en-US" sz="2400" dirty="0" smtClean="0"/>
              <a:t>: </a:t>
            </a:r>
            <a:r>
              <a:rPr lang="id-ID" sz="2400" dirty="0" smtClean="0"/>
              <a:t>PHP</a:t>
            </a:r>
            <a:r>
              <a:rPr lang="en-US" sz="2400" dirty="0" smtClean="0"/>
              <a:t>, </a:t>
            </a:r>
            <a:r>
              <a:rPr lang="id-ID" sz="2400" dirty="0" smtClean="0"/>
              <a:t>Python</a:t>
            </a:r>
            <a:r>
              <a:rPr lang="en-US" sz="2400" dirty="0" smtClean="0"/>
              <a:t>, </a:t>
            </a:r>
            <a:r>
              <a:rPr lang="id-ID" sz="2400" dirty="0" smtClean="0"/>
              <a:t>Ruby</a:t>
            </a:r>
            <a:r>
              <a:rPr lang="en-US" sz="2400" dirty="0" smtClean="0"/>
              <a:t>, </a:t>
            </a:r>
            <a:r>
              <a:rPr lang="id-ID" sz="2400" dirty="0" smtClean="0"/>
              <a:t>JavaScript </a:t>
            </a:r>
            <a:r>
              <a:rPr lang="id-ID" sz="2400" dirty="0"/>
              <a:t>(Node.js, Rhino, </a:t>
            </a:r>
            <a:r>
              <a:rPr lang="id-ID" sz="2400" dirty="0" smtClean="0"/>
              <a:t>SpiderMonkey)</a:t>
            </a:r>
            <a:r>
              <a:rPr lang="en-US" sz="2400" dirty="0" smtClean="0"/>
              <a:t>, </a:t>
            </a:r>
            <a:r>
              <a:rPr lang="id-ID" sz="2400" dirty="0" smtClean="0"/>
              <a:t>Java</a:t>
            </a:r>
            <a:r>
              <a:rPr lang="en-US" sz="2400" dirty="0" smtClean="0"/>
              <a:t>, </a:t>
            </a:r>
            <a:r>
              <a:rPr lang="id-ID" sz="2400" dirty="0" smtClean="0"/>
              <a:t>ASP.Net</a:t>
            </a:r>
            <a:r>
              <a:rPr lang="en-US" sz="2400" dirty="0" smtClean="0"/>
              <a:t>.</a:t>
            </a:r>
            <a:endParaRPr lang="id-ID" sz="2400" dirty="0"/>
          </a:p>
          <a:p>
            <a:pPr>
              <a:lnSpc>
                <a:spcPct val="100000"/>
              </a:lnSpc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60033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Wide Web Consortium (W3C)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W3C is the </a:t>
            </a:r>
            <a:r>
              <a:rPr lang="id-ID" sz="2400" dirty="0" smtClean="0"/>
              <a:t>organization </a:t>
            </a:r>
            <a:r>
              <a:rPr lang="id-ID" sz="2400" dirty="0"/>
              <a:t>that oversees </a:t>
            </a:r>
            <a:r>
              <a:rPr lang="id-ID" sz="2400" dirty="0" smtClean="0"/>
              <a:t>the</a:t>
            </a:r>
            <a:r>
              <a:rPr lang="en-US" sz="2400" dirty="0" smtClean="0"/>
              <a:t> </a:t>
            </a:r>
            <a:r>
              <a:rPr lang="id-ID" sz="2400" dirty="0" smtClean="0"/>
              <a:t>development </a:t>
            </a:r>
            <a:r>
              <a:rPr lang="id-ID" sz="2400" dirty="0"/>
              <a:t>of web technologies.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group was founded in 1994 </a:t>
            </a:r>
            <a:r>
              <a:rPr lang="en-US" sz="2400" dirty="0" smtClean="0"/>
              <a:t>by Tim </a:t>
            </a:r>
            <a:r>
              <a:rPr lang="en-US" sz="2400" dirty="0"/>
              <a:t>Berners-Lee, the inventor of </a:t>
            </a:r>
            <a:r>
              <a:rPr lang="en-US" sz="2400" dirty="0" smtClean="0"/>
              <a:t>the Web</a:t>
            </a:r>
            <a:r>
              <a:rPr lang="en-US" sz="2400" dirty="0"/>
              <a:t>, at the Massachusetts </a:t>
            </a:r>
            <a:r>
              <a:rPr lang="en-US" sz="2400" dirty="0" smtClean="0"/>
              <a:t>Institute </a:t>
            </a:r>
            <a:r>
              <a:rPr lang="id-ID" sz="2400" dirty="0" smtClean="0"/>
              <a:t>of </a:t>
            </a:r>
            <a:r>
              <a:rPr lang="id-ID" sz="2400" dirty="0"/>
              <a:t>Technology (MIT). 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Now</a:t>
            </a:r>
            <a:r>
              <a:rPr lang="en-US" sz="2400" dirty="0"/>
              <a:t>, the W3C is laying a </a:t>
            </a:r>
            <a:r>
              <a:rPr lang="en-US" sz="2400" dirty="0" smtClean="0"/>
              <a:t>foundation for </a:t>
            </a:r>
            <a:r>
              <a:rPr lang="en-US" sz="2400" dirty="0"/>
              <a:t>the future of the Web </a:t>
            </a:r>
            <a:r>
              <a:rPr lang="en-US" sz="2400" dirty="0" smtClean="0"/>
              <a:t>by </a:t>
            </a:r>
            <a:r>
              <a:rPr lang="id-ID" sz="2400" dirty="0" smtClean="0"/>
              <a:t>developing </a:t>
            </a:r>
            <a:r>
              <a:rPr lang="id-ID" sz="2400" dirty="0"/>
              <a:t>dozens of </a:t>
            </a:r>
            <a:r>
              <a:rPr lang="id-ID" sz="2400" dirty="0" smtClean="0"/>
              <a:t>technologies</a:t>
            </a:r>
            <a:r>
              <a:rPr lang="en-US" sz="2400" dirty="0" smtClean="0"/>
              <a:t> and </a:t>
            </a:r>
            <a:r>
              <a:rPr lang="en-US" sz="2400" dirty="0"/>
              <a:t>protocols that must </a:t>
            </a:r>
            <a:r>
              <a:rPr lang="en-US" sz="2400" dirty="0" smtClean="0"/>
              <a:t>work together </a:t>
            </a:r>
            <a:r>
              <a:rPr lang="en-US" sz="2400" dirty="0"/>
              <a:t>in a solid infrastructure</a:t>
            </a:r>
            <a:r>
              <a:rPr lang="en-US" sz="24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Site: www.w3schools.org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58655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Static vs Dynamic Web Pages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Static web pages</a:t>
            </a:r>
          </a:p>
          <a:p>
            <a:pPr lvl="1"/>
            <a:r>
              <a:rPr lang="en-US" dirty="0" smtClean="0"/>
              <a:t>are relatively simple</a:t>
            </a:r>
            <a:r>
              <a:rPr lang="id-ID" dirty="0" smtClean="0"/>
              <a:t> </a:t>
            </a:r>
            <a:r>
              <a:rPr lang="en-US" dirty="0" smtClean="0"/>
              <a:t>to create</a:t>
            </a:r>
            <a:endParaRPr lang="id-ID" dirty="0" smtClean="0"/>
          </a:p>
          <a:p>
            <a:pPr lvl="1"/>
            <a:r>
              <a:rPr lang="id-ID" dirty="0" smtClean="0"/>
              <a:t>don’t offer much interaction</a:t>
            </a:r>
          </a:p>
          <a:p>
            <a:r>
              <a:rPr lang="id-ID" dirty="0" smtClean="0"/>
              <a:t>Dynamic web pages</a:t>
            </a:r>
          </a:p>
          <a:p>
            <a:pPr lvl="1"/>
            <a:r>
              <a:rPr lang="en-US" dirty="0" smtClean="0"/>
              <a:t>dynamic means that the user interacts with the</a:t>
            </a:r>
            <a:r>
              <a:rPr lang="id-ID" dirty="0" smtClean="0"/>
              <a:t> </a:t>
            </a:r>
            <a:r>
              <a:rPr lang="en-US" dirty="0" smtClean="0"/>
              <a:t>web site beyond just reading pages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669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Request Static Web Pages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46" y="2000238"/>
            <a:ext cx="8429684" cy="358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6130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Request Dynamic Web Pages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2496" y="1928800"/>
            <a:ext cx="8547831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841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Creating Dynamic Web Pages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three main components of creating dynamic</a:t>
            </a:r>
            <a:r>
              <a:rPr lang="id-ID" dirty="0" smtClean="0"/>
              <a:t> </a:t>
            </a:r>
            <a:r>
              <a:rPr lang="en-US" dirty="0" smtClean="0"/>
              <a:t>web pages: </a:t>
            </a:r>
            <a:endParaRPr lang="id-ID" dirty="0" smtClean="0"/>
          </a:p>
          <a:p>
            <a:pPr lvl="1"/>
            <a:r>
              <a:rPr lang="en-US" dirty="0" smtClean="0"/>
              <a:t>a web server</a:t>
            </a:r>
            <a:endParaRPr lang="id-ID" dirty="0" smtClean="0"/>
          </a:p>
          <a:p>
            <a:pPr lvl="2"/>
            <a:r>
              <a:rPr lang="id-ID" dirty="0" smtClean="0"/>
              <a:t>Examples: Apache,  </a:t>
            </a:r>
            <a:r>
              <a:rPr lang="fr-FR" dirty="0" err="1" smtClean="0"/>
              <a:t>Microsoft’s</a:t>
            </a:r>
            <a:r>
              <a:rPr lang="fr-FR" dirty="0" smtClean="0"/>
              <a:t> Internet Information Services (IIS)</a:t>
            </a:r>
            <a:endParaRPr lang="id-ID" dirty="0" smtClean="0"/>
          </a:p>
          <a:p>
            <a:pPr lvl="1"/>
            <a:r>
              <a:rPr lang="en-US" dirty="0" smtClean="0"/>
              <a:t>a server-side programming language,</a:t>
            </a:r>
            <a:endParaRPr lang="id-ID" dirty="0" smtClean="0"/>
          </a:p>
          <a:p>
            <a:pPr lvl="2"/>
            <a:r>
              <a:rPr lang="id-ID" dirty="0" smtClean="0"/>
              <a:t>Examples: PHP </a:t>
            </a:r>
            <a:r>
              <a:rPr lang="fr-FR" dirty="0" err="1" smtClean="0"/>
              <a:t>Microsoft’s</a:t>
            </a:r>
            <a:r>
              <a:rPr lang="fr-FR" dirty="0" smtClean="0"/>
              <a:t> Active Server Pages (ASP) and </a:t>
            </a:r>
            <a:r>
              <a:rPr lang="id-ID" dirty="0" smtClean="0"/>
              <a:t> </a:t>
            </a:r>
            <a:r>
              <a:rPr lang="fr-FR" dirty="0" err="1" smtClean="0"/>
              <a:t>Sun’s</a:t>
            </a:r>
            <a:r>
              <a:rPr lang="fr-FR" dirty="0" smtClean="0"/>
              <a:t> Java Server Pages (JSP)</a:t>
            </a:r>
            <a:endParaRPr lang="id-ID" dirty="0" smtClean="0"/>
          </a:p>
          <a:p>
            <a:pPr lvl="1"/>
            <a:r>
              <a:rPr lang="en-US" dirty="0" smtClean="0"/>
              <a:t>a database</a:t>
            </a:r>
            <a:endParaRPr lang="id-ID" dirty="0" smtClean="0"/>
          </a:p>
          <a:p>
            <a:pPr lvl="2"/>
            <a:r>
              <a:rPr lang="id-ID" dirty="0" smtClean="0"/>
              <a:t>Examples: MySQL, PostgreeSQL, Oracle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946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vs. Web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Internet is a network of connected computers. </a:t>
            </a:r>
            <a:r>
              <a:rPr lang="en-US" dirty="0" smtClean="0"/>
              <a:t>The </a:t>
            </a:r>
            <a:r>
              <a:rPr lang="en-US" dirty="0"/>
              <a:t>purpose of connecting computers together, of course, is to share information.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/>
              <a:t>The Web (originally called the World Wide Web, thus the “www” in site addresses) is just one of the ways information can be shared over the Internet.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It </a:t>
            </a:r>
            <a:r>
              <a:rPr lang="en-US" dirty="0"/>
              <a:t>is unique in that it allows documents to be linked to one another using hypertext links—thus forming a huge “web” of connected information.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Web uses a protocol called HTTP (</a:t>
            </a:r>
            <a:r>
              <a:rPr lang="en-US" dirty="0" err="1"/>
              <a:t>HyperText</a:t>
            </a:r>
            <a:r>
              <a:rPr lang="en-US" dirty="0"/>
              <a:t> Transfer Protocol). </a:t>
            </a:r>
          </a:p>
        </p:txBody>
      </p:sp>
    </p:spTree>
    <p:extLst>
      <p:ext uri="{BB962C8B-B14F-4D97-AF65-F5344CB8AC3E}">
        <p14:creationId xmlns:p14="http://schemas.microsoft.com/office/powerpoint/2010/main" val="4105603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smtClean="0"/>
              <a:t>Design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81706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Design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term “web design” has come </a:t>
            </a:r>
            <a:r>
              <a:rPr lang="en-US" sz="2200" dirty="0" smtClean="0"/>
              <a:t>to encompass </a:t>
            </a:r>
            <a:r>
              <a:rPr lang="en-US" sz="2200" dirty="0"/>
              <a:t>a number of </a:t>
            </a:r>
            <a:r>
              <a:rPr lang="en-US" sz="2200" dirty="0" smtClean="0"/>
              <a:t>disciplines, </a:t>
            </a:r>
            <a:r>
              <a:rPr lang="id-ID" sz="2200" dirty="0" smtClean="0"/>
              <a:t>including</a:t>
            </a:r>
            <a:r>
              <a:rPr lang="id-ID" sz="2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id-ID" sz="2200" dirty="0" smtClean="0"/>
              <a:t>Visual </a:t>
            </a:r>
            <a:r>
              <a:rPr lang="id-ID" sz="2200" dirty="0"/>
              <a:t>(graphic) design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User </a:t>
            </a:r>
            <a:r>
              <a:rPr lang="en-US" sz="2200" dirty="0"/>
              <a:t>interface and experience </a:t>
            </a:r>
            <a:r>
              <a:rPr lang="id-ID" sz="2200" dirty="0" smtClean="0"/>
              <a:t>design</a:t>
            </a:r>
            <a:endParaRPr lang="en-US" sz="2200" dirty="0" smtClean="0"/>
          </a:p>
          <a:p>
            <a:pPr lvl="1">
              <a:lnSpc>
                <a:spcPct val="100000"/>
              </a:lnSpc>
            </a:pPr>
            <a:r>
              <a:rPr lang="id-ID" sz="2200" dirty="0" smtClean="0"/>
              <a:t>W</a:t>
            </a:r>
            <a:r>
              <a:rPr lang="en-US" sz="2200" dirty="0" err="1" smtClean="0"/>
              <a:t>eb</a:t>
            </a:r>
            <a:r>
              <a:rPr lang="en-US" sz="2200" dirty="0" smtClean="0"/>
              <a:t> </a:t>
            </a:r>
            <a:r>
              <a:rPr lang="en-US" sz="2200" dirty="0"/>
              <a:t>document and style sheet </a:t>
            </a:r>
            <a:r>
              <a:rPr lang="id-ID" sz="2200" dirty="0" smtClean="0"/>
              <a:t>production</a:t>
            </a:r>
            <a:endParaRPr lang="en-US" sz="2200" dirty="0" smtClean="0"/>
          </a:p>
          <a:p>
            <a:pPr lvl="1">
              <a:lnSpc>
                <a:spcPct val="100000"/>
              </a:lnSpc>
            </a:pPr>
            <a:r>
              <a:rPr lang="id-ID" sz="2200" dirty="0" smtClean="0"/>
              <a:t>Scripting </a:t>
            </a:r>
            <a:r>
              <a:rPr lang="id-ID" sz="2200" dirty="0"/>
              <a:t>and </a:t>
            </a:r>
            <a:r>
              <a:rPr lang="id-ID" sz="2200" dirty="0" smtClean="0"/>
              <a:t>programming</a:t>
            </a:r>
            <a:endParaRPr lang="en-US" sz="2200" dirty="0" smtClean="0"/>
          </a:p>
          <a:p>
            <a:pPr lvl="1">
              <a:lnSpc>
                <a:spcPct val="100000"/>
              </a:lnSpc>
            </a:pPr>
            <a:r>
              <a:rPr lang="id-ID" sz="2200" dirty="0" smtClean="0"/>
              <a:t>Content </a:t>
            </a:r>
            <a:r>
              <a:rPr lang="id-ID" sz="2200" dirty="0"/>
              <a:t>strategy </a:t>
            </a:r>
            <a:endParaRPr lang="en-US" sz="2200" dirty="0" smtClean="0"/>
          </a:p>
          <a:p>
            <a:pPr lvl="1">
              <a:lnSpc>
                <a:spcPct val="100000"/>
              </a:lnSpc>
            </a:pPr>
            <a:r>
              <a:rPr lang="id-ID" sz="2200" dirty="0" smtClean="0"/>
              <a:t>Multimedia</a:t>
            </a:r>
            <a:endParaRPr lang="en-US" sz="2200" dirty="0" smtClean="0"/>
          </a:p>
          <a:p>
            <a:pPr>
              <a:lnSpc>
                <a:spcPct val="100000"/>
              </a:lnSpc>
            </a:pPr>
            <a:r>
              <a:rPr lang="en-US" sz="2200" dirty="0"/>
              <a:t>Large-scale websites are almost always created by a team of people, </a:t>
            </a:r>
            <a:r>
              <a:rPr lang="en-US" sz="2200" dirty="0" smtClean="0"/>
              <a:t>numbering from </a:t>
            </a:r>
            <a:r>
              <a:rPr lang="en-US" sz="2200" dirty="0"/>
              <a:t>a handful to hundreds. </a:t>
            </a:r>
            <a:endParaRPr lang="en-US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In </a:t>
            </a:r>
            <a:r>
              <a:rPr lang="en-US" sz="2200" dirty="0"/>
              <a:t>this scenario, each member of the </a:t>
            </a:r>
            <a:r>
              <a:rPr lang="en-US" sz="2200" dirty="0" smtClean="0"/>
              <a:t>team </a:t>
            </a:r>
            <a:r>
              <a:rPr lang="id-ID" sz="2200" dirty="0" smtClean="0"/>
              <a:t>focuses</a:t>
            </a:r>
            <a:r>
              <a:rPr lang="en-US" sz="2200" dirty="0" smtClean="0"/>
              <a:t> on </a:t>
            </a:r>
            <a:r>
              <a:rPr lang="en-US" sz="2200" dirty="0"/>
              <a:t>one facet of the site-building process.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3876361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Design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Roles </a:t>
            </a:r>
            <a:r>
              <a:rPr lang="en-US" sz="2400" dirty="0"/>
              <a:t>and responsibilities typically covered under </a:t>
            </a:r>
            <a:r>
              <a:rPr lang="en-US" sz="2400" dirty="0" smtClean="0"/>
              <a:t>the umbrella </a:t>
            </a:r>
            <a:r>
              <a:rPr lang="en-US" sz="2400" dirty="0"/>
              <a:t>term “web </a:t>
            </a:r>
            <a:r>
              <a:rPr lang="en-US" sz="2400" dirty="0" smtClean="0"/>
              <a:t>design”: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Design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</a:t>
            </a:r>
            <a:r>
              <a:rPr lang="id-ID" dirty="0" smtClean="0"/>
              <a:t>ontent strategy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M</a:t>
            </a:r>
            <a:r>
              <a:rPr lang="id-ID" dirty="0" smtClean="0"/>
              <a:t>ultimedia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8393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Design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2400" dirty="0" smtClean="0"/>
              <a:t>On</a:t>
            </a:r>
            <a:r>
              <a:rPr lang="en-US" sz="2400" dirty="0" smtClean="0"/>
              <a:t> the Web, the first matter of business is designing how the site works.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identify </a:t>
            </a:r>
            <a:r>
              <a:rPr lang="en-US" dirty="0" smtClean="0"/>
              <a:t>the site’s goals,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/>
              <a:t>it will </a:t>
            </a:r>
            <a:r>
              <a:rPr lang="en-US" dirty="0"/>
              <a:t>be used,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/>
              <a:t>visitors move through it.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2400" dirty="0"/>
              <a:t>These tasks fall under </a:t>
            </a:r>
            <a:r>
              <a:rPr lang="en-US" sz="2400" dirty="0" smtClean="0"/>
              <a:t>the disciplines </a:t>
            </a:r>
            <a:r>
              <a:rPr lang="en-US" sz="2400" dirty="0" smtClean="0"/>
              <a:t>of: 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Interaction </a:t>
            </a:r>
            <a:r>
              <a:rPr lang="en-US" dirty="0"/>
              <a:t>Design (</a:t>
            </a:r>
            <a:r>
              <a:rPr lang="en-US" dirty="0" err="1"/>
              <a:t>IxD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User </a:t>
            </a:r>
            <a:r>
              <a:rPr lang="en-US" dirty="0"/>
              <a:t>Interface (UI) </a:t>
            </a:r>
            <a:r>
              <a:rPr lang="en-US" dirty="0" smtClean="0"/>
              <a:t>design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User Experience </a:t>
            </a:r>
            <a:r>
              <a:rPr lang="en-US" dirty="0"/>
              <a:t>(UX) </a:t>
            </a:r>
            <a:r>
              <a:rPr lang="en-US" dirty="0" smtClean="0"/>
              <a:t>design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There </a:t>
            </a:r>
            <a:r>
              <a:rPr lang="en-US" sz="2400" dirty="0"/>
              <a:t>is a lot of overlap between these </a:t>
            </a:r>
            <a:r>
              <a:rPr lang="en-US" sz="2400" dirty="0" smtClean="0"/>
              <a:t>responsibilities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7567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Design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Interaction Design 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IxD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make the site as easy, </a:t>
            </a:r>
            <a:r>
              <a:rPr lang="en-US" dirty="0" smtClean="0"/>
              <a:t>efficient, and </a:t>
            </a:r>
            <a:r>
              <a:rPr lang="en-US" dirty="0"/>
              <a:t>delightful to use as </a:t>
            </a:r>
            <a:r>
              <a:rPr lang="en-US" dirty="0" smtClean="0"/>
              <a:t>possible.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User Interface (UI)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tends to be more narrowly focused on the </a:t>
            </a:r>
            <a:r>
              <a:rPr lang="en-US" dirty="0" smtClean="0"/>
              <a:t>functional organization </a:t>
            </a:r>
            <a:r>
              <a:rPr lang="en-US" dirty="0"/>
              <a:t>of the page as well as the specific tools (buttons, links, </a:t>
            </a:r>
            <a:r>
              <a:rPr lang="en-US" dirty="0" smtClean="0"/>
              <a:t>menus, and </a:t>
            </a:r>
            <a:r>
              <a:rPr lang="en-US" dirty="0"/>
              <a:t>so on) that users use to navigate content or accomplish tasks.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User Experience (UX)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takes a more holistic </a:t>
            </a:r>
            <a:r>
              <a:rPr lang="en-US" dirty="0" smtClean="0"/>
              <a:t>view, that include </a:t>
            </a:r>
            <a:r>
              <a:rPr lang="en-US" dirty="0"/>
              <a:t>includes “all aspects of the user’s interaction with the product: how it </a:t>
            </a:r>
            <a:r>
              <a:rPr lang="en-US" dirty="0" smtClean="0"/>
              <a:t>is </a:t>
            </a:r>
            <a:r>
              <a:rPr lang="id-ID" dirty="0" smtClean="0"/>
              <a:t>perceived</a:t>
            </a:r>
            <a:r>
              <a:rPr lang="id-ID" dirty="0"/>
              <a:t>, learned, and used.”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847041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Design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6942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Some of the documents an </a:t>
            </a:r>
            <a:r>
              <a:rPr lang="en-US" sz="2200" dirty="0" err="1"/>
              <a:t>IxD</a:t>
            </a:r>
            <a:r>
              <a:rPr lang="en-US" sz="2200" dirty="0"/>
              <a:t>, UI, or UX designer might produce include</a:t>
            </a:r>
            <a:r>
              <a:rPr lang="en-US" sz="2200" dirty="0" smtClean="0"/>
              <a:t>:</a:t>
            </a:r>
            <a:endParaRPr lang="en-US" sz="2200" b="1" dirty="0" smtClean="0"/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User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research and testing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reports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By interviews </a:t>
            </a:r>
            <a:r>
              <a:rPr lang="en-US" sz="2200" dirty="0"/>
              <a:t>and observations, in order to </a:t>
            </a:r>
            <a:r>
              <a:rPr lang="en-US" sz="2200" dirty="0" smtClean="0"/>
              <a:t>gain </a:t>
            </a:r>
            <a:r>
              <a:rPr lang="en-US" sz="2200" dirty="0"/>
              <a:t>a better understanding of how the site can solve problems or </a:t>
            </a:r>
            <a:r>
              <a:rPr lang="en-US" sz="2200" dirty="0" smtClean="0"/>
              <a:t>how it </a:t>
            </a:r>
            <a:r>
              <a:rPr lang="en-US" sz="2200" dirty="0"/>
              <a:t>will be used. </a:t>
            </a:r>
            <a:endParaRPr lang="en-US" sz="2200" dirty="0" smtClean="0"/>
          </a:p>
          <a:p>
            <a:pPr>
              <a:lnSpc>
                <a:spcPct val="100000"/>
              </a:lnSpc>
            </a:pPr>
            <a:r>
              <a:rPr lang="id-ID" sz="2400" dirty="0">
                <a:solidFill>
                  <a:schemeClr val="accent1">
                    <a:lumMod val="75000"/>
                  </a:schemeClr>
                </a:solidFill>
              </a:rPr>
              <a:t>Wireframe diagrams</a:t>
            </a:r>
          </a:p>
          <a:p>
            <a:pPr lvl="1">
              <a:lnSpc>
                <a:spcPct val="100000"/>
              </a:lnSpc>
            </a:pPr>
            <a:endParaRPr lang="id-ID" dirty="0"/>
          </a:p>
          <a:p>
            <a:pPr lvl="1">
              <a:lnSpc>
                <a:spcPct val="100000"/>
              </a:lnSpc>
            </a:pPr>
            <a:endParaRPr lang="en-US" sz="2200" dirty="0" smtClean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 lvl="1">
              <a:lnSpc>
                <a:spcPct val="100000"/>
              </a:lnSpc>
            </a:pPr>
            <a:endParaRPr lang="id-ID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67" y="1657437"/>
            <a:ext cx="5876926" cy="451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54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Design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49" y="1528456"/>
            <a:ext cx="4519613" cy="8455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2400" dirty="0" smtClean="0">
                <a:solidFill>
                  <a:schemeClr val="accent1">
                    <a:lumMod val="75000"/>
                  </a:schemeClr>
                </a:solidFill>
              </a:rPr>
              <a:t>Site </a:t>
            </a:r>
            <a:r>
              <a:rPr lang="id-ID" sz="2400" dirty="0">
                <a:solidFill>
                  <a:schemeClr val="accent1">
                    <a:lumMod val="75000"/>
                  </a:schemeClr>
                </a:solidFill>
              </a:rPr>
              <a:t>diagram</a:t>
            </a:r>
          </a:p>
          <a:p>
            <a:pPr lvl="1">
              <a:lnSpc>
                <a:spcPct val="100000"/>
              </a:lnSpc>
            </a:pPr>
            <a:endParaRPr lang="id-ID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95085" y="1487655"/>
            <a:ext cx="45196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d-ID" sz="2400" dirty="0" smtClean="0">
                <a:solidFill>
                  <a:schemeClr val="accent1">
                    <a:lumMod val="75000"/>
                  </a:schemeClr>
                </a:solidFill>
              </a:rPr>
              <a:t>Visual (graphic) design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“look and feel” of </a:t>
            </a:r>
            <a:r>
              <a:rPr lang="fr-FR" sz="2400" dirty="0"/>
              <a:t>the site—logos, </a:t>
            </a:r>
            <a:r>
              <a:rPr lang="fr-FR" sz="2400" dirty="0" err="1"/>
              <a:t>graphics</a:t>
            </a:r>
            <a:r>
              <a:rPr lang="fr-FR" sz="2400" dirty="0"/>
              <a:t>, type, </a:t>
            </a:r>
            <a:r>
              <a:rPr lang="fr-FR" sz="2400" dirty="0" err="1"/>
              <a:t>colors</a:t>
            </a:r>
            <a:r>
              <a:rPr lang="fr-FR" sz="2400" dirty="0"/>
              <a:t>, </a:t>
            </a:r>
            <a:r>
              <a:rPr lang="fr-FR" sz="2400" dirty="0" err="1"/>
              <a:t>layout</a:t>
            </a:r>
            <a:r>
              <a:rPr lang="fr-FR" sz="2400" dirty="0"/>
              <a:t>, </a:t>
            </a:r>
            <a:r>
              <a:rPr lang="fr-FR" sz="2400" dirty="0" err="1"/>
              <a:t>etc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3" y="2211797"/>
            <a:ext cx="4848428" cy="3436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864" y="3254216"/>
            <a:ext cx="5240593" cy="31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29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smtClean="0"/>
              <a:t>Development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Authoring/ markup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process of preparing content for </a:t>
            </a:r>
            <a:r>
              <a:rPr lang="en-US" dirty="0" smtClean="0"/>
              <a:t>delivery on </a:t>
            </a:r>
            <a:r>
              <a:rPr lang="en-US" dirty="0"/>
              <a:t>the </a:t>
            </a:r>
            <a:r>
              <a:rPr lang="en-US" dirty="0" smtClean="0"/>
              <a:t>Web </a:t>
            </a:r>
            <a:r>
              <a:rPr lang="en-US" dirty="0" smtClean="0"/>
              <a:t>that </a:t>
            </a:r>
            <a:r>
              <a:rPr lang="en-US" dirty="0"/>
              <a:t>describe its content and function.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Styling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(</a:t>
            </a:r>
            <a:r>
              <a:rPr lang="en-US" dirty="0"/>
              <a:t>Cascading Style Sheets).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Scripting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programming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Scripting: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id-ID" dirty="0" smtClean="0"/>
              <a:t>adds behaviors and functionality</a:t>
            </a:r>
            <a:r>
              <a:rPr lang="en-US" dirty="0" smtClean="0"/>
              <a:t> to elements in the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Programming: PHP, Ruby, Java,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run on the server and process data and information before it is sent to the user’s browser.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6084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Development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Frontend design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refers to any aspect of the design process that appears in or relates directly to the browser.</a:t>
            </a:r>
          </a:p>
          <a:p>
            <a:pPr lvl="2"/>
            <a:r>
              <a:rPr lang="id-ID" sz="2400" dirty="0"/>
              <a:t>Graphic </a:t>
            </a:r>
            <a:r>
              <a:rPr lang="id-ID" sz="2400" dirty="0" smtClean="0"/>
              <a:t>design</a:t>
            </a:r>
            <a:r>
              <a:rPr lang="en-US" sz="2400" dirty="0" smtClean="0"/>
              <a:t>, </a:t>
            </a:r>
            <a:r>
              <a:rPr lang="id-ID" sz="2400" dirty="0" smtClean="0"/>
              <a:t>Interface design</a:t>
            </a:r>
            <a:r>
              <a:rPr lang="en-US" sz="2400" dirty="0" smtClean="0"/>
              <a:t>, HTML </a:t>
            </a:r>
            <a:r>
              <a:rPr lang="en-US" sz="2400" dirty="0"/>
              <a:t>document and </a:t>
            </a:r>
            <a:r>
              <a:rPr lang="en-US" sz="2400" dirty="0" err="1" smtClean="0"/>
              <a:t>st</a:t>
            </a:r>
            <a:r>
              <a:rPr lang="id-ID" sz="2400" dirty="0" smtClean="0"/>
              <a:t>yle </a:t>
            </a:r>
            <a:r>
              <a:rPr lang="id-ID" sz="2400" dirty="0"/>
              <a:t>sheet </a:t>
            </a:r>
            <a:r>
              <a:rPr lang="id-ID" sz="2400" dirty="0" smtClean="0"/>
              <a:t>development</a:t>
            </a:r>
            <a:r>
              <a:rPr lang="en-US" sz="2400" dirty="0" smtClean="0"/>
              <a:t>, </a:t>
            </a:r>
            <a:r>
              <a:rPr lang="id-ID" sz="2400" dirty="0" smtClean="0"/>
              <a:t>JavaScript</a:t>
            </a:r>
            <a:r>
              <a:rPr lang="en-US" sz="24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Backend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refers to the programs and scripts that works on the server behind the scenes to make web pages dynamic and interactive.</a:t>
            </a:r>
          </a:p>
          <a:p>
            <a:pPr lvl="2"/>
            <a:r>
              <a:rPr lang="id-ID" sz="2400" dirty="0" smtClean="0"/>
              <a:t>Forms processing</a:t>
            </a:r>
            <a:r>
              <a:rPr lang="en-US" sz="2400" dirty="0" smtClean="0"/>
              <a:t>, </a:t>
            </a:r>
            <a:r>
              <a:rPr lang="id-ID" sz="2400" dirty="0" smtClean="0"/>
              <a:t>Database </a:t>
            </a:r>
            <a:r>
              <a:rPr lang="id-ID" sz="2400" dirty="0"/>
              <a:t>programming</a:t>
            </a:r>
          </a:p>
          <a:p>
            <a:pPr lvl="2"/>
            <a:r>
              <a:rPr lang="en-US" sz="2400" dirty="0" smtClean="0"/>
              <a:t>Other </a:t>
            </a:r>
            <a:r>
              <a:rPr lang="en-US" sz="2400" dirty="0"/>
              <a:t>server-side web applications using PHP, JSP, Ruby, ASP.NET, Java, and other programming languages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557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Content Strategy and creation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Content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Strategist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makes </a:t>
            </a:r>
            <a:r>
              <a:rPr lang="en-US" dirty="0"/>
              <a:t>sure that every bit of text on a site, from </a:t>
            </a:r>
            <a:r>
              <a:rPr lang="en-US" dirty="0" smtClean="0"/>
              <a:t>long explanatory </a:t>
            </a:r>
            <a:r>
              <a:rPr lang="en-US" dirty="0"/>
              <a:t>text down to the labels on buttons, supports the brand </a:t>
            </a:r>
            <a:r>
              <a:rPr lang="en-US" dirty="0" smtClean="0"/>
              <a:t>identity and </a:t>
            </a:r>
            <a:r>
              <a:rPr lang="en-US" dirty="0"/>
              <a:t>marketing goals of the company</a:t>
            </a:r>
            <a:r>
              <a:rPr lang="en-US" dirty="0" smtClean="0"/>
              <a:t>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An Information Architect (also called an Information Designer)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Organizes the </a:t>
            </a:r>
            <a:r>
              <a:rPr lang="en-US" dirty="0"/>
              <a:t>content logically and for ease of findability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be responsible </a:t>
            </a:r>
            <a:r>
              <a:rPr lang="en-US" dirty="0" smtClean="0"/>
              <a:t>for search </a:t>
            </a:r>
            <a:r>
              <a:rPr lang="en-US" dirty="0"/>
              <a:t>functionality, site diagrams, and how the content and data is </a:t>
            </a:r>
            <a:r>
              <a:rPr lang="en-US" dirty="0" smtClean="0"/>
              <a:t>organized </a:t>
            </a:r>
            <a:r>
              <a:rPr lang="id-ID" dirty="0" smtClean="0"/>
              <a:t>on </a:t>
            </a:r>
            <a:r>
              <a:rPr lang="id-ID" dirty="0"/>
              <a:t>the server.</a:t>
            </a:r>
          </a:p>
        </p:txBody>
      </p:sp>
    </p:spTree>
    <p:extLst>
      <p:ext uri="{BB962C8B-B14F-4D97-AF65-F5344CB8AC3E}">
        <p14:creationId xmlns:p14="http://schemas.microsoft.com/office/powerpoint/2010/main" val="275330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HTTP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HyperText</a:t>
            </a:r>
            <a:r>
              <a:rPr lang="en-US" dirty="0"/>
              <a:t> Transfer Protocol (HTTP) defines</a:t>
            </a:r>
            <a:r>
              <a:rPr lang="id-ID" dirty="0"/>
              <a:t> </a:t>
            </a:r>
            <a:r>
              <a:rPr lang="en-US" dirty="0"/>
              <a:t>how web pages are transferred across the Internet.</a:t>
            </a:r>
            <a:endParaRPr lang="id-ID" dirty="0"/>
          </a:p>
          <a:p>
            <a:pPr>
              <a:lnSpc>
                <a:spcPct val="100000"/>
              </a:lnSpc>
            </a:pPr>
            <a:r>
              <a:rPr lang="id-ID" dirty="0"/>
              <a:t>HTTP is </a:t>
            </a:r>
            <a:r>
              <a:rPr lang="en-US" dirty="0"/>
              <a:t>a request-and-response protocol</a:t>
            </a:r>
            <a:r>
              <a:rPr lang="id-ID" dirty="0"/>
              <a:t> </a:t>
            </a:r>
            <a:r>
              <a:rPr lang="en-US" dirty="0"/>
              <a:t>that connects clients and servers. </a:t>
            </a:r>
            <a:endParaRPr lang="id-ID" dirty="0"/>
          </a:p>
          <a:p>
            <a:pPr>
              <a:lnSpc>
                <a:spcPct val="100000"/>
              </a:lnSpc>
            </a:pPr>
            <a:r>
              <a:rPr lang="id-ID" dirty="0"/>
              <a:t>W</a:t>
            </a:r>
            <a:r>
              <a:rPr lang="en-US" dirty="0" err="1"/>
              <a:t>eb</a:t>
            </a:r>
            <a:r>
              <a:rPr lang="en-US" dirty="0"/>
              <a:t> browser</a:t>
            </a:r>
            <a:r>
              <a:rPr lang="id-ID" dirty="0"/>
              <a:t> (client) : software that fetches or display document from web server.</a:t>
            </a:r>
          </a:p>
          <a:p>
            <a:pPr lvl="1">
              <a:lnSpc>
                <a:spcPct val="100000"/>
              </a:lnSpc>
            </a:pPr>
            <a:r>
              <a:rPr lang="id-ID" dirty="0"/>
              <a:t>Contoh : Opera, IE, Mozilla, Google Chrome.</a:t>
            </a:r>
          </a:p>
          <a:p>
            <a:pPr>
              <a:lnSpc>
                <a:spcPct val="100000"/>
              </a:lnSpc>
            </a:pPr>
            <a:r>
              <a:rPr lang="id-ID" dirty="0"/>
              <a:t>Web</a:t>
            </a:r>
            <a:r>
              <a:rPr lang="en-US" dirty="0"/>
              <a:t> server</a:t>
            </a:r>
            <a:r>
              <a:rPr lang="id-ID" dirty="0"/>
              <a:t> : software that listent for request.</a:t>
            </a:r>
            <a:r>
              <a:rPr lang="en-US" dirty="0"/>
              <a:t> </a:t>
            </a:r>
            <a:endParaRPr lang="id-ID" dirty="0"/>
          </a:p>
          <a:p>
            <a:pPr lvl="1">
              <a:lnSpc>
                <a:spcPct val="100000"/>
              </a:lnSpc>
            </a:pPr>
            <a:r>
              <a:rPr lang="id-ID" dirty="0"/>
              <a:t>Contoh :  Apache, IIS.</a:t>
            </a:r>
          </a:p>
        </p:txBody>
      </p:sp>
    </p:spTree>
    <p:extLst>
      <p:ext uri="{BB962C8B-B14F-4D97-AF65-F5344CB8AC3E}">
        <p14:creationId xmlns:p14="http://schemas.microsoft.com/office/powerpoint/2010/main" val="14220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Multimedia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It is related to </a:t>
            </a:r>
            <a:r>
              <a:rPr lang="id-ID" dirty="0" smtClean="0"/>
              <a:t>add </a:t>
            </a:r>
            <a:r>
              <a:rPr lang="id-ID" dirty="0"/>
              <a:t>multimedia </a:t>
            </a:r>
            <a:r>
              <a:rPr lang="id-ID" dirty="0" smtClean="0"/>
              <a:t>elements</a:t>
            </a:r>
            <a:r>
              <a:rPr lang="en-US" dirty="0" smtClean="0"/>
              <a:t> </a:t>
            </a:r>
            <a:r>
              <a:rPr lang="id-ID" dirty="0" smtClean="0"/>
              <a:t>to</a:t>
            </a:r>
            <a:r>
              <a:rPr lang="en-US" dirty="0" smtClean="0"/>
              <a:t> </a:t>
            </a:r>
            <a:r>
              <a:rPr lang="id-ID" dirty="0" smtClean="0"/>
              <a:t>a</a:t>
            </a:r>
            <a:r>
              <a:rPr lang="en-US" dirty="0" smtClean="0"/>
              <a:t> </a:t>
            </a:r>
            <a:r>
              <a:rPr lang="id-ID" dirty="0" smtClean="0"/>
              <a:t>site,</a:t>
            </a:r>
            <a:r>
              <a:rPr lang="en-US" dirty="0" smtClean="0"/>
              <a:t> </a:t>
            </a:r>
            <a:r>
              <a:rPr lang="id-ID" dirty="0" smtClean="0"/>
              <a:t>including</a:t>
            </a:r>
            <a:r>
              <a:rPr lang="en-US" dirty="0" smtClean="0"/>
              <a:t> </a:t>
            </a:r>
            <a:r>
              <a:rPr lang="id-ID" dirty="0" smtClean="0"/>
              <a:t>sound,</a:t>
            </a:r>
            <a:r>
              <a:rPr lang="en-US" dirty="0" smtClean="0"/>
              <a:t> </a:t>
            </a:r>
            <a:r>
              <a:rPr lang="id-ID" dirty="0" smtClean="0"/>
              <a:t>video,</a:t>
            </a:r>
            <a:r>
              <a:rPr lang="en-US" dirty="0" smtClean="0"/>
              <a:t> </a:t>
            </a:r>
            <a:r>
              <a:rPr lang="id-ID" dirty="0" smtClean="0"/>
              <a:t>animation,</a:t>
            </a:r>
            <a:r>
              <a:rPr lang="en-US" dirty="0" smtClean="0"/>
              <a:t> </a:t>
            </a:r>
            <a:r>
              <a:rPr lang="id-ID" dirty="0" smtClean="0"/>
              <a:t>and</a:t>
            </a:r>
            <a:r>
              <a:rPr lang="en-US" dirty="0" smtClean="0"/>
              <a:t> </a:t>
            </a:r>
            <a:r>
              <a:rPr lang="id-ID" dirty="0" smtClean="0"/>
              <a:t>even</a:t>
            </a:r>
            <a:r>
              <a:rPr lang="en-US" dirty="0" smtClean="0"/>
              <a:t> </a:t>
            </a:r>
            <a:r>
              <a:rPr lang="id-ID" dirty="0" smtClean="0"/>
              <a:t>interactive</a:t>
            </a:r>
            <a:r>
              <a:rPr lang="en-US" dirty="0" smtClean="0"/>
              <a:t> </a:t>
            </a:r>
            <a:r>
              <a:rPr lang="id-ID" dirty="0" smtClean="0"/>
              <a:t>games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65452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for Web Design and Development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Web page authoring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These </a:t>
            </a:r>
            <a:r>
              <a:rPr lang="en-US" dirty="0" smtClean="0"/>
              <a:t>tools provide </a:t>
            </a:r>
            <a:r>
              <a:rPr lang="en-US" dirty="0"/>
              <a:t>a visual “WYSIWYG” (What You See Is What You Get, </a:t>
            </a:r>
            <a:r>
              <a:rPr lang="en-US" dirty="0" smtClean="0"/>
              <a:t>pronounced “whizzy-wig</a:t>
            </a:r>
            <a:r>
              <a:rPr lang="en-US" dirty="0"/>
              <a:t>”) interface and shortcuts that save you from typing </a:t>
            </a:r>
            <a:r>
              <a:rPr lang="en-US" dirty="0" smtClean="0"/>
              <a:t>repetitive </a:t>
            </a:r>
            <a:r>
              <a:rPr lang="id-ID" dirty="0" smtClean="0"/>
              <a:t>HTML </a:t>
            </a:r>
            <a:r>
              <a:rPr lang="id-ID" dirty="0"/>
              <a:t>and CSS</a:t>
            </a:r>
            <a:r>
              <a:rPr lang="id-ID" dirty="0" smtClean="0"/>
              <a:t>.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id-ID" dirty="0"/>
              <a:t>Adobe </a:t>
            </a:r>
            <a:r>
              <a:rPr lang="id-ID" dirty="0" smtClean="0"/>
              <a:t>Dreamweaver</a:t>
            </a:r>
            <a:r>
              <a:rPr lang="en-US" dirty="0" smtClean="0"/>
              <a:t>, </a:t>
            </a:r>
            <a:r>
              <a:rPr lang="en-US" dirty="0"/>
              <a:t>Microsoft Expression Web (Windows only</a:t>
            </a:r>
            <a:r>
              <a:rPr lang="en-US" dirty="0" smtClean="0"/>
              <a:t>), </a:t>
            </a:r>
            <a:r>
              <a:rPr lang="en-US" dirty="0" err="1"/>
              <a:t>Nvu</a:t>
            </a:r>
            <a:r>
              <a:rPr lang="en-US" dirty="0"/>
              <a:t> (Linux, Windows, and Mac OS X</a:t>
            </a:r>
            <a:r>
              <a:rPr lang="en-US" dirty="0" smtClean="0"/>
              <a:t>)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HTML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editor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do not allow you edit the page visually, so you need to check your work in a browser.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 Notepad++, Sublime, </a:t>
            </a:r>
            <a:r>
              <a:rPr lang="en-US" dirty="0" err="1"/>
              <a:t>TextPad</a:t>
            </a:r>
            <a:r>
              <a:rPr lang="en-US" dirty="0"/>
              <a:t>, HTML-Kit Tools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3065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for Web Design and Development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Image editing and drawing software</a:t>
            </a:r>
          </a:p>
          <a:p>
            <a:pPr lvl="1"/>
            <a:r>
              <a:rPr lang="en-US" dirty="0"/>
              <a:t>You’ll probably want to add images to your pages, so you will need </a:t>
            </a:r>
            <a:r>
              <a:rPr lang="en-US" dirty="0" smtClean="0"/>
              <a:t>an </a:t>
            </a:r>
            <a:r>
              <a:rPr lang="id-ID" dirty="0" smtClean="0"/>
              <a:t>image-editing </a:t>
            </a:r>
            <a:r>
              <a:rPr lang="id-ID" dirty="0"/>
              <a:t>program</a:t>
            </a:r>
            <a:r>
              <a:rPr lang="id-ID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Example: Adobe Photoshop, Adobe Illustrator, Adobe Fireworks, Corel Paint, etc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Internet tools</a:t>
            </a:r>
          </a:p>
          <a:p>
            <a:pPr lvl="1">
              <a:lnSpc>
                <a:spcPct val="100000"/>
              </a:lnSpc>
            </a:pPr>
            <a:r>
              <a:rPr lang="id-ID" dirty="0"/>
              <a:t>A variety of browsers</a:t>
            </a:r>
            <a:r>
              <a:rPr lang="en-US" dirty="0"/>
              <a:t>, for example: Google Chrome, Mozilla, IE, Safari,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file-transfer program (FTP), enables you to upload and download files between your computer and the computer that will serve your pages to the web. For example: </a:t>
            </a:r>
            <a:r>
              <a:rPr lang="en-US" dirty="0" err="1"/>
              <a:t>CuteFTP</a:t>
            </a:r>
            <a:r>
              <a:rPr lang="en-US" dirty="0"/>
              <a:t>, </a:t>
            </a:r>
            <a:r>
              <a:rPr lang="en-US" dirty="0" err="1"/>
              <a:t>Filezilla</a:t>
            </a:r>
            <a:r>
              <a:rPr lang="en-US" dirty="0"/>
              <a:t>, </a:t>
            </a:r>
            <a:r>
              <a:rPr lang="en-US" dirty="0" err="1"/>
              <a:t>Cyberduck</a:t>
            </a:r>
            <a:r>
              <a:rPr lang="en-US" dirty="0"/>
              <a:t>, etc.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9886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yourself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982788"/>
            <a:ext cx="11055907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59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yourself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839585" cy="37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4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Uniform Resource Locator (URL)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page and resource on the Web has its own special address called a URL, which stands for Uniform Resource Locator.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 t="21968"/>
          <a:stretch/>
        </p:blipFill>
        <p:spPr bwMode="auto">
          <a:xfrm>
            <a:off x="1166813" y="3303639"/>
            <a:ext cx="9229725" cy="3173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840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Uniform Resource Locator (URL</a:t>
            </a:r>
            <a:r>
              <a:rPr lang="id-ID" dirty="0" smtClean="0"/>
              <a:t>)</a:t>
            </a:r>
            <a:r>
              <a:rPr lang="en-US" dirty="0" smtClean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server receives a request for a directory name rather than a specific file, it looks in that directory for a default document, typically named </a:t>
            </a:r>
            <a:r>
              <a:rPr lang="en-US" dirty="0" smtClean="0"/>
              <a:t>index.html, defauult.html, </a:t>
            </a:r>
            <a:r>
              <a:rPr lang="en-US" dirty="0" err="1" smtClean="0"/>
              <a:t>index.php</a:t>
            </a:r>
            <a:r>
              <a:rPr lang="en-US" dirty="0" smtClean="0"/>
              <a:t> or </a:t>
            </a:r>
            <a:r>
              <a:rPr lang="en-US" dirty="0" err="1" smtClean="0"/>
              <a:t>etc</a:t>
            </a:r>
            <a:r>
              <a:rPr lang="en-US" dirty="0" smtClean="0"/>
              <a:t> depend on configuration of the web server.</a:t>
            </a:r>
          </a:p>
          <a:p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604684" y="3893574"/>
            <a:ext cx="5058697" cy="988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http://www.oreilly.com </a:t>
            </a:r>
          </a:p>
          <a:p>
            <a:r>
              <a:rPr lang="en-US" sz="2400" dirty="0"/>
              <a:t>http://www.jendesign.com/resume/ 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61936" y="5176684"/>
            <a:ext cx="6523704" cy="988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http://www.oreilly.com/index.html http://www.jendesign.com/resume/index.html</a:t>
            </a:r>
          </a:p>
          <a:p>
            <a:pPr algn="ctr"/>
            <a:endParaRPr lang="en-US" dirty="0"/>
          </a:p>
        </p:txBody>
      </p:sp>
      <p:cxnSp>
        <p:nvCxnSpPr>
          <p:cNvPr id="8" name="Curved Connector 7"/>
          <p:cNvCxnSpPr/>
          <p:nvPr/>
        </p:nvCxnSpPr>
        <p:spPr>
          <a:xfrm>
            <a:off x="2064775" y="5102942"/>
            <a:ext cx="2743200" cy="663677"/>
          </a:xfrm>
          <a:prstGeom prst="curvedConnector3">
            <a:avLst>
              <a:gd name="adj1" fmla="val 268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Uniform Resource Locator (URL)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index file is also useful for security. Some servers (depending on their configuration) display the contents of the directory if the default file is not found.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2" t="20766" r="4332" b="15525"/>
          <a:stretch/>
        </p:blipFill>
        <p:spPr bwMode="auto">
          <a:xfrm>
            <a:off x="2580970" y="2831802"/>
            <a:ext cx="6282812" cy="374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81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Domain Name System (DNS)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7816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DNS </a:t>
            </a:r>
            <a:r>
              <a:rPr lang="en-US" dirty="0"/>
              <a:t>was developed to allow us to refer to </a:t>
            </a:r>
            <a:r>
              <a:rPr lang="en-US" dirty="0" smtClean="0"/>
              <a:t>server address </a:t>
            </a:r>
            <a:r>
              <a:rPr lang="en-US" dirty="0"/>
              <a:t>by its domain </a:t>
            </a:r>
            <a:r>
              <a:rPr lang="en-US" dirty="0" smtClean="0"/>
              <a:t>name.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For example the server of </a:t>
            </a:r>
            <a:r>
              <a:rPr lang="en-US" dirty="0" err="1" smtClean="0"/>
              <a:t>oreilly</a:t>
            </a:r>
            <a:r>
              <a:rPr lang="en-US" dirty="0" smtClean="0"/>
              <a:t> has </a:t>
            </a:r>
            <a:r>
              <a:rPr lang="en-US" dirty="0"/>
              <a:t>IP address </a:t>
            </a:r>
            <a:r>
              <a:rPr lang="en-US" dirty="0" smtClean="0"/>
              <a:t>208.201.239.100, can be access using the domain name   </a:t>
            </a:r>
            <a:r>
              <a:rPr lang="en-US" dirty="0"/>
              <a:t>“oreilly.com”, as well.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numeric IP address is useful for computer software, while the domain name is more accessible to humans.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Matching </a:t>
            </a:r>
            <a:r>
              <a:rPr lang="en-US" dirty="0"/>
              <a:t>the text domain names to their respective numeric IP addresses is the job of a separate </a:t>
            </a:r>
            <a:r>
              <a:rPr lang="en-US" b="1" dirty="0"/>
              <a:t>DNS server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/>
              <a:t>It is possible to configure your web server so that more than one domain name is mapped to a single IP address, allowing several sites to share a single server.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20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HTTP and Internet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An HTTP client initiates a request by establishing a TCP</a:t>
            </a:r>
            <a:r>
              <a:rPr lang="id-ID" dirty="0" smtClean="0"/>
              <a:t> </a:t>
            </a:r>
            <a:r>
              <a:rPr lang="en-US" dirty="0" smtClean="0"/>
              <a:t>connection to a particular port on a remote host (port 80 is the default). </a:t>
            </a:r>
            <a:endParaRPr lang="id-ID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An</a:t>
            </a:r>
            <a:r>
              <a:rPr lang="id-ID" dirty="0" smtClean="0"/>
              <a:t> </a:t>
            </a:r>
            <a:r>
              <a:rPr lang="en-US" dirty="0" smtClean="0"/>
              <a:t>HTTP server listening on that port waits for the client to send a request message.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Upon receiving the request, the server sends back a status line, like “HTTP/1.1 200</a:t>
            </a:r>
            <a:r>
              <a:rPr lang="id-ID" dirty="0" smtClean="0"/>
              <a:t> </a:t>
            </a:r>
            <a:r>
              <a:rPr lang="en-US" dirty="0" smtClean="0"/>
              <a:t>OK,” and its own response. </a:t>
            </a:r>
            <a:endParaRPr lang="id-ID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Depending on the status, this response could be the</a:t>
            </a:r>
            <a:r>
              <a:rPr lang="id-ID" dirty="0" smtClean="0"/>
              <a:t> </a:t>
            </a:r>
            <a:r>
              <a:rPr lang="en-US" dirty="0" smtClean="0"/>
              <a:t>requested file, an error message, or some other information.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111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Some HTTP Error Codes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5625"/>
            <a:ext cx="75723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662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1969</Words>
  <Application>Microsoft Office PowerPoint</Application>
  <PresentationFormat>Custom</PresentationFormat>
  <Paragraphs>175</Paragraphs>
  <Slides>34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How The Web Works</vt:lpstr>
      <vt:lpstr>Internet vs. Web</vt:lpstr>
      <vt:lpstr>HTTP</vt:lpstr>
      <vt:lpstr>Uniform Resource Locator (URL)</vt:lpstr>
      <vt:lpstr>Uniform Resource Locator (URL) (cont.)</vt:lpstr>
      <vt:lpstr>Uniform Resource Locator (URL) (cont.)</vt:lpstr>
      <vt:lpstr>Domain Name System (DNS)</vt:lpstr>
      <vt:lpstr>HTTP and Internet</vt:lpstr>
      <vt:lpstr>Some HTTP Error Codes</vt:lpstr>
      <vt:lpstr>Web-related technologies</vt:lpstr>
      <vt:lpstr>Hypertext Markup Language (HTML)</vt:lpstr>
      <vt:lpstr>Cascading Style Sheets (CSS)</vt:lpstr>
      <vt:lpstr>JavaScript and DOM scripting</vt:lpstr>
      <vt:lpstr>Server-side programming</vt:lpstr>
      <vt:lpstr>The World Wide Web Consortium (W3C)</vt:lpstr>
      <vt:lpstr>Static vs Dynamic Web Pages</vt:lpstr>
      <vt:lpstr>Request Static Web Pages </vt:lpstr>
      <vt:lpstr>Request Dynamic Web Pages</vt:lpstr>
      <vt:lpstr>Creating Dynamic Web Pages </vt:lpstr>
      <vt:lpstr>Web Design</vt:lpstr>
      <vt:lpstr>Web Design</vt:lpstr>
      <vt:lpstr>Web Design (cont.)</vt:lpstr>
      <vt:lpstr>1. Design</vt:lpstr>
      <vt:lpstr>1. Design (cont.)</vt:lpstr>
      <vt:lpstr>1. Design (cont.)</vt:lpstr>
      <vt:lpstr>1. Design (cont.)</vt:lpstr>
      <vt:lpstr>2. Development</vt:lpstr>
      <vt:lpstr>2. Development (cont.)</vt:lpstr>
      <vt:lpstr>3. Content Strategy and creation</vt:lpstr>
      <vt:lpstr>4. Multimedia</vt:lpstr>
      <vt:lpstr>Software for Web Design and Development</vt:lpstr>
      <vt:lpstr>Software for Web Design and Development</vt:lpstr>
      <vt:lpstr>Test yourself</vt:lpstr>
      <vt:lpstr>Test yourself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Platform</dc:title>
  <dc:creator>khadijah alaydrus</dc:creator>
  <cp:lastModifiedBy>Windows User</cp:lastModifiedBy>
  <cp:revision>48</cp:revision>
  <dcterms:created xsi:type="dcterms:W3CDTF">2017-08-13T14:22:02Z</dcterms:created>
  <dcterms:modified xsi:type="dcterms:W3CDTF">2018-08-13T01:46:33Z</dcterms:modified>
</cp:coreProperties>
</file>