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9" r:id="rId3"/>
    <p:sldId id="301" r:id="rId4"/>
    <p:sldId id="260" r:id="rId5"/>
    <p:sldId id="262" r:id="rId6"/>
    <p:sldId id="263" r:id="rId7"/>
    <p:sldId id="266" r:id="rId8"/>
    <p:sldId id="267" r:id="rId9"/>
    <p:sldId id="281" r:id="rId10"/>
    <p:sldId id="282" r:id="rId11"/>
    <p:sldId id="283" r:id="rId12"/>
    <p:sldId id="285" r:id="rId13"/>
    <p:sldId id="286" r:id="rId14"/>
    <p:sldId id="302" r:id="rId15"/>
    <p:sldId id="304" r:id="rId16"/>
    <p:sldId id="308" r:id="rId17"/>
    <p:sldId id="309" r:id="rId18"/>
    <p:sldId id="341" r:id="rId19"/>
    <p:sldId id="276" r:id="rId20"/>
    <p:sldId id="310" r:id="rId21"/>
    <p:sldId id="277" r:id="rId22"/>
    <p:sldId id="306" r:id="rId23"/>
    <p:sldId id="278" r:id="rId24"/>
    <p:sldId id="300" r:id="rId25"/>
    <p:sldId id="342" r:id="rId26"/>
    <p:sldId id="343" r:id="rId27"/>
    <p:sldId id="344" r:id="rId28"/>
    <p:sldId id="345" r:id="rId29"/>
    <p:sldId id="346" r:id="rId30"/>
    <p:sldId id="347" r:id="rId31"/>
    <p:sldId id="348" r:id="rId32"/>
    <p:sldId id="349" r:id="rId3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098B5-2229-49D3-96E8-43B3511CEE05}" type="datetimeFigureOut">
              <a:rPr lang="id-ID" smtClean="0"/>
              <a:pPr/>
              <a:t>19/08/2018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CE542-DA31-4406-88BA-98E352B37A7D}" type="slidenum">
              <a:rPr lang="id-ID" smtClean="0"/>
              <a:pPr/>
              <a:t>‹#›</a:t>
            </a:fld>
            <a:endParaRPr lang="id-ID"/>
          </a:p>
        </p:txBody>
      </p:sp>
    </p:spTree>
    <p:extLst>
      <p:ext uri="{BB962C8B-B14F-4D97-AF65-F5344CB8AC3E}">
        <p14:creationId xmlns:p14="http://schemas.microsoft.com/office/powerpoint/2010/main" val="1413630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41CE542-DA31-4406-88BA-98E352B37A7D}" type="slidenum">
              <a:rPr lang="id-ID" smtClean="0"/>
              <a:pPr/>
              <a:t>19</a:t>
            </a:fld>
            <a:endParaRPr lang="id-ID"/>
          </a:p>
        </p:txBody>
      </p:sp>
    </p:spTree>
    <p:extLst>
      <p:ext uri="{BB962C8B-B14F-4D97-AF65-F5344CB8AC3E}">
        <p14:creationId xmlns:p14="http://schemas.microsoft.com/office/powerpoint/2010/main" val="65250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3A68AD2-D2B5-4B04-AB82-F45224593A6F}"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3A68AD2-D2B5-4B04-AB82-F45224593A6F}"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3A68AD2-D2B5-4B04-AB82-F45224593A6F}"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33A68AD2-D2B5-4B04-AB82-F45224593A6F}"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3A68AD2-D2B5-4B04-AB82-F45224593A6F}"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A7EFA93-3B14-42E7-BCF4-EF8EDE986677}" type="datetimeFigureOut">
              <a:rPr lang="id-ID" smtClean="0"/>
              <a:pPr/>
              <a:t>19/08/2018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3A68AD2-D2B5-4B04-AB82-F45224593A6F}"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3A68AD2-D2B5-4B04-AB82-F45224593A6F}"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33A68AD2-D2B5-4B04-AB82-F45224593A6F}"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3A68AD2-D2B5-4B04-AB82-F45224593A6F}"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3A68AD2-D2B5-4B04-AB82-F45224593A6F}"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A7EFA93-3B14-42E7-BCF4-EF8EDE986677}" type="datetimeFigureOut">
              <a:rPr lang="id-ID" smtClean="0"/>
              <a:pPr/>
              <a:t>19/08/2018</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3A68AD2-D2B5-4B04-AB82-F45224593A6F}"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A7EFA93-3B14-42E7-BCF4-EF8EDE986677}" type="datetimeFigureOut">
              <a:rPr lang="id-ID" smtClean="0"/>
              <a:pPr/>
              <a:t>19/08/2018</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A7EFA93-3B14-42E7-BCF4-EF8EDE986677}" type="datetimeFigureOut">
              <a:rPr lang="id-ID" smtClean="0"/>
              <a:pPr/>
              <a:t>19/08/2018</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3A68AD2-D2B5-4B04-AB82-F45224593A6F}"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Pengembangan</a:t>
            </a:r>
            <a:r>
              <a:rPr lang="en-US" dirty="0" smtClean="0"/>
              <a:t> </a:t>
            </a:r>
            <a:r>
              <a:rPr lang="en-US" dirty="0" err="1" smtClean="0"/>
              <a:t>Berbasis</a:t>
            </a:r>
            <a:r>
              <a:rPr lang="en-US" dirty="0" smtClean="0"/>
              <a:t> Platform</a:t>
            </a:r>
          </a:p>
          <a:p>
            <a:endParaRPr lang="en-US" dirty="0"/>
          </a:p>
          <a:p>
            <a:r>
              <a:rPr lang="en-US" dirty="0" smtClean="0"/>
              <a:t>Semester </a:t>
            </a:r>
            <a:r>
              <a:rPr lang="en-US" dirty="0" err="1" smtClean="0"/>
              <a:t>Gasal</a:t>
            </a:r>
            <a:endParaRPr lang="en-US" dirty="0" smtClean="0"/>
          </a:p>
          <a:p>
            <a:r>
              <a:rPr lang="en-US" dirty="0" smtClean="0"/>
              <a:t>2018/2019</a:t>
            </a:r>
            <a:endParaRPr lang="id-ID" dirty="0"/>
          </a:p>
        </p:txBody>
      </p:sp>
      <p:sp>
        <p:nvSpPr>
          <p:cNvPr id="2" name="Title 1"/>
          <p:cNvSpPr>
            <a:spLocks noGrp="1"/>
          </p:cNvSpPr>
          <p:nvPr>
            <p:ph type="ctrTitle"/>
          </p:nvPr>
        </p:nvSpPr>
        <p:spPr/>
        <p:txBody>
          <a:bodyPr/>
          <a:lstStyle/>
          <a:p>
            <a:r>
              <a:rPr lang="en-US" dirty="0" smtClean="0"/>
              <a:t>Introduction into HTML</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HTML Elements</a:t>
            </a:r>
            <a:endParaRPr lang="id-ID" dirty="0"/>
          </a:p>
        </p:txBody>
      </p:sp>
      <p:sp>
        <p:nvSpPr>
          <p:cNvPr id="3" name="Content Placeholder 2"/>
          <p:cNvSpPr>
            <a:spLocks noGrp="1"/>
          </p:cNvSpPr>
          <p:nvPr>
            <p:ph sz="quarter" idx="1"/>
          </p:nvPr>
        </p:nvSpPr>
        <p:spPr>
          <a:xfrm>
            <a:off x="457200" y="1600200"/>
            <a:ext cx="8229600" cy="4900634"/>
          </a:xfrm>
        </p:spPr>
        <p:txBody>
          <a:bodyPr>
            <a:noAutofit/>
          </a:bodyPr>
          <a:lstStyle/>
          <a:p>
            <a:r>
              <a:rPr lang="en-US" sz="2200" dirty="0" smtClean="0"/>
              <a:t>HTML </a:t>
            </a:r>
            <a:r>
              <a:rPr lang="en-US" sz="2200" dirty="0"/>
              <a:t>elements can be nested (elements can contain elements).</a:t>
            </a:r>
          </a:p>
          <a:p>
            <a:r>
              <a:rPr lang="en-US" sz="2200" dirty="0"/>
              <a:t>All HTML documents consist of nested HTML elements.</a:t>
            </a:r>
          </a:p>
          <a:p>
            <a:r>
              <a:rPr lang="en-US" sz="2200" dirty="0"/>
              <a:t>This example contains 4 HTML elements:</a:t>
            </a:r>
          </a:p>
          <a:p>
            <a:pPr>
              <a:buNone/>
            </a:pPr>
            <a:r>
              <a:rPr lang="id-ID" sz="2200" dirty="0" smtClean="0"/>
              <a:t>	</a:t>
            </a:r>
            <a:r>
              <a:rPr lang="en-US" sz="2200" b="0" i="0" dirty="0" smtClean="0">
                <a:solidFill>
                  <a:srgbClr val="0000FF"/>
                </a:solidFill>
                <a:latin typeface="Consolas"/>
              </a:rPr>
              <a:t>&lt;</a:t>
            </a:r>
            <a:r>
              <a:rPr lang="en-US" sz="2200" b="0" i="0" dirty="0" smtClean="0">
                <a:solidFill>
                  <a:srgbClr val="A52A2A"/>
                </a:solidFill>
                <a:latin typeface="Consolas"/>
              </a:rPr>
              <a:t>!DOCTYPE</a:t>
            </a:r>
            <a:r>
              <a:rPr lang="en-US" sz="2200" b="0" i="0" dirty="0" smtClean="0">
                <a:solidFill>
                  <a:srgbClr val="000000"/>
                </a:solidFill>
                <a:latin typeface="Consolas"/>
              </a:rPr>
              <a:t> </a:t>
            </a:r>
            <a:r>
              <a:rPr lang="en-US" sz="2200" b="0" i="0" dirty="0" smtClean="0">
                <a:solidFill>
                  <a:srgbClr val="DC143C"/>
                </a:solidFill>
                <a:latin typeface="Consolas"/>
              </a:rPr>
              <a:t>html</a:t>
            </a:r>
            <a:r>
              <a:rPr lang="en-US" sz="2200" b="0" i="0" dirty="0" smtClean="0">
                <a:solidFill>
                  <a:srgbClr val="0000FF"/>
                </a:solidFill>
                <a:latin typeface="Consolas"/>
              </a:rPr>
              <a:t>&gt;</a:t>
            </a:r>
            <a:r>
              <a:rPr lang="en-US" sz="2200" dirty="0" smtClean="0"/>
              <a:t/>
            </a:r>
            <a:br>
              <a:rPr lang="en-US" sz="2200" dirty="0" smtClean="0"/>
            </a:br>
            <a:r>
              <a:rPr lang="en-US" sz="2200" b="0" i="0" dirty="0" smtClean="0">
                <a:solidFill>
                  <a:srgbClr val="0000FF"/>
                </a:solidFill>
                <a:latin typeface="Consolas"/>
              </a:rPr>
              <a:t>&lt;</a:t>
            </a:r>
            <a:r>
              <a:rPr lang="en-US" sz="2200" b="0" i="0" dirty="0" smtClean="0">
                <a:solidFill>
                  <a:srgbClr val="A52A2A"/>
                </a:solidFill>
                <a:latin typeface="Consolas"/>
              </a:rPr>
              <a:t>html</a:t>
            </a:r>
            <a:r>
              <a:rPr lang="en-US" sz="2200" b="0" i="0" dirty="0" smtClean="0">
                <a:solidFill>
                  <a:srgbClr val="0000FF"/>
                </a:solidFill>
                <a:latin typeface="Consolas"/>
              </a:rPr>
              <a:t>&gt;</a:t>
            </a:r>
            <a:r>
              <a:rPr lang="en-US" sz="2200" dirty="0" smtClean="0"/>
              <a:t/>
            </a:r>
            <a:br>
              <a:rPr lang="en-US" sz="2200" dirty="0" smtClean="0"/>
            </a:br>
            <a:r>
              <a:rPr lang="en-US" sz="2200" dirty="0" smtClean="0"/>
              <a:t/>
            </a:r>
            <a:br>
              <a:rPr lang="en-US" sz="2200" dirty="0" smtClean="0"/>
            </a:br>
            <a:r>
              <a:rPr lang="en-US" sz="2200" b="0" i="0" dirty="0" smtClean="0">
                <a:solidFill>
                  <a:srgbClr val="0000FF"/>
                </a:solidFill>
                <a:latin typeface="Consolas"/>
              </a:rPr>
              <a:t>&lt;</a:t>
            </a:r>
            <a:r>
              <a:rPr lang="en-US" sz="2200" b="0" i="0" dirty="0" smtClean="0">
                <a:solidFill>
                  <a:srgbClr val="A52A2A"/>
                </a:solidFill>
                <a:latin typeface="Consolas"/>
              </a:rPr>
              <a:t>body</a:t>
            </a:r>
            <a:r>
              <a:rPr lang="en-US" sz="2200" b="0" i="0" dirty="0" smtClean="0">
                <a:solidFill>
                  <a:srgbClr val="0000FF"/>
                </a:solidFill>
                <a:latin typeface="Consolas"/>
              </a:rPr>
              <a:t>&gt;</a:t>
            </a:r>
            <a:r>
              <a:rPr lang="en-US" sz="2200" dirty="0" smtClean="0"/>
              <a:t/>
            </a:r>
            <a:br>
              <a:rPr lang="en-US" sz="2200" dirty="0" smtClean="0"/>
            </a:br>
            <a:r>
              <a:rPr lang="en-US" sz="2200" b="0" i="0" dirty="0" smtClean="0">
                <a:solidFill>
                  <a:srgbClr val="000000"/>
                </a:solidFill>
                <a:latin typeface="Consolas"/>
              </a:rPr>
              <a:t>  </a:t>
            </a:r>
            <a:r>
              <a:rPr lang="en-US" sz="2200" b="0" i="0" dirty="0" smtClean="0">
                <a:solidFill>
                  <a:srgbClr val="0000FF"/>
                </a:solidFill>
                <a:latin typeface="Consolas"/>
              </a:rPr>
              <a:t>&lt;</a:t>
            </a:r>
            <a:r>
              <a:rPr lang="en-US" sz="2200" b="0" i="0" dirty="0" smtClean="0">
                <a:solidFill>
                  <a:srgbClr val="A52A2A"/>
                </a:solidFill>
                <a:latin typeface="Consolas"/>
              </a:rPr>
              <a:t>h1</a:t>
            </a:r>
            <a:r>
              <a:rPr lang="en-US" sz="2200" b="0" i="0" dirty="0" smtClean="0">
                <a:solidFill>
                  <a:srgbClr val="0000FF"/>
                </a:solidFill>
                <a:latin typeface="Consolas"/>
              </a:rPr>
              <a:t>&gt;</a:t>
            </a:r>
            <a:r>
              <a:rPr lang="en-US" sz="2200" b="0" i="0" dirty="0" smtClean="0">
                <a:solidFill>
                  <a:srgbClr val="000000"/>
                </a:solidFill>
                <a:latin typeface="Consolas"/>
              </a:rPr>
              <a:t>My First Heading</a:t>
            </a:r>
            <a:r>
              <a:rPr lang="en-US" sz="2200" b="0" i="0" dirty="0" smtClean="0">
                <a:solidFill>
                  <a:srgbClr val="0000FF"/>
                </a:solidFill>
                <a:latin typeface="Consolas"/>
              </a:rPr>
              <a:t>&lt;</a:t>
            </a:r>
            <a:r>
              <a:rPr lang="en-US" sz="2200" b="0" i="0" dirty="0" smtClean="0">
                <a:solidFill>
                  <a:srgbClr val="A52A2A"/>
                </a:solidFill>
                <a:latin typeface="Consolas"/>
              </a:rPr>
              <a:t>/h1</a:t>
            </a:r>
            <a:r>
              <a:rPr lang="en-US" sz="2200" b="0" i="0" dirty="0" smtClean="0">
                <a:solidFill>
                  <a:srgbClr val="0000FF"/>
                </a:solidFill>
                <a:latin typeface="Consolas"/>
              </a:rPr>
              <a:t>&gt;</a:t>
            </a:r>
            <a:r>
              <a:rPr lang="en-US" sz="2200" dirty="0" smtClean="0"/>
              <a:t/>
            </a:r>
            <a:br>
              <a:rPr lang="en-US" sz="2200" dirty="0" smtClean="0"/>
            </a:br>
            <a:r>
              <a:rPr lang="en-US" sz="2200" b="0" i="0" dirty="0" smtClean="0">
                <a:solidFill>
                  <a:srgbClr val="000000"/>
                </a:solidFill>
                <a:latin typeface="Consolas"/>
              </a:rPr>
              <a:t>  </a:t>
            </a:r>
            <a:r>
              <a:rPr lang="en-US" sz="2200" b="0" i="0" dirty="0" smtClean="0">
                <a:solidFill>
                  <a:srgbClr val="0000FF"/>
                </a:solidFill>
                <a:latin typeface="Consolas"/>
              </a:rPr>
              <a:t>&lt;</a:t>
            </a:r>
            <a:r>
              <a:rPr lang="en-US" sz="2200" b="0" i="0" dirty="0" smtClean="0">
                <a:solidFill>
                  <a:srgbClr val="A52A2A"/>
                </a:solidFill>
                <a:latin typeface="Consolas"/>
              </a:rPr>
              <a:t>p</a:t>
            </a:r>
            <a:r>
              <a:rPr lang="en-US" sz="2200" b="0" i="0" dirty="0" smtClean="0">
                <a:solidFill>
                  <a:srgbClr val="0000FF"/>
                </a:solidFill>
                <a:latin typeface="Consolas"/>
              </a:rPr>
              <a:t>&gt;</a:t>
            </a:r>
            <a:r>
              <a:rPr lang="en-US" sz="2200" b="0" i="0" dirty="0" smtClean="0">
                <a:solidFill>
                  <a:srgbClr val="000000"/>
                </a:solidFill>
                <a:latin typeface="Consolas"/>
              </a:rPr>
              <a:t>My first paragraph.</a:t>
            </a:r>
            <a:r>
              <a:rPr lang="en-US" sz="2200" b="0" i="0" dirty="0" smtClean="0">
                <a:solidFill>
                  <a:srgbClr val="0000FF"/>
                </a:solidFill>
                <a:latin typeface="Consolas"/>
              </a:rPr>
              <a:t>&lt;</a:t>
            </a:r>
            <a:r>
              <a:rPr lang="en-US" sz="2200" b="0" i="0" dirty="0" smtClean="0">
                <a:solidFill>
                  <a:srgbClr val="A52A2A"/>
                </a:solidFill>
                <a:latin typeface="Consolas"/>
              </a:rPr>
              <a:t>/p</a:t>
            </a:r>
            <a:r>
              <a:rPr lang="en-US" sz="2200" b="0" i="0" dirty="0" smtClean="0">
                <a:solidFill>
                  <a:srgbClr val="0000FF"/>
                </a:solidFill>
                <a:latin typeface="Consolas"/>
              </a:rPr>
              <a:t>&gt;</a:t>
            </a:r>
            <a:r>
              <a:rPr lang="en-US" sz="2200" dirty="0" smtClean="0"/>
              <a:t/>
            </a:r>
            <a:br>
              <a:rPr lang="en-US" sz="2200" dirty="0" smtClean="0"/>
            </a:br>
            <a:r>
              <a:rPr lang="en-US" sz="2200" b="0" i="0" dirty="0" smtClean="0">
                <a:solidFill>
                  <a:srgbClr val="0000FF"/>
                </a:solidFill>
                <a:latin typeface="Consolas"/>
              </a:rPr>
              <a:t>&lt;</a:t>
            </a:r>
            <a:r>
              <a:rPr lang="en-US" sz="2200" b="0" i="0" dirty="0" smtClean="0">
                <a:solidFill>
                  <a:srgbClr val="A52A2A"/>
                </a:solidFill>
                <a:latin typeface="Consolas"/>
              </a:rPr>
              <a:t>/body</a:t>
            </a:r>
            <a:r>
              <a:rPr lang="en-US" sz="2200" b="0" i="0" dirty="0" smtClean="0">
                <a:solidFill>
                  <a:srgbClr val="0000FF"/>
                </a:solidFill>
                <a:latin typeface="Consolas"/>
              </a:rPr>
              <a:t>&gt;</a:t>
            </a:r>
            <a:r>
              <a:rPr lang="en-US" sz="2200" dirty="0" smtClean="0"/>
              <a:t/>
            </a:r>
            <a:br>
              <a:rPr lang="en-US" sz="2200" dirty="0" smtClean="0"/>
            </a:br>
            <a:r>
              <a:rPr lang="en-US" sz="2200" dirty="0" smtClean="0"/>
              <a:t/>
            </a:r>
            <a:br>
              <a:rPr lang="en-US" sz="2200" dirty="0" smtClean="0"/>
            </a:br>
            <a:r>
              <a:rPr lang="en-US" sz="2200" b="0" i="0" dirty="0" smtClean="0">
                <a:solidFill>
                  <a:srgbClr val="0000FF"/>
                </a:solidFill>
                <a:latin typeface="Consolas"/>
              </a:rPr>
              <a:t>&lt;</a:t>
            </a:r>
            <a:r>
              <a:rPr lang="en-US" sz="2200" b="0" i="0" dirty="0" smtClean="0">
                <a:solidFill>
                  <a:srgbClr val="A52A2A"/>
                </a:solidFill>
                <a:latin typeface="Consolas"/>
              </a:rPr>
              <a:t>/html</a:t>
            </a:r>
            <a:r>
              <a:rPr lang="en-US" sz="2200" b="0" i="0" dirty="0" smtClean="0">
                <a:solidFill>
                  <a:srgbClr val="0000FF"/>
                </a:solidFill>
                <a:latin typeface="Consolas"/>
              </a:rPr>
              <a:t>&gt;</a:t>
            </a:r>
            <a:endParaRPr lang="id-ID"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id-ID" dirty="0"/>
          </a:p>
        </p:txBody>
      </p:sp>
      <p:sp>
        <p:nvSpPr>
          <p:cNvPr id="3" name="Content Placeholder 2"/>
          <p:cNvSpPr>
            <a:spLocks noGrp="1"/>
          </p:cNvSpPr>
          <p:nvPr>
            <p:ph sz="quarter" idx="1"/>
          </p:nvPr>
        </p:nvSpPr>
        <p:spPr/>
        <p:txBody>
          <a:bodyPr>
            <a:normAutofit/>
          </a:bodyPr>
          <a:lstStyle/>
          <a:p>
            <a:r>
              <a:rPr lang="en-US" dirty="0"/>
              <a:t>The </a:t>
            </a:r>
            <a:r>
              <a:rPr lang="en-US" b="1" dirty="0"/>
              <a:t>&lt;html&gt;</a:t>
            </a:r>
            <a:r>
              <a:rPr lang="en-US" dirty="0"/>
              <a:t> element defines the </a:t>
            </a:r>
            <a:r>
              <a:rPr lang="en-US" b="1" dirty="0"/>
              <a:t>whole document</a:t>
            </a:r>
            <a:r>
              <a:rPr lang="en-US" dirty="0"/>
              <a:t>.</a:t>
            </a:r>
          </a:p>
          <a:p>
            <a:pPr lvl="1"/>
            <a:r>
              <a:rPr lang="en-US" dirty="0"/>
              <a:t>It has a </a:t>
            </a:r>
            <a:r>
              <a:rPr lang="en-US" b="1" dirty="0"/>
              <a:t>start</a:t>
            </a:r>
            <a:r>
              <a:rPr lang="en-US" dirty="0"/>
              <a:t> tag &lt;html&gt; and an </a:t>
            </a:r>
            <a:r>
              <a:rPr lang="en-US" b="1" dirty="0"/>
              <a:t>end</a:t>
            </a:r>
            <a:r>
              <a:rPr lang="en-US" dirty="0"/>
              <a:t> tag &lt;/html&gt;.</a:t>
            </a:r>
          </a:p>
          <a:p>
            <a:pPr lvl="1"/>
            <a:r>
              <a:rPr lang="en-US" dirty="0"/>
              <a:t>The element </a:t>
            </a:r>
            <a:r>
              <a:rPr lang="en-US" b="1" dirty="0"/>
              <a:t>content</a:t>
            </a:r>
            <a:r>
              <a:rPr lang="en-US" dirty="0"/>
              <a:t> is another HTML element (the &lt;body&gt; element</a:t>
            </a:r>
            <a:r>
              <a:rPr lang="en-US" dirty="0" smtClean="0"/>
              <a:t>).</a:t>
            </a:r>
            <a:endParaRPr lang="id-ID" dirty="0" smtClean="0"/>
          </a:p>
          <a:p>
            <a:r>
              <a:rPr lang="en-US" dirty="0"/>
              <a:t>The </a:t>
            </a:r>
            <a:r>
              <a:rPr lang="en-US" b="1" dirty="0"/>
              <a:t>&lt;body&gt;</a:t>
            </a:r>
            <a:r>
              <a:rPr lang="en-US" dirty="0"/>
              <a:t> element defines the </a:t>
            </a:r>
            <a:r>
              <a:rPr lang="en-US" b="1" dirty="0"/>
              <a:t>document body</a:t>
            </a:r>
            <a:r>
              <a:rPr lang="en-US" dirty="0"/>
              <a:t>.</a:t>
            </a:r>
          </a:p>
          <a:p>
            <a:pPr lvl="1"/>
            <a:r>
              <a:rPr lang="en-US" dirty="0"/>
              <a:t>It has a </a:t>
            </a:r>
            <a:r>
              <a:rPr lang="en-US" b="1" dirty="0"/>
              <a:t>start</a:t>
            </a:r>
            <a:r>
              <a:rPr lang="en-US" dirty="0"/>
              <a:t> tag &lt;body&gt; and an </a:t>
            </a:r>
            <a:r>
              <a:rPr lang="en-US" b="1" dirty="0"/>
              <a:t>end</a:t>
            </a:r>
            <a:r>
              <a:rPr lang="en-US" dirty="0"/>
              <a:t> tag &lt;/body&gt;.</a:t>
            </a:r>
          </a:p>
          <a:p>
            <a:pPr lvl="1"/>
            <a:r>
              <a:rPr lang="en-US" dirty="0"/>
              <a:t>The element </a:t>
            </a:r>
            <a:r>
              <a:rPr lang="en-US" b="1" dirty="0"/>
              <a:t>content</a:t>
            </a:r>
            <a:r>
              <a:rPr lang="en-US" dirty="0"/>
              <a:t> is two other HTML elements (&lt;h1&gt; and &lt;p&gt;).</a:t>
            </a:r>
          </a:p>
          <a:p>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 Forget the End Tag</a:t>
            </a:r>
            <a:endParaRPr lang="id-ID" dirty="0"/>
          </a:p>
        </p:txBody>
      </p:sp>
      <p:sp>
        <p:nvSpPr>
          <p:cNvPr id="3" name="Content Placeholder 2"/>
          <p:cNvSpPr>
            <a:spLocks noGrp="1"/>
          </p:cNvSpPr>
          <p:nvPr>
            <p:ph sz="quarter" idx="1"/>
          </p:nvPr>
        </p:nvSpPr>
        <p:spPr>
          <a:xfrm>
            <a:off x="457200" y="1600200"/>
            <a:ext cx="8229600" cy="4900634"/>
          </a:xfrm>
        </p:spPr>
        <p:txBody>
          <a:bodyPr>
            <a:noAutofit/>
          </a:bodyPr>
          <a:lstStyle/>
          <a:p>
            <a:r>
              <a:rPr lang="en-US" sz="2400" dirty="0" smtClean="0"/>
              <a:t>Some </a:t>
            </a:r>
            <a:r>
              <a:rPr lang="en-US" sz="2400" dirty="0"/>
              <a:t>HTML elements will display correctly, even if you forget the end tag</a:t>
            </a:r>
            <a:r>
              <a:rPr lang="en-US" sz="2400" dirty="0" smtClean="0"/>
              <a:t>:</a:t>
            </a:r>
            <a:endParaRPr lang="id-ID" sz="2400" dirty="0" smtClean="0"/>
          </a:p>
          <a:p>
            <a:r>
              <a:rPr lang="en-US" sz="2400" dirty="0"/>
              <a:t>The example above works in all browsers, because the closing tag is considered optional.</a:t>
            </a:r>
          </a:p>
          <a:p>
            <a:r>
              <a:rPr lang="en-US" sz="2400" dirty="0"/>
              <a:t>Never rely on this. It might produce unexpected results and/or errors if you forget the end tag.</a:t>
            </a:r>
          </a:p>
          <a:p>
            <a:pPr>
              <a:buNone/>
            </a:pPr>
            <a:r>
              <a:rPr lang="id-ID" sz="2400" dirty="0" smtClean="0"/>
              <a:t>	</a:t>
            </a:r>
            <a:r>
              <a:rPr lang="en-US" sz="2000" b="0" i="0" dirty="0" smtClean="0">
                <a:solidFill>
                  <a:srgbClr val="0000FF"/>
                </a:solidFill>
                <a:latin typeface="Consolas"/>
              </a:rPr>
              <a:t>&lt;</a:t>
            </a:r>
            <a:r>
              <a:rPr lang="en-US" sz="2000" b="0" i="0" dirty="0" smtClean="0">
                <a:solidFill>
                  <a:srgbClr val="A52A2A"/>
                </a:solidFill>
                <a:latin typeface="Consolas"/>
              </a:rPr>
              <a:t>html</a:t>
            </a:r>
            <a:r>
              <a:rPr lang="en-US" sz="2000" b="0" i="0" dirty="0" smtClean="0">
                <a:solidFill>
                  <a:srgbClr val="0000FF"/>
                </a:solidFill>
                <a:latin typeface="Consolas"/>
              </a:rPr>
              <a:t>&gt;</a:t>
            </a:r>
            <a:r>
              <a:rPr lang="en-US" sz="2000" dirty="0" smtClean="0"/>
              <a:t/>
            </a:r>
            <a:br>
              <a:rPr lang="en-US" sz="2000" dirty="0" smtClean="0"/>
            </a:br>
            <a:r>
              <a:rPr lang="en-US" sz="2000" b="0" i="0" dirty="0" smtClean="0">
                <a:solidFill>
                  <a:srgbClr val="0000FF"/>
                </a:solidFill>
                <a:latin typeface="Consolas"/>
              </a:rPr>
              <a:t>&lt;</a:t>
            </a:r>
            <a:r>
              <a:rPr lang="en-US" sz="2000" b="0" i="0" dirty="0" smtClean="0">
                <a:solidFill>
                  <a:srgbClr val="A52A2A"/>
                </a:solidFill>
                <a:latin typeface="Consolas"/>
              </a:rPr>
              <a:t>body</a:t>
            </a:r>
            <a:r>
              <a:rPr lang="en-US" sz="2000" b="0" i="0" dirty="0" smtClean="0">
                <a:solidFill>
                  <a:srgbClr val="0000FF"/>
                </a:solidFill>
                <a:latin typeface="Consolas"/>
              </a:rPr>
              <a:t>&gt;</a:t>
            </a:r>
            <a:r>
              <a:rPr lang="en-US" sz="2000" dirty="0" smtClean="0"/>
              <a:t/>
            </a:r>
            <a:br>
              <a:rPr lang="en-US" sz="2000" dirty="0" smtClean="0"/>
            </a:br>
            <a:r>
              <a:rPr lang="en-US" sz="2000" b="0" i="0" dirty="0" smtClean="0">
                <a:solidFill>
                  <a:srgbClr val="000000"/>
                </a:solidFill>
                <a:latin typeface="Consolas"/>
              </a:rPr>
              <a:t>  </a:t>
            </a:r>
            <a:r>
              <a:rPr lang="en-US" sz="2000" b="0" i="0" dirty="0" smtClean="0">
                <a:solidFill>
                  <a:srgbClr val="0000FF"/>
                </a:solidFill>
                <a:latin typeface="Consolas"/>
              </a:rPr>
              <a:t>&lt;</a:t>
            </a:r>
            <a:r>
              <a:rPr lang="en-US" sz="2000" b="0" i="0" dirty="0" smtClean="0">
                <a:solidFill>
                  <a:srgbClr val="A52A2A"/>
                </a:solidFill>
                <a:latin typeface="Consolas"/>
              </a:rPr>
              <a:t>p</a:t>
            </a:r>
            <a:r>
              <a:rPr lang="en-US" sz="2000" b="0" i="0" dirty="0" smtClean="0">
                <a:solidFill>
                  <a:srgbClr val="0000FF"/>
                </a:solidFill>
                <a:latin typeface="Consolas"/>
              </a:rPr>
              <a:t>&gt;</a:t>
            </a:r>
            <a:r>
              <a:rPr lang="en-US" sz="2000" b="0" i="0" dirty="0" smtClean="0">
                <a:solidFill>
                  <a:srgbClr val="000000"/>
                </a:solidFill>
                <a:latin typeface="Consolas"/>
              </a:rPr>
              <a:t>This is a paragraph</a:t>
            </a:r>
            <a:r>
              <a:rPr lang="en-US" sz="2000" dirty="0" smtClean="0"/>
              <a:t/>
            </a:r>
            <a:br>
              <a:rPr lang="en-US" sz="2000" dirty="0" smtClean="0"/>
            </a:br>
            <a:r>
              <a:rPr lang="en-US" sz="2000" b="0" i="0" dirty="0" smtClean="0">
                <a:solidFill>
                  <a:srgbClr val="000000"/>
                </a:solidFill>
                <a:latin typeface="Consolas"/>
              </a:rPr>
              <a:t>  </a:t>
            </a:r>
            <a:r>
              <a:rPr lang="en-US" sz="2000" b="0" i="0" dirty="0" smtClean="0">
                <a:solidFill>
                  <a:srgbClr val="0000FF"/>
                </a:solidFill>
                <a:latin typeface="Consolas"/>
              </a:rPr>
              <a:t>&lt;</a:t>
            </a:r>
            <a:r>
              <a:rPr lang="en-US" sz="2000" b="0" i="0" dirty="0" smtClean="0">
                <a:solidFill>
                  <a:srgbClr val="A52A2A"/>
                </a:solidFill>
                <a:latin typeface="Consolas"/>
              </a:rPr>
              <a:t>p</a:t>
            </a:r>
            <a:r>
              <a:rPr lang="en-US" sz="2000" b="0" i="0" dirty="0" smtClean="0">
                <a:solidFill>
                  <a:srgbClr val="0000FF"/>
                </a:solidFill>
                <a:latin typeface="Consolas"/>
              </a:rPr>
              <a:t>&gt;</a:t>
            </a:r>
            <a:r>
              <a:rPr lang="en-US" sz="2000" b="0" i="0" dirty="0" smtClean="0">
                <a:solidFill>
                  <a:srgbClr val="000000"/>
                </a:solidFill>
                <a:latin typeface="Consolas"/>
              </a:rPr>
              <a:t>This is a paragraph </a:t>
            </a:r>
            <a:r>
              <a:rPr lang="en-US" sz="2000" dirty="0" smtClean="0"/>
              <a:t/>
            </a:r>
            <a:br>
              <a:rPr lang="en-US" sz="2000" dirty="0" smtClean="0"/>
            </a:br>
            <a:r>
              <a:rPr lang="en-US" sz="2000" b="0" i="0" dirty="0" smtClean="0">
                <a:solidFill>
                  <a:srgbClr val="0000FF"/>
                </a:solidFill>
                <a:latin typeface="Consolas"/>
              </a:rPr>
              <a:t>&lt;</a:t>
            </a:r>
            <a:r>
              <a:rPr lang="en-US" sz="2000" b="0" i="0" dirty="0" smtClean="0">
                <a:solidFill>
                  <a:srgbClr val="A52A2A"/>
                </a:solidFill>
                <a:latin typeface="Consolas"/>
              </a:rPr>
              <a:t>/body</a:t>
            </a:r>
            <a:r>
              <a:rPr lang="en-US" sz="2000" b="0" i="0" dirty="0" smtClean="0">
                <a:solidFill>
                  <a:srgbClr val="0000FF"/>
                </a:solidFill>
                <a:latin typeface="Consolas"/>
              </a:rPr>
              <a:t>&gt;</a:t>
            </a:r>
            <a:r>
              <a:rPr lang="en-US" sz="2000" dirty="0" smtClean="0"/>
              <a:t/>
            </a:r>
            <a:br>
              <a:rPr lang="en-US" sz="2000" dirty="0" smtClean="0"/>
            </a:br>
            <a:r>
              <a:rPr lang="en-US" sz="2000" b="0" i="0" dirty="0" smtClean="0">
                <a:solidFill>
                  <a:srgbClr val="0000FF"/>
                </a:solidFill>
                <a:latin typeface="Consolas"/>
              </a:rPr>
              <a:t>&lt;</a:t>
            </a:r>
            <a:r>
              <a:rPr lang="en-US" sz="2000" b="0" i="0" dirty="0" smtClean="0">
                <a:solidFill>
                  <a:srgbClr val="A52A2A"/>
                </a:solidFill>
                <a:latin typeface="Consolas"/>
              </a:rPr>
              <a:t>/html</a:t>
            </a:r>
            <a:r>
              <a:rPr lang="en-US" sz="2000" b="0" i="0" dirty="0" smtClean="0">
                <a:solidFill>
                  <a:srgbClr val="0000FF"/>
                </a:solidFill>
                <a:latin typeface="Consolas"/>
              </a:rPr>
              <a:t>&gt;</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Empty HTML Elements</a:t>
            </a:r>
            <a:endParaRPr lang="id-ID" dirty="0"/>
          </a:p>
        </p:txBody>
      </p:sp>
      <p:sp>
        <p:nvSpPr>
          <p:cNvPr id="3" name="Content Placeholder 2"/>
          <p:cNvSpPr>
            <a:spLocks noGrp="1"/>
          </p:cNvSpPr>
          <p:nvPr>
            <p:ph sz="quarter" idx="1"/>
          </p:nvPr>
        </p:nvSpPr>
        <p:spPr/>
        <p:txBody>
          <a:bodyPr>
            <a:normAutofit/>
          </a:bodyPr>
          <a:lstStyle/>
          <a:p>
            <a:pPr>
              <a:spcBef>
                <a:spcPts val="1200"/>
              </a:spcBef>
            </a:pPr>
            <a:r>
              <a:rPr lang="en-US" sz="2400" dirty="0" smtClean="0"/>
              <a:t>HTML </a:t>
            </a:r>
            <a:r>
              <a:rPr lang="en-US" sz="2400" dirty="0"/>
              <a:t>elements with no content are called empty elements.</a:t>
            </a:r>
          </a:p>
          <a:p>
            <a:pPr>
              <a:spcBef>
                <a:spcPts val="1200"/>
              </a:spcBef>
            </a:pPr>
            <a:r>
              <a:rPr lang="en-US" sz="2400" dirty="0"/>
              <a:t>&lt;</a:t>
            </a:r>
            <a:r>
              <a:rPr lang="en-US" sz="2400" dirty="0" err="1"/>
              <a:t>br</a:t>
            </a:r>
            <a:r>
              <a:rPr lang="en-US" sz="2400" dirty="0"/>
              <a:t>&gt; is an empty element without a closing tag (the &lt;</a:t>
            </a:r>
            <a:r>
              <a:rPr lang="en-US" sz="2400" dirty="0" err="1"/>
              <a:t>br</a:t>
            </a:r>
            <a:r>
              <a:rPr lang="en-US" sz="2400" dirty="0"/>
              <a:t>&gt; tag defines a line break).</a:t>
            </a:r>
          </a:p>
          <a:p>
            <a:pPr>
              <a:spcBef>
                <a:spcPts val="1200"/>
              </a:spcBef>
            </a:pPr>
            <a:r>
              <a:rPr lang="en-US" sz="2400" dirty="0"/>
              <a:t>Empty elements can be "closed" in the opening tag like this: &lt;</a:t>
            </a:r>
            <a:r>
              <a:rPr lang="en-US" sz="2400" dirty="0" err="1"/>
              <a:t>br</a:t>
            </a:r>
            <a:r>
              <a:rPr lang="en-US" sz="2400" dirty="0"/>
              <a:t> /&gt;.</a:t>
            </a:r>
          </a:p>
          <a:p>
            <a:pPr>
              <a:spcBef>
                <a:spcPts val="1200"/>
              </a:spcBef>
            </a:pPr>
            <a:r>
              <a:rPr lang="en-US" sz="2400" dirty="0"/>
              <a:t>HTML5 does not require empty elements to be closed. But if you want stricter validation, or you need to make your document readable by XML parsers, you should close all HTML elements. </a:t>
            </a:r>
          </a:p>
          <a:p>
            <a:pPr>
              <a:spcBef>
                <a:spcPts val="1200"/>
              </a:spcBef>
            </a:pPr>
            <a:endParaRPr lang="id-ID"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HTML </a:t>
            </a:r>
            <a:r>
              <a:rPr lang="id-ID" dirty="0" smtClean="0"/>
              <a:t>Attributes</a:t>
            </a:r>
            <a:endParaRPr lang="id-ID" dirty="0"/>
          </a:p>
        </p:txBody>
      </p:sp>
      <p:sp>
        <p:nvSpPr>
          <p:cNvPr id="3" name="Content Placeholder 2"/>
          <p:cNvSpPr>
            <a:spLocks noGrp="1"/>
          </p:cNvSpPr>
          <p:nvPr>
            <p:ph sz="quarter" idx="1"/>
          </p:nvPr>
        </p:nvSpPr>
        <p:spPr/>
        <p:txBody>
          <a:bodyPr>
            <a:noAutofit/>
          </a:bodyPr>
          <a:lstStyle/>
          <a:p>
            <a:pPr>
              <a:spcBef>
                <a:spcPts val="1200"/>
              </a:spcBef>
            </a:pPr>
            <a:r>
              <a:rPr lang="id-ID" sz="2400" dirty="0"/>
              <a:t>Attributes provide additional information about HTML elements</a:t>
            </a:r>
            <a:r>
              <a:rPr lang="id-ID" sz="2400" dirty="0" smtClean="0"/>
              <a:t>.</a:t>
            </a:r>
          </a:p>
          <a:p>
            <a:pPr>
              <a:spcBef>
                <a:spcPts val="1200"/>
              </a:spcBef>
            </a:pPr>
            <a:r>
              <a:rPr lang="en-US" sz="2400" dirty="0"/>
              <a:t>HTML elements can have </a:t>
            </a:r>
            <a:r>
              <a:rPr lang="en-US" sz="2400" b="1" dirty="0"/>
              <a:t>attributes</a:t>
            </a:r>
            <a:endParaRPr lang="en-US" sz="2400" dirty="0"/>
          </a:p>
          <a:p>
            <a:pPr>
              <a:spcBef>
                <a:spcPts val="1200"/>
              </a:spcBef>
            </a:pPr>
            <a:r>
              <a:rPr lang="en-US" sz="2400" dirty="0" smtClean="0"/>
              <a:t>Attributes </a:t>
            </a:r>
            <a:r>
              <a:rPr lang="en-US" sz="2400" dirty="0"/>
              <a:t>are always specified in </a:t>
            </a:r>
            <a:r>
              <a:rPr lang="en-US" sz="2400" b="1" dirty="0"/>
              <a:t>the start tag</a:t>
            </a:r>
            <a:endParaRPr lang="en-US" sz="2400" dirty="0"/>
          </a:p>
          <a:p>
            <a:pPr>
              <a:spcBef>
                <a:spcPts val="1200"/>
              </a:spcBef>
            </a:pPr>
            <a:r>
              <a:rPr lang="en-US" sz="2400" dirty="0"/>
              <a:t>Attributes come in name/value pairs like: </a:t>
            </a:r>
            <a:r>
              <a:rPr lang="en-US" sz="2400" b="1" dirty="0"/>
              <a:t>name="value"</a:t>
            </a:r>
            <a:endParaRPr lang="en-US" sz="2400" dirty="0"/>
          </a:p>
          <a:p>
            <a:r>
              <a:rPr lang="en-US" sz="2400" dirty="0"/>
              <a:t>The HTML5 standard does not require lower case attribute names.</a:t>
            </a:r>
          </a:p>
          <a:p>
            <a:r>
              <a:rPr lang="en-US" sz="2400" dirty="0"/>
              <a:t>The title attribute can be written with upper or lower case like </a:t>
            </a:r>
            <a:r>
              <a:rPr lang="en-US" sz="2400" b="1" dirty="0"/>
              <a:t>Title</a:t>
            </a:r>
            <a:r>
              <a:rPr lang="en-US" sz="2400" dirty="0"/>
              <a:t> and/or </a:t>
            </a:r>
            <a:r>
              <a:rPr lang="en-US" sz="2400" b="1" dirty="0"/>
              <a:t>TITLE</a:t>
            </a:r>
            <a:r>
              <a:rPr lang="en-US" sz="2400" dirty="0"/>
              <a:t>.</a:t>
            </a:r>
          </a:p>
          <a:p>
            <a:r>
              <a:rPr lang="en-US" sz="2400" dirty="0"/>
              <a:t>W3C </a:t>
            </a:r>
            <a:r>
              <a:rPr lang="en-US" sz="2400" b="1" dirty="0"/>
              <a:t>recommends</a:t>
            </a:r>
            <a:r>
              <a:rPr lang="en-US" sz="2400" dirty="0"/>
              <a:t> </a:t>
            </a:r>
            <a:r>
              <a:rPr lang="en-US" sz="2400" dirty="0" smtClean="0"/>
              <a:t>: Always </a:t>
            </a:r>
            <a:r>
              <a:rPr lang="en-US" sz="2400" dirty="0"/>
              <a:t>Use Lowercase </a:t>
            </a:r>
            <a:r>
              <a:rPr lang="en-US" sz="2400" dirty="0" smtClean="0"/>
              <a:t>Attributes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HTML Attributes</a:t>
            </a:r>
            <a:endParaRPr lang="id-ID" dirty="0"/>
          </a:p>
        </p:txBody>
      </p:sp>
      <p:sp>
        <p:nvSpPr>
          <p:cNvPr id="3" name="Content Placeholder 2"/>
          <p:cNvSpPr>
            <a:spLocks noGrp="1"/>
          </p:cNvSpPr>
          <p:nvPr>
            <p:ph sz="quarter" idx="1"/>
          </p:nvPr>
        </p:nvSpPr>
        <p:spPr>
          <a:xfrm>
            <a:off x="301752" y="1428736"/>
            <a:ext cx="8503920" cy="4572000"/>
          </a:xfrm>
        </p:spPr>
        <p:txBody>
          <a:bodyPr>
            <a:noAutofit/>
          </a:bodyPr>
          <a:lstStyle/>
          <a:p>
            <a:r>
              <a:rPr lang="en-US" sz="2400" dirty="0"/>
              <a:t>W3C </a:t>
            </a:r>
            <a:r>
              <a:rPr lang="en-US" sz="2400" b="1" dirty="0"/>
              <a:t>recommends </a:t>
            </a:r>
            <a:r>
              <a:rPr lang="en-US" sz="2400" dirty="0" smtClean="0"/>
              <a:t>: </a:t>
            </a:r>
            <a:r>
              <a:rPr lang="en-US" sz="2400" dirty="0"/>
              <a:t>Always Quote Attribute Values</a:t>
            </a:r>
          </a:p>
          <a:p>
            <a:r>
              <a:rPr lang="en-US" sz="2400" dirty="0"/>
              <a:t>The HTML5 standard does not require quotes around attribute values</a:t>
            </a:r>
            <a:r>
              <a:rPr lang="en-US" sz="2400" dirty="0" smtClean="0"/>
              <a:t>.</a:t>
            </a:r>
            <a:endParaRPr lang="id-ID" sz="2400" dirty="0" smtClean="0"/>
          </a:p>
          <a:p>
            <a:r>
              <a:rPr lang="en-US" sz="2400" dirty="0" smtClean="0"/>
              <a:t> Sometimes </a:t>
            </a:r>
            <a:r>
              <a:rPr lang="en-US" sz="2400" dirty="0"/>
              <a:t>it is </a:t>
            </a:r>
            <a:r>
              <a:rPr lang="en-US" sz="2400" b="1" dirty="0"/>
              <a:t>necessary</a:t>
            </a:r>
            <a:r>
              <a:rPr lang="en-US" sz="2400" dirty="0"/>
              <a:t> to use quotes. This will not display correctly, because it contains a space</a:t>
            </a:r>
            <a:r>
              <a:rPr lang="en-US" sz="2400" dirty="0" smtClean="0"/>
              <a:t>:</a:t>
            </a:r>
            <a:endParaRPr lang="id-ID" sz="2400" dirty="0" smtClean="0"/>
          </a:p>
          <a:p>
            <a:pPr>
              <a:buNone/>
            </a:pPr>
            <a:r>
              <a:rPr lang="id-ID" sz="2400" dirty="0"/>
              <a:t>	</a:t>
            </a:r>
            <a:r>
              <a:rPr lang="id-ID" sz="2400" b="0" i="0" dirty="0" smtClean="0">
                <a:solidFill>
                  <a:srgbClr val="0000FF"/>
                </a:solidFill>
                <a:latin typeface="Consolas"/>
              </a:rPr>
              <a:t>&lt;</a:t>
            </a:r>
            <a:r>
              <a:rPr lang="id-ID" sz="2400" b="0" i="0" dirty="0" smtClean="0">
                <a:solidFill>
                  <a:srgbClr val="A52A2A"/>
                </a:solidFill>
                <a:latin typeface="Consolas"/>
              </a:rPr>
              <a:t>p</a:t>
            </a:r>
            <a:r>
              <a:rPr lang="id-ID" sz="2400" b="0" i="0" dirty="0" smtClean="0">
                <a:solidFill>
                  <a:srgbClr val="000000"/>
                </a:solidFill>
                <a:latin typeface="Consolas"/>
              </a:rPr>
              <a:t> </a:t>
            </a:r>
            <a:r>
              <a:rPr lang="id-ID" sz="2400" b="0" i="0" dirty="0" smtClean="0">
                <a:solidFill>
                  <a:srgbClr val="DC143C"/>
                </a:solidFill>
                <a:latin typeface="Consolas"/>
              </a:rPr>
              <a:t>title=</a:t>
            </a:r>
            <a:r>
              <a:rPr lang="id-ID" sz="2400" b="0" i="0" dirty="0" smtClean="0">
                <a:solidFill>
                  <a:srgbClr val="0000CD"/>
                </a:solidFill>
                <a:latin typeface="Consolas"/>
              </a:rPr>
              <a:t>About W3Schools&gt;</a:t>
            </a:r>
            <a:endParaRPr lang="en-US" sz="2400" b="0" i="0" dirty="0" smtClean="0">
              <a:solidFill>
                <a:srgbClr val="0000CD"/>
              </a:solidFill>
              <a:latin typeface="Consolas"/>
            </a:endParaRPr>
          </a:p>
          <a:p>
            <a:r>
              <a:rPr lang="en-US" sz="2400" dirty="0"/>
              <a:t>Double style quotes are the most common in HTML, but single style can also be used.</a:t>
            </a:r>
          </a:p>
          <a:p>
            <a:r>
              <a:rPr lang="en-US" sz="2400" dirty="0"/>
              <a:t>In some situations, when the attribute value itself contains double quotes, it is necessary to use single quotes:</a:t>
            </a:r>
          </a:p>
          <a:p>
            <a:pPr>
              <a:buNone/>
            </a:pPr>
            <a:r>
              <a:rPr lang="id-ID" sz="2400" dirty="0"/>
              <a:t>	</a:t>
            </a:r>
            <a:r>
              <a:rPr lang="en-US" sz="2400" dirty="0">
                <a:solidFill>
                  <a:srgbClr val="0000FF"/>
                </a:solidFill>
                <a:latin typeface="Consolas"/>
              </a:rPr>
              <a:t>&lt;</a:t>
            </a:r>
            <a:r>
              <a:rPr lang="en-US" sz="2400" dirty="0">
                <a:solidFill>
                  <a:srgbClr val="A52A2A"/>
                </a:solidFill>
                <a:latin typeface="Consolas"/>
              </a:rPr>
              <a:t>p</a:t>
            </a:r>
            <a:r>
              <a:rPr lang="en-US" sz="2400" dirty="0">
                <a:solidFill>
                  <a:srgbClr val="000000"/>
                </a:solidFill>
                <a:latin typeface="Consolas"/>
              </a:rPr>
              <a:t> </a:t>
            </a:r>
            <a:r>
              <a:rPr lang="en-US" sz="2400" dirty="0">
                <a:solidFill>
                  <a:srgbClr val="DC143C"/>
                </a:solidFill>
                <a:latin typeface="Consolas"/>
              </a:rPr>
              <a:t>title=</a:t>
            </a:r>
            <a:r>
              <a:rPr lang="en-US" sz="2400" dirty="0">
                <a:solidFill>
                  <a:srgbClr val="0000CD"/>
                </a:solidFill>
                <a:latin typeface="Consolas"/>
              </a:rPr>
              <a:t>'John "</a:t>
            </a:r>
            <a:r>
              <a:rPr lang="en-US" sz="2400" dirty="0" err="1">
                <a:solidFill>
                  <a:srgbClr val="0000CD"/>
                </a:solidFill>
                <a:latin typeface="Consolas"/>
              </a:rPr>
              <a:t>ShotGun</a:t>
            </a:r>
            <a:r>
              <a:rPr lang="en-US" sz="2400" dirty="0">
                <a:solidFill>
                  <a:srgbClr val="0000CD"/>
                </a:solidFill>
                <a:latin typeface="Consolas"/>
              </a:rPr>
              <a:t>" Nelson'</a:t>
            </a:r>
            <a:r>
              <a:rPr lang="en-US" sz="2400" dirty="0">
                <a:solidFill>
                  <a:srgbClr val="0000FF"/>
                </a:solidFill>
                <a:latin typeface="Consolas"/>
              </a:rPr>
              <a:t>&gt;</a:t>
            </a:r>
            <a:endParaRPr lang="id-ID" sz="2400" dirty="0">
              <a:solidFill>
                <a:srgbClr val="0000FF"/>
              </a:solidFill>
              <a:latin typeface="Consolas"/>
            </a:endParaRPr>
          </a:p>
          <a:p>
            <a:pPr>
              <a:buNone/>
            </a:pPr>
            <a:r>
              <a:rPr lang="id-ID" sz="2400" dirty="0">
                <a:solidFill>
                  <a:srgbClr val="0000FF"/>
                </a:solidFill>
                <a:latin typeface="Consolas"/>
              </a:rPr>
              <a:t>	</a:t>
            </a:r>
            <a:r>
              <a:rPr lang="en-US" sz="2400" dirty="0">
                <a:solidFill>
                  <a:srgbClr val="0000FF"/>
                </a:solidFill>
                <a:latin typeface="Consolas"/>
              </a:rPr>
              <a:t>&lt;</a:t>
            </a:r>
            <a:r>
              <a:rPr lang="en-US" sz="2400" dirty="0">
                <a:solidFill>
                  <a:srgbClr val="A52A2A"/>
                </a:solidFill>
                <a:latin typeface="Consolas"/>
              </a:rPr>
              <a:t>p</a:t>
            </a:r>
            <a:r>
              <a:rPr lang="en-US" sz="2400" dirty="0">
                <a:solidFill>
                  <a:srgbClr val="000000"/>
                </a:solidFill>
                <a:latin typeface="Consolas"/>
              </a:rPr>
              <a:t> </a:t>
            </a:r>
            <a:r>
              <a:rPr lang="en-US" sz="2400" dirty="0">
                <a:solidFill>
                  <a:srgbClr val="DC143C"/>
                </a:solidFill>
                <a:latin typeface="Consolas"/>
              </a:rPr>
              <a:t>title=</a:t>
            </a:r>
            <a:r>
              <a:rPr lang="en-US" sz="2400" dirty="0">
                <a:solidFill>
                  <a:srgbClr val="0000CD"/>
                </a:solidFill>
                <a:latin typeface="Consolas"/>
              </a:rPr>
              <a:t>"John '</a:t>
            </a:r>
            <a:r>
              <a:rPr lang="en-US" sz="2400" dirty="0" err="1">
                <a:solidFill>
                  <a:srgbClr val="0000CD"/>
                </a:solidFill>
                <a:latin typeface="Consolas"/>
              </a:rPr>
              <a:t>ShotGun</a:t>
            </a:r>
            <a:r>
              <a:rPr lang="en-US" sz="2400" dirty="0">
                <a:solidFill>
                  <a:srgbClr val="0000CD"/>
                </a:solidFill>
                <a:latin typeface="Consolas"/>
              </a:rPr>
              <a:t>' Nelson"</a:t>
            </a:r>
            <a:r>
              <a:rPr lang="en-US" sz="2400" dirty="0">
                <a:solidFill>
                  <a:srgbClr val="0000FF"/>
                </a:solidFill>
                <a:latin typeface="Consolas"/>
              </a:rPr>
              <a:t>&gt;</a:t>
            </a:r>
            <a:endParaRPr lang="id-ID" sz="2400" dirty="0"/>
          </a:p>
          <a:p>
            <a:pPr>
              <a:buNone/>
            </a:pPr>
            <a:endParaRPr lang="id-ID"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HTML(5) Style Guide and Coding </a:t>
            </a:r>
            <a:r>
              <a:rPr lang="en-US" dirty="0" smtClean="0"/>
              <a:t>Conventions</a:t>
            </a:r>
            <a:endParaRPr lang="id-ID"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id-ID" dirty="0"/>
              <a:t>Use Correct Document </a:t>
            </a:r>
            <a:r>
              <a:rPr lang="id-ID" dirty="0" smtClean="0"/>
              <a:t>Type, ex: </a:t>
            </a:r>
            <a:r>
              <a:rPr lang="id-ID" b="0" i="0" dirty="0" smtClean="0">
                <a:solidFill>
                  <a:srgbClr val="0000FF"/>
                </a:solidFill>
                <a:latin typeface="Consolas"/>
              </a:rPr>
              <a:t>&lt;</a:t>
            </a:r>
            <a:r>
              <a:rPr lang="id-ID" b="0" i="0" dirty="0" smtClean="0">
                <a:solidFill>
                  <a:srgbClr val="A52A2A"/>
                </a:solidFill>
                <a:latin typeface="Consolas"/>
              </a:rPr>
              <a:t>!DOCTYPE</a:t>
            </a:r>
            <a:r>
              <a:rPr lang="id-ID" b="0" i="0" dirty="0" smtClean="0">
                <a:solidFill>
                  <a:srgbClr val="000000"/>
                </a:solidFill>
                <a:latin typeface="Consolas"/>
              </a:rPr>
              <a:t> </a:t>
            </a:r>
            <a:r>
              <a:rPr lang="id-ID" b="0" i="0" dirty="0" smtClean="0">
                <a:solidFill>
                  <a:srgbClr val="DC143C"/>
                </a:solidFill>
                <a:latin typeface="Consolas"/>
              </a:rPr>
              <a:t>html</a:t>
            </a:r>
            <a:r>
              <a:rPr lang="id-ID" b="0" i="0" dirty="0" smtClean="0">
                <a:solidFill>
                  <a:srgbClr val="0000FF"/>
                </a:solidFill>
                <a:latin typeface="Consolas"/>
              </a:rPr>
              <a:t>&gt;</a:t>
            </a:r>
          </a:p>
          <a:p>
            <a:pPr>
              <a:lnSpc>
                <a:spcPct val="120000"/>
              </a:lnSpc>
            </a:pPr>
            <a:r>
              <a:rPr lang="en-US" dirty="0"/>
              <a:t>Use Lower Case Element </a:t>
            </a:r>
            <a:r>
              <a:rPr lang="en-US" dirty="0" smtClean="0"/>
              <a:t>Names</a:t>
            </a:r>
            <a:endParaRPr lang="id-ID" dirty="0" smtClean="0"/>
          </a:p>
          <a:p>
            <a:pPr>
              <a:lnSpc>
                <a:spcPct val="120000"/>
              </a:lnSpc>
              <a:buNone/>
            </a:pPr>
            <a:r>
              <a:rPr lang="id-ID" b="0" i="0" dirty="0" smtClean="0">
                <a:solidFill>
                  <a:srgbClr val="0000FF"/>
                </a:solidFill>
                <a:latin typeface="Consolas"/>
              </a:rPr>
              <a:t>	</a:t>
            </a:r>
            <a:r>
              <a:rPr lang="en-US" b="0" i="0" dirty="0" smtClean="0">
                <a:solidFill>
                  <a:srgbClr val="0000FF"/>
                </a:solidFill>
                <a:latin typeface="Consolas"/>
              </a:rPr>
              <a:t>&lt;</a:t>
            </a:r>
            <a:r>
              <a:rPr lang="en-US" b="0" i="0" dirty="0" smtClean="0">
                <a:solidFill>
                  <a:srgbClr val="A52A2A"/>
                </a:solidFill>
                <a:latin typeface="Consolas"/>
              </a:rPr>
              <a:t>section</a:t>
            </a:r>
            <a:r>
              <a:rPr lang="en-US" b="0" i="0" dirty="0" smtClean="0">
                <a:solidFill>
                  <a:srgbClr val="0000FF"/>
                </a:solidFill>
                <a:latin typeface="Consolas"/>
              </a:rPr>
              <a:t>&gt;</a:t>
            </a:r>
            <a:r>
              <a:rPr lang="en-US" b="0" i="0" dirty="0" smtClean="0">
                <a:solidFill>
                  <a:srgbClr val="000000"/>
                </a:solidFill>
                <a:latin typeface="Consolas"/>
              </a:rPr>
              <a:t> </a:t>
            </a:r>
            <a:r>
              <a:rPr lang="en-US" dirty="0" smtClean="0"/>
              <a:t/>
            </a:r>
            <a:br>
              <a:rPr lang="en-US" dirty="0" smtClean="0"/>
            </a:br>
            <a:r>
              <a:rPr lang="en-US" b="0" i="0" dirty="0" smtClean="0">
                <a:solidFill>
                  <a:srgbClr val="000000"/>
                </a:solidFill>
                <a:latin typeface="Consolas"/>
              </a:rPr>
              <a:t>  </a:t>
            </a:r>
            <a:r>
              <a:rPr lang="en-US" b="0" i="0" dirty="0" smtClean="0">
                <a:solidFill>
                  <a:srgbClr val="0000FF"/>
                </a:solidFill>
                <a:latin typeface="Consolas"/>
              </a:rPr>
              <a:t>&lt;</a:t>
            </a:r>
            <a:r>
              <a:rPr lang="en-US" b="0" i="0" dirty="0" smtClean="0">
                <a:solidFill>
                  <a:srgbClr val="A52A2A"/>
                </a:solidFill>
                <a:latin typeface="Consolas"/>
              </a:rPr>
              <a:t>p</a:t>
            </a:r>
            <a:r>
              <a:rPr lang="en-US" b="0" i="0" dirty="0" smtClean="0">
                <a:solidFill>
                  <a:srgbClr val="0000FF"/>
                </a:solidFill>
                <a:latin typeface="Consolas"/>
              </a:rPr>
              <a:t>&gt;</a:t>
            </a:r>
            <a:r>
              <a:rPr lang="en-US" b="0" i="0" dirty="0" smtClean="0">
                <a:solidFill>
                  <a:srgbClr val="000000"/>
                </a:solidFill>
                <a:latin typeface="Consolas"/>
              </a:rPr>
              <a:t>This is a paragraph.</a:t>
            </a:r>
            <a:r>
              <a:rPr lang="en-US" b="0" i="0" dirty="0" smtClean="0">
                <a:solidFill>
                  <a:srgbClr val="0000FF"/>
                </a:solidFill>
                <a:latin typeface="Consolas"/>
              </a:rPr>
              <a:t>&lt;</a:t>
            </a:r>
            <a:r>
              <a:rPr lang="en-US" b="0" i="0" dirty="0" smtClean="0">
                <a:solidFill>
                  <a:srgbClr val="A52A2A"/>
                </a:solidFill>
                <a:latin typeface="Consolas"/>
              </a:rPr>
              <a:t>/p</a:t>
            </a:r>
            <a:r>
              <a:rPr lang="en-US" b="0" i="0" dirty="0" smtClean="0">
                <a:solidFill>
                  <a:srgbClr val="0000FF"/>
                </a:solidFill>
                <a:latin typeface="Consolas"/>
              </a:rPr>
              <a:t>&gt;</a:t>
            </a:r>
            <a:r>
              <a:rPr lang="en-US" dirty="0" smtClean="0"/>
              <a:t/>
            </a:r>
            <a:br>
              <a:rPr lang="en-US" dirty="0" smtClean="0"/>
            </a:br>
            <a:r>
              <a:rPr lang="en-US" b="0" i="0" dirty="0" smtClean="0">
                <a:solidFill>
                  <a:srgbClr val="0000FF"/>
                </a:solidFill>
                <a:latin typeface="Consolas"/>
              </a:rPr>
              <a:t>&lt;</a:t>
            </a:r>
            <a:r>
              <a:rPr lang="en-US" b="0" i="0" dirty="0" smtClean="0">
                <a:solidFill>
                  <a:srgbClr val="A52A2A"/>
                </a:solidFill>
                <a:latin typeface="Consolas"/>
              </a:rPr>
              <a:t>/section</a:t>
            </a:r>
            <a:r>
              <a:rPr lang="en-US" b="0" i="0" dirty="0" smtClean="0">
                <a:solidFill>
                  <a:srgbClr val="0000FF"/>
                </a:solidFill>
                <a:latin typeface="Consolas"/>
              </a:rPr>
              <a:t>&gt;</a:t>
            </a:r>
            <a:endParaRPr lang="id-ID" b="0" i="0" dirty="0" smtClean="0">
              <a:solidFill>
                <a:srgbClr val="0000FF"/>
              </a:solidFill>
              <a:latin typeface="Consolas"/>
            </a:endParaRPr>
          </a:p>
          <a:p>
            <a:pPr>
              <a:lnSpc>
                <a:spcPct val="120000"/>
              </a:lnSpc>
            </a:pPr>
            <a:r>
              <a:rPr lang="id-ID" dirty="0"/>
              <a:t>Close All HTML Elements</a:t>
            </a:r>
          </a:p>
          <a:p>
            <a:pPr>
              <a:lnSpc>
                <a:spcPct val="120000"/>
              </a:lnSpc>
            </a:pPr>
            <a:r>
              <a:rPr lang="id-ID" dirty="0"/>
              <a:t>Close Empty HTML </a:t>
            </a:r>
            <a:r>
              <a:rPr lang="id-ID" dirty="0" smtClean="0"/>
              <a:t>Elements, example: </a:t>
            </a:r>
            <a:r>
              <a:rPr lang="en-US" b="0" i="0" dirty="0" smtClean="0">
                <a:solidFill>
                  <a:srgbClr val="0000FF"/>
                </a:solidFill>
                <a:latin typeface="Consolas"/>
              </a:rPr>
              <a:t>&lt;</a:t>
            </a:r>
            <a:r>
              <a:rPr lang="id-ID" b="0" i="0" dirty="0" smtClean="0">
                <a:solidFill>
                  <a:srgbClr val="A52A2A"/>
                </a:solidFill>
                <a:latin typeface="Consolas"/>
              </a:rPr>
              <a:t>br /</a:t>
            </a:r>
            <a:r>
              <a:rPr lang="en-US" b="0" i="0" dirty="0" smtClean="0">
                <a:solidFill>
                  <a:srgbClr val="0000FF"/>
                </a:solidFill>
                <a:latin typeface="Consolas"/>
              </a:rPr>
              <a:t>&gt;</a:t>
            </a:r>
            <a:endParaRPr lang="id-ID" b="0" i="0" dirty="0" smtClean="0">
              <a:solidFill>
                <a:srgbClr val="0000FF"/>
              </a:solidFill>
              <a:latin typeface="Consolas"/>
            </a:endParaRPr>
          </a:p>
          <a:p>
            <a:pPr>
              <a:lnSpc>
                <a:spcPct val="120000"/>
              </a:lnSpc>
            </a:pPr>
            <a:r>
              <a:rPr lang="en-US" dirty="0"/>
              <a:t>Use Lower Case Attribute </a:t>
            </a:r>
            <a:r>
              <a:rPr lang="en-US" dirty="0" smtClean="0"/>
              <a:t>Names</a:t>
            </a:r>
            <a:r>
              <a:rPr lang="id-ID" dirty="0" smtClean="0"/>
              <a:t> and quote </a:t>
            </a:r>
            <a:r>
              <a:rPr lang="id-ID" dirty="0"/>
              <a:t>Attribute </a:t>
            </a:r>
            <a:r>
              <a:rPr lang="id-ID" dirty="0" smtClean="0"/>
              <a:t>Values</a:t>
            </a:r>
          </a:p>
          <a:p>
            <a:pPr>
              <a:lnSpc>
                <a:spcPct val="120000"/>
              </a:lnSpc>
              <a:buNone/>
            </a:pPr>
            <a:r>
              <a:rPr lang="id-ID" b="0" i="0" dirty="0" smtClean="0">
                <a:solidFill>
                  <a:srgbClr val="0000FF"/>
                </a:solidFill>
                <a:latin typeface="Consolas"/>
              </a:rPr>
              <a:t>  &lt;</a:t>
            </a:r>
            <a:r>
              <a:rPr lang="id-ID" b="0" i="0" dirty="0" smtClean="0">
                <a:solidFill>
                  <a:srgbClr val="A52A2A"/>
                </a:solidFill>
                <a:latin typeface="Consolas"/>
              </a:rPr>
              <a:t>table</a:t>
            </a:r>
            <a:r>
              <a:rPr lang="id-ID" b="0" i="0" dirty="0" smtClean="0">
                <a:solidFill>
                  <a:srgbClr val="000000"/>
                </a:solidFill>
                <a:latin typeface="Consolas"/>
              </a:rPr>
              <a:t> </a:t>
            </a:r>
            <a:r>
              <a:rPr lang="id-ID" b="0" i="0" dirty="0" smtClean="0">
                <a:solidFill>
                  <a:srgbClr val="DC143C"/>
                </a:solidFill>
                <a:latin typeface="Consolas"/>
              </a:rPr>
              <a:t>class=</a:t>
            </a:r>
            <a:r>
              <a:rPr lang="id-ID" b="0" i="0" dirty="0" smtClean="0">
                <a:solidFill>
                  <a:srgbClr val="0000CD"/>
                </a:solidFill>
                <a:latin typeface="Consolas"/>
              </a:rPr>
              <a:t>"table striped"</a:t>
            </a:r>
            <a:r>
              <a:rPr lang="id-ID" b="0" i="0" dirty="0" smtClean="0">
                <a:solidFill>
                  <a:srgbClr val="0000FF"/>
                </a:solidFill>
                <a:latin typeface="Consolas"/>
              </a:rPr>
              <a:t>&gt;</a:t>
            </a:r>
            <a:endParaRPr lang="id-ID" dirty="0"/>
          </a:p>
          <a:p>
            <a:pPr>
              <a:lnSpc>
                <a:spcPct val="120000"/>
              </a:lnSpc>
            </a:pPr>
            <a:endParaRPr lang="id-ID" dirty="0" smtClean="0"/>
          </a:p>
          <a:p>
            <a:pPr lvl="1">
              <a:lnSpc>
                <a:spcPct val="120000"/>
              </a:lnSpc>
            </a:pPr>
            <a:endParaRPr lang="id-ID" dirty="0"/>
          </a:p>
          <a:p>
            <a:pPr>
              <a:lnSpc>
                <a:spcPct val="120000"/>
              </a:lnSpc>
            </a:pPr>
            <a:endParaRPr lang="en-US" dirty="0"/>
          </a:p>
          <a:p>
            <a:pPr>
              <a:lnSpc>
                <a:spcPct val="120000"/>
              </a:lnSpc>
            </a:pPr>
            <a:endParaRPr lang="id-ID" dirty="0" smtClean="0"/>
          </a:p>
          <a:p>
            <a:pPr>
              <a:lnSpc>
                <a:spcPct val="120000"/>
              </a:lnSpc>
            </a:pPr>
            <a:endParaRPr lang="id-ID" dirty="0"/>
          </a:p>
          <a:p>
            <a:pPr>
              <a:lnSpc>
                <a:spcPct val="120000"/>
              </a:lnSpc>
            </a:pP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HTML(5) Style Guide and Coding Conventions</a:t>
            </a:r>
            <a:endParaRPr lang="id-ID"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Image </a:t>
            </a:r>
            <a:r>
              <a:rPr lang="id-ID" dirty="0"/>
              <a:t>a</a:t>
            </a:r>
            <a:r>
              <a:rPr lang="en-US" dirty="0" err="1" smtClean="0"/>
              <a:t>ttributes</a:t>
            </a:r>
            <a:r>
              <a:rPr lang="id-ID" dirty="0" smtClean="0"/>
              <a:t>: </a:t>
            </a:r>
          </a:p>
          <a:p>
            <a:pPr>
              <a:lnSpc>
                <a:spcPct val="120000"/>
              </a:lnSpc>
              <a:buNone/>
            </a:pPr>
            <a:r>
              <a:rPr lang="id-ID" dirty="0"/>
              <a:t>	A</a:t>
            </a:r>
            <a:r>
              <a:rPr lang="en-US" dirty="0" err="1" smtClean="0"/>
              <a:t>lways</a:t>
            </a:r>
            <a:r>
              <a:rPr lang="en-US" dirty="0" smtClean="0"/>
              <a:t> </a:t>
            </a:r>
            <a:r>
              <a:rPr lang="en-US" dirty="0"/>
              <a:t>use the </a:t>
            </a:r>
            <a:r>
              <a:rPr lang="en-US" b="1" dirty="0"/>
              <a:t>alt</a:t>
            </a:r>
            <a:r>
              <a:rPr lang="en-US" dirty="0"/>
              <a:t> attribute with images. It is important when the image cannot be viewed</a:t>
            </a:r>
            <a:r>
              <a:rPr lang="en-US" dirty="0" smtClean="0"/>
              <a:t>.</a:t>
            </a:r>
            <a:endParaRPr lang="id-ID" dirty="0" smtClean="0"/>
          </a:p>
          <a:p>
            <a:pPr>
              <a:lnSpc>
                <a:spcPct val="120000"/>
              </a:lnSpc>
              <a:buNone/>
            </a:pPr>
            <a:r>
              <a:rPr lang="id-ID" b="0" i="0" dirty="0" smtClean="0">
                <a:solidFill>
                  <a:srgbClr val="0000FF"/>
                </a:solidFill>
                <a:latin typeface="Consolas"/>
              </a:rPr>
              <a:t>	&lt;</a:t>
            </a:r>
            <a:r>
              <a:rPr lang="id-ID" b="0" i="0" dirty="0" smtClean="0">
                <a:solidFill>
                  <a:srgbClr val="A52A2A"/>
                </a:solidFill>
                <a:latin typeface="Consolas"/>
              </a:rPr>
              <a:t>img</a:t>
            </a:r>
            <a:r>
              <a:rPr lang="id-ID" b="0" i="0" dirty="0" smtClean="0">
                <a:solidFill>
                  <a:srgbClr val="000000"/>
                </a:solidFill>
                <a:latin typeface="Consolas"/>
              </a:rPr>
              <a:t> </a:t>
            </a:r>
            <a:r>
              <a:rPr lang="id-ID" b="0" i="0" dirty="0" smtClean="0">
                <a:solidFill>
                  <a:srgbClr val="DC143C"/>
                </a:solidFill>
                <a:latin typeface="Consolas"/>
              </a:rPr>
              <a:t>src=</a:t>
            </a:r>
            <a:r>
              <a:rPr lang="id-ID" b="0" i="0" dirty="0" smtClean="0">
                <a:solidFill>
                  <a:srgbClr val="0000CD"/>
                </a:solidFill>
                <a:latin typeface="Consolas"/>
              </a:rPr>
              <a:t>"html5.gif"</a:t>
            </a:r>
            <a:r>
              <a:rPr lang="id-ID" b="0" i="0" dirty="0" smtClean="0">
                <a:solidFill>
                  <a:srgbClr val="000000"/>
                </a:solidFill>
                <a:latin typeface="Consolas"/>
              </a:rPr>
              <a:t> </a:t>
            </a:r>
            <a:r>
              <a:rPr lang="id-ID" b="1" i="0" dirty="0" smtClean="0">
                <a:solidFill>
                  <a:srgbClr val="DC143C"/>
                </a:solidFill>
                <a:latin typeface="Consolas"/>
              </a:rPr>
              <a:t>alt=</a:t>
            </a:r>
            <a:r>
              <a:rPr lang="id-ID" b="1" i="0" dirty="0" smtClean="0">
                <a:solidFill>
                  <a:srgbClr val="0000CD"/>
                </a:solidFill>
                <a:latin typeface="Consolas"/>
              </a:rPr>
              <a:t>"HTML5"</a:t>
            </a:r>
            <a:r>
              <a:rPr lang="id-ID" b="0" i="0" dirty="0" smtClean="0">
                <a:solidFill>
                  <a:srgbClr val="000000"/>
                </a:solidFill>
                <a:latin typeface="Consolas"/>
              </a:rPr>
              <a:t> style=</a:t>
            </a:r>
            <a:r>
              <a:rPr lang="id-ID" b="0" i="0" dirty="0" smtClean="0">
                <a:solidFill>
                  <a:srgbClr val="0000CD"/>
                </a:solidFill>
                <a:latin typeface="Consolas"/>
              </a:rPr>
              <a:t>"width:128px;height:128px"</a:t>
            </a:r>
            <a:r>
              <a:rPr lang="id-ID" b="0" i="0" dirty="0" smtClean="0">
                <a:solidFill>
                  <a:srgbClr val="0000FF"/>
                </a:solidFill>
                <a:latin typeface="Consolas"/>
              </a:rPr>
              <a:t>&gt;</a:t>
            </a:r>
          </a:p>
          <a:p>
            <a:pPr>
              <a:lnSpc>
                <a:spcPct val="120000"/>
              </a:lnSpc>
            </a:pPr>
            <a:r>
              <a:rPr lang="id-ID" dirty="0"/>
              <a:t>Spaces and </a:t>
            </a:r>
            <a:r>
              <a:rPr lang="id-ID" dirty="0" smtClean="0"/>
              <a:t>equal signs</a:t>
            </a:r>
            <a:endParaRPr lang="id-ID" dirty="0"/>
          </a:p>
          <a:p>
            <a:pPr>
              <a:lnSpc>
                <a:spcPct val="120000"/>
              </a:lnSpc>
              <a:buNone/>
            </a:pPr>
            <a:r>
              <a:rPr lang="id-ID" b="0" i="0" dirty="0" smtClean="0">
                <a:solidFill>
                  <a:srgbClr val="0000FF"/>
                </a:solidFill>
                <a:latin typeface="Consolas"/>
              </a:rPr>
              <a:t>	&lt;</a:t>
            </a:r>
            <a:r>
              <a:rPr lang="id-ID" b="0" i="0" dirty="0" smtClean="0">
                <a:solidFill>
                  <a:srgbClr val="A52A2A"/>
                </a:solidFill>
                <a:latin typeface="Consolas"/>
              </a:rPr>
              <a:t>link</a:t>
            </a:r>
            <a:r>
              <a:rPr lang="id-ID" b="0" i="0" dirty="0" smtClean="0">
                <a:solidFill>
                  <a:srgbClr val="000000"/>
                </a:solidFill>
                <a:latin typeface="Consolas"/>
              </a:rPr>
              <a:t> </a:t>
            </a:r>
            <a:r>
              <a:rPr lang="id-ID" b="0" i="0" dirty="0" smtClean="0">
                <a:solidFill>
                  <a:srgbClr val="DC143C"/>
                </a:solidFill>
                <a:latin typeface="Consolas"/>
              </a:rPr>
              <a:t>rel=</a:t>
            </a:r>
            <a:r>
              <a:rPr lang="id-ID" b="0" i="0" dirty="0" smtClean="0">
                <a:solidFill>
                  <a:srgbClr val="0000CD"/>
                </a:solidFill>
                <a:latin typeface="Consolas"/>
              </a:rPr>
              <a:t>"stylesheet"</a:t>
            </a:r>
            <a:r>
              <a:rPr lang="id-ID" b="0" i="0" dirty="0" smtClean="0">
                <a:solidFill>
                  <a:srgbClr val="000000"/>
                </a:solidFill>
                <a:latin typeface="Consolas"/>
              </a:rPr>
              <a:t> </a:t>
            </a:r>
            <a:r>
              <a:rPr lang="id-ID" b="0" i="0" dirty="0" smtClean="0">
                <a:solidFill>
                  <a:srgbClr val="DC143C"/>
                </a:solidFill>
                <a:latin typeface="Consolas"/>
              </a:rPr>
              <a:t>href=</a:t>
            </a:r>
            <a:r>
              <a:rPr lang="id-ID" b="0" i="0" dirty="0" smtClean="0">
                <a:solidFill>
                  <a:srgbClr val="0000CD"/>
                </a:solidFill>
                <a:latin typeface="Consolas"/>
              </a:rPr>
              <a:t>"styles.css"</a:t>
            </a:r>
            <a:r>
              <a:rPr lang="id-ID" b="0" i="0" dirty="0" smtClean="0">
                <a:solidFill>
                  <a:srgbClr val="0000FF"/>
                </a:solidFill>
                <a:latin typeface="Consolas"/>
              </a:rPr>
              <a:t>&gt;</a:t>
            </a:r>
          </a:p>
          <a:p>
            <a:pPr>
              <a:lnSpc>
                <a:spcPct val="120000"/>
              </a:lnSpc>
            </a:pPr>
            <a:r>
              <a:rPr lang="en-US" dirty="0"/>
              <a:t>Use </a:t>
            </a:r>
            <a:r>
              <a:rPr lang="id-ID" dirty="0" smtClean="0"/>
              <a:t>l</a:t>
            </a:r>
            <a:r>
              <a:rPr lang="en-US" dirty="0" err="1" smtClean="0"/>
              <a:t>ower</a:t>
            </a:r>
            <a:r>
              <a:rPr lang="en-US" dirty="0" smtClean="0"/>
              <a:t> </a:t>
            </a:r>
            <a:r>
              <a:rPr lang="id-ID" dirty="0" smtClean="0"/>
              <a:t>c</a:t>
            </a:r>
            <a:r>
              <a:rPr lang="en-US" dirty="0" err="1" smtClean="0"/>
              <a:t>ase</a:t>
            </a:r>
            <a:r>
              <a:rPr lang="en-US" dirty="0" smtClean="0"/>
              <a:t> </a:t>
            </a:r>
            <a:r>
              <a:rPr lang="id-ID" dirty="0" smtClean="0"/>
              <a:t>f</a:t>
            </a:r>
            <a:r>
              <a:rPr lang="en-US" dirty="0" err="1" smtClean="0"/>
              <a:t>ile</a:t>
            </a:r>
            <a:r>
              <a:rPr lang="en-US" dirty="0" smtClean="0"/>
              <a:t> </a:t>
            </a:r>
            <a:r>
              <a:rPr lang="id-ID" dirty="0" smtClean="0"/>
              <a:t>n</a:t>
            </a:r>
            <a:r>
              <a:rPr lang="en-US" dirty="0" err="1" smtClean="0"/>
              <a:t>ames</a:t>
            </a:r>
            <a:r>
              <a:rPr lang="id-ID" dirty="0" smtClean="0"/>
              <a:t> and</a:t>
            </a:r>
            <a:r>
              <a:rPr lang="en-US" dirty="0"/>
              <a:t> </a:t>
            </a:r>
            <a:r>
              <a:rPr lang="en-US" b="1" dirty="0"/>
              <a:t>.html</a:t>
            </a:r>
            <a:r>
              <a:rPr lang="en-US" dirty="0"/>
              <a:t> extension (not </a:t>
            </a:r>
            <a:r>
              <a:rPr lang="en-US" b="1" dirty="0"/>
              <a:t>.</a:t>
            </a:r>
            <a:r>
              <a:rPr lang="en-US" b="1" dirty="0" err="1"/>
              <a:t>htm</a:t>
            </a:r>
            <a:r>
              <a:rPr lang="en-US" dirty="0"/>
              <a:t>).</a:t>
            </a:r>
          </a:p>
          <a:p>
            <a:pPr>
              <a:lnSpc>
                <a:spcPct val="120000"/>
              </a:lnSpc>
            </a:pPr>
            <a:endParaRPr lang="en-US" dirty="0"/>
          </a:p>
          <a:p>
            <a:pPr>
              <a:lnSpc>
                <a:spcPct val="120000"/>
              </a:lnSpc>
            </a:pPr>
            <a:endParaRPr lang="id-ID"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HTML Elements</a:t>
            </a:r>
            <a:endParaRPr lang="en-US" dirty="0"/>
          </a:p>
        </p:txBody>
      </p:sp>
      <p:sp>
        <p:nvSpPr>
          <p:cNvPr id="3" name="Content Placeholder 2"/>
          <p:cNvSpPr>
            <a:spLocks noGrp="1"/>
          </p:cNvSpPr>
          <p:nvPr>
            <p:ph sz="quarter" idx="1"/>
          </p:nvPr>
        </p:nvSpPr>
        <p:spPr/>
        <p:txBody>
          <a:bodyPr/>
          <a:lstStyle/>
          <a:p>
            <a:r>
              <a:rPr lang="en-US" dirty="0" smtClean="0"/>
              <a:t>Heading</a:t>
            </a:r>
          </a:p>
          <a:p>
            <a:r>
              <a:rPr lang="en-US" dirty="0" smtClean="0"/>
              <a:t>Paragraph</a:t>
            </a:r>
          </a:p>
          <a:p>
            <a:r>
              <a:rPr lang="en-US" dirty="0" smtClean="0"/>
              <a:t>Pre</a:t>
            </a:r>
          </a:p>
          <a:p>
            <a:r>
              <a:rPr lang="en-US" dirty="0" smtClean="0"/>
              <a:t>Link</a:t>
            </a:r>
          </a:p>
          <a:p>
            <a:r>
              <a:rPr lang="en-US" smtClean="0"/>
              <a:t>Image</a:t>
            </a:r>
            <a:endParaRPr lang="en-US" dirty="0" smtClean="0"/>
          </a:p>
        </p:txBody>
      </p:sp>
    </p:spTree>
    <p:extLst>
      <p:ext uri="{BB962C8B-B14F-4D97-AF65-F5344CB8AC3E}">
        <p14:creationId xmlns:p14="http://schemas.microsoft.com/office/powerpoint/2010/main" val="891837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Headings</a:t>
            </a:r>
            <a:endParaRPr lang="id-ID" dirty="0"/>
          </a:p>
        </p:txBody>
      </p:sp>
      <p:sp>
        <p:nvSpPr>
          <p:cNvPr id="3" name="Content Placeholder 2"/>
          <p:cNvSpPr>
            <a:spLocks noGrp="1"/>
          </p:cNvSpPr>
          <p:nvPr>
            <p:ph sz="quarter" idx="1"/>
          </p:nvPr>
        </p:nvSpPr>
        <p:spPr/>
        <p:txBody>
          <a:bodyPr/>
          <a:lstStyle/>
          <a:p>
            <a:r>
              <a:rPr lang="en-US" dirty="0" smtClean="0"/>
              <a:t>HTML </a:t>
            </a:r>
            <a:r>
              <a:rPr lang="en-US" dirty="0"/>
              <a:t>headings are defined with the </a:t>
            </a:r>
            <a:r>
              <a:rPr lang="en-US" b="1" dirty="0"/>
              <a:t>&lt;h1&gt;</a:t>
            </a:r>
            <a:r>
              <a:rPr lang="en-US" dirty="0"/>
              <a:t> to </a:t>
            </a:r>
            <a:r>
              <a:rPr lang="en-US" b="1" dirty="0"/>
              <a:t>&lt;h6&gt;</a:t>
            </a:r>
            <a:r>
              <a:rPr lang="en-US" dirty="0"/>
              <a:t> tags:</a:t>
            </a:r>
          </a:p>
          <a:p>
            <a:pPr>
              <a:buNone/>
            </a:pPr>
            <a:r>
              <a:rPr lang="id-ID" b="0" i="0" dirty="0" smtClean="0">
                <a:solidFill>
                  <a:srgbClr val="0000FF"/>
                </a:solidFill>
                <a:latin typeface="Consolas"/>
              </a:rPr>
              <a:t>	</a:t>
            </a:r>
            <a:r>
              <a:rPr lang="en-US" b="0" i="0" dirty="0" smtClean="0">
                <a:solidFill>
                  <a:srgbClr val="0000FF"/>
                </a:solidFill>
                <a:latin typeface="Consolas"/>
              </a:rPr>
              <a:t>&lt;</a:t>
            </a:r>
            <a:r>
              <a:rPr lang="en-US" b="0" i="0" dirty="0" smtClean="0">
                <a:solidFill>
                  <a:srgbClr val="A52A2A"/>
                </a:solidFill>
                <a:latin typeface="Consolas"/>
              </a:rPr>
              <a:t>h1</a:t>
            </a:r>
            <a:r>
              <a:rPr lang="en-US" b="0" i="0" dirty="0" smtClean="0">
                <a:solidFill>
                  <a:srgbClr val="0000FF"/>
                </a:solidFill>
                <a:latin typeface="Consolas"/>
              </a:rPr>
              <a:t>&gt;</a:t>
            </a:r>
            <a:r>
              <a:rPr lang="en-US" b="0" i="0" dirty="0" smtClean="0">
                <a:solidFill>
                  <a:srgbClr val="000000"/>
                </a:solidFill>
                <a:latin typeface="Consolas"/>
              </a:rPr>
              <a:t>This is a heading</a:t>
            </a:r>
            <a:r>
              <a:rPr lang="en-US" b="0" i="0" dirty="0" smtClean="0">
                <a:solidFill>
                  <a:srgbClr val="0000FF"/>
                </a:solidFill>
                <a:latin typeface="Consolas"/>
              </a:rPr>
              <a:t>&lt;</a:t>
            </a:r>
            <a:r>
              <a:rPr lang="en-US" b="0" i="0" dirty="0" smtClean="0">
                <a:solidFill>
                  <a:srgbClr val="A52A2A"/>
                </a:solidFill>
                <a:latin typeface="Consolas"/>
              </a:rPr>
              <a:t>/h1</a:t>
            </a:r>
            <a:r>
              <a:rPr lang="en-US" b="0" i="0" dirty="0" smtClean="0">
                <a:solidFill>
                  <a:srgbClr val="0000FF"/>
                </a:solidFill>
                <a:latin typeface="Consolas"/>
              </a:rPr>
              <a:t>&gt;</a:t>
            </a:r>
            <a:r>
              <a:rPr lang="en-US" dirty="0" smtClean="0"/>
              <a:t/>
            </a:r>
            <a:br>
              <a:rPr lang="en-US" dirty="0" smtClean="0"/>
            </a:br>
            <a:r>
              <a:rPr lang="en-US" b="0" i="0" dirty="0" smtClean="0">
                <a:solidFill>
                  <a:srgbClr val="0000FF"/>
                </a:solidFill>
                <a:latin typeface="Consolas"/>
              </a:rPr>
              <a:t>&lt;</a:t>
            </a:r>
            <a:r>
              <a:rPr lang="en-US" b="0" i="0" dirty="0" smtClean="0">
                <a:solidFill>
                  <a:srgbClr val="A52A2A"/>
                </a:solidFill>
                <a:latin typeface="Consolas"/>
              </a:rPr>
              <a:t>h2</a:t>
            </a:r>
            <a:r>
              <a:rPr lang="en-US" b="0" i="0" dirty="0" smtClean="0">
                <a:solidFill>
                  <a:srgbClr val="0000FF"/>
                </a:solidFill>
                <a:latin typeface="Consolas"/>
              </a:rPr>
              <a:t>&gt;</a:t>
            </a:r>
            <a:r>
              <a:rPr lang="en-US" b="0" i="0" dirty="0" smtClean="0">
                <a:solidFill>
                  <a:srgbClr val="000000"/>
                </a:solidFill>
                <a:latin typeface="Consolas"/>
              </a:rPr>
              <a:t>This is a heading</a:t>
            </a:r>
            <a:r>
              <a:rPr lang="en-US" b="0" i="0" dirty="0" smtClean="0">
                <a:solidFill>
                  <a:srgbClr val="0000FF"/>
                </a:solidFill>
                <a:latin typeface="Consolas"/>
              </a:rPr>
              <a:t>&lt;</a:t>
            </a:r>
            <a:r>
              <a:rPr lang="en-US" b="0" i="0" dirty="0" smtClean="0">
                <a:solidFill>
                  <a:srgbClr val="A52A2A"/>
                </a:solidFill>
                <a:latin typeface="Consolas"/>
              </a:rPr>
              <a:t>/h2</a:t>
            </a:r>
            <a:r>
              <a:rPr lang="en-US" b="0" i="0" dirty="0" smtClean="0">
                <a:solidFill>
                  <a:srgbClr val="0000FF"/>
                </a:solidFill>
                <a:latin typeface="Consolas"/>
              </a:rPr>
              <a:t>&gt;</a:t>
            </a:r>
            <a:r>
              <a:rPr lang="en-US" dirty="0" smtClean="0"/>
              <a:t/>
            </a:r>
            <a:br>
              <a:rPr lang="en-US" dirty="0" smtClean="0"/>
            </a:br>
            <a:r>
              <a:rPr lang="en-US" b="0" i="0" dirty="0" smtClean="0">
                <a:solidFill>
                  <a:srgbClr val="0000FF"/>
                </a:solidFill>
                <a:latin typeface="Consolas"/>
              </a:rPr>
              <a:t>&lt;</a:t>
            </a:r>
            <a:r>
              <a:rPr lang="en-US" b="0" i="0" dirty="0" smtClean="0">
                <a:solidFill>
                  <a:srgbClr val="A52A2A"/>
                </a:solidFill>
                <a:latin typeface="Consolas"/>
              </a:rPr>
              <a:t>h3</a:t>
            </a:r>
            <a:r>
              <a:rPr lang="en-US" b="0" i="0" dirty="0" smtClean="0">
                <a:solidFill>
                  <a:srgbClr val="0000FF"/>
                </a:solidFill>
                <a:latin typeface="Consolas"/>
              </a:rPr>
              <a:t>&gt;</a:t>
            </a:r>
            <a:r>
              <a:rPr lang="en-US" b="0" i="0" dirty="0" smtClean="0">
                <a:solidFill>
                  <a:srgbClr val="000000"/>
                </a:solidFill>
                <a:latin typeface="Consolas"/>
              </a:rPr>
              <a:t>This is a heading</a:t>
            </a:r>
            <a:r>
              <a:rPr lang="en-US" b="0" i="0" dirty="0" smtClean="0">
                <a:solidFill>
                  <a:srgbClr val="0000FF"/>
                </a:solidFill>
                <a:latin typeface="Consolas"/>
              </a:rPr>
              <a:t>&lt;</a:t>
            </a:r>
            <a:r>
              <a:rPr lang="en-US" b="0" i="0" dirty="0" smtClean="0">
                <a:solidFill>
                  <a:srgbClr val="A52A2A"/>
                </a:solidFill>
                <a:latin typeface="Consolas"/>
              </a:rPr>
              <a:t>/h3</a:t>
            </a:r>
            <a:r>
              <a:rPr lang="en-US" b="0" i="0" dirty="0" smtClean="0">
                <a:solidFill>
                  <a:srgbClr val="0000FF"/>
                </a:solidFill>
                <a:latin typeface="Consolas"/>
              </a:rPr>
              <a:t>&gt;</a:t>
            </a:r>
            <a:endParaRPr lang="id-ID" b="0" i="0" dirty="0" smtClean="0">
              <a:solidFill>
                <a:srgbClr val="0000FF"/>
              </a:solidFill>
              <a:latin typeface="Consolas"/>
            </a:endParaRPr>
          </a:p>
          <a:p>
            <a:r>
              <a:rPr lang="en-US" dirty="0" smtClean="0"/>
              <a:t>The </a:t>
            </a:r>
            <a:r>
              <a:rPr lang="en-US" b="1" dirty="0" smtClean="0"/>
              <a:t>&lt;</a:t>
            </a:r>
            <a:r>
              <a:rPr lang="en-US" b="1" dirty="0" err="1" smtClean="0"/>
              <a:t>hr</a:t>
            </a:r>
            <a:r>
              <a:rPr lang="en-US" b="1" dirty="0" smtClean="0"/>
              <a:t> /&gt;</a:t>
            </a:r>
            <a:r>
              <a:rPr lang="en-US" dirty="0" smtClean="0"/>
              <a:t> tag creates a horizontal line in an HTML page.</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What is HTML</a:t>
            </a:r>
            <a:r>
              <a:rPr lang="id-ID" dirty="0" smtClean="0"/>
              <a:t>?</a:t>
            </a:r>
            <a:endParaRPr lang="id-ID" dirty="0"/>
          </a:p>
        </p:txBody>
      </p:sp>
      <p:sp>
        <p:nvSpPr>
          <p:cNvPr id="3" name="Content Placeholder 2"/>
          <p:cNvSpPr>
            <a:spLocks noGrp="1"/>
          </p:cNvSpPr>
          <p:nvPr>
            <p:ph sz="quarter" idx="1"/>
          </p:nvPr>
        </p:nvSpPr>
        <p:spPr/>
        <p:txBody>
          <a:bodyPr>
            <a:normAutofit/>
          </a:bodyPr>
          <a:lstStyle/>
          <a:p>
            <a:r>
              <a:rPr lang="id-ID" sz="2400" dirty="0"/>
              <a:t>HTML stands for </a:t>
            </a:r>
            <a:r>
              <a:rPr lang="id-ID" sz="2400" b="1" dirty="0"/>
              <a:t>H</a:t>
            </a:r>
            <a:r>
              <a:rPr lang="id-ID" sz="2400" dirty="0"/>
              <a:t>yper </a:t>
            </a:r>
            <a:r>
              <a:rPr lang="id-ID" sz="2400" b="1" dirty="0"/>
              <a:t>T</a:t>
            </a:r>
            <a:r>
              <a:rPr lang="id-ID" sz="2400" dirty="0"/>
              <a:t>ext </a:t>
            </a:r>
            <a:r>
              <a:rPr lang="id-ID" sz="2400" b="1" dirty="0"/>
              <a:t>M</a:t>
            </a:r>
            <a:r>
              <a:rPr lang="id-ID" sz="2400" dirty="0"/>
              <a:t>arkup </a:t>
            </a:r>
            <a:r>
              <a:rPr lang="id-ID" sz="2400" b="1" dirty="0"/>
              <a:t>L</a:t>
            </a:r>
            <a:r>
              <a:rPr lang="id-ID" sz="2400" dirty="0"/>
              <a:t>anguage</a:t>
            </a:r>
          </a:p>
          <a:p>
            <a:r>
              <a:rPr lang="id-ID" sz="2400" dirty="0" smtClean="0"/>
              <a:t>HTML </a:t>
            </a:r>
            <a:r>
              <a:rPr lang="id-ID" sz="2400" dirty="0"/>
              <a:t>is a </a:t>
            </a:r>
            <a:r>
              <a:rPr lang="id-ID" sz="2400" b="1" dirty="0"/>
              <a:t>markup</a:t>
            </a:r>
            <a:r>
              <a:rPr lang="id-ID" sz="2400" dirty="0"/>
              <a:t> language for </a:t>
            </a:r>
            <a:r>
              <a:rPr lang="id-ID" sz="2400" b="1" dirty="0"/>
              <a:t>describing</a:t>
            </a:r>
            <a:r>
              <a:rPr lang="id-ID" sz="2400" dirty="0"/>
              <a:t> web documents (web pages).</a:t>
            </a:r>
          </a:p>
          <a:p>
            <a:r>
              <a:rPr lang="id-ID" sz="2400" dirty="0" smtClean="0"/>
              <a:t>A </a:t>
            </a:r>
            <a:r>
              <a:rPr lang="id-ID" sz="2400" dirty="0"/>
              <a:t>markup language is a set of </a:t>
            </a:r>
            <a:r>
              <a:rPr lang="id-ID" sz="2400" b="1" dirty="0"/>
              <a:t>markup tags</a:t>
            </a:r>
            <a:endParaRPr lang="id-ID" sz="2400" dirty="0"/>
          </a:p>
          <a:p>
            <a:r>
              <a:rPr lang="id-ID" sz="2400" dirty="0" smtClean="0"/>
              <a:t>Each </a:t>
            </a:r>
            <a:r>
              <a:rPr lang="id-ID" sz="2400" dirty="0"/>
              <a:t>HTML tag </a:t>
            </a:r>
            <a:r>
              <a:rPr lang="id-ID" sz="2400" b="1" dirty="0"/>
              <a:t>describes</a:t>
            </a:r>
            <a:r>
              <a:rPr lang="id-ID" sz="2400" dirty="0"/>
              <a:t> different document </a:t>
            </a:r>
            <a:r>
              <a:rPr lang="id-ID" sz="2400" dirty="0" smtClean="0"/>
              <a:t>content</a:t>
            </a:r>
            <a:br>
              <a:rPr lang="id-ID" sz="2400" dirty="0" smtClean="0"/>
            </a:br>
            <a:endParaRPr lang="id-ID" sz="2400" dirty="0"/>
          </a:p>
        </p:txBody>
      </p:sp>
      <p:pic>
        <p:nvPicPr>
          <p:cNvPr id="4" name="Picture 2"/>
          <p:cNvPicPr>
            <a:picLocks noChangeAspect="1" noChangeArrowheads="1"/>
          </p:cNvPicPr>
          <p:nvPr/>
        </p:nvPicPr>
        <p:blipFill>
          <a:blip r:embed="rId2"/>
          <a:srcRect l="17569" t="49451" r="15995" b="11401"/>
          <a:stretch>
            <a:fillRect/>
          </a:stretch>
        </p:blipFill>
        <p:spPr bwMode="auto">
          <a:xfrm>
            <a:off x="323528" y="3729221"/>
            <a:ext cx="8643998"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endParaRPr lang="id-ID"/>
          </a:p>
        </p:txBody>
      </p:sp>
      <p:pic>
        <p:nvPicPr>
          <p:cNvPr id="4" name="Picture 3"/>
          <p:cNvPicPr/>
          <p:nvPr/>
        </p:nvPicPr>
        <p:blipFill>
          <a:blip r:embed="rId2"/>
          <a:srcRect/>
          <a:stretch>
            <a:fillRect/>
          </a:stretch>
        </p:blipFill>
        <p:spPr bwMode="auto">
          <a:xfrm>
            <a:off x="1115616" y="1268760"/>
            <a:ext cx="5760640" cy="4320480"/>
          </a:xfrm>
          <a:prstGeom prst="rect">
            <a:avLst/>
          </a:prstGeom>
          <a:noFill/>
          <a:ln w="9525">
            <a:noFill/>
            <a:miter lim="800000"/>
            <a:headEnd/>
            <a:tailEnd/>
          </a:ln>
        </p:spPr>
      </p:pic>
    </p:spTree>
    <p:extLst>
      <p:ext uri="{BB962C8B-B14F-4D97-AF65-F5344CB8AC3E}">
        <p14:creationId xmlns:p14="http://schemas.microsoft.com/office/powerpoint/2010/main" val="1294296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HTML </a:t>
            </a:r>
            <a:r>
              <a:rPr lang="id-ID" dirty="0" smtClean="0"/>
              <a:t>Paragraphs</a:t>
            </a:r>
            <a:endParaRPr lang="id-ID" dirty="0"/>
          </a:p>
        </p:txBody>
      </p:sp>
      <p:sp>
        <p:nvSpPr>
          <p:cNvPr id="3" name="Content Placeholder 2"/>
          <p:cNvSpPr>
            <a:spLocks noGrp="1"/>
          </p:cNvSpPr>
          <p:nvPr>
            <p:ph sz="quarter" idx="1"/>
          </p:nvPr>
        </p:nvSpPr>
        <p:spPr/>
        <p:txBody>
          <a:bodyPr/>
          <a:lstStyle/>
          <a:p>
            <a:r>
              <a:rPr lang="en-US" dirty="0"/>
              <a:t>HTML paragraphs are defined with the </a:t>
            </a:r>
            <a:r>
              <a:rPr lang="en-US" b="1" dirty="0"/>
              <a:t>&lt;p&gt;</a:t>
            </a:r>
            <a:r>
              <a:rPr lang="en-US" dirty="0"/>
              <a:t> tag</a:t>
            </a:r>
            <a:r>
              <a:rPr lang="en-US" dirty="0" smtClean="0"/>
              <a:t>:</a:t>
            </a:r>
            <a:endParaRPr lang="id-ID" dirty="0" smtClean="0"/>
          </a:p>
          <a:p>
            <a:pPr>
              <a:buNone/>
            </a:pPr>
            <a:r>
              <a:rPr lang="id-ID" dirty="0"/>
              <a:t>	</a:t>
            </a:r>
            <a:r>
              <a:rPr lang="en-US" b="0" i="0" dirty="0" smtClean="0">
                <a:solidFill>
                  <a:srgbClr val="0000FF"/>
                </a:solidFill>
                <a:latin typeface="Consolas"/>
              </a:rPr>
              <a:t>&lt;</a:t>
            </a:r>
            <a:r>
              <a:rPr lang="en-US" b="0" i="0" dirty="0" smtClean="0">
                <a:solidFill>
                  <a:srgbClr val="A52A2A"/>
                </a:solidFill>
                <a:latin typeface="Consolas"/>
              </a:rPr>
              <a:t>p</a:t>
            </a:r>
            <a:r>
              <a:rPr lang="en-US" b="0" i="0" dirty="0" smtClean="0">
                <a:solidFill>
                  <a:srgbClr val="0000FF"/>
                </a:solidFill>
                <a:latin typeface="Consolas"/>
              </a:rPr>
              <a:t>&gt;</a:t>
            </a:r>
            <a:r>
              <a:rPr lang="en-US" b="0" i="0" dirty="0" smtClean="0">
                <a:solidFill>
                  <a:srgbClr val="000000"/>
                </a:solidFill>
                <a:latin typeface="Consolas"/>
              </a:rPr>
              <a:t>This is a paragraph.</a:t>
            </a:r>
            <a:r>
              <a:rPr lang="en-US" b="0" i="0" dirty="0" smtClean="0">
                <a:solidFill>
                  <a:srgbClr val="0000FF"/>
                </a:solidFill>
                <a:latin typeface="Consolas"/>
              </a:rPr>
              <a:t>&lt;</a:t>
            </a:r>
            <a:r>
              <a:rPr lang="en-US" b="0" i="0" dirty="0" smtClean="0">
                <a:solidFill>
                  <a:srgbClr val="A52A2A"/>
                </a:solidFill>
                <a:latin typeface="Consolas"/>
              </a:rPr>
              <a:t>/p</a:t>
            </a:r>
            <a:r>
              <a:rPr lang="en-US" b="0" i="0" dirty="0" smtClean="0">
                <a:solidFill>
                  <a:srgbClr val="0000FF"/>
                </a:solidFill>
                <a:latin typeface="Consolas"/>
              </a:rPr>
              <a:t>&gt;</a:t>
            </a:r>
            <a:r>
              <a:rPr lang="en-US" dirty="0" smtClean="0"/>
              <a:t/>
            </a:r>
            <a:br>
              <a:rPr lang="en-US" dirty="0" smtClean="0"/>
            </a:br>
            <a:r>
              <a:rPr lang="en-US" b="0" i="0" dirty="0" smtClean="0">
                <a:solidFill>
                  <a:srgbClr val="0000FF"/>
                </a:solidFill>
                <a:latin typeface="Consolas"/>
              </a:rPr>
              <a:t>&lt;</a:t>
            </a:r>
            <a:r>
              <a:rPr lang="en-US" b="0" i="0" dirty="0" smtClean="0">
                <a:solidFill>
                  <a:srgbClr val="A52A2A"/>
                </a:solidFill>
                <a:latin typeface="Consolas"/>
              </a:rPr>
              <a:t>p</a:t>
            </a:r>
            <a:r>
              <a:rPr lang="en-US" b="0" i="0" dirty="0" smtClean="0">
                <a:solidFill>
                  <a:srgbClr val="0000FF"/>
                </a:solidFill>
                <a:latin typeface="Consolas"/>
              </a:rPr>
              <a:t>&gt;</a:t>
            </a:r>
            <a:r>
              <a:rPr lang="en-US" b="0" i="0" dirty="0" smtClean="0">
                <a:solidFill>
                  <a:srgbClr val="000000"/>
                </a:solidFill>
                <a:latin typeface="Consolas"/>
              </a:rPr>
              <a:t>This is another paragraph.</a:t>
            </a:r>
            <a:r>
              <a:rPr lang="en-US" b="0" i="0" dirty="0" smtClean="0">
                <a:solidFill>
                  <a:srgbClr val="0000FF"/>
                </a:solidFill>
                <a:latin typeface="Consolas"/>
              </a:rPr>
              <a:t>&lt;</a:t>
            </a:r>
            <a:r>
              <a:rPr lang="en-US" b="0" i="0" dirty="0" smtClean="0">
                <a:solidFill>
                  <a:srgbClr val="A52A2A"/>
                </a:solidFill>
                <a:latin typeface="Consolas"/>
              </a:rPr>
              <a:t>/p</a:t>
            </a:r>
            <a:r>
              <a:rPr lang="en-US" b="0" i="0" dirty="0" smtClean="0">
                <a:solidFill>
                  <a:srgbClr val="0000FF"/>
                </a:solidFill>
                <a:latin typeface="Consolas"/>
              </a:rPr>
              <a:t>&gt;</a:t>
            </a:r>
            <a:endParaRPr lang="id-ID" b="0" i="0" dirty="0" smtClean="0">
              <a:solidFill>
                <a:srgbClr val="0000FF"/>
              </a:solidFill>
              <a:latin typeface="Consolas"/>
            </a:endParaRPr>
          </a:p>
          <a:p>
            <a:r>
              <a:rPr lang="en-US" dirty="0" smtClean="0"/>
              <a:t>The browser will remove extra spaces and extra lines when the page is displayed.</a:t>
            </a:r>
          </a:p>
          <a:p>
            <a:r>
              <a:rPr lang="en-US" dirty="0" smtClean="0"/>
              <a:t>Any number of spaces, and any number of new lines, count as </a:t>
            </a:r>
            <a:r>
              <a:rPr lang="en-US" b="1" dirty="0" smtClean="0"/>
              <a:t>only one space</a:t>
            </a:r>
            <a:r>
              <a:rPr lang="en-US" dirty="0" smtClean="0"/>
              <a:t>.</a:t>
            </a:r>
          </a:p>
          <a:p>
            <a:r>
              <a:rPr lang="en-US" dirty="0" smtClean="0"/>
              <a:t>Use </a:t>
            </a:r>
            <a:r>
              <a:rPr lang="en-US" b="1" dirty="0" smtClean="0"/>
              <a:t>&lt;</a:t>
            </a:r>
            <a:r>
              <a:rPr lang="en-US" b="1" dirty="0" err="1" smtClean="0"/>
              <a:t>br</a:t>
            </a:r>
            <a:r>
              <a:rPr lang="en-US" b="1" dirty="0" smtClean="0"/>
              <a:t> /&gt;</a:t>
            </a:r>
            <a:r>
              <a:rPr lang="en-US" dirty="0" smtClean="0"/>
              <a:t> if you want a line break (a new line) without starting a new paragraph:</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HTML &lt;pre&gt; Element</a:t>
            </a:r>
            <a:endParaRPr lang="id-ID" dirty="0"/>
          </a:p>
        </p:txBody>
      </p:sp>
      <p:sp>
        <p:nvSpPr>
          <p:cNvPr id="3" name="Content Placeholder 2"/>
          <p:cNvSpPr>
            <a:spLocks noGrp="1"/>
          </p:cNvSpPr>
          <p:nvPr>
            <p:ph sz="quarter" idx="1"/>
          </p:nvPr>
        </p:nvSpPr>
        <p:spPr>
          <a:xfrm>
            <a:off x="301752" y="1527048"/>
            <a:ext cx="8503920" cy="4830910"/>
          </a:xfrm>
        </p:spPr>
        <p:txBody>
          <a:bodyPr>
            <a:normAutofit fontScale="92500" lnSpcReduction="10000"/>
          </a:bodyPr>
          <a:lstStyle/>
          <a:p>
            <a:r>
              <a:rPr lang="en-US" dirty="0" smtClean="0"/>
              <a:t>The HTML &lt;pre&gt; element defines preformatted text.</a:t>
            </a:r>
          </a:p>
          <a:p>
            <a:r>
              <a:rPr lang="en-US" dirty="0" smtClean="0"/>
              <a:t>The text inside a &lt;pre&gt; element is displayed in a fixed-width font (usually Courier), and it preserves both spaces and line breaks:</a:t>
            </a:r>
          </a:p>
          <a:p>
            <a:pPr>
              <a:buNone/>
            </a:pPr>
            <a:r>
              <a:rPr lang="id-ID" dirty="0" smtClean="0"/>
              <a:t>	</a:t>
            </a:r>
            <a:r>
              <a:rPr lang="en-US" dirty="0" smtClean="0">
                <a:solidFill>
                  <a:srgbClr val="0000FF"/>
                </a:solidFill>
                <a:latin typeface="Consolas"/>
              </a:rPr>
              <a:t>&lt;</a:t>
            </a:r>
            <a:r>
              <a:rPr lang="en-US" dirty="0" smtClean="0">
                <a:solidFill>
                  <a:srgbClr val="A52A2A"/>
                </a:solidFill>
                <a:latin typeface="Consolas"/>
              </a:rPr>
              <a:t>pre</a:t>
            </a:r>
            <a:r>
              <a:rPr lang="en-US" dirty="0" smtClean="0">
                <a:solidFill>
                  <a:srgbClr val="0000FF"/>
                </a:solidFill>
                <a:latin typeface="Consolas"/>
              </a:rPr>
              <a:t>&gt;</a:t>
            </a:r>
            <a:r>
              <a:rPr lang="en-US" dirty="0" smtClean="0"/>
              <a:t/>
            </a:r>
            <a:br>
              <a:rPr lang="en-US" dirty="0" smtClean="0"/>
            </a:br>
            <a:r>
              <a:rPr lang="en-US" dirty="0" smtClean="0">
                <a:solidFill>
                  <a:srgbClr val="000000"/>
                </a:solidFill>
                <a:latin typeface="Consolas"/>
              </a:rPr>
              <a:t>  My Bonnie lies over the ocean.</a:t>
            </a:r>
            <a:r>
              <a:rPr lang="en-US" dirty="0" smtClean="0"/>
              <a:t/>
            </a:r>
            <a:br>
              <a:rPr lang="en-US" dirty="0" smtClean="0"/>
            </a:br>
            <a:r>
              <a:rPr lang="en-US" dirty="0" smtClean="0"/>
              <a:t/>
            </a:r>
            <a:br>
              <a:rPr lang="en-US" dirty="0" smtClean="0"/>
            </a:br>
            <a:r>
              <a:rPr lang="en-US" dirty="0" smtClean="0">
                <a:solidFill>
                  <a:srgbClr val="000000"/>
                </a:solidFill>
                <a:latin typeface="Consolas"/>
              </a:rPr>
              <a:t>  My Bonnie lies over the sea.</a:t>
            </a:r>
            <a:r>
              <a:rPr lang="en-US" dirty="0" smtClean="0"/>
              <a:t/>
            </a:r>
            <a:br>
              <a:rPr lang="en-US" dirty="0" smtClean="0"/>
            </a:br>
            <a:r>
              <a:rPr lang="en-US" dirty="0" smtClean="0"/>
              <a:t/>
            </a:r>
            <a:br>
              <a:rPr lang="en-US" dirty="0" smtClean="0"/>
            </a:br>
            <a:r>
              <a:rPr lang="en-US" dirty="0" smtClean="0">
                <a:solidFill>
                  <a:srgbClr val="000000"/>
                </a:solidFill>
                <a:latin typeface="Consolas"/>
              </a:rPr>
              <a:t>  My Bonnie lies over the ocean.</a:t>
            </a:r>
            <a:r>
              <a:rPr lang="en-US" dirty="0" smtClean="0"/>
              <a:t/>
            </a:r>
            <a:br>
              <a:rPr lang="en-US" dirty="0" smtClean="0"/>
            </a:br>
            <a:r>
              <a:rPr lang="en-US" dirty="0" smtClean="0"/>
              <a:t/>
            </a:r>
            <a:br>
              <a:rPr lang="en-US" dirty="0" smtClean="0"/>
            </a:br>
            <a:r>
              <a:rPr lang="en-US" dirty="0" smtClean="0">
                <a:solidFill>
                  <a:srgbClr val="000000"/>
                </a:solidFill>
                <a:latin typeface="Consolas"/>
              </a:rPr>
              <a:t>  Oh, bring back my Bonnie to me.</a:t>
            </a:r>
            <a:r>
              <a:rPr lang="en-US" dirty="0" smtClean="0"/>
              <a:t/>
            </a:r>
            <a:br>
              <a:rPr lang="en-US" dirty="0" smtClean="0"/>
            </a:br>
            <a:r>
              <a:rPr lang="en-US" dirty="0" smtClean="0">
                <a:solidFill>
                  <a:srgbClr val="0000FF"/>
                </a:solidFill>
                <a:latin typeface="Consolas"/>
              </a:rPr>
              <a:t>&lt;</a:t>
            </a:r>
            <a:r>
              <a:rPr lang="en-US" dirty="0" smtClean="0">
                <a:solidFill>
                  <a:srgbClr val="A52A2A"/>
                </a:solidFill>
                <a:latin typeface="Consolas"/>
              </a:rPr>
              <a:t>/pre</a:t>
            </a:r>
            <a:r>
              <a:rPr lang="en-US" dirty="0" smtClean="0">
                <a:solidFill>
                  <a:srgbClr val="0000FF"/>
                </a:solidFill>
                <a:latin typeface="Consolas"/>
              </a:rPr>
              <a:t>&gt;</a:t>
            </a:r>
            <a:endParaRPr lang="id-ID"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Links</a:t>
            </a:r>
            <a:endParaRPr lang="id-ID" dirty="0"/>
          </a:p>
        </p:txBody>
      </p:sp>
      <p:sp>
        <p:nvSpPr>
          <p:cNvPr id="3" name="Content Placeholder 2"/>
          <p:cNvSpPr>
            <a:spLocks noGrp="1"/>
          </p:cNvSpPr>
          <p:nvPr>
            <p:ph sz="quarter" idx="1"/>
          </p:nvPr>
        </p:nvSpPr>
        <p:spPr/>
        <p:txBody>
          <a:bodyPr/>
          <a:lstStyle/>
          <a:p>
            <a:r>
              <a:rPr lang="en-US" dirty="0" smtClean="0"/>
              <a:t>HTML </a:t>
            </a:r>
            <a:r>
              <a:rPr lang="en-US" dirty="0"/>
              <a:t>links are defined with the </a:t>
            </a:r>
            <a:r>
              <a:rPr lang="en-US" b="1" dirty="0"/>
              <a:t>&lt;a&gt;</a:t>
            </a:r>
            <a:r>
              <a:rPr lang="en-US" dirty="0"/>
              <a:t> tag</a:t>
            </a:r>
            <a:r>
              <a:rPr lang="en-US" dirty="0" smtClean="0"/>
              <a:t>:</a:t>
            </a:r>
            <a:endParaRPr lang="id-ID" dirty="0" smtClean="0"/>
          </a:p>
          <a:p>
            <a:r>
              <a:rPr lang="en-US" dirty="0"/>
              <a:t>The link address is specified in the </a:t>
            </a:r>
            <a:r>
              <a:rPr lang="en-US" b="1" dirty="0" err="1"/>
              <a:t>href</a:t>
            </a:r>
            <a:r>
              <a:rPr lang="en-US" b="1" dirty="0"/>
              <a:t> attribute</a:t>
            </a:r>
            <a:r>
              <a:rPr lang="en-US" dirty="0"/>
              <a:t>.</a:t>
            </a:r>
          </a:p>
          <a:p>
            <a:r>
              <a:rPr lang="en-US" dirty="0"/>
              <a:t>Attributes are used to provide additional information about HTML elements.</a:t>
            </a:r>
          </a:p>
          <a:p>
            <a:endParaRPr lang="id-ID" dirty="0" smtClean="0"/>
          </a:p>
          <a:p>
            <a:pPr>
              <a:buNone/>
            </a:pPr>
            <a:r>
              <a:rPr lang="id-ID" dirty="0"/>
              <a:t>	</a:t>
            </a:r>
            <a:r>
              <a:rPr lang="en-US" b="0" i="0" dirty="0" smtClean="0">
                <a:solidFill>
                  <a:srgbClr val="0000FF"/>
                </a:solidFill>
                <a:latin typeface="Consolas"/>
              </a:rPr>
              <a:t>&lt;</a:t>
            </a:r>
            <a:r>
              <a:rPr lang="en-US" b="0" i="0" dirty="0" smtClean="0">
                <a:solidFill>
                  <a:srgbClr val="A52A2A"/>
                </a:solidFill>
                <a:latin typeface="Consolas"/>
              </a:rPr>
              <a:t>a</a:t>
            </a:r>
            <a:r>
              <a:rPr lang="en-US" b="0" i="0" dirty="0" smtClean="0">
                <a:solidFill>
                  <a:srgbClr val="000000"/>
                </a:solidFill>
                <a:latin typeface="Consolas"/>
              </a:rPr>
              <a:t> </a:t>
            </a:r>
            <a:r>
              <a:rPr lang="en-US" b="0" i="0" dirty="0" err="1" smtClean="0">
                <a:solidFill>
                  <a:srgbClr val="DC143C"/>
                </a:solidFill>
                <a:latin typeface="Consolas"/>
              </a:rPr>
              <a:t>href</a:t>
            </a:r>
            <a:r>
              <a:rPr lang="en-US" b="0" i="0" dirty="0" smtClean="0">
                <a:solidFill>
                  <a:srgbClr val="DC143C"/>
                </a:solidFill>
                <a:latin typeface="Consolas"/>
              </a:rPr>
              <a:t>=</a:t>
            </a:r>
            <a:r>
              <a:rPr lang="en-US" b="0" i="0" dirty="0" smtClean="0">
                <a:solidFill>
                  <a:srgbClr val="0000CD"/>
                </a:solidFill>
                <a:latin typeface="Consolas"/>
              </a:rPr>
              <a:t>"http://www.w3schools.com"</a:t>
            </a:r>
            <a:r>
              <a:rPr lang="en-US" b="0" i="0" dirty="0" smtClean="0">
                <a:solidFill>
                  <a:srgbClr val="0000FF"/>
                </a:solidFill>
                <a:latin typeface="Consolas"/>
              </a:rPr>
              <a:t>&gt;</a:t>
            </a:r>
            <a:r>
              <a:rPr lang="en-US" b="0" i="0" dirty="0" smtClean="0">
                <a:solidFill>
                  <a:srgbClr val="000000"/>
                </a:solidFill>
                <a:latin typeface="Consolas"/>
              </a:rPr>
              <a:t>This is a link</a:t>
            </a:r>
            <a:r>
              <a:rPr lang="en-US" b="0" i="0" dirty="0" smtClean="0">
                <a:solidFill>
                  <a:srgbClr val="0000FF"/>
                </a:solidFill>
                <a:latin typeface="Consolas"/>
              </a:rPr>
              <a:t>&lt;</a:t>
            </a:r>
            <a:r>
              <a:rPr lang="en-US" b="0" i="0" dirty="0" smtClean="0">
                <a:solidFill>
                  <a:srgbClr val="A52A2A"/>
                </a:solidFill>
                <a:latin typeface="Consolas"/>
              </a:rPr>
              <a:t>/a</a:t>
            </a:r>
            <a:r>
              <a:rPr lang="en-US" b="0" i="0" dirty="0" smtClean="0">
                <a:solidFill>
                  <a:srgbClr val="0000FF"/>
                </a:solidFill>
                <a:latin typeface="Consolas"/>
              </a:rPr>
              <a:t>&gt;</a:t>
            </a:r>
            <a:endParaRPr lang="en-US" dirty="0"/>
          </a:p>
          <a:p>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a:t>
            </a:r>
            <a:r>
              <a:rPr lang="id-ID" dirty="0" smtClean="0"/>
              <a:t>(2)</a:t>
            </a:r>
            <a:endParaRPr lang="id-ID" dirty="0"/>
          </a:p>
        </p:txBody>
      </p:sp>
      <p:sp>
        <p:nvSpPr>
          <p:cNvPr id="3" name="Content Placeholder 2"/>
          <p:cNvSpPr>
            <a:spLocks noGrp="1"/>
          </p:cNvSpPr>
          <p:nvPr>
            <p:ph sz="quarter" idx="1"/>
          </p:nvPr>
        </p:nvSpPr>
        <p:spPr/>
        <p:txBody>
          <a:bodyPr>
            <a:noAutofit/>
          </a:bodyPr>
          <a:lstStyle/>
          <a:p>
            <a:r>
              <a:rPr lang="en-US" sz="2200" dirty="0" smtClean="0"/>
              <a:t>The </a:t>
            </a:r>
            <a:r>
              <a:rPr lang="en-US" sz="2200" b="1" dirty="0" smtClean="0"/>
              <a:t>target</a:t>
            </a:r>
            <a:r>
              <a:rPr lang="en-US" sz="2200" dirty="0" smtClean="0"/>
              <a:t> attribute specifies where to open the linked document.</a:t>
            </a:r>
          </a:p>
          <a:p>
            <a:pPr lvl="1"/>
            <a:r>
              <a:rPr lang="en-US" dirty="0" smtClean="0"/>
              <a:t>This example will open the linked document in a new browser window or in a new tab:</a:t>
            </a:r>
          </a:p>
          <a:p>
            <a:pPr>
              <a:buNone/>
            </a:pPr>
            <a:r>
              <a:rPr lang="id-ID" sz="2200" dirty="0" smtClean="0">
                <a:solidFill>
                  <a:srgbClr val="0000FF"/>
                </a:solidFill>
                <a:latin typeface="Consolas"/>
              </a:rPr>
              <a:t>	</a:t>
            </a:r>
            <a:r>
              <a:rPr lang="en-US" sz="2200" dirty="0" smtClean="0">
                <a:solidFill>
                  <a:srgbClr val="0000FF"/>
                </a:solidFill>
                <a:latin typeface="Consolas"/>
              </a:rPr>
              <a:t>&lt;</a:t>
            </a:r>
            <a:r>
              <a:rPr lang="en-US" sz="2200" dirty="0" smtClean="0">
                <a:solidFill>
                  <a:srgbClr val="A52A2A"/>
                </a:solidFill>
                <a:latin typeface="Consolas"/>
              </a:rPr>
              <a:t>a</a:t>
            </a:r>
            <a:r>
              <a:rPr lang="en-US" sz="2200" dirty="0" smtClean="0">
                <a:solidFill>
                  <a:srgbClr val="000000"/>
                </a:solidFill>
                <a:latin typeface="Consolas"/>
              </a:rPr>
              <a:t> </a:t>
            </a:r>
            <a:r>
              <a:rPr lang="en-US" sz="2200" dirty="0" err="1" smtClean="0">
                <a:solidFill>
                  <a:srgbClr val="DC143C"/>
                </a:solidFill>
                <a:latin typeface="Consolas"/>
              </a:rPr>
              <a:t>href</a:t>
            </a:r>
            <a:r>
              <a:rPr lang="en-US" sz="2200" dirty="0" smtClean="0">
                <a:solidFill>
                  <a:srgbClr val="DC143C"/>
                </a:solidFill>
                <a:latin typeface="Consolas"/>
              </a:rPr>
              <a:t>=</a:t>
            </a:r>
            <a:r>
              <a:rPr lang="en-US" sz="2200" dirty="0" smtClean="0">
                <a:solidFill>
                  <a:srgbClr val="0000CD"/>
                </a:solidFill>
                <a:latin typeface="Consolas"/>
              </a:rPr>
              <a:t>"http://www.w3schools.com/"</a:t>
            </a:r>
            <a:r>
              <a:rPr lang="en-US" sz="2200" dirty="0" smtClean="0">
                <a:solidFill>
                  <a:srgbClr val="000000"/>
                </a:solidFill>
                <a:latin typeface="Consolas"/>
              </a:rPr>
              <a:t> </a:t>
            </a:r>
            <a:r>
              <a:rPr lang="en-US" sz="2200" dirty="0" smtClean="0">
                <a:solidFill>
                  <a:srgbClr val="DC143C"/>
                </a:solidFill>
                <a:latin typeface="Consolas"/>
              </a:rPr>
              <a:t>target=</a:t>
            </a:r>
            <a:r>
              <a:rPr lang="en-US" sz="2200" dirty="0" smtClean="0">
                <a:solidFill>
                  <a:srgbClr val="0000CD"/>
                </a:solidFill>
                <a:latin typeface="Consolas"/>
              </a:rPr>
              <a:t>"_blank"</a:t>
            </a:r>
            <a:r>
              <a:rPr lang="en-US" sz="2200" dirty="0" smtClean="0">
                <a:solidFill>
                  <a:srgbClr val="0000FF"/>
                </a:solidFill>
                <a:latin typeface="Consolas"/>
              </a:rPr>
              <a:t>&gt;</a:t>
            </a:r>
            <a:r>
              <a:rPr lang="en-US" sz="2200" dirty="0" smtClean="0">
                <a:solidFill>
                  <a:srgbClr val="000000"/>
                </a:solidFill>
                <a:latin typeface="Consolas"/>
              </a:rPr>
              <a:t>Visit W3Schools!</a:t>
            </a:r>
            <a:r>
              <a:rPr lang="en-US" sz="2200" dirty="0" smtClean="0">
                <a:solidFill>
                  <a:srgbClr val="0000FF"/>
                </a:solidFill>
                <a:latin typeface="Consolas"/>
              </a:rPr>
              <a:t>&lt;</a:t>
            </a:r>
            <a:r>
              <a:rPr lang="en-US" sz="2200" dirty="0" smtClean="0">
                <a:solidFill>
                  <a:srgbClr val="A52A2A"/>
                </a:solidFill>
                <a:latin typeface="Consolas"/>
              </a:rPr>
              <a:t>/a</a:t>
            </a:r>
            <a:r>
              <a:rPr lang="en-US" sz="2200" dirty="0" smtClean="0">
                <a:solidFill>
                  <a:srgbClr val="0000FF"/>
                </a:solidFill>
                <a:latin typeface="Consolas"/>
              </a:rPr>
              <a:t>&gt;</a:t>
            </a:r>
            <a:endParaRPr lang="id-ID" sz="2200" dirty="0" smtClean="0">
              <a:solidFill>
                <a:srgbClr val="0000FF"/>
              </a:solidFill>
              <a:latin typeface="Consolas"/>
            </a:endParaRPr>
          </a:p>
          <a:p>
            <a:r>
              <a:rPr lang="id-ID" sz="2200" dirty="0" smtClean="0"/>
              <a:t>T</a:t>
            </a:r>
            <a:r>
              <a:rPr lang="en-US" sz="2200" dirty="0" smtClean="0"/>
              <a:t>he </a:t>
            </a:r>
            <a:r>
              <a:rPr lang="en-US" sz="2200" b="1" dirty="0" smtClean="0"/>
              <a:t>id</a:t>
            </a:r>
            <a:r>
              <a:rPr lang="en-US" sz="2200" dirty="0" smtClean="0"/>
              <a:t> attribute can be used to create bookmarks inside HTML documents.</a:t>
            </a:r>
            <a:endParaRPr lang="id-ID" sz="2200" dirty="0" smtClean="0"/>
          </a:p>
          <a:p>
            <a:pPr lvl="1"/>
            <a:r>
              <a:rPr lang="en-US" dirty="0" smtClean="0"/>
              <a:t>Add an id attribute to any &lt;a&gt; element:</a:t>
            </a:r>
            <a:endParaRPr lang="id-ID" dirty="0" smtClean="0"/>
          </a:p>
          <a:p>
            <a:pPr lvl="1">
              <a:buNone/>
            </a:pPr>
            <a:r>
              <a:rPr lang="id-ID" dirty="0" smtClean="0">
                <a:solidFill>
                  <a:srgbClr val="0000FF"/>
                </a:solidFill>
                <a:latin typeface="Consolas"/>
              </a:rPr>
              <a:t>	</a:t>
            </a:r>
            <a:r>
              <a:rPr lang="en-US" dirty="0" smtClean="0">
                <a:solidFill>
                  <a:srgbClr val="0000FF"/>
                </a:solidFill>
                <a:latin typeface="Consolas"/>
              </a:rPr>
              <a:t>&lt;</a:t>
            </a:r>
            <a:r>
              <a:rPr lang="en-US" dirty="0" smtClean="0">
                <a:solidFill>
                  <a:srgbClr val="A52A2A"/>
                </a:solidFill>
                <a:latin typeface="Consolas"/>
              </a:rPr>
              <a:t>a</a:t>
            </a:r>
            <a:r>
              <a:rPr lang="en-US" dirty="0" smtClean="0">
                <a:solidFill>
                  <a:srgbClr val="000000"/>
                </a:solidFill>
                <a:latin typeface="Consolas"/>
              </a:rPr>
              <a:t> </a:t>
            </a:r>
            <a:r>
              <a:rPr lang="en-US" dirty="0" smtClean="0">
                <a:solidFill>
                  <a:srgbClr val="DC143C"/>
                </a:solidFill>
                <a:latin typeface="Consolas"/>
              </a:rPr>
              <a:t>id=</a:t>
            </a:r>
            <a:r>
              <a:rPr lang="en-US" dirty="0" smtClean="0">
                <a:solidFill>
                  <a:srgbClr val="0000CD"/>
                </a:solidFill>
                <a:latin typeface="Consolas"/>
              </a:rPr>
              <a:t>"tips"</a:t>
            </a:r>
            <a:r>
              <a:rPr lang="en-US" dirty="0" smtClean="0">
                <a:solidFill>
                  <a:srgbClr val="0000FF"/>
                </a:solidFill>
                <a:latin typeface="Consolas"/>
              </a:rPr>
              <a:t>&gt;</a:t>
            </a:r>
            <a:r>
              <a:rPr lang="en-US" dirty="0" smtClean="0">
                <a:solidFill>
                  <a:srgbClr val="000000"/>
                </a:solidFill>
                <a:latin typeface="Consolas"/>
              </a:rPr>
              <a:t>Useful Tips Section</a:t>
            </a:r>
            <a:r>
              <a:rPr lang="en-US" dirty="0" smtClean="0">
                <a:solidFill>
                  <a:srgbClr val="0000FF"/>
                </a:solidFill>
                <a:latin typeface="Consolas"/>
              </a:rPr>
              <a:t>&lt;</a:t>
            </a:r>
            <a:r>
              <a:rPr lang="en-US" dirty="0" smtClean="0">
                <a:solidFill>
                  <a:srgbClr val="A52A2A"/>
                </a:solidFill>
                <a:latin typeface="Consolas"/>
              </a:rPr>
              <a:t>/a</a:t>
            </a:r>
            <a:r>
              <a:rPr lang="en-US" dirty="0" smtClean="0">
                <a:solidFill>
                  <a:srgbClr val="0000FF"/>
                </a:solidFill>
                <a:latin typeface="Consolas"/>
              </a:rPr>
              <a:t>&gt;</a:t>
            </a:r>
            <a:endParaRPr lang="en-US" dirty="0" smtClean="0"/>
          </a:p>
          <a:p>
            <a:pPr lvl="1"/>
            <a:r>
              <a:rPr lang="id-ID" dirty="0" smtClean="0"/>
              <a:t>T</a:t>
            </a:r>
            <a:r>
              <a:rPr lang="en-US" dirty="0" smtClean="0"/>
              <a:t>hen create a link to the &lt;a&gt; element:</a:t>
            </a:r>
            <a:endParaRPr lang="id-ID" dirty="0" smtClean="0"/>
          </a:p>
          <a:p>
            <a:pPr lvl="1">
              <a:buNone/>
            </a:pPr>
            <a:r>
              <a:rPr lang="id-ID" dirty="0" smtClean="0"/>
              <a:t>	</a:t>
            </a:r>
            <a:r>
              <a:rPr lang="en-US" dirty="0" smtClean="0">
                <a:solidFill>
                  <a:srgbClr val="0000FF"/>
                </a:solidFill>
                <a:latin typeface="Consolas"/>
              </a:rPr>
              <a:t>&lt;</a:t>
            </a:r>
            <a:r>
              <a:rPr lang="en-US" dirty="0" smtClean="0">
                <a:solidFill>
                  <a:srgbClr val="A52A2A"/>
                </a:solidFill>
                <a:latin typeface="Consolas"/>
              </a:rPr>
              <a:t>a</a:t>
            </a:r>
            <a:r>
              <a:rPr lang="en-US" dirty="0" smtClean="0">
                <a:solidFill>
                  <a:srgbClr val="000000"/>
                </a:solidFill>
                <a:latin typeface="Consolas"/>
              </a:rPr>
              <a:t> </a:t>
            </a:r>
            <a:r>
              <a:rPr lang="en-US" dirty="0" err="1" smtClean="0">
                <a:solidFill>
                  <a:srgbClr val="DC143C"/>
                </a:solidFill>
                <a:latin typeface="Consolas"/>
              </a:rPr>
              <a:t>href</a:t>
            </a:r>
            <a:r>
              <a:rPr lang="en-US" dirty="0" smtClean="0">
                <a:solidFill>
                  <a:srgbClr val="DC143C"/>
                </a:solidFill>
                <a:latin typeface="Consolas"/>
              </a:rPr>
              <a:t>=</a:t>
            </a:r>
            <a:r>
              <a:rPr lang="en-US" dirty="0" smtClean="0">
                <a:solidFill>
                  <a:srgbClr val="0000CD"/>
                </a:solidFill>
                <a:latin typeface="Consolas"/>
              </a:rPr>
              <a:t>"#tips"</a:t>
            </a:r>
            <a:r>
              <a:rPr lang="en-US" dirty="0" smtClean="0">
                <a:solidFill>
                  <a:srgbClr val="0000FF"/>
                </a:solidFill>
                <a:latin typeface="Consolas"/>
              </a:rPr>
              <a:t>&gt;</a:t>
            </a:r>
            <a:r>
              <a:rPr lang="en-US" dirty="0" smtClean="0">
                <a:solidFill>
                  <a:srgbClr val="000000"/>
                </a:solidFill>
                <a:latin typeface="Consolas"/>
              </a:rPr>
              <a:t>Visit the Useful Tips Section</a:t>
            </a:r>
            <a:r>
              <a:rPr lang="en-US" dirty="0" smtClean="0">
                <a:solidFill>
                  <a:srgbClr val="0000FF"/>
                </a:solidFill>
                <a:latin typeface="Consolas"/>
              </a:rPr>
              <a:t>&lt;</a:t>
            </a:r>
            <a:r>
              <a:rPr lang="en-US" dirty="0" smtClean="0">
                <a:solidFill>
                  <a:srgbClr val="A52A2A"/>
                </a:solidFill>
                <a:latin typeface="Consolas"/>
              </a:rPr>
              <a:t>/a</a:t>
            </a:r>
            <a:r>
              <a:rPr lang="en-US" dirty="0" smtClean="0">
                <a:solidFill>
                  <a:srgbClr val="0000FF"/>
                </a:solidFill>
                <a:latin typeface="Consolas"/>
              </a:rPr>
              <a:t>&gt;</a:t>
            </a: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Images</a:t>
            </a:r>
            <a:endParaRPr lang="id-ID" dirty="0"/>
          </a:p>
        </p:txBody>
      </p:sp>
      <p:sp>
        <p:nvSpPr>
          <p:cNvPr id="3" name="Content Placeholder 2"/>
          <p:cNvSpPr>
            <a:spLocks noGrp="1"/>
          </p:cNvSpPr>
          <p:nvPr>
            <p:ph idx="1"/>
          </p:nvPr>
        </p:nvSpPr>
        <p:spPr/>
        <p:txBody>
          <a:bodyPr>
            <a:noAutofit/>
          </a:bodyPr>
          <a:lstStyle/>
          <a:p>
            <a:r>
              <a:rPr lang="id-ID" sz="2800" dirty="0" smtClean="0"/>
              <a:t>I</a:t>
            </a:r>
            <a:r>
              <a:rPr lang="en-US" sz="2800" dirty="0" smtClean="0"/>
              <a:t>mages </a:t>
            </a:r>
            <a:r>
              <a:rPr lang="en-US" sz="2800" dirty="0"/>
              <a:t>are defined with the </a:t>
            </a:r>
            <a:r>
              <a:rPr lang="en-US" sz="2800" b="1" dirty="0"/>
              <a:t>&lt;</a:t>
            </a:r>
            <a:r>
              <a:rPr lang="en-US" sz="2800" b="1" dirty="0" err="1"/>
              <a:t>img</a:t>
            </a:r>
            <a:r>
              <a:rPr lang="en-US" sz="2800" b="1" dirty="0"/>
              <a:t>&gt;</a:t>
            </a:r>
            <a:r>
              <a:rPr lang="en-US" sz="2800" dirty="0"/>
              <a:t> tag.</a:t>
            </a:r>
          </a:p>
          <a:p>
            <a:r>
              <a:rPr lang="en-US" sz="2800" dirty="0"/>
              <a:t>The &lt;</a:t>
            </a:r>
            <a:r>
              <a:rPr lang="en-US" sz="2800" dirty="0" err="1"/>
              <a:t>img</a:t>
            </a:r>
            <a:r>
              <a:rPr lang="en-US" sz="2800" dirty="0"/>
              <a:t>&gt; tag is empty, it contains attributes only, and does not have a closing tag.</a:t>
            </a:r>
          </a:p>
          <a:p>
            <a:pPr marL="271463" indent="0">
              <a:buNone/>
            </a:pPr>
            <a:r>
              <a:rPr lang="en-US" sz="2800" b="0" i="0" dirty="0" smtClean="0">
                <a:solidFill>
                  <a:srgbClr val="0000FF"/>
                </a:solidFill>
                <a:latin typeface="Consolas"/>
              </a:rPr>
              <a:t>&lt;</a:t>
            </a:r>
            <a:r>
              <a:rPr lang="en-US" sz="2800" b="0" i="0" dirty="0" err="1" smtClean="0">
                <a:solidFill>
                  <a:srgbClr val="A52A2A"/>
                </a:solidFill>
                <a:latin typeface="Consolas"/>
              </a:rPr>
              <a:t>img</a:t>
            </a:r>
            <a:r>
              <a:rPr lang="en-US" sz="2800" b="0" i="0" dirty="0" smtClean="0">
                <a:solidFill>
                  <a:srgbClr val="000000"/>
                </a:solidFill>
                <a:latin typeface="Consolas"/>
              </a:rPr>
              <a:t> </a:t>
            </a:r>
            <a:r>
              <a:rPr lang="en-US" sz="2800" b="0" i="0" dirty="0" err="1" smtClean="0">
                <a:solidFill>
                  <a:srgbClr val="DC143C"/>
                </a:solidFill>
                <a:latin typeface="Consolas"/>
              </a:rPr>
              <a:t>src</a:t>
            </a:r>
            <a:r>
              <a:rPr lang="en-US" sz="2800" b="0" i="0" dirty="0" smtClean="0">
                <a:solidFill>
                  <a:srgbClr val="DC143C"/>
                </a:solidFill>
                <a:latin typeface="Consolas"/>
              </a:rPr>
              <a:t>=</a:t>
            </a:r>
            <a:r>
              <a:rPr lang="en-US" sz="2800" b="0" i="0" dirty="0" smtClean="0">
                <a:solidFill>
                  <a:srgbClr val="0000CD"/>
                </a:solidFill>
                <a:latin typeface="Consolas"/>
              </a:rPr>
              <a:t>"</a:t>
            </a:r>
            <a:r>
              <a:rPr lang="en-US" sz="2800" b="0" i="1" dirty="0" err="1" smtClean="0">
                <a:solidFill>
                  <a:srgbClr val="0000CD"/>
                </a:solidFill>
                <a:latin typeface="Consolas"/>
              </a:rPr>
              <a:t>url</a:t>
            </a:r>
            <a:r>
              <a:rPr lang="en-US" sz="2800" b="0" i="0" dirty="0" smtClean="0">
                <a:solidFill>
                  <a:srgbClr val="0000CD"/>
                </a:solidFill>
                <a:latin typeface="Consolas"/>
              </a:rPr>
              <a:t>"</a:t>
            </a:r>
            <a:r>
              <a:rPr lang="en-US" sz="2800" b="0" i="0" dirty="0" smtClean="0">
                <a:solidFill>
                  <a:srgbClr val="000000"/>
                </a:solidFill>
                <a:latin typeface="Consolas"/>
              </a:rPr>
              <a:t> </a:t>
            </a:r>
            <a:r>
              <a:rPr lang="en-US" sz="2800" b="0" i="0" dirty="0" smtClean="0">
                <a:solidFill>
                  <a:srgbClr val="DC143C"/>
                </a:solidFill>
                <a:latin typeface="Consolas"/>
              </a:rPr>
              <a:t>alt=</a:t>
            </a:r>
            <a:r>
              <a:rPr lang="en-US" sz="2800" b="0" i="0" dirty="0" smtClean="0">
                <a:solidFill>
                  <a:srgbClr val="0000CD"/>
                </a:solidFill>
                <a:latin typeface="Consolas"/>
              </a:rPr>
              <a:t>"</a:t>
            </a:r>
            <a:r>
              <a:rPr lang="en-US" sz="2800" b="0" i="1" dirty="0" err="1" smtClean="0">
                <a:solidFill>
                  <a:srgbClr val="0000CD"/>
                </a:solidFill>
                <a:latin typeface="Consolas"/>
              </a:rPr>
              <a:t>some_text</a:t>
            </a:r>
            <a:r>
              <a:rPr lang="en-US" sz="2800" b="0" i="0" dirty="0" smtClean="0">
                <a:solidFill>
                  <a:srgbClr val="0000CD"/>
                </a:solidFill>
                <a:latin typeface="Consolas"/>
              </a:rPr>
              <a:t>"</a:t>
            </a:r>
            <a:r>
              <a:rPr lang="en-US" sz="2800" b="0" i="0" dirty="0" smtClean="0">
                <a:solidFill>
                  <a:srgbClr val="0000FF"/>
                </a:solidFill>
                <a:latin typeface="Consolas"/>
              </a:rPr>
              <a:t>&gt;</a:t>
            </a:r>
            <a:endParaRPr lang="id-ID" sz="2800" b="0" i="0" dirty="0" smtClean="0">
              <a:solidFill>
                <a:srgbClr val="0000FF"/>
              </a:solidFill>
              <a:latin typeface="Consolas"/>
            </a:endParaRPr>
          </a:p>
          <a:p>
            <a:r>
              <a:rPr lang="en-US" sz="2800" dirty="0"/>
              <a:t>The </a:t>
            </a:r>
            <a:r>
              <a:rPr lang="en-US" sz="2800" b="1" dirty="0" err="1"/>
              <a:t>src</a:t>
            </a:r>
            <a:r>
              <a:rPr lang="en-US" sz="2800" dirty="0"/>
              <a:t> attribute defines the </a:t>
            </a:r>
            <a:r>
              <a:rPr lang="en-US" sz="2800" dirty="0" err="1"/>
              <a:t>url</a:t>
            </a:r>
            <a:r>
              <a:rPr lang="en-US" sz="2800" dirty="0"/>
              <a:t> (web address) of the </a:t>
            </a:r>
            <a:r>
              <a:rPr lang="en-US" sz="2800" dirty="0" smtClean="0"/>
              <a:t>image.</a:t>
            </a:r>
            <a:endParaRPr lang="en-US" sz="2800" dirty="0"/>
          </a:p>
          <a:p>
            <a:r>
              <a:rPr lang="en-US" sz="2800" dirty="0" smtClean="0"/>
              <a:t>The</a:t>
            </a:r>
            <a:r>
              <a:rPr lang="en-US" sz="2800" dirty="0"/>
              <a:t> </a:t>
            </a:r>
            <a:r>
              <a:rPr lang="en-US" sz="2800" b="1" dirty="0"/>
              <a:t>alt</a:t>
            </a:r>
            <a:r>
              <a:rPr lang="en-US" sz="2800" dirty="0"/>
              <a:t> attribute specifies an alternate text for the image, if it cannot be displayed</a:t>
            </a:r>
            <a:r>
              <a:rPr lang="en-US" sz="2800" dirty="0" smtClean="0"/>
              <a:t>.</a:t>
            </a:r>
            <a:endParaRPr lang="id-ID" sz="2800" dirty="0" smtClean="0"/>
          </a:p>
        </p:txBody>
      </p:sp>
    </p:spTree>
    <p:extLst>
      <p:ext uri="{BB962C8B-B14F-4D97-AF65-F5344CB8AC3E}">
        <p14:creationId xmlns:p14="http://schemas.microsoft.com/office/powerpoint/2010/main" val="2857573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539552" y="1844824"/>
            <a:ext cx="7699138" cy="478557"/>
          </a:xfrm>
          <a:prstGeom prst="rect">
            <a:avLst/>
          </a:prstGeom>
        </p:spPr>
      </p:pic>
      <p:pic>
        <p:nvPicPr>
          <p:cNvPr id="5" name="Picture 4"/>
          <p:cNvPicPr>
            <a:picLocks noChangeAspect="1"/>
          </p:cNvPicPr>
          <p:nvPr/>
        </p:nvPicPr>
        <p:blipFill rotWithShape="1">
          <a:blip r:embed="rId3"/>
          <a:srcRect b="13247"/>
          <a:stretch/>
        </p:blipFill>
        <p:spPr>
          <a:xfrm>
            <a:off x="3122296" y="3212976"/>
            <a:ext cx="2533650" cy="2016224"/>
          </a:xfrm>
          <a:prstGeom prst="rect">
            <a:avLst/>
          </a:prstGeom>
        </p:spPr>
      </p:pic>
    </p:spTree>
    <p:extLst>
      <p:ext uri="{BB962C8B-B14F-4D97-AF65-F5344CB8AC3E}">
        <p14:creationId xmlns:p14="http://schemas.microsoft.com/office/powerpoint/2010/main" val="265044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Images (cont.)</a:t>
            </a:r>
            <a:endParaRPr lang="id-ID" dirty="0"/>
          </a:p>
        </p:txBody>
      </p:sp>
      <p:sp>
        <p:nvSpPr>
          <p:cNvPr id="3" name="Content Placeholder 2"/>
          <p:cNvSpPr>
            <a:spLocks noGrp="1"/>
          </p:cNvSpPr>
          <p:nvPr>
            <p:ph idx="1"/>
          </p:nvPr>
        </p:nvSpPr>
        <p:spPr>
          <a:xfrm>
            <a:off x="457200" y="1600200"/>
            <a:ext cx="8229600" cy="4829196"/>
          </a:xfrm>
        </p:spPr>
        <p:txBody>
          <a:bodyPr>
            <a:normAutofit/>
          </a:bodyPr>
          <a:lstStyle/>
          <a:p>
            <a:r>
              <a:rPr lang="id-ID" sz="2800" dirty="0" smtClean="0"/>
              <a:t>Image </a:t>
            </a:r>
            <a:r>
              <a:rPr lang="id-ID" sz="2800" dirty="0"/>
              <a:t>Width and Height</a:t>
            </a:r>
          </a:p>
          <a:p>
            <a:pPr lvl="1"/>
            <a:r>
              <a:rPr lang="en-US" sz="2400" dirty="0" smtClean="0"/>
              <a:t>Using</a:t>
            </a:r>
            <a:r>
              <a:rPr lang="en-US" sz="2400" dirty="0"/>
              <a:t> </a:t>
            </a:r>
            <a:r>
              <a:rPr lang="en-US" sz="2400" b="1" dirty="0"/>
              <a:t>style</a:t>
            </a:r>
            <a:r>
              <a:rPr lang="en-US" sz="2400" dirty="0"/>
              <a:t> </a:t>
            </a:r>
            <a:r>
              <a:rPr lang="en-US" sz="2400" dirty="0" smtClean="0"/>
              <a:t>attribute.</a:t>
            </a:r>
            <a:endParaRPr lang="en-US" sz="2400" dirty="0"/>
          </a:p>
          <a:p>
            <a:pPr marL="714375" lvl="1" indent="0">
              <a:buNone/>
            </a:pPr>
            <a:r>
              <a:rPr lang="en-US" sz="2400" dirty="0"/>
              <a:t>The values are specified in pixels (use </a:t>
            </a:r>
            <a:r>
              <a:rPr lang="en-US" sz="2400" dirty="0" err="1"/>
              <a:t>px</a:t>
            </a:r>
            <a:r>
              <a:rPr lang="en-US" sz="2400" dirty="0"/>
              <a:t> after the value</a:t>
            </a:r>
            <a:r>
              <a:rPr lang="en-US" sz="2400" dirty="0" smtClean="0"/>
              <a:t>):</a:t>
            </a:r>
            <a:endParaRPr lang="id-ID" sz="2400" dirty="0" smtClean="0"/>
          </a:p>
          <a:p>
            <a:pPr marL="714375" lvl="1" indent="0">
              <a:buNone/>
            </a:pPr>
            <a:r>
              <a:rPr lang="id-ID" sz="2400" b="0" i="0" dirty="0" smtClean="0">
                <a:solidFill>
                  <a:srgbClr val="0000FF"/>
                </a:solidFill>
                <a:latin typeface="Consolas"/>
              </a:rPr>
              <a:t>&lt;</a:t>
            </a:r>
            <a:r>
              <a:rPr lang="id-ID" sz="2400" b="0" i="0" dirty="0" smtClean="0">
                <a:solidFill>
                  <a:srgbClr val="A52A2A"/>
                </a:solidFill>
                <a:latin typeface="Consolas"/>
              </a:rPr>
              <a:t>img</a:t>
            </a:r>
            <a:r>
              <a:rPr lang="id-ID" sz="2400" b="0" i="0" dirty="0" smtClean="0">
                <a:solidFill>
                  <a:srgbClr val="000000"/>
                </a:solidFill>
                <a:latin typeface="Consolas"/>
              </a:rPr>
              <a:t> </a:t>
            </a:r>
            <a:r>
              <a:rPr lang="id-ID" sz="2400" b="0" i="0" dirty="0" smtClean="0">
                <a:solidFill>
                  <a:srgbClr val="DC143C"/>
                </a:solidFill>
                <a:latin typeface="Consolas"/>
              </a:rPr>
              <a:t>src=</a:t>
            </a:r>
            <a:r>
              <a:rPr lang="id-ID" sz="2400" b="0" i="0" dirty="0" smtClean="0">
                <a:solidFill>
                  <a:srgbClr val="0000CD"/>
                </a:solidFill>
                <a:latin typeface="Consolas"/>
              </a:rPr>
              <a:t>"html5.gif"</a:t>
            </a:r>
            <a:r>
              <a:rPr lang="id-ID" sz="2400" b="0" i="0" dirty="0" smtClean="0">
                <a:solidFill>
                  <a:srgbClr val="000000"/>
                </a:solidFill>
                <a:latin typeface="Consolas"/>
              </a:rPr>
              <a:t> </a:t>
            </a:r>
            <a:r>
              <a:rPr lang="id-ID" sz="2400" b="0" i="0" dirty="0" smtClean="0">
                <a:solidFill>
                  <a:srgbClr val="DC143C"/>
                </a:solidFill>
                <a:latin typeface="Consolas"/>
              </a:rPr>
              <a:t>alt=</a:t>
            </a:r>
            <a:r>
              <a:rPr lang="id-ID" sz="2400" b="0" i="0" dirty="0" smtClean="0">
                <a:solidFill>
                  <a:srgbClr val="0000CD"/>
                </a:solidFill>
                <a:latin typeface="Consolas"/>
              </a:rPr>
              <a:t>"HTML5 Icon"</a:t>
            </a:r>
            <a:r>
              <a:rPr lang="id-ID" sz="2400" b="0" i="0" dirty="0" smtClean="0">
                <a:solidFill>
                  <a:srgbClr val="000000"/>
                </a:solidFill>
                <a:latin typeface="Consolas"/>
              </a:rPr>
              <a:t> </a:t>
            </a:r>
            <a:r>
              <a:rPr lang="id-ID" sz="2400" b="0" i="0" dirty="0" smtClean="0">
                <a:solidFill>
                  <a:srgbClr val="DC143C"/>
                </a:solidFill>
                <a:latin typeface="Consolas"/>
              </a:rPr>
              <a:t>style=</a:t>
            </a:r>
            <a:r>
              <a:rPr lang="id-ID" sz="2400" b="0" i="0" dirty="0" smtClean="0">
                <a:solidFill>
                  <a:srgbClr val="0000CD"/>
                </a:solidFill>
                <a:latin typeface="Consolas"/>
              </a:rPr>
              <a:t>"width:128px;height:128px"</a:t>
            </a:r>
            <a:r>
              <a:rPr lang="id-ID" sz="2400" b="0" i="0" dirty="0" smtClean="0">
                <a:solidFill>
                  <a:srgbClr val="0000FF"/>
                </a:solidFill>
                <a:latin typeface="Consolas"/>
              </a:rPr>
              <a:t>&gt;</a:t>
            </a:r>
            <a:endParaRPr lang="id-ID" sz="2400" dirty="0" smtClean="0"/>
          </a:p>
          <a:p>
            <a:pPr lvl="1"/>
            <a:r>
              <a:rPr lang="en-US" sz="2400" dirty="0" smtClean="0"/>
              <a:t>Using </a:t>
            </a:r>
            <a:r>
              <a:rPr lang="en-US" sz="2400" b="1" dirty="0" smtClean="0"/>
              <a:t>width </a:t>
            </a:r>
            <a:r>
              <a:rPr lang="en-US" sz="2400" b="1" dirty="0"/>
              <a:t>and height</a:t>
            </a:r>
            <a:r>
              <a:rPr lang="en-US" sz="2400" dirty="0"/>
              <a:t> </a:t>
            </a:r>
            <a:r>
              <a:rPr lang="en-US" sz="2400" b="1" dirty="0"/>
              <a:t>attributes</a:t>
            </a:r>
            <a:r>
              <a:rPr lang="en-US" sz="2400" dirty="0"/>
              <a:t>.</a:t>
            </a:r>
          </a:p>
          <a:p>
            <a:pPr marL="714375" lvl="1" indent="0">
              <a:buNone/>
            </a:pPr>
            <a:r>
              <a:rPr lang="en-US" sz="2400" dirty="0"/>
              <a:t>The values are specified in pixels (without </a:t>
            </a:r>
            <a:r>
              <a:rPr lang="en-US" sz="2400" dirty="0" err="1"/>
              <a:t>px</a:t>
            </a:r>
            <a:r>
              <a:rPr lang="en-US" sz="2400" dirty="0"/>
              <a:t> after the value</a:t>
            </a:r>
            <a:r>
              <a:rPr lang="en-US" sz="2400" dirty="0" smtClean="0"/>
              <a:t>):</a:t>
            </a:r>
            <a:endParaRPr lang="id-ID" sz="2400" dirty="0" smtClean="0"/>
          </a:p>
          <a:p>
            <a:pPr marL="714375" lvl="1" indent="0">
              <a:buNone/>
            </a:pPr>
            <a:r>
              <a:rPr lang="id-ID" sz="2400" b="0" i="0" dirty="0" smtClean="0">
                <a:solidFill>
                  <a:srgbClr val="0000FF"/>
                </a:solidFill>
                <a:latin typeface="Consolas"/>
              </a:rPr>
              <a:t>&lt;</a:t>
            </a:r>
            <a:r>
              <a:rPr lang="id-ID" sz="2400" b="0" i="0" dirty="0" smtClean="0">
                <a:solidFill>
                  <a:srgbClr val="A52A2A"/>
                </a:solidFill>
                <a:latin typeface="Consolas"/>
              </a:rPr>
              <a:t>img</a:t>
            </a:r>
            <a:r>
              <a:rPr lang="id-ID" sz="2400" b="0" i="0" dirty="0" smtClean="0">
                <a:solidFill>
                  <a:srgbClr val="000000"/>
                </a:solidFill>
                <a:latin typeface="Consolas"/>
              </a:rPr>
              <a:t> </a:t>
            </a:r>
            <a:r>
              <a:rPr lang="id-ID" sz="2400" b="0" i="0" dirty="0" smtClean="0">
                <a:solidFill>
                  <a:srgbClr val="DC143C"/>
                </a:solidFill>
                <a:latin typeface="Consolas"/>
              </a:rPr>
              <a:t>src=</a:t>
            </a:r>
            <a:r>
              <a:rPr lang="id-ID" sz="2400" b="0" i="0" dirty="0" smtClean="0">
                <a:solidFill>
                  <a:srgbClr val="0000CD"/>
                </a:solidFill>
                <a:latin typeface="Consolas"/>
              </a:rPr>
              <a:t>"html5.gif"</a:t>
            </a:r>
            <a:r>
              <a:rPr lang="id-ID" sz="2400" b="0" i="0" dirty="0" smtClean="0">
                <a:solidFill>
                  <a:srgbClr val="000000"/>
                </a:solidFill>
                <a:latin typeface="Consolas"/>
              </a:rPr>
              <a:t> </a:t>
            </a:r>
            <a:r>
              <a:rPr lang="id-ID" sz="2400" b="0" i="0" dirty="0" smtClean="0">
                <a:solidFill>
                  <a:srgbClr val="DC143C"/>
                </a:solidFill>
                <a:latin typeface="Consolas"/>
              </a:rPr>
              <a:t>alt=</a:t>
            </a:r>
            <a:r>
              <a:rPr lang="id-ID" sz="2400" b="0" i="0" dirty="0" smtClean="0">
                <a:solidFill>
                  <a:srgbClr val="0000CD"/>
                </a:solidFill>
                <a:latin typeface="Consolas"/>
              </a:rPr>
              <a:t>"HTML5 Icon"</a:t>
            </a:r>
            <a:r>
              <a:rPr lang="id-ID" sz="2400" b="0" i="0" dirty="0" smtClean="0">
                <a:solidFill>
                  <a:srgbClr val="000000"/>
                </a:solidFill>
                <a:latin typeface="Consolas"/>
              </a:rPr>
              <a:t> </a:t>
            </a:r>
            <a:r>
              <a:rPr lang="id-ID" sz="2400" b="0" i="0" dirty="0" smtClean="0">
                <a:solidFill>
                  <a:srgbClr val="DC143C"/>
                </a:solidFill>
                <a:latin typeface="Consolas"/>
              </a:rPr>
              <a:t>width=</a:t>
            </a:r>
            <a:r>
              <a:rPr lang="id-ID" sz="2400" b="0" i="0" dirty="0" smtClean="0">
                <a:solidFill>
                  <a:srgbClr val="0000CD"/>
                </a:solidFill>
                <a:latin typeface="Consolas"/>
              </a:rPr>
              <a:t>"128"</a:t>
            </a:r>
            <a:r>
              <a:rPr lang="id-ID" sz="2400" b="0" i="0" dirty="0" smtClean="0">
                <a:solidFill>
                  <a:srgbClr val="000000"/>
                </a:solidFill>
                <a:latin typeface="Consolas"/>
              </a:rPr>
              <a:t> </a:t>
            </a:r>
            <a:r>
              <a:rPr lang="id-ID" sz="2400" b="0" i="0" dirty="0" smtClean="0">
                <a:solidFill>
                  <a:srgbClr val="DC143C"/>
                </a:solidFill>
                <a:latin typeface="Consolas"/>
              </a:rPr>
              <a:t>height=</a:t>
            </a:r>
            <a:r>
              <a:rPr lang="id-ID" sz="2400" b="0" i="0" dirty="0" smtClean="0">
                <a:solidFill>
                  <a:srgbClr val="0000CD"/>
                </a:solidFill>
                <a:latin typeface="Consolas"/>
              </a:rPr>
              <a:t>"128"</a:t>
            </a:r>
            <a:r>
              <a:rPr lang="id-ID" sz="2400" b="0" i="0" dirty="0" smtClean="0">
                <a:solidFill>
                  <a:srgbClr val="0000FF"/>
                </a:solidFill>
                <a:latin typeface="Consolas"/>
              </a:rPr>
              <a:t>&gt;</a:t>
            </a:r>
            <a:endParaRPr lang="en-US" sz="2400" dirty="0"/>
          </a:p>
          <a:p>
            <a:pPr lvl="1"/>
            <a:endParaRPr lang="en-US" sz="2400" dirty="0"/>
          </a:p>
          <a:p>
            <a:endParaRPr lang="id-ID" sz="2800" dirty="0"/>
          </a:p>
        </p:txBody>
      </p:sp>
    </p:spTree>
    <p:extLst>
      <p:ext uri="{BB962C8B-B14F-4D97-AF65-F5344CB8AC3E}">
        <p14:creationId xmlns:p14="http://schemas.microsoft.com/office/powerpoint/2010/main" val="3436882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Images (cont.)</a:t>
            </a:r>
            <a:endParaRPr lang="id-ID" dirty="0"/>
          </a:p>
        </p:txBody>
      </p:sp>
      <p:sp>
        <p:nvSpPr>
          <p:cNvPr id="3" name="Content Placeholder 2"/>
          <p:cNvSpPr>
            <a:spLocks noGrp="1"/>
          </p:cNvSpPr>
          <p:nvPr>
            <p:ph idx="1"/>
          </p:nvPr>
        </p:nvSpPr>
        <p:spPr/>
        <p:txBody>
          <a:bodyPr>
            <a:normAutofit/>
          </a:bodyPr>
          <a:lstStyle/>
          <a:p>
            <a:r>
              <a:rPr lang="id-ID" sz="2800" dirty="0"/>
              <a:t>Images in Another Folder</a:t>
            </a:r>
          </a:p>
          <a:p>
            <a:pPr marL="0" indent="0">
              <a:buNone/>
            </a:pPr>
            <a:r>
              <a:rPr lang="id-ID" sz="2800" b="0" i="0" dirty="0" smtClean="0">
                <a:solidFill>
                  <a:srgbClr val="0000FF"/>
                </a:solidFill>
                <a:latin typeface="Consolas"/>
              </a:rPr>
              <a:t>&lt;</a:t>
            </a:r>
            <a:r>
              <a:rPr lang="id-ID" sz="2800" b="0" i="0" dirty="0" smtClean="0">
                <a:solidFill>
                  <a:srgbClr val="A52A2A"/>
                </a:solidFill>
                <a:latin typeface="Consolas"/>
              </a:rPr>
              <a:t>img</a:t>
            </a:r>
            <a:r>
              <a:rPr lang="id-ID" sz="2800" b="0" i="0" dirty="0" smtClean="0">
                <a:solidFill>
                  <a:srgbClr val="000000"/>
                </a:solidFill>
                <a:latin typeface="Consolas"/>
              </a:rPr>
              <a:t> </a:t>
            </a:r>
            <a:r>
              <a:rPr lang="id-ID" sz="2800" b="0" i="0" dirty="0" smtClean="0">
                <a:solidFill>
                  <a:srgbClr val="DC143C"/>
                </a:solidFill>
                <a:latin typeface="Consolas"/>
              </a:rPr>
              <a:t>src=</a:t>
            </a:r>
            <a:r>
              <a:rPr lang="id-ID" sz="2800" b="0" i="0" dirty="0" smtClean="0">
                <a:solidFill>
                  <a:srgbClr val="0000CD"/>
                </a:solidFill>
                <a:latin typeface="Consolas"/>
              </a:rPr>
              <a:t>"/images/html5.gif"</a:t>
            </a:r>
            <a:r>
              <a:rPr lang="id-ID" sz="2800" b="0" i="0" dirty="0" smtClean="0">
                <a:solidFill>
                  <a:srgbClr val="000000"/>
                </a:solidFill>
                <a:latin typeface="Consolas"/>
              </a:rPr>
              <a:t> </a:t>
            </a:r>
            <a:r>
              <a:rPr lang="id-ID" sz="2800" b="0" i="0" dirty="0" smtClean="0">
                <a:solidFill>
                  <a:srgbClr val="DC143C"/>
                </a:solidFill>
                <a:latin typeface="Consolas"/>
              </a:rPr>
              <a:t>alt=</a:t>
            </a:r>
            <a:r>
              <a:rPr lang="id-ID" sz="2800" b="0" i="0" dirty="0" smtClean="0">
                <a:solidFill>
                  <a:srgbClr val="0000CD"/>
                </a:solidFill>
                <a:latin typeface="Consolas"/>
              </a:rPr>
              <a:t>"HTML5 Icon"</a:t>
            </a:r>
            <a:r>
              <a:rPr lang="id-ID" sz="2800" b="0" i="0" dirty="0" smtClean="0">
                <a:solidFill>
                  <a:srgbClr val="000000"/>
                </a:solidFill>
                <a:latin typeface="Consolas"/>
              </a:rPr>
              <a:t> </a:t>
            </a:r>
            <a:r>
              <a:rPr lang="id-ID" sz="2800" b="0" i="0" dirty="0" smtClean="0">
                <a:solidFill>
                  <a:srgbClr val="DC143C"/>
                </a:solidFill>
                <a:latin typeface="Consolas"/>
              </a:rPr>
              <a:t>style=</a:t>
            </a:r>
            <a:r>
              <a:rPr lang="id-ID" sz="2800" b="0" i="0" dirty="0" smtClean="0">
                <a:solidFill>
                  <a:srgbClr val="0000CD"/>
                </a:solidFill>
                <a:latin typeface="Consolas"/>
              </a:rPr>
              <a:t>"width:128px;height:128px"</a:t>
            </a:r>
            <a:r>
              <a:rPr lang="id-ID" sz="2800" b="0" i="0" dirty="0" smtClean="0">
                <a:solidFill>
                  <a:srgbClr val="0000FF"/>
                </a:solidFill>
                <a:latin typeface="Consolas"/>
              </a:rPr>
              <a:t>&gt;</a:t>
            </a:r>
            <a:endParaRPr lang="en-US" sz="2800" b="0" i="0" dirty="0" smtClean="0">
              <a:solidFill>
                <a:srgbClr val="0000FF"/>
              </a:solidFill>
              <a:latin typeface="Consolas"/>
            </a:endParaRPr>
          </a:p>
          <a:p>
            <a:pPr marL="0" indent="0">
              <a:buNone/>
            </a:pPr>
            <a:endParaRPr lang="id-ID" sz="2800" b="0" i="0" dirty="0" smtClean="0">
              <a:solidFill>
                <a:srgbClr val="0000FF"/>
              </a:solidFill>
              <a:latin typeface="Consolas"/>
            </a:endParaRPr>
          </a:p>
          <a:p>
            <a:r>
              <a:rPr lang="id-ID" sz="2800" dirty="0"/>
              <a:t>Images on Another Server</a:t>
            </a:r>
          </a:p>
          <a:p>
            <a:pPr marL="0" indent="0">
              <a:buNone/>
            </a:pPr>
            <a:r>
              <a:rPr lang="id-ID" sz="2800" b="0" i="0" dirty="0" smtClean="0">
                <a:solidFill>
                  <a:srgbClr val="0000FF"/>
                </a:solidFill>
                <a:latin typeface="Consolas"/>
              </a:rPr>
              <a:t>&lt;</a:t>
            </a:r>
            <a:r>
              <a:rPr lang="id-ID" sz="2800" b="0" i="0" dirty="0" smtClean="0">
                <a:solidFill>
                  <a:srgbClr val="A52A2A"/>
                </a:solidFill>
                <a:latin typeface="Consolas"/>
              </a:rPr>
              <a:t>img</a:t>
            </a:r>
            <a:r>
              <a:rPr lang="id-ID" sz="2800" b="0" i="0" dirty="0" smtClean="0">
                <a:solidFill>
                  <a:srgbClr val="000000"/>
                </a:solidFill>
                <a:latin typeface="Consolas"/>
              </a:rPr>
              <a:t> </a:t>
            </a:r>
            <a:r>
              <a:rPr lang="id-ID" sz="2800" b="0" i="0" dirty="0" smtClean="0">
                <a:solidFill>
                  <a:srgbClr val="DC143C"/>
                </a:solidFill>
                <a:latin typeface="Consolas"/>
              </a:rPr>
              <a:t>src=</a:t>
            </a:r>
            <a:r>
              <a:rPr lang="id-ID" sz="2800" b="0" i="0" dirty="0" smtClean="0">
                <a:solidFill>
                  <a:srgbClr val="0000CD"/>
                </a:solidFill>
                <a:latin typeface="Consolas"/>
              </a:rPr>
              <a:t>"http://www.w3schools.com/images/w3schools_green.jpg"</a:t>
            </a:r>
            <a:r>
              <a:rPr lang="id-ID" sz="2800" b="0" i="0" dirty="0" smtClean="0">
                <a:solidFill>
                  <a:srgbClr val="0000FF"/>
                </a:solidFill>
                <a:latin typeface="Consolas"/>
              </a:rPr>
              <a:t>&gt;</a:t>
            </a:r>
            <a:endParaRPr lang="id-ID" sz="2800" dirty="0"/>
          </a:p>
        </p:txBody>
      </p:sp>
    </p:spTree>
    <p:extLst>
      <p:ext uri="{BB962C8B-B14F-4D97-AF65-F5344CB8AC3E}">
        <p14:creationId xmlns:p14="http://schemas.microsoft.com/office/powerpoint/2010/main" val="1079737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Images (cont.)</a:t>
            </a:r>
            <a:endParaRPr lang="id-ID" dirty="0"/>
          </a:p>
        </p:txBody>
      </p:sp>
      <p:sp>
        <p:nvSpPr>
          <p:cNvPr id="3" name="Content Placeholder 2"/>
          <p:cNvSpPr>
            <a:spLocks noGrp="1"/>
          </p:cNvSpPr>
          <p:nvPr>
            <p:ph idx="1"/>
          </p:nvPr>
        </p:nvSpPr>
        <p:spPr/>
        <p:txBody>
          <a:bodyPr>
            <a:normAutofit/>
          </a:bodyPr>
          <a:lstStyle/>
          <a:p>
            <a:r>
              <a:rPr lang="en-US" sz="2800" dirty="0"/>
              <a:t>Using an Image as a </a:t>
            </a:r>
            <a:r>
              <a:rPr lang="en-US" sz="2800" dirty="0" smtClean="0"/>
              <a:t>Link</a:t>
            </a:r>
          </a:p>
          <a:p>
            <a:pPr marL="0" indent="0">
              <a:buNone/>
            </a:pPr>
            <a:endParaRPr lang="en-US" sz="2800" dirty="0"/>
          </a:p>
        </p:txBody>
      </p:sp>
      <p:pic>
        <p:nvPicPr>
          <p:cNvPr id="4" name="Picture 3"/>
          <p:cNvPicPr>
            <a:picLocks noChangeAspect="1"/>
          </p:cNvPicPr>
          <p:nvPr/>
        </p:nvPicPr>
        <p:blipFill>
          <a:blip r:embed="rId2"/>
          <a:stretch>
            <a:fillRect/>
          </a:stretch>
        </p:blipFill>
        <p:spPr>
          <a:xfrm>
            <a:off x="631844" y="2636912"/>
            <a:ext cx="7880312" cy="1080120"/>
          </a:xfrm>
          <a:prstGeom prst="rect">
            <a:avLst/>
          </a:prstGeom>
        </p:spPr>
      </p:pic>
      <p:pic>
        <p:nvPicPr>
          <p:cNvPr id="5" name="Picture 4"/>
          <p:cNvPicPr>
            <a:picLocks noChangeAspect="1"/>
          </p:cNvPicPr>
          <p:nvPr/>
        </p:nvPicPr>
        <p:blipFill>
          <a:blip r:embed="rId3"/>
          <a:stretch>
            <a:fillRect/>
          </a:stretch>
        </p:blipFill>
        <p:spPr>
          <a:xfrm>
            <a:off x="5652120" y="3980810"/>
            <a:ext cx="2232248" cy="2327916"/>
          </a:xfrm>
          <a:prstGeom prst="rect">
            <a:avLst/>
          </a:prstGeom>
        </p:spPr>
      </p:pic>
    </p:spTree>
    <p:extLst>
      <p:ext uri="{BB962C8B-B14F-4D97-AF65-F5344CB8AC3E}">
        <p14:creationId xmlns:p14="http://schemas.microsoft.com/office/powerpoint/2010/main" val="537063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Sources to Study HTML</a:t>
            </a:r>
            <a:endParaRPr lang="id-ID" dirty="0"/>
          </a:p>
        </p:txBody>
      </p:sp>
      <p:sp>
        <p:nvSpPr>
          <p:cNvPr id="3" name="Content Placeholder 2"/>
          <p:cNvSpPr>
            <a:spLocks noGrp="1"/>
          </p:cNvSpPr>
          <p:nvPr>
            <p:ph sz="quarter" idx="1"/>
          </p:nvPr>
        </p:nvSpPr>
        <p:spPr/>
        <p:txBody>
          <a:bodyPr/>
          <a:lstStyle/>
          <a:p>
            <a:r>
              <a:rPr lang="id-ID" dirty="0" smtClean="0"/>
              <a:t>www.w3school.com/html</a:t>
            </a:r>
            <a:endParaRPr lang="id-ID" dirty="0"/>
          </a:p>
        </p:txBody>
      </p:sp>
      <p:pic>
        <p:nvPicPr>
          <p:cNvPr id="22530" name="Picture 2"/>
          <p:cNvPicPr>
            <a:picLocks noChangeAspect="1" noChangeArrowheads="1"/>
          </p:cNvPicPr>
          <p:nvPr/>
        </p:nvPicPr>
        <p:blipFill>
          <a:blip r:embed="rId2"/>
          <a:srcRect/>
          <a:stretch>
            <a:fillRect/>
          </a:stretch>
        </p:blipFill>
        <p:spPr bwMode="auto">
          <a:xfrm>
            <a:off x="500034" y="2000240"/>
            <a:ext cx="8296273" cy="4421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 (cont.)</a:t>
            </a:r>
            <a:endParaRPr lang="id-ID" dirty="0"/>
          </a:p>
        </p:txBody>
      </p:sp>
      <p:sp>
        <p:nvSpPr>
          <p:cNvPr id="3" name="Content Placeholder 2"/>
          <p:cNvSpPr>
            <a:spLocks noGrp="1"/>
          </p:cNvSpPr>
          <p:nvPr>
            <p:ph idx="1"/>
          </p:nvPr>
        </p:nvSpPr>
        <p:spPr>
          <a:xfrm>
            <a:off x="457200" y="1600200"/>
            <a:ext cx="5482952" cy="4525963"/>
          </a:xfrm>
        </p:spPr>
        <p:txBody>
          <a:bodyPr>
            <a:normAutofit/>
          </a:bodyPr>
          <a:lstStyle/>
          <a:p>
            <a:pPr>
              <a:lnSpc>
                <a:spcPct val="110000"/>
              </a:lnSpc>
            </a:pPr>
            <a:r>
              <a:rPr lang="en-US" sz="2400" dirty="0" err="1"/>
              <a:t>Elemen</a:t>
            </a:r>
            <a:r>
              <a:rPr lang="en-US" sz="2400" dirty="0"/>
              <a:t> &lt;</a:t>
            </a:r>
            <a:r>
              <a:rPr lang="en-US" sz="2400" dirty="0" err="1"/>
              <a:t>img</a:t>
            </a:r>
            <a:r>
              <a:rPr lang="en-US" sz="2400" dirty="0"/>
              <a:t>&gt; </a:t>
            </a:r>
            <a:r>
              <a:rPr lang="en-US" sz="2400" dirty="0" err="1"/>
              <a:t>dapat</a:t>
            </a:r>
            <a:r>
              <a:rPr lang="en-US" sz="2400" dirty="0"/>
              <a:t> pula di-mark up </a:t>
            </a:r>
            <a:r>
              <a:rPr lang="en-US" sz="2400" dirty="0" err="1"/>
              <a:t>ke</a:t>
            </a:r>
            <a:r>
              <a:rPr lang="en-US" sz="2400" dirty="0"/>
              <a:t> </a:t>
            </a:r>
            <a:r>
              <a:rPr lang="en-US" sz="2400" dirty="0" err="1"/>
              <a:t>dalam</a:t>
            </a:r>
            <a:r>
              <a:rPr lang="en-US" sz="2400" dirty="0"/>
              <a:t> </a:t>
            </a:r>
            <a:r>
              <a:rPr lang="en-US" sz="2400" dirty="0" err="1"/>
              <a:t>elemen</a:t>
            </a:r>
            <a:r>
              <a:rPr lang="en-US" sz="2400" dirty="0"/>
              <a:t> &lt;figure&gt;&lt;/figure&gt; </a:t>
            </a:r>
            <a:r>
              <a:rPr lang="en-US" sz="2400" dirty="0" err="1"/>
              <a:t>dan</a:t>
            </a:r>
            <a:r>
              <a:rPr lang="en-US" sz="2400" dirty="0"/>
              <a:t> </a:t>
            </a:r>
            <a:r>
              <a:rPr lang="en-US" sz="2400" dirty="0" err="1"/>
              <a:t>memiliki</a:t>
            </a:r>
            <a:r>
              <a:rPr lang="en-US" sz="2400" dirty="0"/>
              <a:t> </a:t>
            </a:r>
            <a:r>
              <a:rPr lang="en-US" sz="2400" dirty="0" err="1"/>
              <a:t>figur</a:t>
            </a:r>
            <a:r>
              <a:rPr lang="en-US" sz="2400" dirty="0"/>
              <a:t> caption &lt;</a:t>
            </a:r>
            <a:r>
              <a:rPr lang="en-US" sz="2400" dirty="0" err="1"/>
              <a:t>figcaption</a:t>
            </a:r>
            <a:r>
              <a:rPr lang="en-US" sz="2400" dirty="0"/>
              <a:t>&gt;&lt;/</a:t>
            </a:r>
            <a:r>
              <a:rPr lang="en-US" sz="2400" dirty="0" err="1"/>
              <a:t>figcaption</a:t>
            </a:r>
            <a:r>
              <a:rPr lang="en-US" sz="2400" dirty="0" smtClean="0"/>
              <a:t>&gt;.</a:t>
            </a:r>
          </a:p>
          <a:p>
            <a:pPr>
              <a:lnSpc>
                <a:spcPct val="110000"/>
              </a:lnSpc>
            </a:pPr>
            <a:endParaRPr lang="id-ID" sz="2400" dirty="0"/>
          </a:p>
          <a:p>
            <a:pPr marL="0" indent="0">
              <a:lnSpc>
                <a:spcPct val="110000"/>
              </a:lnSpc>
              <a:buNone/>
            </a:pPr>
            <a:endParaRPr lang="id-ID" sz="2400" dirty="0"/>
          </a:p>
        </p:txBody>
      </p:sp>
      <p:pic>
        <p:nvPicPr>
          <p:cNvPr id="4" name="Picture 3"/>
          <p:cNvPicPr>
            <a:picLocks noChangeAspect="1"/>
          </p:cNvPicPr>
          <p:nvPr/>
        </p:nvPicPr>
        <p:blipFill>
          <a:blip r:embed="rId2"/>
          <a:stretch>
            <a:fillRect/>
          </a:stretch>
        </p:blipFill>
        <p:spPr>
          <a:xfrm>
            <a:off x="627477" y="4077072"/>
            <a:ext cx="8014905" cy="1700956"/>
          </a:xfrm>
          <a:prstGeom prst="rect">
            <a:avLst/>
          </a:prstGeom>
        </p:spPr>
      </p:pic>
      <p:pic>
        <p:nvPicPr>
          <p:cNvPr id="5" name="Picture 4"/>
          <p:cNvPicPr>
            <a:picLocks noChangeAspect="1"/>
          </p:cNvPicPr>
          <p:nvPr/>
        </p:nvPicPr>
        <p:blipFill>
          <a:blip r:embed="rId3"/>
          <a:stretch>
            <a:fillRect/>
          </a:stretch>
        </p:blipFill>
        <p:spPr>
          <a:xfrm>
            <a:off x="5940152" y="1726654"/>
            <a:ext cx="2533650" cy="2324100"/>
          </a:xfrm>
          <a:prstGeom prst="rect">
            <a:avLst/>
          </a:prstGeom>
        </p:spPr>
      </p:pic>
    </p:spTree>
    <p:extLst>
      <p:ext uri="{BB962C8B-B14F-4D97-AF65-F5344CB8AC3E}">
        <p14:creationId xmlns:p14="http://schemas.microsoft.com/office/powerpoint/2010/main" val="1933062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File Path</a:t>
            </a:r>
            <a:endParaRPr lang="id-ID" dirty="0"/>
          </a:p>
        </p:txBody>
      </p:sp>
      <p:sp>
        <p:nvSpPr>
          <p:cNvPr id="3" name="Content Placeholder 2"/>
          <p:cNvSpPr>
            <a:spLocks noGrp="1"/>
          </p:cNvSpPr>
          <p:nvPr>
            <p:ph idx="1"/>
          </p:nvPr>
        </p:nvSpPr>
        <p:spPr/>
        <p:txBody>
          <a:bodyPr>
            <a:normAutofit/>
          </a:bodyPr>
          <a:lstStyle/>
          <a:p>
            <a:r>
              <a:rPr lang="en-US" sz="2800" b="1" dirty="0"/>
              <a:t>An absolute file path</a:t>
            </a:r>
            <a:r>
              <a:rPr lang="en-US" sz="2800" dirty="0"/>
              <a:t> is the full URL to an internet </a:t>
            </a:r>
            <a:r>
              <a:rPr lang="en-US" sz="2800" dirty="0" smtClean="0"/>
              <a:t>file.</a:t>
            </a:r>
          </a:p>
          <a:p>
            <a:pPr marL="357188" indent="0">
              <a:buNone/>
            </a:pPr>
            <a:r>
              <a:rPr lang="id-ID" sz="2800" dirty="0">
                <a:solidFill>
                  <a:srgbClr val="0000CD"/>
                </a:solidFill>
                <a:latin typeface="Consolas" panose="020B0609020204030204" pitchFamily="49" charset="0"/>
              </a:rPr>
              <a:t>&lt;</a:t>
            </a:r>
            <a:r>
              <a:rPr lang="id-ID" sz="2800" dirty="0">
                <a:solidFill>
                  <a:srgbClr val="A52A2A"/>
                </a:solidFill>
                <a:latin typeface="Consolas" panose="020B0609020204030204" pitchFamily="49" charset="0"/>
              </a:rPr>
              <a:t>img</a:t>
            </a:r>
            <a:r>
              <a:rPr lang="id-ID" sz="2800" dirty="0">
                <a:solidFill>
                  <a:srgbClr val="FF0000"/>
                </a:solidFill>
                <a:latin typeface="Consolas" panose="020B0609020204030204" pitchFamily="49" charset="0"/>
              </a:rPr>
              <a:t> src</a:t>
            </a:r>
            <a:r>
              <a:rPr lang="id-ID" sz="2800" dirty="0">
                <a:solidFill>
                  <a:srgbClr val="0000CD"/>
                </a:solidFill>
                <a:latin typeface="Consolas" panose="020B0609020204030204" pitchFamily="49" charset="0"/>
              </a:rPr>
              <a:t>="https://www.w3schools.com/images/picture.jpg"</a:t>
            </a:r>
            <a:r>
              <a:rPr lang="id-ID" sz="2800" dirty="0">
                <a:solidFill>
                  <a:srgbClr val="FF0000"/>
                </a:solidFill>
                <a:latin typeface="Consolas" panose="020B0609020204030204" pitchFamily="49" charset="0"/>
              </a:rPr>
              <a:t> alt</a:t>
            </a:r>
            <a:r>
              <a:rPr lang="id-ID" sz="2800" dirty="0">
                <a:solidFill>
                  <a:srgbClr val="0000CD"/>
                </a:solidFill>
                <a:latin typeface="Consolas" panose="020B0609020204030204" pitchFamily="49" charset="0"/>
              </a:rPr>
              <a:t>="Mountain</a:t>
            </a:r>
            <a:r>
              <a:rPr lang="id-ID" sz="2800" dirty="0" smtClean="0">
                <a:solidFill>
                  <a:srgbClr val="0000CD"/>
                </a:solidFill>
                <a:latin typeface="Consolas" panose="020B0609020204030204" pitchFamily="49" charset="0"/>
              </a:rPr>
              <a:t>"&gt;</a:t>
            </a:r>
            <a:endParaRPr lang="en-US" sz="2800" dirty="0" smtClean="0">
              <a:solidFill>
                <a:srgbClr val="0000CD"/>
              </a:solidFill>
              <a:latin typeface="Consolas" panose="020B0609020204030204" pitchFamily="49" charset="0"/>
            </a:endParaRPr>
          </a:p>
          <a:p>
            <a:r>
              <a:rPr lang="en-US" sz="2800" b="1" dirty="0" smtClean="0"/>
              <a:t>A </a:t>
            </a:r>
            <a:r>
              <a:rPr lang="en-US" sz="2800" b="1" dirty="0"/>
              <a:t>relative file path</a:t>
            </a:r>
            <a:r>
              <a:rPr lang="en-US" sz="2800" dirty="0"/>
              <a:t> points to a file relative to the current page</a:t>
            </a:r>
            <a:r>
              <a:rPr lang="en-US" sz="2800" dirty="0" smtClean="0"/>
              <a:t>.</a:t>
            </a:r>
            <a:endParaRPr lang="en-US" sz="2800" dirty="0"/>
          </a:p>
        </p:txBody>
      </p:sp>
      <p:pic>
        <p:nvPicPr>
          <p:cNvPr id="4" name="Picture 3"/>
          <p:cNvPicPr>
            <a:picLocks noChangeAspect="1"/>
          </p:cNvPicPr>
          <p:nvPr/>
        </p:nvPicPr>
        <p:blipFill rotWithShape="1">
          <a:blip r:embed="rId2"/>
          <a:srcRect l="16240" t="50000" r="15133" b="20469"/>
          <a:stretch/>
        </p:blipFill>
        <p:spPr>
          <a:xfrm>
            <a:off x="227584" y="4365104"/>
            <a:ext cx="8928992" cy="2160240"/>
          </a:xfrm>
          <a:prstGeom prst="rect">
            <a:avLst/>
          </a:prstGeom>
        </p:spPr>
      </p:pic>
    </p:spTree>
    <p:extLst>
      <p:ext uri="{BB962C8B-B14F-4D97-AF65-F5344CB8AC3E}">
        <p14:creationId xmlns:p14="http://schemas.microsoft.com/office/powerpoint/2010/main" val="2663033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File Path (cont.)</a:t>
            </a:r>
            <a:endParaRPr lang="id-ID" dirty="0"/>
          </a:p>
        </p:txBody>
      </p:sp>
      <p:sp>
        <p:nvSpPr>
          <p:cNvPr id="3" name="Content Placeholder 2"/>
          <p:cNvSpPr>
            <a:spLocks noGrp="1"/>
          </p:cNvSpPr>
          <p:nvPr>
            <p:ph idx="1"/>
          </p:nvPr>
        </p:nvSpPr>
        <p:spPr/>
        <p:txBody>
          <a:bodyPr>
            <a:normAutofit/>
          </a:bodyPr>
          <a:lstStyle/>
          <a:p>
            <a:pPr marL="0" indent="0">
              <a:buNone/>
            </a:pPr>
            <a:r>
              <a:rPr lang="en-US" sz="2800" b="1" dirty="0" smtClean="0"/>
              <a:t>Best practice</a:t>
            </a:r>
          </a:p>
          <a:p>
            <a:r>
              <a:rPr lang="en-US" sz="2800" dirty="0"/>
              <a:t>It is a best practice to use relative file paths (if possible).</a:t>
            </a:r>
          </a:p>
          <a:p>
            <a:r>
              <a:rPr lang="en-US" sz="2800" dirty="0"/>
              <a:t>When using relative file paths, your web pages will not be bound to your current base URL. All links will work on your own computer (localhost) as well as on your current public domain and your future public domains. </a:t>
            </a:r>
          </a:p>
          <a:p>
            <a:endParaRPr lang="id-ID" sz="2800" dirty="0"/>
          </a:p>
        </p:txBody>
      </p:sp>
    </p:spTree>
    <p:extLst>
      <p:ext uri="{BB962C8B-B14F-4D97-AF65-F5344CB8AC3E}">
        <p14:creationId xmlns:p14="http://schemas.microsoft.com/office/powerpoint/2010/main" val="2243171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HTML </a:t>
            </a:r>
            <a:r>
              <a:rPr lang="id-ID" dirty="0" smtClean="0"/>
              <a:t>Example</a:t>
            </a:r>
            <a:endParaRPr lang="id-ID" dirty="0"/>
          </a:p>
        </p:txBody>
      </p:sp>
      <p:sp>
        <p:nvSpPr>
          <p:cNvPr id="3" name="Content Placeholder 2"/>
          <p:cNvSpPr>
            <a:spLocks noGrp="1"/>
          </p:cNvSpPr>
          <p:nvPr>
            <p:ph sz="quarter" idx="1"/>
          </p:nvPr>
        </p:nvSpPr>
        <p:spPr/>
        <p:txBody>
          <a:bodyPr/>
          <a:lstStyle/>
          <a:p>
            <a:pPr>
              <a:buNone/>
            </a:pPr>
            <a:endParaRPr lang="id-ID" dirty="0"/>
          </a:p>
        </p:txBody>
      </p:sp>
      <p:graphicFrame>
        <p:nvGraphicFramePr>
          <p:cNvPr id="1026" name="Object 2"/>
          <p:cNvGraphicFramePr>
            <a:graphicFrameLocks noChangeAspect="1"/>
          </p:cNvGraphicFramePr>
          <p:nvPr>
            <p:extLst>
              <p:ext uri="{D42A27DB-BD31-4B8C-83A1-F6EECF244321}">
                <p14:modId xmlns:p14="http://schemas.microsoft.com/office/powerpoint/2010/main" val="4181570297"/>
              </p:ext>
            </p:extLst>
          </p:nvPr>
        </p:nvGraphicFramePr>
        <p:xfrm>
          <a:off x="225521" y="1700808"/>
          <a:ext cx="8926331" cy="4090206"/>
        </p:xfrm>
        <a:graphic>
          <a:graphicData uri="http://schemas.openxmlformats.org/presentationml/2006/ole">
            <mc:AlternateContent xmlns:mc="http://schemas.openxmlformats.org/markup-compatibility/2006">
              <mc:Choice xmlns:v="urn:schemas-microsoft-com:vml" Requires="v">
                <p:oleObj spid="_x0000_s1043" name="Document" r:id="rId3" imgW="5737207" imgH="2628783" progId="Word.Document.12">
                  <p:embed/>
                </p:oleObj>
              </mc:Choice>
              <mc:Fallback>
                <p:oleObj name="Document" r:id="rId3" imgW="5737207" imgH="2628783"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21" y="1700808"/>
                        <a:ext cx="8926331" cy="4090206"/>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HTML Example (2)</a:t>
            </a:r>
            <a:endParaRPr lang="id-ID" dirty="0"/>
          </a:p>
        </p:txBody>
      </p:sp>
      <p:sp>
        <p:nvSpPr>
          <p:cNvPr id="3" name="Content Placeholder 2"/>
          <p:cNvSpPr>
            <a:spLocks noGrp="1"/>
          </p:cNvSpPr>
          <p:nvPr>
            <p:ph sz="quarter" idx="1"/>
          </p:nvPr>
        </p:nvSpPr>
        <p:spPr/>
        <p:txBody>
          <a:bodyPr>
            <a:normAutofit/>
          </a:bodyPr>
          <a:lstStyle/>
          <a:p>
            <a:r>
              <a:rPr lang="en-US" sz="2000" dirty="0"/>
              <a:t>The </a:t>
            </a:r>
            <a:r>
              <a:rPr lang="en-US" sz="2000" b="1" dirty="0"/>
              <a:t>DOCTYPE</a:t>
            </a:r>
            <a:r>
              <a:rPr lang="en-US" sz="2000" dirty="0"/>
              <a:t> declaration defines the document type to be HTML</a:t>
            </a:r>
          </a:p>
          <a:p>
            <a:r>
              <a:rPr lang="en-US" sz="2000" dirty="0"/>
              <a:t>The text between </a:t>
            </a:r>
            <a:r>
              <a:rPr lang="en-US" sz="2000" b="1" dirty="0"/>
              <a:t>&lt;html&gt;</a:t>
            </a:r>
            <a:r>
              <a:rPr lang="en-US" sz="2000" dirty="0"/>
              <a:t> and </a:t>
            </a:r>
            <a:r>
              <a:rPr lang="en-US" sz="2000" b="1" dirty="0"/>
              <a:t>&lt;/html&gt;</a:t>
            </a:r>
            <a:r>
              <a:rPr lang="en-US" sz="2000" dirty="0"/>
              <a:t> describes an HTML document</a:t>
            </a:r>
          </a:p>
          <a:p>
            <a:r>
              <a:rPr lang="en-US" sz="2000" dirty="0"/>
              <a:t>The text between </a:t>
            </a:r>
            <a:r>
              <a:rPr lang="en-US" sz="2000" b="1" dirty="0"/>
              <a:t>&lt;head&gt;</a:t>
            </a:r>
            <a:r>
              <a:rPr lang="en-US" sz="2000" dirty="0"/>
              <a:t> and </a:t>
            </a:r>
            <a:r>
              <a:rPr lang="en-US" sz="2000" b="1" dirty="0"/>
              <a:t>&lt;/head&gt;</a:t>
            </a:r>
            <a:r>
              <a:rPr lang="en-US" sz="2000" dirty="0"/>
              <a:t> provides information about the document</a:t>
            </a:r>
          </a:p>
          <a:p>
            <a:r>
              <a:rPr lang="en-US" sz="2000" dirty="0"/>
              <a:t>The text between </a:t>
            </a:r>
            <a:r>
              <a:rPr lang="en-US" sz="2000" b="1" dirty="0"/>
              <a:t>&lt;title&gt;</a:t>
            </a:r>
            <a:r>
              <a:rPr lang="en-US" sz="2000" dirty="0"/>
              <a:t> and </a:t>
            </a:r>
            <a:r>
              <a:rPr lang="en-US" sz="2000" b="1" dirty="0"/>
              <a:t>&lt;/title&gt;</a:t>
            </a:r>
            <a:r>
              <a:rPr lang="en-US" sz="2000" dirty="0"/>
              <a:t> provides a title for the document</a:t>
            </a:r>
          </a:p>
          <a:p>
            <a:r>
              <a:rPr lang="en-US" sz="2000" dirty="0"/>
              <a:t>The text between </a:t>
            </a:r>
            <a:r>
              <a:rPr lang="en-US" sz="2000" b="1" dirty="0"/>
              <a:t>&lt;body&gt;</a:t>
            </a:r>
            <a:r>
              <a:rPr lang="en-US" sz="2000" dirty="0"/>
              <a:t> and </a:t>
            </a:r>
            <a:r>
              <a:rPr lang="en-US" sz="2000" b="1" dirty="0"/>
              <a:t>&lt;/body&gt;</a:t>
            </a:r>
            <a:r>
              <a:rPr lang="en-US" sz="2000" dirty="0"/>
              <a:t> describes the visible page content</a:t>
            </a:r>
          </a:p>
          <a:p>
            <a:r>
              <a:rPr lang="en-US" sz="2000" dirty="0"/>
              <a:t>The text between </a:t>
            </a:r>
            <a:r>
              <a:rPr lang="en-US" sz="2000" b="1" dirty="0"/>
              <a:t>&lt;h1&gt;</a:t>
            </a:r>
            <a:r>
              <a:rPr lang="en-US" sz="2000" dirty="0"/>
              <a:t> and </a:t>
            </a:r>
            <a:r>
              <a:rPr lang="en-US" sz="2000" b="1" dirty="0"/>
              <a:t>&lt;/h1&gt;</a:t>
            </a:r>
            <a:r>
              <a:rPr lang="en-US" sz="2000" dirty="0"/>
              <a:t> describes a heading</a:t>
            </a:r>
          </a:p>
          <a:p>
            <a:r>
              <a:rPr lang="en-US" sz="2000" dirty="0"/>
              <a:t>The text between </a:t>
            </a:r>
            <a:r>
              <a:rPr lang="en-US" sz="2000" b="1" dirty="0"/>
              <a:t>&lt;p&gt;</a:t>
            </a:r>
            <a:r>
              <a:rPr lang="en-US" sz="2000" dirty="0"/>
              <a:t> and </a:t>
            </a:r>
            <a:r>
              <a:rPr lang="en-US" sz="2000" b="1" dirty="0"/>
              <a:t>&lt;/p&gt;</a:t>
            </a:r>
            <a:r>
              <a:rPr lang="en-US" sz="2000" dirty="0"/>
              <a:t> describes a paragraph</a:t>
            </a:r>
          </a:p>
          <a:p>
            <a:r>
              <a:rPr lang="en-US" sz="2000" dirty="0"/>
              <a:t>Using this description, a web browser can display a document with a heading and a paragraph</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Tags</a:t>
            </a:r>
            <a:endParaRPr lang="id-ID" dirty="0"/>
          </a:p>
        </p:txBody>
      </p:sp>
      <p:sp>
        <p:nvSpPr>
          <p:cNvPr id="3" name="Content Placeholder 2"/>
          <p:cNvSpPr>
            <a:spLocks noGrp="1"/>
          </p:cNvSpPr>
          <p:nvPr>
            <p:ph sz="quarter" idx="1"/>
          </p:nvPr>
        </p:nvSpPr>
        <p:spPr/>
        <p:txBody>
          <a:bodyPr>
            <a:noAutofit/>
          </a:bodyPr>
          <a:lstStyle/>
          <a:p>
            <a:r>
              <a:rPr lang="en-US" sz="2400" dirty="0" smtClean="0"/>
              <a:t>HTML </a:t>
            </a:r>
            <a:r>
              <a:rPr lang="en-US" sz="2400" dirty="0"/>
              <a:t>tags are </a:t>
            </a:r>
            <a:r>
              <a:rPr lang="en-US" sz="2400" b="1" dirty="0"/>
              <a:t>keywords</a:t>
            </a:r>
            <a:r>
              <a:rPr lang="en-US" sz="2400" dirty="0"/>
              <a:t> (tag names) surrounded by </a:t>
            </a:r>
            <a:r>
              <a:rPr lang="en-US" sz="2400" b="1" dirty="0"/>
              <a:t>angle brackets</a:t>
            </a:r>
            <a:r>
              <a:rPr lang="en-US" sz="2400" dirty="0" smtClean="0"/>
              <a:t>:</a:t>
            </a:r>
            <a:r>
              <a:rPr lang="id-ID" sz="2400" dirty="0" smtClean="0"/>
              <a:t> </a:t>
            </a:r>
            <a:r>
              <a:rPr lang="en-US" sz="2400" dirty="0" smtClean="0">
                <a:solidFill>
                  <a:schemeClr val="accent3"/>
                </a:solidFill>
              </a:rPr>
              <a:t>&lt;</a:t>
            </a:r>
            <a:r>
              <a:rPr lang="en-US" sz="2400" dirty="0" err="1">
                <a:solidFill>
                  <a:schemeClr val="accent3"/>
                </a:solidFill>
              </a:rPr>
              <a:t>tagname</a:t>
            </a:r>
            <a:r>
              <a:rPr lang="en-US" sz="2400" dirty="0">
                <a:solidFill>
                  <a:schemeClr val="accent3"/>
                </a:solidFill>
              </a:rPr>
              <a:t>&gt;content&lt;/</a:t>
            </a:r>
            <a:r>
              <a:rPr lang="en-US" sz="2400" dirty="0" err="1">
                <a:solidFill>
                  <a:schemeClr val="accent3"/>
                </a:solidFill>
              </a:rPr>
              <a:t>tagname</a:t>
            </a:r>
            <a:r>
              <a:rPr lang="en-US" sz="2400" dirty="0">
                <a:solidFill>
                  <a:schemeClr val="accent3"/>
                </a:solidFill>
              </a:rPr>
              <a:t>&gt;</a:t>
            </a:r>
          </a:p>
          <a:p>
            <a:r>
              <a:rPr lang="en-US" sz="2400" dirty="0"/>
              <a:t>HTML tags normally come </a:t>
            </a:r>
            <a:r>
              <a:rPr lang="en-US" sz="2400" b="1" dirty="0"/>
              <a:t>in pairs</a:t>
            </a:r>
            <a:r>
              <a:rPr lang="en-US" sz="2400" dirty="0"/>
              <a:t> like &lt;p&gt; and &lt;/p&gt;</a:t>
            </a:r>
          </a:p>
          <a:p>
            <a:r>
              <a:rPr lang="en-US" sz="2400" dirty="0"/>
              <a:t>The first tag in a pair is the </a:t>
            </a:r>
            <a:r>
              <a:rPr lang="en-US" sz="2400" b="1" dirty="0"/>
              <a:t>start tag (opening tag),</a:t>
            </a:r>
            <a:r>
              <a:rPr lang="en-US" sz="2400" dirty="0"/>
              <a:t> the second tag is the </a:t>
            </a:r>
            <a:r>
              <a:rPr lang="en-US" sz="2400" b="1" dirty="0"/>
              <a:t>end tag (closing tag)</a:t>
            </a:r>
            <a:endParaRPr lang="en-US" sz="2400" dirty="0"/>
          </a:p>
          <a:p>
            <a:r>
              <a:rPr lang="en-US" sz="2400" dirty="0"/>
              <a:t>The end tag is written like the start tag, but with a </a:t>
            </a:r>
            <a:r>
              <a:rPr lang="en-US" sz="2400" b="1" dirty="0"/>
              <a:t>slash</a:t>
            </a:r>
            <a:r>
              <a:rPr lang="en-US" sz="2400" dirty="0"/>
              <a:t> before the tag </a:t>
            </a:r>
            <a:r>
              <a:rPr lang="en-US" sz="2400" dirty="0" smtClean="0"/>
              <a:t>name.</a:t>
            </a:r>
          </a:p>
          <a:p>
            <a:r>
              <a:rPr lang="en-US" sz="2400" dirty="0"/>
              <a:t>HTML tags are not case sensitive: &lt;P&gt; means the same as &lt;p&gt;.</a:t>
            </a:r>
          </a:p>
          <a:p>
            <a:r>
              <a:rPr lang="en-US" sz="2400" dirty="0" smtClean="0"/>
              <a:t>W3C</a:t>
            </a:r>
            <a:r>
              <a:rPr lang="en-US" sz="2400" dirty="0"/>
              <a:t> </a:t>
            </a:r>
            <a:r>
              <a:rPr lang="en-US" sz="2400" b="1" dirty="0" smtClean="0"/>
              <a:t>recommends:</a:t>
            </a:r>
            <a:r>
              <a:rPr lang="en-US" sz="2400" dirty="0"/>
              <a:t> </a:t>
            </a:r>
            <a:r>
              <a:rPr lang="en-US" sz="2400" dirty="0" smtClean="0"/>
              <a:t>lowercase.</a:t>
            </a:r>
            <a:endParaRPr lang="en-US" sz="2400" dirty="0"/>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HTML Page </a:t>
            </a:r>
            <a:r>
              <a:rPr lang="id-ID" dirty="0" smtClean="0"/>
              <a:t>Structure</a:t>
            </a:r>
            <a:endParaRPr lang="id-ID" dirty="0"/>
          </a:p>
        </p:txBody>
      </p:sp>
      <p:sp>
        <p:nvSpPr>
          <p:cNvPr id="3" name="Content Placeholder 2"/>
          <p:cNvSpPr>
            <a:spLocks noGrp="1"/>
          </p:cNvSpPr>
          <p:nvPr>
            <p:ph sz="quarter" idx="1"/>
          </p:nvPr>
        </p:nvSpPr>
        <p:spPr/>
        <p:txBody>
          <a:bodyPr/>
          <a:lstStyle/>
          <a:p>
            <a:endParaRPr lang="id-ID" dirty="0"/>
          </a:p>
        </p:txBody>
      </p:sp>
      <p:pic>
        <p:nvPicPr>
          <p:cNvPr id="3075" name="Picture 3"/>
          <p:cNvPicPr>
            <a:picLocks noChangeAspect="1" noChangeArrowheads="1"/>
          </p:cNvPicPr>
          <p:nvPr/>
        </p:nvPicPr>
        <p:blipFill>
          <a:blip r:embed="rId2"/>
          <a:srcRect l="17569" t="25391" r="15995" b="6250"/>
          <a:stretch>
            <a:fillRect/>
          </a:stretch>
        </p:blipFill>
        <p:spPr bwMode="auto">
          <a:xfrm>
            <a:off x="285720" y="1428736"/>
            <a:ext cx="8643998" cy="5000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&lt;!DOCTYPE&gt; Declaration</a:t>
            </a:r>
            <a:endParaRPr lang="id-ID" dirty="0"/>
          </a:p>
        </p:txBody>
      </p:sp>
      <p:sp>
        <p:nvSpPr>
          <p:cNvPr id="3" name="Content Placeholder 2"/>
          <p:cNvSpPr>
            <a:spLocks noGrp="1"/>
          </p:cNvSpPr>
          <p:nvPr>
            <p:ph sz="quarter" idx="1"/>
          </p:nvPr>
        </p:nvSpPr>
        <p:spPr/>
        <p:txBody>
          <a:bodyPr>
            <a:noAutofit/>
          </a:bodyPr>
          <a:lstStyle/>
          <a:p>
            <a:pPr>
              <a:spcBef>
                <a:spcPts val="0"/>
              </a:spcBef>
            </a:pPr>
            <a:r>
              <a:rPr lang="en-US" sz="2400" dirty="0" smtClean="0"/>
              <a:t>The </a:t>
            </a:r>
            <a:r>
              <a:rPr lang="en-US" sz="2400" dirty="0"/>
              <a:t>&lt;!DOCTYPE&gt; declaration helps the browser to display a web page correctly.</a:t>
            </a:r>
          </a:p>
          <a:p>
            <a:pPr>
              <a:spcBef>
                <a:spcPts val="0"/>
              </a:spcBef>
            </a:pPr>
            <a:r>
              <a:rPr lang="en-US" sz="2400" dirty="0" smtClean="0"/>
              <a:t>To </a:t>
            </a:r>
            <a:r>
              <a:rPr lang="en-US" sz="2400" dirty="0"/>
              <a:t>display a document correctly, the browser must know both type and version.</a:t>
            </a:r>
          </a:p>
          <a:p>
            <a:pPr>
              <a:spcBef>
                <a:spcPts val="0"/>
              </a:spcBef>
            </a:pPr>
            <a:r>
              <a:rPr lang="en-US" sz="2400" dirty="0"/>
              <a:t>The </a:t>
            </a:r>
            <a:r>
              <a:rPr lang="en-US" sz="2400" dirty="0" err="1"/>
              <a:t>doctype</a:t>
            </a:r>
            <a:r>
              <a:rPr lang="en-US" sz="2400" dirty="0"/>
              <a:t> declaration is not case sensitive. All cases are acceptable:</a:t>
            </a:r>
          </a:p>
          <a:p>
            <a:pPr>
              <a:spcBef>
                <a:spcPts val="0"/>
              </a:spcBef>
              <a:buNone/>
            </a:pPr>
            <a:r>
              <a:rPr lang="id-ID" sz="2400" dirty="0" smtClean="0"/>
              <a:t>	</a:t>
            </a:r>
            <a:r>
              <a:rPr lang="en-US" sz="2400" dirty="0" smtClean="0"/>
              <a:t>&lt;!</a:t>
            </a:r>
            <a:r>
              <a:rPr lang="en-US" sz="2400" dirty="0"/>
              <a:t>DOCTYPE html</a:t>
            </a:r>
            <a:r>
              <a:rPr lang="en-US" sz="2400" dirty="0" smtClean="0"/>
              <a:t>&gt;</a:t>
            </a:r>
            <a:r>
              <a:rPr lang="en-US" sz="2400" dirty="0"/>
              <a:t/>
            </a:r>
            <a:br>
              <a:rPr lang="en-US" sz="2400" dirty="0"/>
            </a:br>
            <a:r>
              <a:rPr lang="en-US" sz="2400" dirty="0"/>
              <a:t>&lt;!DOCTYPE HTML</a:t>
            </a:r>
            <a:r>
              <a:rPr lang="en-US" sz="2400" dirty="0" smtClean="0"/>
              <a:t>&gt;</a:t>
            </a:r>
            <a:r>
              <a:rPr lang="en-US" sz="2400" dirty="0"/>
              <a:t/>
            </a:r>
            <a:br>
              <a:rPr lang="en-US" sz="2400" dirty="0"/>
            </a:br>
            <a:r>
              <a:rPr lang="en-US" sz="2400" dirty="0"/>
              <a:t>&lt;!</a:t>
            </a:r>
            <a:r>
              <a:rPr lang="en-US" sz="2400" dirty="0" err="1"/>
              <a:t>doctype</a:t>
            </a:r>
            <a:r>
              <a:rPr lang="en-US" sz="2400" dirty="0"/>
              <a:t> html</a:t>
            </a:r>
            <a:r>
              <a:rPr lang="en-US" sz="2400" dirty="0" smtClean="0"/>
              <a:t>&gt;</a:t>
            </a:r>
            <a:r>
              <a:rPr lang="en-US" sz="2400" dirty="0"/>
              <a:t/>
            </a:r>
            <a:br>
              <a:rPr lang="en-US" sz="2400" dirty="0"/>
            </a:br>
            <a:r>
              <a:rPr lang="en-US" sz="2400" dirty="0"/>
              <a:t>&lt;!</a:t>
            </a:r>
            <a:r>
              <a:rPr lang="en-US" sz="2400" dirty="0" err="1"/>
              <a:t>Doctype</a:t>
            </a:r>
            <a:r>
              <a:rPr lang="en-US" sz="2400" dirty="0"/>
              <a:t> Html</a:t>
            </a:r>
            <a:r>
              <a:rPr lang="en-US" sz="2400" dirty="0" smtClean="0"/>
              <a:t>&gt;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HTML </a:t>
            </a:r>
            <a:r>
              <a:rPr lang="id-ID" dirty="0" smtClean="0"/>
              <a:t>Elements</a:t>
            </a:r>
            <a:endParaRPr lang="id-ID" dirty="0"/>
          </a:p>
        </p:txBody>
      </p:sp>
      <p:sp>
        <p:nvSpPr>
          <p:cNvPr id="3" name="Content Placeholder 2"/>
          <p:cNvSpPr>
            <a:spLocks noGrp="1"/>
          </p:cNvSpPr>
          <p:nvPr>
            <p:ph sz="quarter" idx="1"/>
          </p:nvPr>
        </p:nvSpPr>
        <p:spPr/>
        <p:txBody>
          <a:bodyPr>
            <a:normAutofit/>
          </a:bodyPr>
          <a:lstStyle/>
          <a:p>
            <a:r>
              <a:rPr lang="en-US" sz="2000" b="0" i="0" dirty="0" smtClean="0">
                <a:solidFill>
                  <a:srgbClr val="333333"/>
                </a:solidFill>
                <a:latin typeface="Verdana"/>
              </a:rPr>
              <a:t>HTML elements are written with a </a:t>
            </a:r>
            <a:r>
              <a:rPr lang="en-US" sz="2000" b="1" i="0" dirty="0" smtClean="0">
                <a:solidFill>
                  <a:srgbClr val="333333"/>
                </a:solidFill>
                <a:latin typeface="Verdana"/>
              </a:rPr>
              <a:t>start</a:t>
            </a:r>
            <a:r>
              <a:rPr lang="en-US" sz="2000" b="0" i="0" dirty="0" smtClean="0">
                <a:solidFill>
                  <a:srgbClr val="333333"/>
                </a:solidFill>
                <a:latin typeface="Verdana"/>
              </a:rPr>
              <a:t> tag, with an </a:t>
            </a:r>
            <a:r>
              <a:rPr lang="en-US" sz="2000" b="1" i="0" dirty="0" smtClean="0">
                <a:solidFill>
                  <a:srgbClr val="333333"/>
                </a:solidFill>
                <a:latin typeface="Verdana"/>
              </a:rPr>
              <a:t>end</a:t>
            </a:r>
            <a:r>
              <a:rPr lang="en-US" sz="2000" b="0" i="0" dirty="0" smtClean="0">
                <a:solidFill>
                  <a:srgbClr val="333333"/>
                </a:solidFill>
                <a:latin typeface="Verdana"/>
              </a:rPr>
              <a:t> tag, with the </a:t>
            </a:r>
            <a:r>
              <a:rPr lang="en-US" sz="2000" b="1" i="0" dirty="0" smtClean="0">
                <a:solidFill>
                  <a:srgbClr val="333333"/>
                </a:solidFill>
                <a:latin typeface="Verdana"/>
              </a:rPr>
              <a:t>content</a:t>
            </a:r>
            <a:r>
              <a:rPr lang="en-US" sz="2000" b="0" i="0" dirty="0" smtClean="0">
                <a:solidFill>
                  <a:srgbClr val="333333"/>
                </a:solidFill>
                <a:latin typeface="Verdana"/>
              </a:rPr>
              <a:t> in between:</a:t>
            </a:r>
          </a:p>
          <a:p>
            <a:pPr>
              <a:buNone/>
            </a:pPr>
            <a:r>
              <a:rPr lang="id-ID" sz="2000" b="0" i="0" dirty="0" smtClean="0">
                <a:solidFill>
                  <a:srgbClr val="0000FF"/>
                </a:solidFill>
                <a:latin typeface="Verdana"/>
              </a:rPr>
              <a:t>	</a:t>
            </a:r>
            <a:r>
              <a:rPr lang="en-US" sz="2000" b="0" i="0" dirty="0" smtClean="0">
                <a:solidFill>
                  <a:srgbClr val="0000FF"/>
                </a:solidFill>
                <a:latin typeface="Verdana"/>
              </a:rPr>
              <a:t>&lt;</a:t>
            </a:r>
            <a:r>
              <a:rPr lang="en-US" sz="2000" b="0" i="0" dirty="0" err="1" smtClean="0">
                <a:solidFill>
                  <a:srgbClr val="A52A2A"/>
                </a:solidFill>
                <a:latin typeface="Verdana"/>
              </a:rPr>
              <a:t>tagname</a:t>
            </a:r>
            <a:r>
              <a:rPr lang="en-US" sz="2000" b="0" i="0" dirty="0" smtClean="0">
                <a:solidFill>
                  <a:srgbClr val="0000FF"/>
                </a:solidFill>
                <a:latin typeface="Verdana"/>
              </a:rPr>
              <a:t>&gt;</a:t>
            </a:r>
            <a:r>
              <a:rPr lang="en-US" sz="2000" b="0" i="0" dirty="0" smtClean="0">
                <a:solidFill>
                  <a:srgbClr val="333333"/>
                </a:solidFill>
                <a:latin typeface="Verdana"/>
              </a:rPr>
              <a:t>content</a:t>
            </a:r>
            <a:r>
              <a:rPr lang="en-US" sz="2000" b="0" i="0" dirty="0" smtClean="0">
                <a:solidFill>
                  <a:srgbClr val="0000FF"/>
                </a:solidFill>
                <a:latin typeface="Verdana"/>
              </a:rPr>
              <a:t>&lt;</a:t>
            </a:r>
            <a:r>
              <a:rPr lang="en-US" sz="2000" b="0" i="0" dirty="0" smtClean="0">
                <a:solidFill>
                  <a:srgbClr val="A52A2A"/>
                </a:solidFill>
                <a:latin typeface="Verdana"/>
              </a:rPr>
              <a:t>/</a:t>
            </a:r>
            <a:r>
              <a:rPr lang="en-US" sz="2000" b="0" i="0" dirty="0" err="1" smtClean="0">
                <a:solidFill>
                  <a:srgbClr val="A52A2A"/>
                </a:solidFill>
                <a:latin typeface="Verdana"/>
              </a:rPr>
              <a:t>tagname</a:t>
            </a:r>
            <a:r>
              <a:rPr lang="en-US" sz="2000" b="0" i="0" dirty="0" smtClean="0">
                <a:solidFill>
                  <a:srgbClr val="0000FF"/>
                </a:solidFill>
                <a:latin typeface="Verdana"/>
              </a:rPr>
              <a:t>&gt;</a:t>
            </a:r>
            <a:endParaRPr lang="en-US" sz="2000" b="0" i="0" dirty="0" smtClean="0">
              <a:solidFill>
                <a:srgbClr val="333333"/>
              </a:solidFill>
              <a:latin typeface="Verdana"/>
            </a:endParaRPr>
          </a:p>
          <a:p>
            <a:r>
              <a:rPr lang="en-US" sz="2000" b="0" i="0" dirty="0" smtClean="0">
                <a:solidFill>
                  <a:srgbClr val="333333"/>
                </a:solidFill>
                <a:latin typeface="Verdana"/>
              </a:rPr>
              <a:t>The HTML </a:t>
            </a:r>
            <a:r>
              <a:rPr lang="en-US" sz="2000" b="1" i="0" dirty="0" smtClean="0">
                <a:solidFill>
                  <a:srgbClr val="333333"/>
                </a:solidFill>
                <a:latin typeface="Verdana"/>
              </a:rPr>
              <a:t>element</a:t>
            </a:r>
            <a:r>
              <a:rPr lang="en-US" sz="2000" b="0" i="0" dirty="0" smtClean="0">
                <a:solidFill>
                  <a:srgbClr val="333333"/>
                </a:solidFill>
                <a:latin typeface="Verdana"/>
              </a:rPr>
              <a:t> is everything from the start tag to the end tag:</a:t>
            </a:r>
            <a:endParaRPr lang="id-ID" sz="2000" b="0" i="0" dirty="0" smtClean="0">
              <a:solidFill>
                <a:srgbClr val="333333"/>
              </a:solidFill>
              <a:latin typeface="Verdana"/>
            </a:endParaRPr>
          </a:p>
          <a:p>
            <a:r>
              <a:rPr lang="en-US" sz="2000" b="0" i="0" dirty="0" smtClean="0">
                <a:solidFill>
                  <a:srgbClr val="0000FF"/>
                </a:solidFill>
                <a:latin typeface="Verdana"/>
              </a:rPr>
              <a:t>&lt;</a:t>
            </a:r>
            <a:r>
              <a:rPr lang="en-US" sz="2000" b="0" i="0" dirty="0" smtClean="0">
                <a:solidFill>
                  <a:srgbClr val="A52A2A"/>
                </a:solidFill>
                <a:latin typeface="Verdana"/>
              </a:rPr>
              <a:t>p</a:t>
            </a:r>
            <a:r>
              <a:rPr lang="en-US" sz="2000" b="0" i="0" dirty="0" smtClean="0">
                <a:solidFill>
                  <a:srgbClr val="0000FF"/>
                </a:solidFill>
                <a:latin typeface="Verdana"/>
              </a:rPr>
              <a:t>&gt;</a:t>
            </a:r>
            <a:r>
              <a:rPr lang="en-US" sz="2000" b="0" i="0" dirty="0" smtClean="0">
                <a:solidFill>
                  <a:srgbClr val="333333"/>
                </a:solidFill>
                <a:latin typeface="Verdana"/>
              </a:rPr>
              <a:t>My first HTML paragraph.</a:t>
            </a:r>
            <a:r>
              <a:rPr lang="en-US" sz="2000" b="0" i="0" dirty="0" smtClean="0">
                <a:solidFill>
                  <a:srgbClr val="0000FF"/>
                </a:solidFill>
                <a:latin typeface="Verdana"/>
              </a:rPr>
              <a:t>&lt;</a:t>
            </a:r>
            <a:r>
              <a:rPr lang="en-US" sz="2000" b="0" i="0" dirty="0" smtClean="0">
                <a:solidFill>
                  <a:srgbClr val="A52A2A"/>
                </a:solidFill>
                <a:latin typeface="Verdana"/>
              </a:rPr>
              <a:t>/p</a:t>
            </a:r>
            <a:r>
              <a:rPr lang="en-US" sz="2000" b="0" i="0" dirty="0" smtClean="0">
                <a:solidFill>
                  <a:srgbClr val="0000FF"/>
                </a:solidFill>
                <a:latin typeface="Verdana"/>
              </a:rPr>
              <a:t>&gt;</a:t>
            </a:r>
            <a:endParaRPr lang="id-ID" sz="2000" b="0" i="0" dirty="0" smtClean="0">
              <a:solidFill>
                <a:srgbClr val="333333"/>
              </a:solidFill>
              <a:latin typeface="Verdana"/>
            </a:endParaRPr>
          </a:p>
          <a:p>
            <a:endParaRPr lang="id-ID" sz="2000" dirty="0">
              <a:solidFill>
                <a:srgbClr val="333333"/>
              </a:solidFill>
              <a:latin typeface="Verdana"/>
            </a:endParaRPr>
          </a:p>
          <a:p>
            <a:endParaRPr lang="id-ID" sz="2000" b="0" i="0" dirty="0" smtClean="0">
              <a:solidFill>
                <a:srgbClr val="333333"/>
              </a:solidFill>
              <a:latin typeface="Verdana"/>
            </a:endParaRPr>
          </a:p>
          <a:p>
            <a:endParaRPr lang="id-ID" sz="2000" dirty="0" smtClean="0">
              <a:solidFill>
                <a:srgbClr val="333333"/>
              </a:solidFill>
              <a:latin typeface="Verdana"/>
            </a:endParaRPr>
          </a:p>
          <a:p>
            <a:endParaRPr lang="id-ID" sz="2000" dirty="0">
              <a:solidFill>
                <a:srgbClr val="333333"/>
              </a:solidFill>
              <a:latin typeface="Verdana"/>
            </a:endParaRPr>
          </a:p>
          <a:p>
            <a:pPr>
              <a:buNone/>
            </a:pPr>
            <a:endParaRPr lang="id-ID" sz="2000" b="0" i="0" dirty="0" smtClean="0">
              <a:solidFill>
                <a:srgbClr val="333333"/>
              </a:solidFill>
              <a:latin typeface="Verdana"/>
            </a:endParaRPr>
          </a:p>
          <a:p>
            <a:r>
              <a:rPr lang="en-US" sz="2000" dirty="0"/>
              <a:t>Some HTML elements do not have an end tag</a:t>
            </a:r>
            <a:r>
              <a:rPr lang="en-US" sz="2000" dirty="0" smtClean="0"/>
              <a:t>.</a:t>
            </a:r>
            <a:endParaRPr lang="en-US" sz="2000" b="0" i="0" dirty="0" smtClean="0">
              <a:solidFill>
                <a:srgbClr val="333333"/>
              </a:solidFill>
              <a:latin typeface="Verdana"/>
            </a:endParaRPr>
          </a:p>
        </p:txBody>
      </p:sp>
      <p:pic>
        <p:nvPicPr>
          <p:cNvPr id="30722" name="Picture 2"/>
          <p:cNvPicPr>
            <a:picLocks noChangeAspect="1" noChangeArrowheads="1"/>
          </p:cNvPicPr>
          <p:nvPr/>
        </p:nvPicPr>
        <p:blipFill>
          <a:blip r:embed="rId2"/>
          <a:srcRect l="18667" t="26367" r="27526" b="54101"/>
          <a:stretch>
            <a:fillRect/>
          </a:stretch>
        </p:blipFill>
        <p:spPr bwMode="auto">
          <a:xfrm>
            <a:off x="1000100" y="3857628"/>
            <a:ext cx="7000924" cy="1428760"/>
          </a:xfrm>
          <a:prstGeom prst="rect">
            <a:avLst/>
          </a:prstGeom>
          <a:noFill/>
          <a:ln w="9525">
            <a:solidFill>
              <a:schemeClr val="bg1">
                <a:lumMod val="75000"/>
              </a:schemeClr>
            </a:solid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743</TotalTime>
  <Words>535</Words>
  <Application>Microsoft Office PowerPoint</Application>
  <PresentationFormat>On-screen Show (4:3)</PresentationFormat>
  <Paragraphs>172</Paragraphs>
  <Slides>32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Civic</vt:lpstr>
      <vt:lpstr>Document</vt:lpstr>
      <vt:lpstr>Introduction into HTML</vt:lpstr>
      <vt:lpstr>What is HTML?</vt:lpstr>
      <vt:lpstr>Sources to Study HTML</vt:lpstr>
      <vt:lpstr>HTML Example</vt:lpstr>
      <vt:lpstr>HTML Example (2)</vt:lpstr>
      <vt:lpstr>HTML Tags</vt:lpstr>
      <vt:lpstr>HTML Page Structure</vt:lpstr>
      <vt:lpstr>The &lt;!DOCTYPE&gt; Declaration</vt:lpstr>
      <vt:lpstr>HTML Elements</vt:lpstr>
      <vt:lpstr>Nested HTML Elements</vt:lpstr>
      <vt:lpstr>HTML Elements</vt:lpstr>
      <vt:lpstr>Don't Forget the End Tag</vt:lpstr>
      <vt:lpstr>Empty HTML Elements</vt:lpstr>
      <vt:lpstr>HTML Attributes</vt:lpstr>
      <vt:lpstr>HTML Attributes</vt:lpstr>
      <vt:lpstr>HTML(5) Style Guide and Coding Conventions</vt:lpstr>
      <vt:lpstr>HTML(5) Style Guide and Coding Conventions</vt:lpstr>
      <vt:lpstr>Some HTML Elements</vt:lpstr>
      <vt:lpstr>HTML Headings</vt:lpstr>
      <vt:lpstr>PowerPoint Presentation</vt:lpstr>
      <vt:lpstr>HTML Paragraphs</vt:lpstr>
      <vt:lpstr>The HTML &lt;pre&gt; Element</vt:lpstr>
      <vt:lpstr>HTML Links</vt:lpstr>
      <vt:lpstr>HTML Links(2)</vt:lpstr>
      <vt:lpstr>HTML Images</vt:lpstr>
      <vt:lpstr>PowerPoint Presentation</vt:lpstr>
      <vt:lpstr>HTML Images (cont.)</vt:lpstr>
      <vt:lpstr>HTML Images (cont.)</vt:lpstr>
      <vt:lpstr>HTML Images (cont.)</vt:lpstr>
      <vt:lpstr>HTML Images (cont.)</vt:lpstr>
      <vt:lpstr>HTML File Path</vt:lpstr>
      <vt:lpstr>HTML File Path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Desain Web</dc:title>
  <dc:creator>user</dc:creator>
  <cp:lastModifiedBy>Windows User</cp:lastModifiedBy>
  <cp:revision>34</cp:revision>
  <dcterms:created xsi:type="dcterms:W3CDTF">2015-02-26T07:10:42Z</dcterms:created>
  <dcterms:modified xsi:type="dcterms:W3CDTF">2018-08-20T01:35:57Z</dcterms:modified>
</cp:coreProperties>
</file>