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89" r:id="rId3"/>
    <p:sldId id="340" r:id="rId4"/>
    <p:sldId id="290" r:id="rId5"/>
    <p:sldId id="291" r:id="rId6"/>
    <p:sldId id="292" r:id="rId7"/>
    <p:sldId id="293" r:id="rId8"/>
    <p:sldId id="294" r:id="rId9"/>
    <p:sldId id="295" r:id="rId10"/>
    <p:sldId id="341" r:id="rId11"/>
    <p:sldId id="265" r:id="rId12"/>
    <p:sldId id="266" r:id="rId13"/>
    <p:sldId id="267" r:id="rId14"/>
    <p:sldId id="342" r:id="rId15"/>
    <p:sldId id="268" r:id="rId16"/>
    <p:sldId id="344" r:id="rId17"/>
    <p:sldId id="343" r:id="rId18"/>
    <p:sldId id="269" r:id="rId19"/>
    <p:sldId id="345" r:id="rId20"/>
    <p:sldId id="346" r:id="rId21"/>
    <p:sldId id="300" r:id="rId22"/>
    <p:sldId id="301" r:id="rId23"/>
    <p:sldId id="303" r:id="rId24"/>
    <p:sldId id="280" r:id="rId25"/>
    <p:sldId id="281" r:id="rId26"/>
    <p:sldId id="347" r:id="rId27"/>
    <p:sldId id="284" r:id="rId28"/>
    <p:sldId id="286" r:id="rId29"/>
    <p:sldId id="287" r:id="rId30"/>
    <p:sldId id="348" r:id="rId31"/>
    <p:sldId id="288" r:id="rId32"/>
    <p:sldId id="349" r:id="rId33"/>
    <p:sldId id="309" r:id="rId34"/>
    <p:sldId id="351" r:id="rId35"/>
    <p:sldId id="353" r:id="rId36"/>
    <p:sldId id="310" r:id="rId37"/>
    <p:sldId id="352" r:id="rId38"/>
    <p:sldId id="311" r:id="rId39"/>
    <p:sldId id="31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EF3C-49CF-4045-BA6E-76C5A7474DF3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7309B-C108-436F-98BE-6B57F47391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262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7309B-C108-436F-98BE-6B57F47391FF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08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8/19/2018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/>
              <a:t>HTML </a:t>
            </a:r>
            <a:r>
              <a:rPr lang="en-US" b="1" dirty="0" smtClean="0"/>
              <a:t>Basic </a:t>
            </a:r>
            <a:r>
              <a:rPr lang="id-ID" b="1" dirty="0" smtClean="0"/>
              <a:t>Elements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500330"/>
          </a:xfrm>
        </p:spPr>
        <p:txBody>
          <a:bodyPr>
            <a:normAutofit/>
          </a:bodyPr>
          <a:lstStyle/>
          <a:p>
            <a:endParaRPr lang="id-ID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913932"/>
            <a:ext cx="6986783" cy="851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48680"/>
            <a:ext cx="5400600" cy="1365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45"/>
          <a:stretch/>
        </p:blipFill>
        <p:spPr>
          <a:xfrm>
            <a:off x="264612" y="4105798"/>
            <a:ext cx="6816581" cy="775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5085184"/>
            <a:ext cx="7468815" cy="8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HTML 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are defined with the </a:t>
            </a:r>
            <a:r>
              <a:rPr lang="en-US" b="1" dirty="0" smtClean="0"/>
              <a:t>&lt;table&gt;</a:t>
            </a:r>
            <a:r>
              <a:rPr lang="en-US" dirty="0" smtClean="0"/>
              <a:t> tag.</a:t>
            </a:r>
          </a:p>
          <a:p>
            <a:r>
              <a:rPr lang="en-US" dirty="0" smtClean="0"/>
              <a:t>Tables are divided into </a:t>
            </a:r>
            <a:r>
              <a:rPr lang="en-US" b="1" dirty="0" smtClean="0"/>
              <a:t>table rows</a:t>
            </a:r>
            <a:r>
              <a:rPr lang="en-US" dirty="0" smtClean="0"/>
              <a:t> with the </a:t>
            </a:r>
            <a:r>
              <a:rPr lang="en-US" b="1" dirty="0" smtClean="0"/>
              <a:t>&lt;</a:t>
            </a:r>
            <a:r>
              <a:rPr lang="en-US" b="1" dirty="0" err="1" smtClean="0"/>
              <a:t>tr</a:t>
            </a:r>
            <a:r>
              <a:rPr lang="en-US" b="1" dirty="0" smtClean="0"/>
              <a:t>&gt;</a:t>
            </a:r>
            <a:r>
              <a:rPr lang="en-US" dirty="0" smtClean="0"/>
              <a:t> tag.</a:t>
            </a:r>
          </a:p>
          <a:p>
            <a:r>
              <a:rPr lang="en-US" dirty="0" smtClean="0"/>
              <a:t>Table rows are divided into </a:t>
            </a:r>
            <a:r>
              <a:rPr lang="en-US" b="1" dirty="0" smtClean="0"/>
              <a:t>table data</a:t>
            </a:r>
            <a:r>
              <a:rPr lang="en-US" dirty="0" smtClean="0"/>
              <a:t> with the </a:t>
            </a:r>
            <a:r>
              <a:rPr lang="en-US" b="1" dirty="0" smtClean="0"/>
              <a:t>&lt;td&gt;</a:t>
            </a:r>
            <a:r>
              <a:rPr lang="en-US" dirty="0" smtClean="0"/>
              <a:t> tag.</a:t>
            </a:r>
          </a:p>
          <a:p>
            <a:r>
              <a:rPr lang="en-US" dirty="0" smtClean="0"/>
              <a:t>A table row can also be divided into </a:t>
            </a:r>
            <a:r>
              <a:rPr lang="en-US" b="1" dirty="0" smtClean="0"/>
              <a:t>table headings</a:t>
            </a:r>
            <a:r>
              <a:rPr lang="en-US" dirty="0" smtClean="0"/>
              <a:t> with the </a:t>
            </a: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</a:t>
            </a:r>
            <a:r>
              <a:rPr lang="en-US" dirty="0" smtClean="0"/>
              <a:t> tag.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HTML Table Example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d-ID" sz="2400" dirty="0" smtClean="0">
                <a:solidFill>
                  <a:srgbClr val="0000FF"/>
                </a:solidFill>
                <a:latin typeface="Consolas"/>
              </a:rPr>
              <a:t>	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4" y="5476876"/>
            <a:ext cx="8020280" cy="83184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00201"/>
            <a:ext cx="4105464" cy="3412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Border Attribute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specify a border for the table, it will be displayed without borders.</a:t>
            </a:r>
          </a:p>
          <a:p>
            <a:r>
              <a:rPr lang="en-US" dirty="0" smtClean="0"/>
              <a:t>A border can be added using the border attribute:</a:t>
            </a:r>
          </a:p>
          <a:p>
            <a:pPr>
              <a:buNone/>
            </a:pPr>
            <a:r>
              <a:rPr lang="id-ID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A52A2A"/>
                </a:solidFill>
                <a:latin typeface="Consolas"/>
              </a:rPr>
              <a:t>table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DC143C"/>
                </a:solidFill>
                <a:latin typeface="Consolas"/>
              </a:rPr>
              <a:t>border=</a:t>
            </a:r>
            <a:r>
              <a:rPr lang="en-US" sz="2800" dirty="0" smtClean="0">
                <a:solidFill>
                  <a:srgbClr val="0000CD"/>
                </a:solidFill>
                <a:latin typeface="Consolas"/>
              </a:rPr>
              <a:t>"1"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DC143C"/>
                </a:solidFill>
                <a:latin typeface="Consolas"/>
              </a:rPr>
              <a:t>style=</a:t>
            </a:r>
            <a:r>
              <a:rPr lang="en-US" sz="2800" dirty="0" smtClean="0">
                <a:solidFill>
                  <a:srgbClr val="0000CD"/>
                </a:solidFill>
                <a:latin typeface="Consolas"/>
              </a:rPr>
              <a:t>"width:100%"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51772"/>
            <a:ext cx="7954450" cy="876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68934"/>
            <a:ext cx="5507261" cy="33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Table Headings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Table headings are defined with the 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th</a:t>
            </a:r>
            <a:r>
              <a:rPr lang="en-US" sz="2400" b="1" dirty="0" smtClean="0"/>
              <a:t>&gt;</a:t>
            </a:r>
            <a:r>
              <a:rPr lang="en-US" sz="2400" dirty="0" smtClean="0"/>
              <a:t> tag.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text marked up as headers (</a:t>
            </a:r>
            <a:r>
              <a:rPr lang="en-US" sz="2400" b="1" dirty="0" err="1"/>
              <a:t>th</a:t>
            </a:r>
            <a:r>
              <a:rPr lang="en-US" sz="2400" b="1" dirty="0"/>
              <a:t> elements) </a:t>
            </a:r>
            <a:r>
              <a:rPr lang="en-US" sz="2400" dirty="0"/>
              <a:t>is displayed differently from the other cells in the table (</a:t>
            </a:r>
            <a:r>
              <a:rPr lang="id-ID" sz="2400" b="1" dirty="0"/>
              <a:t>td elements)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but, it is not purely cosmetic.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Table headers are important because they provide information or context about the cells in the row or </a:t>
            </a:r>
            <a:r>
              <a:rPr lang="id-ID" sz="2400" dirty="0"/>
              <a:t>column they precede. 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id-ID" sz="2400" dirty="0"/>
              <a:t>The</a:t>
            </a:r>
            <a:r>
              <a:rPr lang="en-US" sz="2400" dirty="0"/>
              <a:t> </a:t>
            </a:r>
            <a:r>
              <a:rPr lang="en-US" sz="2400" b="1" dirty="0" err="1"/>
              <a:t>th</a:t>
            </a:r>
            <a:r>
              <a:rPr lang="en-US" sz="2400" b="1" dirty="0"/>
              <a:t> element may be handled differently than </a:t>
            </a:r>
            <a:r>
              <a:rPr lang="en-US" sz="2400" b="1" dirty="0" err="1"/>
              <a:t>tds</a:t>
            </a:r>
            <a:r>
              <a:rPr lang="en-US" sz="2400" b="1" dirty="0"/>
              <a:t> </a:t>
            </a:r>
            <a:r>
              <a:rPr lang="id-ID" sz="2400" dirty="0"/>
              <a:t>by alternative browsing devices. 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Mark up the headers semantically and change the presentation later with a style rule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id-ID" sz="2000" dirty="0" smtClean="0"/>
              <a:t>	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Caption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 a caption to a table, use the </a:t>
            </a:r>
            <a:r>
              <a:rPr lang="en-US" b="1" dirty="0"/>
              <a:t>&lt;caption&gt;</a:t>
            </a:r>
            <a:r>
              <a:rPr lang="en-US" dirty="0"/>
              <a:t> tag:</a:t>
            </a:r>
            <a:endParaRPr lang="id-ID" dirty="0"/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A52A2A"/>
                </a:solidFill>
                <a:latin typeface="Consolas"/>
              </a:rPr>
              <a:t>caption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Data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Mahasiswa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A52A2A"/>
                </a:solidFill>
                <a:latin typeface="Consolas"/>
              </a:rPr>
              <a:t>/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caption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800" dirty="0"/>
              <a:t/>
            </a:r>
            <a:br>
              <a:rPr lang="en-US" sz="2800" dirty="0"/>
            </a:b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6192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21" y="414630"/>
            <a:ext cx="4817343" cy="4431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373216"/>
            <a:ext cx="6494709" cy="11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Cells that Span Many Columns/ Rows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To make a cell span more than one column, use the </a:t>
            </a:r>
            <a:r>
              <a:rPr lang="en-US" b="1" dirty="0" err="1" smtClean="0"/>
              <a:t>colspan</a:t>
            </a:r>
            <a:r>
              <a:rPr lang="en-US" dirty="0" smtClean="0"/>
              <a:t> attribute on </a:t>
            </a:r>
            <a:r>
              <a:rPr lang="en-US" b="1" dirty="0" smtClean="0"/>
              <a:t>&lt;td&gt;</a:t>
            </a:r>
            <a:r>
              <a:rPr lang="en-US" dirty="0" smtClean="0"/>
              <a:t> element.</a:t>
            </a:r>
          </a:p>
          <a:p>
            <a:pPr>
              <a:lnSpc>
                <a:spcPct val="110000"/>
              </a:lnSpc>
            </a:pPr>
            <a:r>
              <a:rPr lang="en-US" dirty="0"/>
              <a:t>To make a cell span more than one row, use the </a:t>
            </a:r>
            <a:r>
              <a:rPr lang="en-US" b="1" dirty="0" err="1"/>
              <a:t>rowspan</a:t>
            </a:r>
            <a:r>
              <a:rPr lang="en-US" dirty="0"/>
              <a:t> </a:t>
            </a:r>
            <a:r>
              <a:rPr lang="en-US" dirty="0" smtClean="0"/>
              <a:t>attribute on </a:t>
            </a:r>
            <a:r>
              <a:rPr lang="en-US" b="1" dirty="0" smtClean="0"/>
              <a:t>&lt;td&gt;</a:t>
            </a:r>
            <a:r>
              <a:rPr lang="en-US" dirty="0" smtClean="0"/>
              <a:t> element.</a:t>
            </a:r>
            <a:endParaRPr lang="id-ID" dirty="0" smtClean="0"/>
          </a:p>
          <a:p>
            <a:pPr>
              <a:lnSpc>
                <a:spcPct val="110000"/>
              </a:lnSpc>
              <a:buNone/>
            </a:pPr>
            <a:r>
              <a:rPr lang="id-ID" dirty="0" smtClean="0"/>
              <a:t>	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653136"/>
            <a:ext cx="8382990" cy="1512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0" y="404664"/>
            <a:ext cx="474237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HTML Text Formatting Elements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57298"/>
          <a:ext cx="8472518" cy="528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92"/>
                <a:gridCol w="7178126"/>
              </a:tblGrid>
              <a:tr h="452007">
                <a:tc>
                  <a:txBody>
                    <a:bodyPr/>
                    <a:lstStyle/>
                    <a:p>
                      <a:r>
                        <a:rPr lang="id-ID" sz="2200" dirty="0" smtClean="0"/>
                        <a:t>Syntax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dirty="0" smtClean="0"/>
                        <a:t>Use</a:t>
                      </a:r>
                      <a:endParaRPr lang="id-ID" sz="2200" dirty="0"/>
                    </a:p>
                  </a:txBody>
                  <a:tcPr/>
                </a:tc>
              </a:tr>
              <a:tr h="452007">
                <a:tc>
                  <a:txBody>
                    <a:bodyPr/>
                    <a:lstStyle/>
                    <a:p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&lt;b&gt;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 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text, without any extra importance</a:t>
                      </a:r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d-ID" sz="2200" dirty="0"/>
                    </a:p>
                  </a:txBody>
                  <a:tcPr/>
                </a:tc>
              </a:tr>
              <a:tr h="452007">
                <a:tc>
                  <a:txBody>
                    <a:bodyPr/>
                    <a:lstStyle/>
                    <a:p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&lt;strong&gt;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 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text, with added semantic "strong" importance</a:t>
                      </a:r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d-ID" sz="2200" dirty="0"/>
                    </a:p>
                  </a:txBody>
                  <a:tcPr/>
                </a:tc>
              </a:tr>
              <a:tr h="452007">
                <a:tc>
                  <a:txBody>
                    <a:bodyPr/>
                    <a:lstStyle/>
                    <a:p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&lt;i&gt;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 </a:t>
                      </a:r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italic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text, without any extra importance</a:t>
                      </a:r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d-ID" sz="2200" dirty="0"/>
                    </a:p>
                  </a:txBody>
                  <a:tcPr/>
                </a:tc>
              </a:tr>
              <a:tr h="452007">
                <a:tc>
                  <a:txBody>
                    <a:bodyPr/>
                    <a:lstStyle/>
                    <a:p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&lt;em&gt;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 </a:t>
                      </a:r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emphasized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text, with added semantic importance</a:t>
                      </a:r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d-ID" sz="2200" dirty="0"/>
                    </a:p>
                  </a:txBody>
                  <a:tcPr/>
                </a:tc>
              </a:tr>
              <a:tr h="452007">
                <a:tc>
                  <a:txBody>
                    <a:bodyPr/>
                    <a:lstStyle/>
                    <a:p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&lt;small&gt;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 </a:t>
                      </a:r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text.</a:t>
                      </a:r>
                      <a:endParaRPr lang="id-ID" sz="2200" dirty="0"/>
                    </a:p>
                  </a:txBody>
                  <a:tcPr/>
                </a:tc>
              </a:tr>
              <a:tr h="452007">
                <a:tc>
                  <a:txBody>
                    <a:bodyPr/>
                    <a:lstStyle/>
                    <a:p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&lt;mark&gt;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 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marked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or highlighted text</a:t>
                      </a:r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d-ID" sz="2200" dirty="0"/>
                    </a:p>
                  </a:txBody>
                  <a:tcPr/>
                </a:tc>
              </a:tr>
              <a:tr h="452007">
                <a:tc>
                  <a:txBody>
                    <a:bodyPr/>
                    <a:lstStyle/>
                    <a:p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&lt;del&gt;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 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deleted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(removed) of text</a:t>
                      </a:r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d-ID" sz="2200" dirty="0"/>
                    </a:p>
                  </a:txBody>
                  <a:tcPr/>
                </a:tc>
              </a:tr>
              <a:tr h="452007">
                <a:tc>
                  <a:txBody>
                    <a:bodyPr/>
                    <a:lstStyle/>
                    <a:p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&lt;ins&gt;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 </a:t>
                      </a:r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inserted</a:t>
                      </a:r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(added) text.</a:t>
                      </a:r>
                      <a:endParaRPr lang="id-ID" sz="2200" dirty="0"/>
                    </a:p>
                  </a:txBody>
                  <a:tcPr/>
                </a:tc>
              </a:tr>
              <a:tr h="452007">
                <a:tc>
                  <a:txBody>
                    <a:bodyPr/>
                    <a:lstStyle/>
                    <a:p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&lt;sub&gt;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 </a:t>
                      </a:r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subscripted </a:t>
                      </a:r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text.</a:t>
                      </a:r>
                      <a:endParaRPr lang="id-ID" sz="2200" dirty="0"/>
                    </a:p>
                  </a:txBody>
                  <a:tcPr/>
                </a:tc>
              </a:tr>
              <a:tr h="452007">
                <a:tc>
                  <a:txBody>
                    <a:bodyPr/>
                    <a:lstStyle/>
                    <a:p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&lt;sup&gt;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 </a:t>
                      </a:r>
                      <a:r>
                        <a:rPr lang="id-ID" sz="2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superscripted</a:t>
                      </a:r>
                      <a:r>
                        <a:rPr lang="id-ID" sz="2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text.</a:t>
                      </a:r>
                      <a:endParaRPr lang="id-ID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020"/>
          <a:stretch/>
        </p:blipFill>
        <p:spPr>
          <a:xfrm>
            <a:off x="439514" y="4947456"/>
            <a:ext cx="7035254" cy="1361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059"/>
          <a:stretch/>
        </p:blipFill>
        <p:spPr>
          <a:xfrm>
            <a:off x="457200" y="548680"/>
            <a:ext cx="507167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- Row Group Element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describe rows or groups of rows as belonging to </a:t>
            </a:r>
            <a:r>
              <a:rPr lang="en-US" sz="2800" dirty="0" smtClean="0"/>
              <a:t>a header</a:t>
            </a:r>
            <a:r>
              <a:rPr lang="en-US" sz="2800" dirty="0"/>
              <a:t>, footer, or the body of a table using </a:t>
            </a:r>
            <a:r>
              <a:rPr lang="en-US" sz="2800" dirty="0" smtClean="0"/>
              <a:t>the </a:t>
            </a:r>
            <a:r>
              <a:rPr lang="id-ID" sz="2800" b="1" dirty="0" smtClean="0"/>
              <a:t>thead</a:t>
            </a:r>
            <a:r>
              <a:rPr lang="id-ID" sz="2800" b="1" dirty="0"/>
              <a:t>, tfoot, and 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tbody</a:t>
            </a:r>
            <a:r>
              <a:rPr lang="en-US" sz="2800" b="1" dirty="0" smtClean="0"/>
              <a:t> </a:t>
            </a:r>
            <a:r>
              <a:rPr lang="en-US" sz="2800" b="1" dirty="0"/>
              <a:t>elements, respectively. </a:t>
            </a:r>
            <a:endParaRPr lang="en-US" sz="2800" b="1" dirty="0" smtClean="0"/>
          </a:p>
          <a:p>
            <a:r>
              <a:rPr lang="en-US" sz="2800" dirty="0" smtClean="0"/>
              <a:t>Some </a:t>
            </a:r>
            <a:r>
              <a:rPr lang="en-US" sz="2800" dirty="0"/>
              <a:t>user agents (another </a:t>
            </a:r>
            <a:r>
              <a:rPr lang="en-US" sz="2800" dirty="0" smtClean="0"/>
              <a:t>word for </a:t>
            </a:r>
            <a:r>
              <a:rPr lang="en-US" sz="2800" dirty="0"/>
              <a:t>a browsing device) may repeat the header and footer </a:t>
            </a:r>
            <a:r>
              <a:rPr lang="en-US" sz="2800" dirty="0" smtClean="0"/>
              <a:t>rows on </a:t>
            </a:r>
            <a:r>
              <a:rPr lang="en-US" sz="2800" dirty="0"/>
              <a:t>tables that span multiple pages. </a:t>
            </a:r>
            <a:endParaRPr lang="en-US" sz="2800" dirty="0" smtClean="0"/>
          </a:p>
          <a:p>
            <a:r>
              <a:rPr lang="en-US" sz="2800" dirty="0" smtClean="0"/>
              <a:t>Authors </a:t>
            </a:r>
            <a:r>
              <a:rPr lang="en-US" sz="2800" dirty="0"/>
              <a:t>may also use </a:t>
            </a:r>
            <a:r>
              <a:rPr lang="en-US" sz="2800" dirty="0" smtClean="0"/>
              <a:t>these elements </a:t>
            </a:r>
            <a:r>
              <a:rPr lang="en-US" sz="2800" dirty="0"/>
              <a:t>to apply styles to various regions of a table.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8763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- </a:t>
            </a:r>
            <a:r>
              <a:rPr lang="id-ID" b="1" dirty="0" smtClean="0"/>
              <a:t>Column </a:t>
            </a:r>
            <a:r>
              <a:rPr lang="id-ID" b="1" dirty="0"/>
              <a:t>group 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Columns may be identified with the </a:t>
            </a:r>
            <a:r>
              <a:rPr lang="en-US" sz="2800" b="1" dirty="0"/>
              <a:t>col element or put </a:t>
            </a:r>
            <a:r>
              <a:rPr lang="en-US" sz="2800" b="1" dirty="0" smtClean="0"/>
              <a:t>into </a:t>
            </a:r>
            <a:r>
              <a:rPr lang="id-ID" sz="2800" dirty="0" smtClean="0"/>
              <a:t>groups </a:t>
            </a:r>
            <a:r>
              <a:rPr lang="id-ID" sz="2800" dirty="0"/>
              <a:t>using </a:t>
            </a:r>
            <a:r>
              <a:rPr lang="id-ID" sz="2800" dirty="0" smtClean="0"/>
              <a:t>the</a:t>
            </a:r>
            <a:r>
              <a:rPr lang="en-US" sz="2800" dirty="0" smtClean="0"/>
              <a:t> </a:t>
            </a:r>
            <a:r>
              <a:rPr lang="en-US" sz="2800" b="1" dirty="0" err="1" smtClean="0"/>
              <a:t>colgroup</a:t>
            </a:r>
            <a:r>
              <a:rPr lang="en-US" sz="2800" b="1" dirty="0" smtClean="0"/>
              <a:t> </a:t>
            </a:r>
            <a:r>
              <a:rPr lang="en-US" sz="2800" b="1" dirty="0"/>
              <a:t>element. </a:t>
            </a:r>
            <a:endParaRPr lang="en-US" sz="2800" b="1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useful for </a:t>
            </a:r>
            <a:r>
              <a:rPr lang="en-US" sz="2800" dirty="0" smtClean="0"/>
              <a:t>adding semantic </a:t>
            </a:r>
            <a:r>
              <a:rPr lang="en-US" sz="2800" dirty="0"/>
              <a:t>context to information in </a:t>
            </a:r>
            <a:r>
              <a:rPr lang="en-US" sz="2800" dirty="0" smtClean="0"/>
              <a:t>columns.</a:t>
            </a:r>
          </a:p>
          <a:p>
            <a:r>
              <a:rPr lang="en-US" sz="2800" dirty="0" smtClean="0"/>
              <a:t>Notice </a:t>
            </a:r>
            <a:r>
              <a:rPr lang="en-US" sz="2800" dirty="0"/>
              <a:t>that </a:t>
            </a:r>
            <a:r>
              <a:rPr lang="en-US" sz="2800" dirty="0" smtClean="0"/>
              <a:t>there is </a:t>
            </a:r>
            <a:r>
              <a:rPr lang="en-US" sz="2800" dirty="0"/>
              <a:t>no content in the column elements; it just describes </a:t>
            </a:r>
            <a:r>
              <a:rPr lang="en-US" sz="2800" dirty="0" smtClean="0"/>
              <a:t>the columns </a:t>
            </a:r>
            <a:r>
              <a:rPr lang="en-US" sz="2800" dirty="0"/>
              <a:t>before the actual table data begins.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9543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4419600" cy="3286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85319"/>
            <a:ext cx="4419600" cy="2838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609" y="5632730"/>
            <a:ext cx="5470871" cy="9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HTML Lists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Unordered HTML Lists</a:t>
            </a:r>
          </a:p>
          <a:p>
            <a:r>
              <a:rPr lang="id-ID" dirty="0" smtClean="0"/>
              <a:t>Ordered HTML Lists</a:t>
            </a:r>
          </a:p>
          <a:p>
            <a:r>
              <a:rPr lang="id-ID" dirty="0" smtClean="0"/>
              <a:t>HTML Description Lists</a:t>
            </a:r>
          </a:p>
          <a:p>
            <a:r>
              <a:rPr lang="id-ID" dirty="0" smtClean="0"/>
              <a:t>Nested HTML Lists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Unordered HTML Lists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 unordered list starts with the 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ul</a:t>
            </a:r>
            <a:r>
              <a:rPr lang="en-US" sz="2400" b="1" dirty="0" smtClean="0"/>
              <a:t>&gt;</a:t>
            </a:r>
            <a:r>
              <a:rPr lang="en-US" sz="2400" dirty="0" smtClean="0"/>
              <a:t> tag. Each list item starts with the 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li</a:t>
            </a:r>
            <a:r>
              <a:rPr lang="en-US" sz="2400" b="1" dirty="0" smtClean="0"/>
              <a:t>&gt;</a:t>
            </a:r>
            <a:r>
              <a:rPr lang="en-US" sz="2400" dirty="0" smtClean="0"/>
              <a:t> tag.</a:t>
            </a:r>
          </a:p>
          <a:p>
            <a:r>
              <a:rPr lang="en-US" sz="2400" dirty="0" smtClean="0"/>
              <a:t>The list items (by default) will be marked with bullets.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style</a:t>
            </a:r>
            <a:r>
              <a:rPr lang="en-US" sz="2400" dirty="0"/>
              <a:t> attribute can be added to an </a:t>
            </a:r>
            <a:r>
              <a:rPr lang="en-US" sz="2400" b="1" dirty="0"/>
              <a:t>unordered list</a:t>
            </a:r>
            <a:r>
              <a:rPr lang="en-US" sz="2400" dirty="0"/>
              <a:t>, to define the style of the marker:</a:t>
            </a:r>
          </a:p>
          <a:p>
            <a:endParaRPr lang="en-US" sz="2400" dirty="0" smtClean="0"/>
          </a:p>
          <a:p>
            <a:pPr>
              <a:buNone/>
            </a:pPr>
            <a:r>
              <a:rPr lang="id-ID" sz="2400" dirty="0" smtClean="0"/>
              <a:t>	</a:t>
            </a:r>
            <a:endParaRPr lang="id-ID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05317"/>
              </p:ext>
            </p:extLst>
          </p:nvPr>
        </p:nvGraphicFramePr>
        <p:xfrm>
          <a:off x="542868" y="3863181"/>
          <a:ext cx="8143932" cy="2727320"/>
        </p:xfrm>
        <a:graphic>
          <a:graphicData uri="http://schemas.openxmlformats.org/drawingml/2006/table">
            <a:tbl>
              <a:tblPr/>
              <a:tblGrid>
                <a:gridCol w="2415573"/>
                <a:gridCol w="5728359"/>
              </a:tblGrid>
              <a:tr h="345453"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 dirty="0"/>
                        <a:t>Style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Description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530">
                <a:tc>
                  <a:txBody>
                    <a:bodyPr/>
                    <a:lstStyle/>
                    <a:p>
                      <a:pPr fontAlgn="t"/>
                      <a:r>
                        <a:rPr lang="id-ID" sz="2000" dirty="0"/>
                        <a:t>list-style-type:disc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/>
                        <a:t>The list items will be marked with bullets (default)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6753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list-style-type:circle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/>
                        <a:t>The list items will be marked with circles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53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list-style-type:square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/>
                        <a:t>The list items will be marked with squares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6753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list-style-type:none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The list items will not be marked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Unordered HTML </a:t>
            </a:r>
            <a:r>
              <a:rPr lang="id-ID" dirty="0" smtClean="0"/>
              <a:t>Lists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3" y="1668463"/>
            <a:ext cx="5020395" cy="2000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3" y="4254772"/>
            <a:ext cx="2644131" cy="20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Ordered HTML Lists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ordered list starts with the 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ol</a:t>
            </a:r>
            <a:r>
              <a:rPr lang="en-US" sz="2400" b="1" dirty="0" smtClean="0"/>
              <a:t>&gt;</a:t>
            </a:r>
            <a:r>
              <a:rPr lang="en-US" sz="2400" dirty="0" smtClean="0"/>
              <a:t> tag. Each list item starts with the 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li</a:t>
            </a:r>
            <a:r>
              <a:rPr lang="en-US" sz="2400" b="1" dirty="0" smtClean="0"/>
              <a:t>&gt;</a:t>
            </a:r>
            <a:r>
              <a:rPr lang="en-US" sz="2400" dirty="0" smtClean="0"/>
              <a:t> tag.</a:t>
            </a:r>
          </a:p>
          <a:p>
            <a:r>
              <a:rPr lang="en-US" sz="2400" dirty="0" smtClean="0"/>
              <a:t>The list items will be marked with numbers (by default).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type</a:t>
            </a:r>
            <a:r>
              <a:rPr lang="en-US" sz="2400" dirty="0"/>
              <a:t> attribute can be added to an </a:t>
            </a:r>
            <a:r>
              <a:rPr lang="en-US" sz="2400" b="1" dirty="0"/>
              <a:t>ordered list</a:t>
            </a:r>
            <a:r>
              <a:rPr lang="en-US" sz="2400" dirty="0"/>
              <a:t>, to define the type of the marker:</a:t>
            </a:r>
          </a:p>
          <a:p>
            <a:endParaRPr lang="en-US" sz="2400" dirty="0" smtClean="0"/>
          </a:p>
          <a:p>
            <a:pPr>
              <a:buNone/>
            </a:pPr>
            <a:r>
              <a:rPr lang="id-ID" sz="2400" dirty="0" smtClean="0"/>
              <a:t>	</a:t>
            </a:r>
            <a:endParaRPr lang="id-ID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08035"/>
              </p:ext>
            </p:extLst>
          </p:nvPr>
        </p:nvGraphicFramePr>
        <p:xfrm>
          <a:off x="755576" y="3781789"/>
          <a:ext cx="8143932" cy="3061923"/>
        </p:xfrm>
        <a:graphic>
          <a:graphicData uri="http://schemas.openxmlformats.org/drawingml/2006/table">
            <a:tbl>
              <a:tblPr/>
              <a:tblGrid>
                <a:gridCol w="1143008"/>
                <a:gridCol w="7000924"/>
              </a:tblGrid>
              <a:tr h="402802"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 dirty="0"/>
                        <a:t>Type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Description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251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type="1"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/>
                        <a:t>The list items will be numbered with numbers (default)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63251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type="A"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/>
                        <a:t>The list items will be numbered with uppercase letters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251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type="a"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/>
                        <a:t>The list items will be numbered with lowercase letters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25294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type="I"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The list items will be numbered with uppercase roman numbers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5294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type="i"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The list items will be numbered with lowercase roman numbers</a:t>
                      </a:r>
                    </a:p>
                  </a:txBody>
                  <a:tcPr marL="58391" marR="58391" marT="58391" marB="583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HTML Lists</a:t>
            </a:r>
            <a:r>
              <a:rPr lang="id-ID" dirty="0" smtClean="0"/>
              <a:t> (</a:t>
            </a:r>
            <a:r>
              <a:rPr lang="en-US" dirty="0" smtClean="0"/>
              <a:t>cont.</a:t>
            </a:r>
            <a:r>
              <a:rPr lang="id-ID" dirty="0" smtClean="0"/>
              <a:t>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700808"/>
            <a:ext cx="3672408" cy="2068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077072"/>
            <a:ext cx="2797845" cy="242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HTML Description Lists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description list, is a list of terms, with a description of each term.</a:t>
            </a:r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&lt;dl&gt;</a:t>
            </a:r>
            <a:r>
              <a:rPr lang="en-US" sz="2800" dirty="0" smtClean="0"/>
              <a:t> tag defines a description list.</a:t>
            </a:r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dt</a:t>
            </a:r>
            <a:r>
              <a:rPr lang="en-US" sz="2800" b="1" dirty="0" smtClean="0"/>
              <a:t>&gt;</a:t>
            </a:r>
            <a:r>
              <a:rPr lang="en-US" sz="2800" dirty="0" smtClean="0"/>
              <a:t> tag defines the term (name), and 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dd</a:t>
            </a:r>
            <a:r>
              <a:rPr lang="en-US" sz="2800" b="1" dirty="0" smtClean="0"/>
              <a:t>&gt;</a:t>
            </a:r>
            <a:r>
              <a:rPr lang="en-US" sz="2800" dirty="0" smtClean="0"/>
              <a:t> tag defines the data (description).</a:t>
            </a:r>
          </a:p>
          <a:p>
            <a:pPr>
              <a:buNone/>
            </a:pPr>
            <a:r>
              <a:rPr lang="id-ID" sz="2800" dirty="0" smtClean="0"/>
              <a:t>	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HTML Text Formatting </a:t>
            </a:r>
            <a:r>
              <a:rPr lang="id-ID" dirty="0" smtClean="0"/>
              <a:t>Elements</a:t>
            </a:r>
            <a:r>
              <a:rPr lang="en-US" dirty="0" smtClean="0"/>
              <a:t> (cont.)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8144" y="1772816"/>
            <a:ext cx="2818656" cy="451262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68726" b="48387"/>
          <a:stretch/>
        </p:blipFill>
        <p:spPr bwMode="auto">
          <a:xfrm>
            <a:off x="60243" y="1268760"/>
            <a:ext cx="5591877" cy="40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4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HTML Description Lists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d-ID" sz="2800" dirty="0" smtClean="0"/>
              <a:t>	</a:t>
            </a:r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9" y="1988839"/>
            <a:ext cx="5091725" cy="1961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336253"/>
            <a:ext cx="3888432" cy="21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Nested HTML Lists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List can be nested (lists inside lists).</a:t>
            </a:r>
            <a:endParaRPr lang="id-ID" sz="2400" dirty="0" smtClean="0"/>
          </a:p>
          <a:p>
            <a:r>
              <a:rPr lang="en-US" sz="2400" dirty="0" smtClean="0"/>
              <a:t>List items can contain new list, and other HTML elements, like images and links, etc.</a:t>
            </a:r>
            <a:endParaRPr lang="id-ID" sz="2400" dirty="0" smtClean="0"/>
          </a:p>
          <a:p>
            <a:pPr>
              <a:buNone/>
            </a:pPr>
            <a:r>
              <a:rPr lang="id-ID" sz="2400" dirty="0" smtClean="0"/>
              <a:t>	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87784"/>
            <a:ext cx="5558863" cy="4509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477089"/>
            <a:ext cx="2706084" cy="300524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702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Iframe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iframe is used to display a web page within a web page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 </a:t>
            </a:r>
            <a:r>
              <a:rPr lang="en-US" sz="2800" dirty="0"/>
              <a:t>the </a:t>
            </a:r>
            <a:r>
              <a:rPr lang="en-US" sz="2800" b="1" dirty="0"/>
              <a:t>height</a:t>
            </a:r>
            <a:r>
              <a:rPr lang="en-US" sz="2800" dirty="0"/>
              <a:t> and </a:t>
            </a:r>
            <a:r>
              <a:rPr lang="en-US" sz="2800" b="1" dirty="0"/>
              <a:t>width</a:t>
            </a:r>
            <a:r>
              <a:rPr lang="en-US" sz="2800" dirty="0"/>
              <a:t> attributes to specify the size of the iframe.</a:t>
            </a:r>
          </a:p>
          <a:p>
            <a:r>
              <a:rPr lang="en-US" sz="2800" dirty="0"/>
              <a:t>The attribute values are specified in pixels by default, but they can also be in percent (like "80</a:t>
            </a:r>
            <a:r>
              <a:rPr lang="en-US" sz="2800" dirty="0" smtClean="0"/>
              <a:t>%").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7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Iframe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6943721" cy="33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Iframe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39689"/>
            <a:ext cx="4000595" cy="3242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95" y="2264245"/>
            <a:ext cx="4528427" cy="29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Iframe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Iframe - Target for a Link</a:t>
            </a:r>
          </a:p>
          <a:p>
            <a:r>
              <a:rPr lang="en-US" dirty="0"/>
              <a:t>An iframe can be used as the target frame for a link.</a:t>
            </a:r>
          </a:p>
          <a:p>
            <a:r>
              <a:rPr lang="en-US" dirty="0"/>
              <a:t>The </a:t>
            </a:r>
            <a:r>
              <a:rPr lang="en-US" b="1" dirty="0"/>
              <a:t>target</a:t>
            </a:r>
            <a:r>
              <a:rPr lang="en-US" dirty="0"/>
              <a:t> attribute of the link must refer to the </a:t>
            </a:r>
            <a:r>
              <a:rPr lang="en-US" b="1" dirty="0"/>
              <a:t>name</a:t>
            </a:r>
            <a:r>
              <a:rPr lang="en-US" dirty="0"/>
              <a:t> attribute of the </a:t>
            </a:r>
            <a:r>
              <a:rPr lang="en-US" dirty="0" smtClean="0"/>
              <a:t>iframe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2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Iframe (cont.)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800" y="3789040"/>
            <a:ext cx="3456384" cy="2648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7172382" cy="19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Block </a:t>
            </a:r>
            <a:r>
              <a:rPr lang="en-US" dirty="0" smtClean="0"/>
              <a:t>and Inline 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block-level element always starts on a new line and takes up the full width available (stretches out to the left and right as far as it can).</a:t>
            </a:r>
          </a:p>
          <a:p>
            <a:r>
              <a:rPr lang="en-US" sz="2800" dirty="0" smtClean="0"/>
              <a:t>Examples </a:t>
            </a:r>
            <a:r>
              <a:rPr lang="en-US" sz="2800" dirty="0"/>
              <a:t>of block-level elements</a:t>
            </a:r>
            <a:r>
              <a:rPr lang="en-US" sz="2800" dirty="0" smtClean="0"/>
              <a:t>: &lt;</a:t>
            </a:r>
            <a:r>
              <a:rPr lang="en-US" sz="2800" dirty="0"/>
              <a:t>div</a:t>
            </a:r>
            <a:r>
              <a:rPr lang="en-US" sz="2800" dirty="0" smtClean="0"/>
              <a:t>&gt;, &lt;</a:t>
            </a:r>
            <a:r>
              <a:rPr lang="en-US" sz="2800" dirty="0"/>
              <a:t>h1&gt; - &lt;h6</a:t>
            </a:r>
            <a:r>
              <a:rPr lang="en-US" sz="2800" dirty="0" smtClean="0"/>
              <a:t>&gt;, &lt;</a:t>
            </a:r>
            <a:r>
              <a:rPr lang="en-US" sz="2800" dirty="0"/>
              <a:t>p</a:t>
            </a:r>
            <a:r>
              <a:rPr lang="en-US" sz="2800" dirty="0" smtClean="0"/>
              <a:t>&gt;, &lt;</a:t>
            </a:r>
            <a:r>
              <a:rPr lang="en-US" sz="2800" dirty="0"/>
              <a:t>form</a:t>
            </a:r>
            <a:r>
              <a:rPr lang="en-US" sz="2800" dirty="0" smtClean="0"/>
              <a:t>&gt;.</a:t>
            </a:r>
          </a:p>
          <a:p>
            <a:r>
              <a:rPr lang="en-US" sz="2800" dirty="0"/>
              <a:t>The &lt;div&gt; element is a block-level element.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&lt;div&gt; element is often used as a container for other HTML elements.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0110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Block and Inline </a:t>
            </a:r>
            <a:r>
              <a:rPr lang="en-US" dirty="0" smtClean="0"/>
              <a:t>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inline element does not start on a new line and only takes up as much width as necessary.</a:t>
            </a:r>
          </a:p>
          <a:p>
            <a:r>
              <a:rPr lang="en-US" dirty="0" smtClean="0"/>
              <a:t>Examples </a:t>
            </a:r>
            <a:r>
              <a:rPr lang="en-US" dirty="0"/>
              <a:t>of inline elements</a:t>
            </a:r>
            <a:r>
              <a:rPr lang="en-US" dirty="0" smtClean="0"/>
              <a:t>: &lt;</a:t>
            </a:r>
            <a:r>
              <a:rPr lang="en-US" dirty="0"/>
              <a:t>span</a:t>
            </a:r>
            <a:r>
              <a:rPr lang="en-US" dirty="0" smtClean="0"/>
              <a:t>&gt;, &lt;</a:t>
            </a:r>
            <a:r>
              <a:rPr lang="en-US" dirty="0"/>
              <a:t>a</a:t>
            </a:r>
            <a:r>
              <a:rPr lang="en-US" dirty="0" smtClean="0"/>
              <a:t>&gt;, &lt;</a:t>
            </a:r>
            <a:r>
              <a:rPr lang="en-US" dirty="0" err="1"/>
              <a:t>img</a:t>
            </a:r>
            <a:r>
              <a:rPr lang="en-US" dirty="0" smtClean="0"/>
              <a:t>&gt;</a:t>
            </a:r>
          </a:p>
          <a:p>
            <a:r>
              <a:rPr lang="en-US" dirty="0"/>
              <a:t>The </a:t>
            </a:r>
            <a:r>
              <a:rPr lang="en-US" dirty="0" smtClean="0"/>
              <a:t>&lt;span&gt; </a:t>
            </a:r>
            <a:r>
              <a:rPr lang="en-US" dirty="0"/>
              <a:t>element is a </a:t>
            </a:r>
            <a:r>
              <a:rPr lang="en-US" dirty="0" smtClean="0"/>
              <a:t>inline </a:t>
            </a:r>
            <a:r>
              <a:rPr lang="en-US" dirty="0"/>
              <a:t>element.</a:t>
            </a:r>
          </a:p>
          <a:p>
            <a:r>
              <a:rPr lang="en-US" dirty="0" smtClean="0"/>
              <a:t>The </a:t>
            </a:r>
            <a:r>
              <a:rPr lang="en-US" dirty="0"/>
              <a:t>&lt;span&gt; element is often used as a container for some text.</a:t>
            </a:r>
            <a:br>
              <a:rPr lang="en-US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94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HTML Entities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 characters are reserved in HTML.</a:t>
            </a:r>
          </a:p>
          <a:p>
            <a:r>
              <a:rPr lang="en-US" sz="2400" dirty="0" smtClean="0"/>
              <a:t>If you use the less than (&lt;) or greater than (&gt;) signs in your text, the browser might mix them with tags.</a:t>
            </a:r>
          </a:p>
          <a:p>
            <a:r>
              <a:rPr lang="en-US" sz="2400" dirty="0" smtClean="0"/>
              <a:t>Character entities are used to display reserved characters in HTML.</a:t>
            </a:r>
          </a:p>
          <a:p>
            <a:r>
              <a:rPr lang="en-US" sz="2400" dirty="0" smtClean="0"/>
              <a:t>A character entity looks like this:</a:t>
            </a:r>
            <a:endParaRPr lang="id-ID" sz="2400" dirty="0" smtClean="0"/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id-ID" sz="2400" dirty="0" smtClean="0">
                <a:solidFill>
                  <a:srgbClr val="FF0000"/>
                </a:solidFill>
              </a:rPr>
              <a:t>&amp;</a:t>
            </a:r>
            <a:r>
              <a:rPr lang="id-ID" sz="2400" i="1" dirty="0" smtClean="0">
                <a:solidFill>
                  <a:srgbClr val="FF0000"/>
                </a:solidFill>
              </a:rPr>
              <a:t>entity_name</a:t>
            </a:r>
            <a:r>
              <a:rPr lang="id-ID" sz="2400" dirty="0" smtClean="0">
                <a:solidFill>
                  <a:srgbClr val="FF0000"/>
                </a:solidFill>
              </a:rPr>
              <a:t>;</a:t>
            </a:r>
            <a:r>
              <a:rPr lang="id-ID" sz="2400" dirty="0" smtClean="0"/>
              <a:t>      OR       </a:t>
            </a:r>
            <a:r>
              <a:rPr lang="id-ID" sz="2400" dirty="0" smtClean="0">
                <a:solidFill>
                  <a:srgbClr val="FF0000"/>
                </a:solidFill>
              </a:rPr>
              <a:t>&amp;#</a:t>
            </a:r>
            <a:r>
              <a:rPr lang="id-ID" sz="2400" i="1" dirty="0" smtClean="0">
                <a:solidFill>
                  <a:srgbClr val="FF0000"/>
                </a:solidFill>
              </a:rPr>
              <a:t>entity_number</a:t>
            </a:r>
            <a:r>
              <a:rPr lang="id-ID" sz="2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 smtClean="0"/>
              <a:t>The advantage of using an entity name, instead of a number, is that the name is easier to remember.</a:t>
            </a:r>
            <a:br>
              <a:rPr lang="en-US" sz="2400" dirty="0" smtClean="0"/>
            </a:br>
            <a:r>
              <a:rPr lang="en-US" sz="2400" dirty="0" smtClean="0"/>
              <a:t>The disadvantage is that browsers may not support all entity names, but the support for numbers is good.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HTML Entities (2)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432678"/>
          <a:ext cx="8429684" cy="5282942"/>
        </p:xfrm>
        <a:graphic>
          <a:graphicData uri="http://schemas.openxmlformats.org/drawingml/2006/table">
            <a:tbl>
              <a:tblPr/>
              <a:tblGrid>
                <a:gridCol w="1180447"/>
                <a:gridCol w="3450532"/>
                <a:gridCol w="2088479"/>
                <a:gridCol w="1710226"/>
              </a:tblGrid>
              <a:tr h="420440"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Result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Description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Entity Name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Entity Number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7815">
                <a:tc>
                  <a:txBody>
                    <a:bodyPr/>
                    <a:lstStyle/>
                    <a:p>
                      <a:pPr fontAlgn="t"/>
                      <a:endParaRPr lang="id-ID" sz="2000"/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non-breaking space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&amp;nbsp;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&amp;#160;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044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&lt;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less than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&amp;lt;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&amp;#60;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44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&gt;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greater than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&amp;gt;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&amp;#62;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044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ampersand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&amp;amp;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&amp;#38;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44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¢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cent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&amp;cent;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&amp;#162;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044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£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pound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&amp;pound;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&amp;#163;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44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¥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yen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&amp;yen;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&amp;#165;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044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€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euro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&amp;euro;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&amp;#8364;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44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©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copyright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&amp;copy;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&amp;#169;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77815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®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registered trademark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&amp;reg;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 dirty="0"/>
                        <a:t>&amp;#174;</a:t>
                      </a:r>
                    </a:p>
                  </a:txBody>
                  <a:tcPr marL="65784" marR="65784" marT="65784" marB="657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Symbol Entities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Many mathematical, technical, and currency symbols, are not present on a normal keyboard.</a:t>
            </a:r>
          </a:p>
          <a:p>
            <a:r>
              <a:rPr lang="en-US" sz="2800" dirty="0" smtClean="0"/>
              <a:t>To add these symbols to an HTML page, you can use an HTML entity name.</a:t>
            </a:r>
          </a:p>
          <a:p>
            <a:r>
              <a:rPr lang="en-US" sz="2800" dirty="0" smtClean="0"/>
              <a:t>If no entity name exists, you can use an entity number; a decimal (or hexadecimal) reference.</a:t>
            </a:r>
            <a:endParaRPr lang="id-ID" sz="2800" dirty="0" smtClean="0"/>
          </a:p>
          <a:p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Mathematical Symbols Supported by HTML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643050"/>
          <a:ext cx="8572560" cy="5040563"/>
        </p:xfrm>
        <a:graphic>
          <a:graphicData uri="http://schemas.openxmlformats.org/drawingml/2006/table">
            <a:tbl>
              <a:tblPr/>
              <a:tblGrid>
                <a:gridCol w="1214445"/>
                <a:gridCol w="2000264"/>
                <a:gridCol w="1500199"/>
                <a:gridCol w="3857652"/>
              </a:tblGrid>
              <a:tr h="338352"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 dirty="0"/>
                        <a:t>Char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Number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Entity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Description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09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∀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&amp;#8704;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&amp;forall;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FOR ALL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54732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∂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&amp;#8706;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&amp;part;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PARTIAL DIFFERENTIAL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446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∃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&amp;#8707;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&amp;exist;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THERE EXISTS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7899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∅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&amp;#8709;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&amp;empty;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EMPTY SETS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09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∇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&amp;#8711;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&amp;nabla;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NABLA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7899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∈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&amp;#8712;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&amp;isin;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ELEMENT OF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636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∉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&amp;#8713;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&amp;notin;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NOT AN ELEMENT OF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15184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∋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&amp;#8715;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&amp;ni;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CONTAINS AS MEMBER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542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∏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&amp;#8719;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&amp;prod;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N-ARY PRODUCT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6089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∑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&amp;#8721;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&amp;sum;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 dirty="0"/>
                        <a:t>N-ARY SUMMATION</a:t>
                      </a:r>
                    </a:p>
                  </a:txBody>
                  <a:tcPr marL="10296" marR="10296" marT="10296" marB="102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Greek Letters Supported by HTML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760555"/>
          <a:ext cx="8358246" cy="4844104"/>
        </p:xfrm>
        <a:graphic>
          <a:graphicData uri="http://schemas.openxmlformats.org/drawingml/2006/table">
            <a:tbl>
              <a:tblPr/>
              <a:tblGrid>
                <a:gridCol w="1000132"/>
                <a:gridCol w="1928826"/>
                <a:gridCol w="1928826"/>
                <a:gridCol w="3500462"/>
              </a:tblGrid>
              <a:tr h="290135"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Char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Number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 dirty="0"/>
                        <a:t>Entity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Description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4901">
                <a:tc>
                  <a:txBody>
                    <a:bodyPr/>
                    <a:lstStyle/>
                    <a:p>
                      <a:pPr fontAlgn="t"/>
                      <a:r>
                        <a:rPr lang="el-GR" sz="2000"/>
                        <a:t>Α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&amp;#913;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&amp;Alpha;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GREEK CAPITAL LETTER ALPHA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30989">
                <a:tc>
                  <a:txBody>
                    <a:bodyPr/>
                    <a:lstStyle/>
                    <a:p>
                      <a:pPr fontAlgn="t"/>
                      <a:r>
                        <a:rPr lang="el-GR" sz="2000"/>
                        <a:t>Β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&amp;#914;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&amp;Beta;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GREEK CAPITAL LETTER BETA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4901">
                <a:tc>
                  <a:txBody>
                    <a:bodyPr/>
                    <a:lstStyle/>
                    <a:p>
                      <a:pPr fontAlgn="t"/>
                      <a:r>
                        <a:rPr lang="el-GR" sz="2000"/>
                        <a:t>Γ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&amp;#915;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&amp;Gamma;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GREEK CAPITAL LETTER GAMMA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30989">
                <a:tc>
                  <a:txBody>
                    <a:bodyPr/>
                    <a:lstStyle/>
                    <a:p>
                      <a:pPr fontAlgn="t"/>
                      <a:r>
                        <a:rPr lang="el-GR" sz="2000"/>
                        <a:t>Δ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&amp;#916;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&amp;Delta;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GREEK CAPITAL LETTER DELTA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8813">
                <a:tc>
                  <a:txBody>
                    <a:bodyPr/>
                    <a:lstStyle/>
                    <a:p>
                      <a:pPr fontAlgn="t"/>
                      <a:r>
                        <a:rPr lang="el-GR" sz="2000"/>
                        <a:t>Ε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&amp;#917;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&amp;Epsilon;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GREEK CAPITAL LETTER EPSILON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30989">
                <a:tc>
                  <a:txBody>
                    <a:bodyPr/>
                    <a:lstStyle/>
                    <a:p>
                      <a:pPr fontAlgn="t"/>
                      <a:r>
                        <a:rPr lang="el-GR" sz="2000"/>
                        <a:t>Ζ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&amp;#918;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&amp;Zeta;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 dirty="0"/>
                        <a:t>GREEK CAPITAL LETTER ZETA</a:t>
                      </a:r>
                    </a:p>
                  </a:txBody>
                  <a:tcPr marL="8861" marR="8861" marT="8861" marB="88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Entities Supported by HTML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689116"/>
          <a:ext cx="8501122" cy="4942397"/>
        </p:xfrm>
        <a:graphic>
          <a:graphicData uri="http://schemas.openxmlformats.org/drawingml/2006/table">
            <a:tbl>
              <a:tblPr/>
              <a:tblGrid>
                <a:gridCol w="1000132"/>
                <a:gridCol w="1428760"/>
                <a:gridCol w="1428760"/>
                <a:gridCol w="4643470"/>
              </a:tblGrid>
              <a:tr h="253122"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 dirty="0"/>
                        <a:t>Char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Number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Entity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2000"/>
                        <a:t>Description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879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©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&amp;#169;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&amp;copy;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COPYRIGHT SIGN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1464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®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&amp;#174;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&amp;reg;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REGISTERED SIGN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36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€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&amp;#8364;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&amp;euro;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EURO SIGN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82708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™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&amp;#8482;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&amp;trade;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TRADEMARK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636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←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&amp;#8592;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&amp;larr;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LEFTWARDS ARROW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1464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↑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&amp;#8593;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&amp;uarr;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UPWARDS ARROW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636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→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&amp;#8594;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&amp;rarr;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RIGHTWARDS ARROW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0636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↓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&amp;#8595;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&amp;darr;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DOWNWARDS ARROW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♠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&amp;#9824;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&amp;spades;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BLACK SPADE SUIT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1464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♣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&amp;#9827;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&amp;clubs;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BLACK CLUB SUIT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♥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&amp;#9829;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&amp;hearts;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BLACK HEART SUIT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0636"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♦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&amp;#9830;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/>
                        <a:t>&amp;diams;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000" dirty="0"/>
                        <a:t>BLACK DIAMOND SUIT</a:t>
                      </a:r>
                    </a:p>
                  </a:txBody>
                  <a:tcPr marL="7847" marR="7847" marT="7847" marB="78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1176</Words>
  <Application>Microsoft Office PowerPoint</Application>
  <PresentationFormat>On-screen Show (4:3)</PresentationFormat>
  <Paragraphs>314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HTML Basic Elements</vt:lpstr>
      <vt:lpstr>HTML Text Formatting Elements</vt:lpstr>
      <vt:lpstr>HTML Text Formatting Elements (cont.)</vt:lpstr>
      <vt:lpstr>HTML Entities</vt:lpstr>
      <vt:lpstr>HTML Entities (2)</vt:lpstr>
      <vt:lpstr>HTML Symbol Entities</vt:lpstr>
      <vt:lpstr>Some Mathematical Symbols Supported by HTML</vt:lpstr>
      <vt:lpstr>Some Greek Letters Supported by HTML</vt:lpstr>
      <vt:lpstr>Some Other Entities Supported by HTML</vt:lpstr>
      <vt:lpstr>PowerPoint Presentation</vt:lpstr>
      <vt:lpstr>HTML Table</vt:lpstr>
      <vt:lpstr>HTML Table Example</vt:lpstr>
      <vt:lpstr>Border Attribute</vt:lpstr>
      <vt:lpstr>PowerPoint Presentation</vt:lpstr>
      <vt:lpstr>Table Headings</vt:lpstr>
      <vt:lpstr>Table Caption</vt:lpstr>
      <vt:lpstr>PowerPoint Presentation</vt:lpstr>
      <vt:lpstr>Table Cells that Span Many Columns/ Rows</vt:lpstr>
      <vt:lpstr>PowerPoint Presentation</vt:lpstr>
      <vt:lpstr>PowerPoint Presentation</vt:lpstr>
      <vt:lpstr>Table - Row Group Element</vt:lpstr>
      <vt:lpstr>Table - Column group elements</vt:lpstr>
      <vt:lpstr>PowerPoint Presentation</vt:lpstr>
      <vt:lpstr>HTML Lists</vt:lpstr>
      <vt:lpstr>Unordered HTML Lists</vt:lpstr>
      <vt:lpstr>Unordered HTML Lists (cont.)</vt:lpstr>
      <vt:lpstr>Ordered HTML Lists</vt:lpstr>
      <vt:lpstr>Ordered HTML Lists (cont.)</vt:lpstr>
      <vt:lpstr>HTML Description Lists</vt:lpstr>
      <vt:lpstr>HTML Description Lists (cont.)</vt:lpstr>
      <vt:lpstr>Nested HTML Lists</vt:lpstr>
      <vt:lpstr>PowerPoint Presentation</vt:lpstr>
      <vt:lpstr>HTML Iframe</vt:lpstr>
      <vt:lpstr>HTML Iframe (cont.)</vt:lpstr>
      <vt:lpstr>HTML Iframe (cont.)</vt:lpstr>
      <vt:lpstr>HTML Iframe (cont.)</vt:lpstr>
      <vt:lpstr>HTML Iframe (cont.)</vt:lpstr>
      <vt:lpstr>HTML Block and Inline Elements</vt:lpstr>
      <vt:lpstr>HTML Block and Inline Elements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Windows User</cp:lastModifiedBy>
  <cp:revision>80</cp:revision>
  <dcterms:created xsi:type="dcterms:W3CDTF">2015-03-11T03:00:45Z</dcterms:created>
  <dcterms:modified xsi:type="dcterms:W3CDTF">2018-08-20T03:07:36Z</dcterms:modified>
</cp:coreProperties>
</file>