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58" r:id="rId4"/>
    <p:sldId id="274" r:id="rId5"/>
    <p:sldId id="259" r:id="rId6"/>
    <p:sldId id="275" r:id="rId7"/>
    <p:sldId id="276" r:id="rId8"/>
    <p:sldId id="260" r:id="rId9"/>
    <p:sldId id="261" r:id="rId10"/>
    <p:sldId id="283" r:id="rId11"/>
    <p:sldId id="284" r:id="rId12"/>
    <p:sldId id="288" r:id="rId13"/>
    <p:sldId id="286" r:id="rId14"/>
    <p:sldId id="289" r:id="rId15"/>
    <p:sldId id="290" r:id="rId16"/>
    <p:sldId id="287" r:id="rId17"/>
    <p:sldId id="293" r:id="rId18"/>
    <p:sldId id="273" r:id="rId19"/>
    <p:sldId id="266" r:id="rId20"/>
    <p:sldId id="267" r:id="rId21"/>
    <p:sldId id="268" r:id="rId22"/>
    <p:sldId id="285" r:id="rId23"/>
    <p:sldId id="269" r:id="rId24"/>
    <p:sldId id="292" r:id="rId25"/>
    <p:sldId id="278" r:id="rId26"/>
    <p:sldId id="277" r:id="rId27"/>
    <p:sldId id="280" r:id="rId28"/>
    <p:sldId id="291" r:id="rId29"/>
    <p:sldId id="279" r:id="rId30"/>
    <p:sldId id="281" r:id="rId31"/>
    <p:sldId id="294" r:id="rId32"/>
    <p:sldId id="295" r:id="rId33"/>
    <p:sldId id="296" r:id="rId34"/>
    <p:sldId id="297" r:id="rId35"/>
    <p:sldId id="298" r:id="rId36"/>
    <p:sldId id="299" r:id="rId37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32" autoAdjust="0"/>
    <p:restoredTop sz="95907" autoAdjust="0"/>
  </p:normalViewPr>
  <p:slideViewPr>
    <p:cSldViewPr snapToGrid="0">
      <p:cViewPr varScale="1">
        <p:scale>
          <a:sx n="67" d="100"/>
          <a:sy n="67" d="100"/>
        </p:scale>
        <p:origin x="-79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072FA2-1B0B-43BA-B06C-7FC06F15DA9E}" type="datetimeFigureOut">
              <a:rPr lang="id-ID" smtClean="0"/>
              <a:t>19/08/2018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C1D6F3-2960-46F6-8904-F179A627A25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25399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100000"/>
              </a:lnSpc>
            </a:pPr>
            <a:r>
              <a:rPr lang="en-US" dirty="0" smtClean="0"/>
              <a:t>When autocomplete is on, the browser automatically completes the input values based on values that the user has entered before.</a:t>
            </a:r>
          </a:p>
          <a:p>
            <a:pPr lvl="1">
              <a:lnSpc>
                <a:spcPct val="100000"/>
              </a:lnSpc>
            </a:pPr>
            <a:r>
              <a:rPr lang="en-US" b="1" dirty="0" smtClean="0"/>
              <a:t>Tip: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C1D6F3-2960-46F6-8904-F179A627A254}" type="slidenum">
              <a:rPr lang="id-ID" smtClean="0"/>
              <a:t>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38317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A5C9AC-F9E5-44DC-BB9C-658814369DD7}" type="slidenum">
              <a:rPr lang="id-ID" smtClean="0"/>
              <a:pPr/>
              <a:t>22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02404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0A3D4-0859-4F5A-8C96-F242044D180A}" type="datetimeFigureOut">
              <a:rPr lang="id-ID" smtClean="0"/>
              <a:t>19/08/2018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CE56C-B664-4D01-858F-CDAC07EF0D7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90443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0A3D4-0859-4F5A-8C96-F242044D180A}" type="datetimeFigureOut">
              <a:rPr lang="id-ID" smtClean="0"/>
              <a:t>19/08/2018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CE56C-B664-4D01-858F-CDAC07EF0D7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89885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0A3D4-0859-4F5A-8C96-F242044D180A}" type="datetimeFigureOut">
              <a:rPr lang="id-ID" smtClean="0"/>
              <a:t>19/08/2018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CE56C-B664-4D01-858F-CDAC07EF0D7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17409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0A3D4-0859-4F5A-8C96-F242044D180A}" type="datetimeFigureOut">
              <a:rPr lang="id-ID" smtClean="0"/>
              <a:t>19/08/2018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CE56C-B664-4D01-858F-CDAC07EF0D7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25091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0A3D4-0859-4F5A-8C96-F242044D180A}" type="datetimeFigureOut">
              <a:rPr lang="id-ID" smtClean="0"/>
              <a:t>19/08/2018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CE56C-B664-4D01-858F-CDAC07EF0D7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41051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0A3D4-0859-4F5A-8C96-F242044D180A}" type="datetimeFigureOut">
              <a:rPr lang="id-ID" smtClean="0"/>
              <a:t>19/08/2018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CE56C-B664-4D01-858F-CDAC07EF0D7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40778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0A3D4-0859-4F5A-8C96-F242044D180A}" type="datetimeFigureOut">
              <a:rPr lang="id-ID" smtClean="0"/>
              <a:t>19/08/2018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CE56C-B664-4D01-858F-CDAC07EF0D7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4713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0A3D4-0859-4F5A-8C96-F242044D180A}" type="datetimeFigureOut">
              <a:rPr lang="id-ID" smtClean="0"/>
              <a:t>19/08/2018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CE56C-B664-4D01-858F-CDAC07EF0D7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69933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0A3D4-0859-4F5A-8C96-F242044D180A}" type="datetimeFigureOut">
              <a:rPr lang="id-ID" smtClean="0"/>
              <a:t>19/08/2018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CE56C-B664-4D01-858F-CDAC07EF0D7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75407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0A3D4-0859-4F5A-8C96-F242044D180A}" type="datetimeFigureOut">
              <a:rPr lang="id-ID" smtClean="0"/>
              <a:t>19/08/2018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CE56C-B664-4D01-858F-CDAC07EF0D7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08482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0A3D4-0859-4F5A-8C96-F242044D180A}" type="datetimeFigureOut">
              <a:rPr lang="id-ID" smtClean="0"/>
              <a:t>19/08/2018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CE56C-B664-4D01-858F-CDAC07EF0D7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32547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0A3D4-0859-4F5A-8C96-F242044D180A}" type="datetimeFigureOut">
              <a:rPr lang="id-ID" smtClean="0"/>
              <a:t>19/08/2018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CE56C-B664-4D01-858F-CDAC07EF0D7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71439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HTML Form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630671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Input Types</a:t>
            </a:r>
            <a:r>
              <a:rPr lang="en-US" dirty="0" smtClean="0"/>
              <a:t> (cont.)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id-ID" sz="2400" dirty="0"/>
              <a:t>Input type : </a:t>
            </a:r>
            <a:r>
              <a:rPr lang="en-US" sz="2400" dirty="0" smtClean="0"/>
              <a:t>password</a:t>
            </a:r>
            <a:endParaRPr lang="id-ID" sz="2400" dirty="0"/>
          </a:p>
          <a:p>
            <a:pPr>
              <a:lnSpc>
                <a:spcPct val="110000"/>
              </a:lnSpc>
              <a:spcAft>
                <a:spcPts val="600"/>
              </a:spcAft>
              <a:buNone/>
            </a:pPr>
            <a:r>
              <a:rPr lang="id-ID" sz="2400" dirty="0"/>
              <a:t>	It is used </a:t>
            </a:r>
            <a:r>
              <a:rPr lang="en-US" sz="2400" dirty="0" smtClean="0"/>
              <a:t>to define password field</a:t>
            </a:r>
            <a:r>
              <a:rPr lang="id-ID" sz="2400" dirty="0" smtClean="0"/>
              <a:t>.</a:t>
            </a:r>
            <a:endParaRPr lang="en-US" sz="2400" dirty="0" smtClean="0"/>
          </a:p>
          <a:p>
            <a:pPr>
              <a:lnSpc>
                <a:spcPct val="110000"/>
              </a:lnSpc>
              <a:spcAft>
                <a:spcPts val="600"/>
              </a:spcAft>
              <a:buNone/>
            </a:pPr>
            <a:r>
              <a:rPr lang="id-ID" sz="24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 password:</a:t>
            </a:r>
            <a:r>
              <a:rPr lang="id-ID" sz="24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d-ID" sz="2400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id-ID" sz="24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d-ID" sz="2400" dirty="0" smtClean="0"/>
              <a:t/>
            </a:r>
            <a:br>
              <a:rPr lang="id-ID" sz="2400" dirty="0" smtClean="0"/>
            </a:br>
            <a:r>
              <a:rPr lang="id-ID" sz="24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24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d-ID" sz="2400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id-ID" sz="2400" b="0" i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type</a:t>
            </a:r>
            <a:r>
              <a:rPr lang="id-ID" sz="24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="password"</a:t>
            </a:r>
            <a:r>
              <a:rPr lang="id-ID" sz="2400" b="0" i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name</a:t>
            </a:r>
            <a:r>
              <a:rPr lang="id-ID" sz="24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="psw"&gt;</a:t>
            </a:r>
            <a:endParaRPr lang="id-ID" sz="2400" dirty="0"/>
          </a:p>
          <a:p>
            <a:pPr>
              <a:lnSpc>
                <a:spcPct val="110000"/>
              </a:lnSpc>
              <a:spcAft>
                <a:spcPts val="600"/>
              </a:spcAft>
              <a:buNone/>
            </a:pPr>
            <a:r>
              <a:rPr lang="id-ID" sz="2400" dirty="0">
                <a:latin typeface="Courier New" pitchFamily="49" charset="0"/>
                <a:cs typeface="Courier New" pitchFamily="49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24806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Input Types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id-ID" sz="2400" dirty="0"/>
              <a:t>Input type : </a:t>
            </a:r>
            <a:r>
              <a:rPr lang="en-US" sz="2400" dirty="0" smtClean="0"/>
              <a:t>submit</a:t>
            </a:r>
            <a:endParaRPr lang="id-ID" sz="2400" dirty="0"/>
          </a:p>
          <a:p>
            <a:pPr marL="26352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 smtClean="0"/>
              <a:t>It defines </a:t>
            </a:r>
            <a:r>
              <a:rPr lang="en-US" sz="2400" dirty="0"/>
              <a:t>a button for </a:t>
            </a:r>
            <a:r>
              <a:rPr lang="en-US" sz="2400" b="1" dirty="0"/>
              <a:t>submitting</a:t>
            </a:r>
            <a:r>
              <a:rPr lang="en-US" sz="2400" dirty="0"/>
              <a:t> form data to a </a:t>
            </a:r>
            <a:r>
              <a:rPr lang="en-US" sz="2400" b="1" dirty="0" smtClean="0"/>
              <a:t>form-handler</a:t>
            </a:r>
            <a:r>
              <a:rPr lang="en-US" sz="2400" dirty="0" smtClean="0"/>
              <a:t>. The </a:t>
            </a:r>
            <a:r>
              <a:rPr lang="en-US" sz="2400" dirty="0"/>
              <a:t>form-handler is specified in the form's </a:t>
            </a:r>
            <a:r>
              <a:rPr lang="en-US" sz="2400" b="1" dirty="0"/>
              <a:t>action</a:t>
            </a:r>
            <a:r>
              <a:rPr lang="en-US" sz="2400" dirty="0"/>
              <a:t> attribute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2400" b="0" i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type</a:t>
            </a:r>
            <a:r>
              <a:rPr lang="en-US" sz="24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="submit"</a:t>
            </a:r>
            <a:r>
              <a:rPr lang="en-US" sz="2400" b="0" i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value</a:t>
            </a:r>
            <a:r>
              <a:rPr lang="en-US" sz="24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="Submit"&gt;</a:t>
            </a:r>
            <a:r>
              <a:rPr lang="id-ID" sz="2400" dirty="0">
                <a:latin typeface="Courier New" pitchFamily="49" charset="0"/>
                <a:cs typeface="Courier New" pitchFamily="49" charset="0"/>
              </a:rPr>
              <a:t/>
            </a:r>
            <a:br>
              <a:rPr lang="id-ID" sz="2400" dirty="0">
                <a:latin typeface="Courier New" pitchFamily="49" charset="0"/>
                <a:cs typeface="Courier New" pitchFamily="49" charset="0"/>
              </a:rPr>
            </a:br>
            <a:r>
              <a:rPr lang="id-ID" sz="2400" dirty="0" smtClean="0"/>
              <a:t>Input type : </a:t>
            </a:r>
            <a:r>
              <a:rPr lang="en-US" sz="2400" dirty="0" smtClean="0"/>
              <a:t>reset</a:t>
            </a:r>
            <a:endParaRPr lang="id-ID" sz="2400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id-ID" sz="2400" dirty="0" smtClean="0"/>
              <a:t>	</a:t>
            </a:r>
            <a:r>
              <a:rPr lang="en-US" sz="2400" dirty="0" smtClean="0"/>
              <a:t>It defines a </a:t>
            </a:r>
            <a:r>
              <a:rPr lang="en-US" sz="2400" b="1" dirty="0" smtClean="0"/>
              <a:t>reset button</a:t>
            </a:r>
            <a:r>
              <a:rPr lang="en-US" sz="2400" dirty="0" smtClean="0"/>
              <a:t> that will reset all form values to their default values.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id-ID" sz="24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d-ID" sz="2400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id-ID" sz="2400" b="0" i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type</a:t>
            </a:r>
            <a:r>
              <a:rPr lang="id-ID" sz="24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="reset"&gt;</a:t>
            </a:r>
            <a:endParaRPr lang="en-US" sz="2400" b="0" i="0" dirty="0" smtClean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id-ID" sz="2400" dirty="0" smtClean="0"/>
              <a:t>Input type : </a:t>
            </a:r>
            <a:r>
              <a:rPr lang="en-US" sz="2400" dirty="0" smtClean="0"/>
              <a:t>button</a:t>
            </a:r>
            <a:endParaRPr lang="id-ID" sz="2400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id-ID" sz="2400" dirty="0" smtClean="0"/>
              <a:t>	</a:t>
            </a:r>
            <a:r>
              <a:rPr lang="en-US" sz="2400" dirty="0" smtClean="0"/>
              <a:t>It defines a </a:t>
            </a:r>
            <a:r>
              <a:rPr lang="en-US" sz="2400" b="1" dirty="0" smtClean="0"/>
              <a:t>button</a:t>
            </a:r>
            <a:r>
              <a:rPr lang="en-US" sz="2400" dirty="0" smtClean="0"/>
              <a:t> .</a:t>
            </a:r>
            <a:endParaRPr lang="en-US" sz="2400" b="0" i="0" dirty="0" smtClean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2400" b="0" i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type</a:t>
            </a:r>
            <a:r>
              <a:rPr lang="en-US" sz="24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="button"</a:t>
            </a:r>
            <a:r>
              <a:rPr lang="en-US" sz="2400" b="0" i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i="0" dirty="0" err="1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24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="alert('Hello World!')"</a:t>
            </a:r>
            <a:r>
              <a:rPr lang="en-US" sz="2400" b="0" i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value</a:t>
            </a:r>
            <a:r>
              <a:rPr lang="en-US" sz="24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="Click Me!"&gt;</a:t>
            </a:r>
            <a:r>
              <a:rPr lang="id-ID" sz="2400" dirty="0"/>
              <a:t/>
            </a:r>
            <a:br>
              <a:rPr lang="id-ID" sz="2400" dirty="0"/>
            </a:br>
            <a:endParaRPr lang="id-ID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838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5 Input Types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dirty="0"/>
              <a:t>color</a:t>
            </a:r>
          </a:p>
          <a:p>
            <a:r>
              <a:rPr lang="en-US" dirty="0"/>
              <a:t>date</a:t>
            </a:r>
          </a:p>
          <a:p>
            <a:r>
              <a:rPr lang="en-US" dirty="0" err="1"/>
              <a:t>datetime</a:t>
            </a:r>
            <a:r>
              <a:rPr lang="en-US" dirty="0"/>
              <a:t>-local</a:t>
            </a:r>
          </a:p>
          <a:p>
            <a:r>
              <a:rPr lang="en-US" dirty="0"/>
              <a:t>email</a:t>
            </a:r>
          </a:p>
          <a:p>
            <a:r>
              <a:rPr lang="en-US" dirty="0"/>
              <a:t>month</a:t>
            </a:r>
          </a:p>
          <a:p>
            <a:r>
              <a:rPr lang="en-US" dirty="0"/>
              <a:t>number</a:t>
            </a:r>
          </a:p>
          <a:p>
            <a:r>
              <a:rPr lang="en-US" dirty="0"/>
              <a:t>range</a:t>
            </a:r>
          </a:p>
          <a:p>
            <a:r>
              <a:rPr lang="en-US" dirty="0"/>
              <a:t>search</a:t>
            </a:r>
          </a:p>
          <a:p>
            <a:r>
              <a:rPr lang="en-US" dirty="0" err="1"/>
              <a:t>tel</a:t>
            </a:r>
            <a:endParaRPr lang="en-US" dirty="0"/>
          </a:p>
          <a:p>
            <a:r>
              <a:rPr lang="en-US" dirty="0"/>
              <a:t>time</a:t>
            </a:r>
          </a:p>
          <a:p>
            <a:r>
              <a:rPr lang="en-US" dirty="0" err="1"/>
              <a:t>url</a:t>
            </a:r>
            <a:endParaRPr lang="en-US" dirty="0"/>
          </a:p>
          <a:p>
            <a:r>
              <a:rPr lang="en-US" dirty="0"/>
              <a:t>week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340396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Input Types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id-ID" sz="2400" dirty="0"/>
              <a:t>Input type : number</a:t>
            </a:r>
          </a:p>
          <a:p>
            <a:pPr>
              <a:lnSpc>
                <a:spcPct val="110000"/>
              </a:lnSpc>
              <a:spcAft>
                <a:spcPts val="600"/>
              </a:spcAft>
              <a:buNone/>
            </a:pPr>
            <a:r>
              <a:rPr lang="id-ID" sz="2400" dirty="0"/>
              <a:t>	It is used for input fields that should contain a numeric value.</a:t>
            </a:r>
          </a:p>
          <a:p>
            <a:pPr>
              <a:lnSpc>
                <a:spcPct val="110000"/>
              </a:lnSpc>
              <a:spcAft>
                <a:spcPts val="600"/>
              </a:spcAft>
              <a:buNone/>
            </a:pPr>
            <a:r>
              <a:rPr lang="id-ID" sz="2400" dirty="0">
                <a:latin typeface="Courier New" pitchFamily="49" charset="0"/>
                <a:cs typeface="Courier New" pitchFamily="49" charset="0"/>
              </a:rPr>
              <a:t>	&lt;input type="number" name="points" min="0" max="100" step="10" value="30"&gt;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id-ID" sz="2400" dirty="0"/>
              <a:t>Input type : range</a:t>
            </a:r>
          </a:p>
          <a:p>
            <a:pPr>
              <a:lnSpc>
                <a:spcPct val="110000"/>
              </a:lnSpc>
              <a:spcAft>
                <a:spcPts val="600"/>
              </a:spcAft>
              <a:buNone/>
            </a:pPr>
            <a:r>
              <a:rPr lang="id-ID" sz="2400" dirty="0"/>
              <a:t>	It is used for input fields that should contain a value within a range.</a:t>
            </a:r>
          </a:p>
          <a:p>
            <a:pPr>
              <a:lnSpc>
                <a:spcPct val="110000"/>
              </a:lnSpc>
              <a:spcAft>
                <a:spcPts val="600"/>
              </a:spcAft>
              <a:buNone/>
            </a:pPr>
            <a:r>
              <a:rPr lang="id-ID" sz="2400" dirty="0"/>
              <a:t>	</a:t>
            </a:r>
            <a:r>
              <a:rPr lang="id-ID" sz="2400" dirty="0">
                <a:latin typeface="Courier New" pitchFamily="49" charset="0"/>
                <a:cs typeface="Courier New" pitchFamily="49" charset="0"/>
              </a:rPr>
              <a:t>&lt;input type="range" name="points" min="0" max="10"&gt;</a:t>
            </a:r>
          </a:p>
        </p:txBody>
      </p:sp>
    </p:spTree>
    <p:extLst>
      <p:ext uri="{BB962C8B-B14F-4D97-AF65-F5344CB8AC3E}">
        <p14:creationId xmlns:p14="http://schemas.microsoft.com/office/powerpoint/2010/main" val="167686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Input Types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400" b="1" dirty="0" smtClean="0"/>
              <a:t>&lt;input </a:t>
            </a:r>
            <a:r>
              <a:rPr lang="en-US" sz="2400" b="1" dirty="0"/>
              <a:t>type="color"&gt;</a:t>
            </a:r>
            <a:r>
              <a:rPr lang="en-US" sz="2400" dirty="0"/>
              <a:t> </a:t>
            </a:r>
            <a:endParaRPr lang="en-US" sz="2400" dirty="0" smtClean="0"/>
          </a:p>
          <a:p>
            <a:pPr marL="263525" indent="0">
              <a:lnSpc>
                <a:spcPct val="110000"/>
              </a:lnSpc>
              <a:spcAft>
                <a:spcPts val="600"/>
              </a:spcAft>
              <a:buNone/>
            </a:pPr>
            <a:r>
              <a:rPr lang="en-US" sz="2400" dirty="0" smtClean="0"/>
              <a:t>It is </a:t>
            </a:r>
            <a:r>
              <a:rPr lang="en-US" sz="2400" dirty="0"/>
              <a:t>used for input fields that should contain a </a:t>
            </a:r>
            <a:r>
              <a:rPr lang="en-US" sz="2400" dirty="0" smtClean="0"/>
              <a:t>color. Depending </a:t>
            </a:r>
            <a:r>
              <a:rPr lang="en-US" sz="2400" dirty="0"/>
              <a:t>on browser support, a color picker can show up in the input field</a:t>
            </a:r>
            <a:r>
              <a:rPr lang="en-US" sz="2400" dirty="0" smtClean="0"/>
              <a:t>.</a:t>
            </a:r>
          </a:p>
          <a:p>
            <a:pPr marL="263525" indent="0">
              <a:lnSpc>
                <a:spcPct val="110000"/>
              </a:lnSpc>
              <a:spcAft>
                <a:spcPts val="600"/>
              </a:spcAft>
              <a:buNone/>
            </a:pPr>
            <a:r>
              <a:rPr lang="en-US" sz="24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2400" b="0" i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type</a:t>
            </a:r>
            <a:r>
              <a:rPr lang="en-US" sz="24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="color"</a:t>
            </a:r>
            <a:r>
              <a:rPr lang="en-US" sz="2400" b="0" i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name</a:t>
            </a:r>
            <a:r>
              <a:rPr lang="en-US" sz="24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2400" b="0" i="0" dirty="0" err="1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favcolor</a:t>
            </a:r>
            <a:r>
              <a:rPr lang="en-US" sz="24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</a:t>
            </a:r>
          </a:p>
          <a:p>
            <a:r>
              <a:rPr lang="en-US" sz="2400" b="1" dirty="0" smtClean="0"/>
              <a:t>&lt;input </a:t>
            </a:r>
            <a:r>
              <a:rPr lang="en-US" sz="2400" b="1" dirty="0"/>
              <a:t>type="date"&gt;</a:t>
            </a:r>
            <a:r>
              <a:rPr lang="en-US" sz="2400" dirty="0"/>
              <a:t> </a:t>
            </a:r>
            <a:endParaRPr lang="en-US" sz="2400" dirty="0" smtClean="0"/>
          </a:p>
          <a:p>
            <a:pPr marL="185738" indent="0">
              <a:buNone/>
            </a:pPr>
            <a:r>
              <a:rPr lang="en-US" sz="2400" dirty="0" smtClean="0"/>
              <a:t>It is </a:t>
            </a:r>
            <a:r>
              <a:rPr lang="en-US" sz="2400" dirty="0"/>
              <a:t>used for input fields that should contain a </a:t>
            </a:r>
            <a:r>
              <a:rPr lang="en-US" sz="2400" dirty="0" smtClean="0"/>
              <a:t>date. Depending </a:t>
            </a:r>
            <a:r>
              <a:rPr lang="en-US" sz="2400" dirty="0"/>
              <a:t>on browser support, a date picker can show up in the input field.</a:t>
            </a:r>
          </a:p>
          <a:p>
            <a:pPr marL="263525" indent="0">
              <a:lnSpc>
                <a:spcPct val="110000"/>
              </a:lnSpc>
              <a:spcAft>
                <a:spcPts val="600"/>
              </a:spcAft>
              <a:buNone/>
            </a:pPr>
            <a:r>
              <a:rPr lang="en-US" sz="24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2400" b="0" i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type</a:t>
            </a:r>
            <a:r>
              <a:rPr lang="en-US" sz="24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="date"</a:t>
            </a:r>
            <a:r>
              <a:rPr lang="en-US" sz="2400" b="0" i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name</a:t>
            </a:r>
            <a:r>
              <a:rPr lang="en-US" sz="24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2400" b="0" i="0" dirty="0" err="1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bday</a:t>
            </a:r>
            <a:r>
              <a:rPr lang="en-US" sz="24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 i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min</a:t>
            </a:r>
            <a:r>
              <a:rPr lang="en-US" sz="24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="1979-12-31" </a:t>
            </a:r>
            <a:r>
              <a:rPr lang="id-ID" sz="2400" b="0" i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sz="2400" b="0" i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ax</a:t>
            </a:r>
            <a:r>
              <a:rPr lang="id-ID" sz="24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="2000-01-02"</a:t>
            </a:r>
            <a:r>
              <a:rPr lang="en-US" sz="24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dirty="0"/>
          </a:p>
          <a:p>
            <a:pPr>
              <a:lnSpc>
                <a:spcPct val="110000"/>
              </a:lnSpc>
              <a:spcAft>
                <a:spcPts val="600"/>
              </a:spcAft>
              <a:buNone/>
            </a:pPr>
            <a:endParaRPr lang="id-ID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579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Input Types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400" b="1" dirty="0" smtClean="0"/>
              <a:t>&lt;</a:t>
            </a:r>
            <a:r>
              <a:rPr lang="en-US" sz="2400" b="1" dirty="0"/>
              <a:t>input type="month"&gt;</a:t>
            </a:r>
            <a:r>
              <a:rPr lang="en-US" sz="2400" dirty="0"/>
              <a:t> </a:t>
            </a:r>
            <a:endParaRPr lang="en-US" sz="2400" dirty="0" smtClean="0"/>
          </a:p>
          <a:p>
            <a:pPr marL="185738" indent="0">
              <a:lnSpc>
                <a:spcPct val="110000"/>
              </a:lnSpc>
              <a:spcAft>
                <a:spcPts val="600"/>
              </a:spcAft>
              <a:buNone/>
            </a:pPr>
            <a:r>
              <a:rPr lang="en-US" sz="2400" dirty="0" smtClean="0"/>
              <a:t>It allows </a:t>
            </a:r>
            <a:r>
              <a:rPr lang="en-US" sz="2400" dirty="0"/>
              <a:t>the user to select a month and </a:t>
            </a:r>
            <a:r>
              <a:rPr lang="en-US" sz="2400" dirty="0" smtClean="0"/>
              <a:t>year. Depending </a:t>
            </a:r>
            <a:r>
              <a:rPr lang="en-US" sz="2400" dirty="0"/>
              <a:t>on browser support, a date picker can show up in the input field</a:t>
            </a:r>
            <a:r>
              <a:rPr lang="en-US" sz="2400" dirty="0" smtClean="0"/>
              <a:t>.</a:t>
            </a:r>
          </a:p>
          <a:p>
            <a:pPr marL="185738" indent="0">
              <a:lnSpc>
                <a:spcPct val="110000"/>
              </a:lnSpc>
              <a:spcAft>
                <a:spcPts val="600"/>
              </a:spcAft>
              <a:buNone/>
            </a:pPr>
            <a:r>
              <a:rPr lang="en-US" sz="24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2400" b="0" i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type</a:t>
            </a:r>
            <a:r>
              <a:rPr lang="en-US" sz="24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="month"</a:t>
            </a:r>
            <a:r>
              <a:rPr lang="en-US" sz="2400" b="0" i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name</a:t>
            </a:r>
            <a:r>
              <a:rPr lang="en-US" sz="24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2400" b="0" i="0" dirty="0" err="1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bdaymonth</a:t>
            </a:r>
            <a:r>
              <a:rPr lang="en-US" sz="24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US" sz="2400" dirty="0"/>
          </a:p>
          <a:p>
            <a:r>
              <a:rPr lang="en-US" sz="2400" b="1" dirty="0" smtClean="0"/>
              <a:t>&lt;input </a:t>
            </a:r>
            <a:r>
              <a:rPr lang="en-US" sz="2400" b="1" dirty="0"/>
              <a:t>type="time"&gt;</a:t>
            </a:r>
            <a:r>
              <a:rPr lang="en-US" sz="2400" dirty="0"/>
              <a:t> </a:t>
            </a:r>
            <a:endParaRPr lang="en-US" sz="2400" dirty="0" smtClean="0"/>
          </a:p>
          <a:p>
            <a:pPr marL="185738" indent="0">
              <a:buNone/>
            </a:pPr>
            <a:r>
              <a:rPr lang="en-US" sz="2400" dirty="0" smtClean="0"/>
              <a:t>It allows </a:t>
            </a:r>
            <a:r>
              <a:rPr lang="en-US" sz="2400" dirty="0"/>
              <a:t>the user to select a time (no time zone</a:t>
            </a:r>
            <a:r>
              <a:rPr lang="en-US" sz="2400" dirty="0" smtClean="0"/>
              <a:t>). Depending </a:t>
            </a:r>
            <a:r>
              <a:rPr lang="en-US" sz="2400" dirty="0"/>
              <a:t>on browser support, a time picker can show up in the input field</a:t>
            </a:r>
            <a:r>
              <a:rPr lang="en-US" sz="2400" dirty="0" smtClean="0"/>
              <a:t>.</a:t>
            </a:r>
          </a:p>
          <a:p>
            <a:pPr marL="185738" indent="0">
              <a:buNone/>
            </a:pPr>
            <a:r>
              <a:rPr lang="en-US" sz="24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2400" b="0" i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type</a:t>
            </a:r>
            <a:r>
              <a:rPr lang="en-US" sz="24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="time"</a:t>
            </a:r>
            <a:r>
              <a:rPr lang="en-US" sz="2400" b="0" i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name</a:t>
            </a:r>
            <a:r>
              <a:rPr lang="en-US" sz="24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2400" b="0" i="0" dirty="0" err="1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usr_time</a:t>
            </a:r>
            <a:r>
              <a:rPr lang="en-US" sz="24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8980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Input Types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id-ID" sz="2400" dirty="0"/>
              <a:t>Input type : email</a:t>
            </a:r>
          </a:p>
          <a:p>
            <a:pPr>
              <a:buNone/>
            </a:pPr>
            <a:r>
              <a:rPr lang="id-ID" sz="2400" dirty="0"/>
              <a:t>	It’s used for input fields that should contain an e-mail address.</a:t>
            </a:r>
          </a:p>
          <a:p>
            <a:pPr>
              <a:spcAft>
                <a:spcPts val="600"/>
              </a:spcAft>
              <a:buNone/>
            </a:pPr>
            <a:r>
              <a:rPr lang="id-ID" sz="2400" dirty="0"/>
              <a:t>	It’s not supported in Safari browser.</a:t>
            </a:r>
          </a:p>
          <a:p>
            <a:pPr>
              <a:buNone/>
            </a:pPr>
            <a:r>
              <a:rPr lang="id-ID" sz="2400" dirty="0">
                <a:latin typeface="Courier New" pitchFamily="49" charset="0"/>
                <a:cs typeface="Courier New" pitchFamily="49" charset="0"/>
              </a:rPr>
              <a:t>	&lt;input type="email" name="email"&gt;</a:t>
            </a:r>
            <a:br>
              <a:rPr lang="id-ID" sz="2400" dirty="0">
                <a:latin typeface="Courier New" pitchFamily="49" charset="0"/>
                <a:cs typeface="Courier New" pitchFamily="49" charset="0"/>
              </a:rPr>
            </a:br>
            <a:endParaRPr lang="id-ID" sz="2400" dirty="0">
              <a:latin typeface="Courier New" pitchFamily="49" charset="0"/>
              <a:cs typeface="Courier New" pitchFamily="49" charset="0"/>
            </a:endParaRPr>
          </a:p>
          <a:p>
            <a:r>
              <a:rPr lang="id-ID" sz="2400" dirty="0"/>
              <a:t>Input type : url</a:t>
            </a:r>
          </a:p>
          <a:p>
            <a:pPr>
              <a:buNone/>
            </a:pPr>
            <a:r>
              <a:rPr lang="id-ID" sz="2400" dirty="0"/>
              <a:t>	It’s used for input fields that should contain a URL address.</a:t>
            </a:r>
          </a:p>
          <a:p>
            <a:pPr>
              <a:buNone/>
            </a:pPr>
            <a:r>
              <a:rPr lang="id-ID" sz="2400" dirty="0"/>
              <a:t>	It’s not supported in Safari browser.</a:t>
            </a:r>
          </a:p>
          <a:p>
            <a:pPr>
              <a:buNone/>
            </a:pPr>
            <a:r>
              <a:rPr lang="id-ID" sz="2400" dirty="0"/>
              <a:t>	</a:t>
            </a:r>
            <a:r>
              <a:rPr lang="id-ID" sz="2400" dirty="0">
                <a:latin typeface="Courier New" pitchFamily="49" charset="0"/>
                <a:cs typeface="Courier New" pitchFamily="49" charset="0"/>
              </a:rPr>
              <a:t>&lt;input type="url" name="homepage"&gt;</a:t>
            </a:r>
          </a:p>
          <a:p>
            <a:pPr>
              <a:buNone/>
            </a:pPr>
            <a:r>
              <a:rPr lang="id-ID" sz="2400" dirty="0"/>
              <a:t/>
            </a:r>
            <a:br>
              <a:rPr lang="id-ID" sz="2400" dirty="0"/>
            </a:br>
            <a:endParaRPr lang="id-ID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6220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b="1" dirty="0"/>
              <a:t>&lt;input type="search"&gt;</a:t>
            </a:r>
            <a:r>
              <a:rPr lang="en-US" dirty="0"/>
              <a:t> is used for search fields (a search field behaves like a regular text field</a:t>
            </a:r>
            <a:r>
              <a:rPr lang="en-US" dirty="0" smtClean="0"/>
              <a:t>).</a:t>
            </a:r>
          </a:p>
          <a:p>
            <a:r>
              <a:rPr lang="en-US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i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type</a:t>
            </a:r>
            <a:r>
              <a:rPr lang="en-US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="search"</a:t>
            </a:r>
            <a:r>
              <a:rPr lang="en-US" b="0" i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name</a:t>
            </a:r>
            <a:r>
              <a:rPr lang="en-US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i="0" dirty="0" err="1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googlesearch</a:t>
            </a:r>
            <a:r>
              <a:rPr lang="en-US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</a:t>
            </a:r>
          </a:p>
          <a:p>
            <a:r>
              <a:rPr lang="en-US" dirty="0"/>
              <a:t>The </a:t>
            </a:r>
            <a:r>
              <a:rPr lang="en-US" b="1" dirty="0"/>
              <a:t>&lt;input type="</a:t>
            </a:r>
            <a:r>
              <a:rPr lang="en-US" b="1" dirty="0" err="1"/>
              <a:t>tel</a:t>
            </a:r>
            <a:r>
              <a:rPr lang="en-US" b="1" dirty="0"/>
              <a:t>"&gt;</a:t>
            </a:r>
            <a:r>
              <a:rPr lang="en-US" dirty="0"/>
              <a:t> is used for input fields that should contain a telephone </a:t>
            </a:r>
            <a:r>
              <a:rPr lang="en-US" dirty="0" smtClean="0"/>
              <a:t>number. The </a:t>
            </a:r>
            <a:r>
              <a:rPr lang="en-US" dirty="0" err="1"/>
              <a:t>tel</a:t>
            </a:r>
            <a:r>
              <a:rPr lang="en-US" dirty="0"/>
              <a:t> type is currently supported only in Safari 8</a:t>
            </a:r>
            <a:r>
              <a:rPr lang="en-US" dirty="0" smtClean="0"/>
              <a:t>.</a:t>
            </a:r>
          </a:p>
          <a:p>
            <a:r>
              <a:rPr lang="id-ID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d-ID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id-ID" b="0" i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type</a:t>
            </a:r>
            <a:r>
              <a:rPr lang="id-ID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="tel"</a:t>
            </a:r>
            <a:r>
              <a:rPr lang="id-ID" b="0" i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name</a:t>
            </a:r>
            <a:r>
              <a:rPr lang="id-ID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="usrtel"&gt;</a:t>
            </a:r>
            <a:endParaRPr lang="en-US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5363258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Input - Checkboxes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checkbox is useful when you want to give users several different options, especially when they’re allowed to select each choice individually.</a:t>
            </a:r>
            <a:endParaRPr lang="id-ID" dirty="0" smtClean="0"/>
          </a:p>
          <a:p>
            <a:r>
              <a:rPr lang="en-US" dirty="0" smtClean="0"/>
              <a:t>Unlike the prior input types, checkbox returns an array.</a:t>
            </a:r>
            <a:endParaRPr lang="id-ID" dirty="0" smtClean="0"/>
          </a:p>
          <a:p>
            <a:r>
              <a:rPr lang="id-ID" dirty="0" smtClean="0"/>
              <a:t>Ex:</a:t>
            </a:r>
          </a:p>
          <a:p>
            <a:pPr>
              <a:buNone/>
            </a:pPr>
            <a:r>
              <a:rPr lang="id-ID" dirty="0" smtClean="0"/>
              <a:t>	</a:t>
            </a:r>
            <a:r>
              <a:rPr lang="id-ID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&lt;input type="checkbox" name="hobby[]" value="travelling"&gt;Travelling&lt;br&gt;</a:t>
            </a:r>
          </a:p>
          <a:p>
            <a:pPr>
              <a:buNone/>
            </a:pPr>
            <a:r>
              <a:rPr lang="id-ID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&lt;input type="checkbox" name="hobby[]" value="reading"&gt;Reading&lt;br&gt; </a:t>
            </a:r>
          </a:p>
          <a:p>
            <a:pPr>
              <a:buNone/>
            </a:pPr>
            <a:r>
              <a:rPr lang="id-ID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&lt;input type="checkbox" name="hobby[]" value="swimming"&gt;Swimming&lt;br&gt; </a:t>
            </a:r>
          </a:p>
          <a:p>
            <a:pPr>
              <a:buNone/>
            </a:pPr>
            <a:r>
              <a:rPr lang="id-ID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&lt;input type="checkbox" name="hobby[]" value="painting"&gt;Painting&lt;br&gt; 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759209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Input - Radio buttons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400" dirty="0"/>
              <a:t>Radio buttons</a:t>
            </a:r>
            <a:r>
              <a:rPr lang="en-US" sz="2400" dirty="0"/>
              <a:t> are like checkboxes</a:t>
            </a:r>
            <a:r>
              <a:rPr lang="id-ID" sz="2400" dirty="0"/>
              <a:t> </a:t>
            </a:r>
            <a:r>
              <a:rPr lang="en-US" sz="2400" dirty="0"/>
              <a:t>except you can select only one radio button at a time.</a:t>
            </a:r>
            <a:endParaRPr lang="id-ID" sz="2400" dirty="0"/>
          </a:p>
          <a:p>
            <a:r>
              <a:rPr lang="en-US" sz="2400" dirty="0"/>
              <a:t>All of the radio buttons in a group must use the same name, and only one value can be selected. </a:t>
            </a:r>
            <a:endParaRPr lang="id-ID" sz="2400" dirty="0"/>
          </a:p>
          <a:p>
            <a:r>
              <a:rPr lang="id-ID" sz="2400" dirty="0"/>
              <a:t>Ex:</a:t>
            </a:r>
          </a:p>
          <a:p>
            <a:pPr>
              <a:lnSpc>
                <a:spcPct val="100000"/>
              </a:lnSpc>
              <a:buNone/>
            </a:pPr>
            <a:r>
              <a:rPr lang="id-ID" sz="2400" dirty="0"/>
              <a:t>	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&lt;input type="radio" name="gender" value="male"&gt;Male 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br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/&gt;</a:t>
            </a:r>
          </a:p>
          <a:p>
            <a:pPr>
              <a:lnSpc>
                <a:spcPct val="100000"/>
              </a:lnSpc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&lt;input type="radio" name="gender" value="female"&gt;Female</a:t>
            </a:r>
            <a:endParaRPr lang="id-ID" sz="1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653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Forms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HTML forms provide a way to send substantial data from the user to the server</a:t>
            </a:r>
            <a:r>
              <a:rPr lang="id-ID" sz="2400" dirty="0"/>
              <a:t> </a:t>
            </a:r>
            <a:r>
              <a:rPr lang="en-US" sz="2400" dirty="0"/>
              <a:t>where it can be</a:t>
            </a:r>
            <a:r>
              <a:rPr lang="id-ID" sz="2400" dirty="0"/>
              <a:t> processed.</a:t>
            </a:r>
          </a:p>
          <a:p>
            <a:r>
              <a:rPr lang="en-US" sz="2400" dirty="0"/>
              <a:t>Forms work in a two-step process. </a:t>
            </a:r>
            <a:endParaRPr lang="id-ID" sz="2400" dirty="0"/>
          </a:p>
          <a:p>
            <a:pPr lvl="1"/>
            <a:r>
              <a:rPr lang="en-US" dirty="0"/>
              <a:t>The form must be presented to the user. He then</a:t>
            </a:r>
            <a:r>
              <a:rPr lang="id-ID" dirty="0"/>
              <a:t> </a:t>
            </a:r>
            <a:r>
              <a:rPr lang="en-US" dirty="0"/>
              <a:t>enters information and submits the form. </a:t>
            </a:r>
            <a:endParaRPr lang="id-ID" dirty="0"/>
          </a:p>
          <a:p>
            <a:pPr lvl="1"/>
            <a:r>
              <a:rPr lang="en-US" dirty="0"/>
              <a:t>Every form has a target for what page to</a:t>
            </a:r>
            <a:r>
              <a:rPr lang="id-ID" dirty="0"/>
              <a:t> </a:t>
            </a:r>
            <a:r>
              <a:rPr lang="en-US" dirty="0"/>
              <a:t>load that will process the data when the user submits. processed. 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95430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Input - Select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Selects present a list of options to the user. </a:t>
            </a:r>
            <a:endParaRPr lang="id-ID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You can specify whether a user can select</a:t>
            </a:r>
            <a:r>
              <a:rPr lang="id-ID" dirty="0" smtClean="0"/>
              <a:t> </a:t>
            </a:r>
            <a:r>
              <a:rPr lang="en-US" dirty="0" smtClean="0"/>
              <a:t>only one or many items from the list</a:t>
            </a:r>
            <a:r>
              <a:rPr lang="id-ID" dirty="0" smtClean="0"/>
              <a:t> (using multiple)</a:t>
            </a:r>
            <a:r>
              <a:rPr lang="en-US" dirty="0" smtClean="0"/>
              <a:t>. </a:t>
            </a:r>
            <a:endParaRPr lang="id-ID" dirty="0" smtClean="0"/>
          </a:p>
          <a:p>
            <a:pPr>
              <a:lnSpc>
                <a:spcPct val="120000"/>
              </a:lnSpc>
            </a:pPr>
            <a:r>
              <a:rPr lang="id-ID" dirty="0" smtClean="0"/>
              <a:t>Ex:</a:t>
            </a:r>
          </a:p>
          <a:p>
            <a:pPr>
              <a:lnSpc>
                <a:spcPct val="120000"/>
              </a:lnSpc>
              <a:buNone/>
            </a:pPr>
            <a:r>
              <a:rPr lang="id-ID" dirty="0" smtClean="0"/>
              <a:t>	</a:t>
            </a:r>
            <a:r>
              <a:rPr lang="en-US" sz="2300" dirty="0">
                <a:latin typeface="Courier New" pitchFamily="49" charset="0"/>
                <a:cs typeface="Courier New" pitchFamily="49" charset="0"/>
              </a:rPr>
              <a:t>&lt;select name="city" required&gt;</a:t>
            </a:r>
          </a:p>
          <a:p>
            <a:pPr>
              <a:lnSpc>
                <a:spcPct val="120000"/>
              </a:lnSpc>
              <a:buNone/>
            </a:pPr>
            <a:r>
              <a:rPr lang="en-US" sz="2300" dirty="0">
                <a:latin typeface="Courier New" pitchFamily="49" charset="0"/>
                <a:cs typeface="Courier New" pitchFamily="49" charset="0"/>
              </a:rPr>
              <a:t>		&lt;option&gt;--Select a city--&lt;/option&gt;</a:t>
            </a:r>
          </a:p>
          <a:p>
            <a:pPr>
              <a:lnSpc>
                <a:spcPct val="120000"/>
              </a:lnSpc>
              <a:buNone/>
            </a:pPr>
            <a:r>
              <a:rPr lang="en-US" sz="2300" dirty="0">
                <a:latin typeface="Courier New" pitchFamily="49" charset="0"/>
                <a:cs typeface="Courier New" pitchFamily="49" charset="0"/>
              </a:rPr>
              <a:t>		&lt;option value="</a:t>
            </a:r>
            <a:r>
              <a:rPr lang="en-US" sz="2300" dirty="0" err="1">
                <a:latin typeface="Courier New" pitchFamily="49" charset="0"/>
                <a:cs typeface="Courier New" pitchFamily="49" charset="0"/>
              </a:rPr>
              <a:t>airport_west</a:t>
            </a:r>
            <a:r>
              <a:rPr lang="en-US" sz="2300" dirty="0">
                <a:latin typeface="Courier New" pitchFamily="49" charset="0"/>
                <a:cs typeface="Courier New" pitchFamily="49" charset="0"/>
              </a:rPr>
              <a:t>"&gt;Airport West&lt;/option&gt;</a:t>
            </a:r>
          </a:p>
          <a:p>
            <a:pPr>
              <a:lnSpc>
                <a:spcPct val="120000"/>
              </a:lnSpc>
              <a:buNone/>
            </a:pPr>
            <a:r>
              <a:rPr lang="en-US" sz="2300" dirty="0">
                <a:latin typeface="Courier New" pitchFamily="49" charset="0"/>
                <a:cs typeface="Courier New" pitchFamily="49" charset="0"/>
              </a:rPr>
              <a:t>		&lt;option value="</a:t>
            </a:r>
            <a:r>
              <a:rPr lang="en-US" sz="2300" dirty="0" err="1">
                <a:latin typeface="Courier New" pitchFamily="49" charset="0"/>
                <a:cs typeface="Courier New" pitchFamily="49" charset="0"/>
              </a:rPr>
              <a:t>box_hill</a:t>
            </a:r>
            <a:r>
              <a:rPr lang="en-US" sz="2300" dirty="0">
                <a:latin typeface="Courier New" pitchFamily="49" charset="0"/>
                <a:cs typeface="Courier New" pitchFamily="49" charset="0"/>
              </a:rPr>
              <a:t>"&gt;Box Hill&lt;/option&gt;</a:t>
            </a:r>
          </a:p>
          <a:p>
            <a:pPr>
              <a:lnSpc>
                <a:spcPct val="120000"/>
              </a:lnSpc>
              <a:buNone/>
            </a:pPr>
            <a:r>
              <a:rPr lang="en-US" sz="2300" dirty="0">
                <a:latin typeface="Courier New" pitchFamily="49" charset="0"/>
                <a:cs typeface="Courier New" pitchFamily="49" charset="0"/>
              </a:rPr>
              <a:t>		&lt;option value="</a:t>
            </a:r>
            <a:r>
              <a:rPr lang="en-US" sz="2300" dirty="0" err="1">
                <a:latin typeface="Courier New" pitchFamily="49" charset="0"/>
                <a:cs typeface="Courier New" pitchFamily="49" charset="0"/>
              </a:rPr>
              <a:t>yarraville</a:t>
            </a:r>
            <a:r>
              <a:rPr lang="en-US" sz="2300" dirty="0">
                <a:latin typeface="Courier New" pitchFamily="49" charset="0"/>
                <a:cs typeface="Courier New" pitchFamily="49" charset="0"/>
              </a:rPr>
              <a:t>"&gt;</a:t>
            </a:r>
            <a:r>
              <a:rPr lang="en-US" sz="2300" dirty="0" err="1">
                <a:latin typeface="Courier New" pitchFamily="49" charset="0"/>
                <a:cs typeface="Courier New" pitchFamily="49" charset="0"/>
              </a:rPr>
              <a:t>Yarraville</a:t>
            </a:r>
            <a:r>
              <a:rPr lang="en-US" sz="2300" dirty="0">
                <a:latin typeface="Courier New" pitchFamily="49" charset="0"/>
                <a:cs typeface="Courier New" pitchFamily="49" charset="0"/>
              </a:rPr>
              <a:t>&lt;/option&gt;</a:t>
            </a:r>
          </a:p>
          <a:p>
            <a:pPr>
              <a:lnSpc>
                <a:spcPct val="120000"/>
              </a:lnSpc>
              <a:buNone/>
            </a:pPr>
            <a:r>
              <a:rPr lang="en-US" sz="2300" dirty="0">
                <a:latin typeface="Courier New" pitchFamily="49" charset="0"/>
                <a:cs typeface="Courier New" pitchFamily="49" charset="0"/>
              </a:rPr>
              <a:t>	&lt;/select&gt;</a:t>
            </a:r>
            <a:endParaRPr lang="id-ID" sz="23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93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Input - Select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Example of select that allow multiple choice:</a:t>
            </a:r>
          </a:p>
          <a:p>
            <a:pPr>
              <a:lnSpc>
                <a:spcPct val="120000"/>
              </a:lnSpc>
              <a:buNone/>
            </a:pPr>
            <a:r>
              <a:rPr lang="id-ID" dirty="0" smtClean="0"/>
              <a:t>	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&lt;select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name="city</a:t>
            </a:r>
            <a:r>
              <a:rPr lang="id-ID" sz="1800" b="1" dirty="0">
                <a:latin typeface="Courier New" pitchFamily="49" charset="0"/>
                <a:cs typeface="Courier New" pitchFamily="49" charset="0"/>
              </a:rPr>
              <a:t>[]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required</a:t>
            </a:r>
            <a:r>
              <a:rPr lang="id-ID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id-ID" sz="1800" b="1" dirty="0">
                <a:latin typeface="Courier New" pitchFamily="49" charset="0"/>
                <a:cs typeface="Courier New" pitchFamily="49" charset="0"/>
              </a:rPr>
              <a:t>multiple="multiple"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lnSpc>
                <a:spcPct val="120000"/>
              </a:lnSpc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	&lt;option&gt;--Select a city--&lt;/option&gt;</a:t>
            </a:r>
          </a:p>
          <a:p>
            <a:pPr>
              <a:lnSpc>
                <a:spcPct val="120000"/>
              </a:lnSpc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	&lt;option value="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airport_west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"&gt;Airport West&lt;/option&gt;</a:t>
            </a:r>
          </a:p>
          <a:p>
            <a:pPr>
              <a:lnSpc>
                <a:spcPct val="120000"/>
              </a:lnSpc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	&lt;option value="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box_hill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"&gt;Box Hill&lt;/option&gt;</a:t>
            </a:r>
          </a:p>
          <a:p>
            <a:pPr>
              <a:lnSpc>
                <a:spcPct val="120000"/>
              </a:lnSpc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	&lt;option value="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yarraville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"&gt;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Yarraville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&lt;/option&gt;</a:t>
            </a:r>
          </a:p>
          <a:p>
            <a:pPr>
              <a:lnSpc>
                <a:spcPct val="120000"/>
              </a:lnSpc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&lt;/select&gt;</a:t>
            </a:r>
            <a:endParaRPr lang="id-ID" sz="18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id-ID" dirty="0" smtClean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23608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Input – Text Area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400" dirty="0"/>
              <a:t>Text area is used when </a:t>
            </a:r>
            <a:r>
              <a:rPr lang="en-US" sz="2400" dirty="0"/>
              <a:t>you need a large chunk of text </a:t>
            </a:r>
            <a:r>
              <a:rPr lang="en-US" sz="2400" dirty="0" smtClean="0"/>
              <a:t>from a </a:t>
            </a:r>
            <a:r>
              <a:rPr lang="en-US" sz="2400" dirty="0"/>
              <a:t>user</a:t>
            </a:r>
            <a:r>
              <a:rPr lang="id-ID" sz="2400" dirty="0"/>
              <a:t>.</a:t>
            </a:r>
          </a:p>
          <a:p>
            <a:r>
              <a:rPr lang="id-ID" sz="2400" dirty="0"/>
              <a:t>Ex:</a:t>
            </a:r>
          </a:p>
          <a:p>
            <a:pPr>
              <a:buNone/>
            </a:pPr>
            <a:r>
              <a:rPr lang="id-ID" sz="2400" dirty="0"/>
              <a:t>	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textarea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name="address" rows="5" cols="30" placeholder="Address (max 100 characters)" required&gt;&lt;/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textarea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&gt;</a:t>
            </a:r>
            <a:endParaRPr lang="id-ID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840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Input - Hidden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en-US" sz="2400" dirty="0"/>
              <a:t>Hidden form</a:t>
            </a:r>
            <a:r>
              <a:rPr lang="id-ID" sz="2400" dirty="0"/>
              <a:t> </a:t>
            </a:r>
            <a:r>
              <a:rPr lang="en-US" sz="2400" dirty="0"/>
              <a:t>elements allow you to send information from</a:t>
            </a:r>
            <a:r>
              <a:rPr lang="id-ID" sz="2400" dirty="0"/>
              <a:t> </a:t>
            </a:r>
            <a:r>
              <a:rPr lang="en-US" sz="2400" dirty="0"/>
              <a:t>the form</a:t>
            </a:r>
            <a:r>
              <a:rPr lang="id-ID" sz="2400" dirty="0"/>
              <a:t> </a:t>
            </a:r>
            <a:r>
              <a:rPr lang="en-US" sz="2400" dirty="0"/>
              <a:t>to the script that</a:t>
            </a:r>
            <a:r>
              <a:rPr lang="id-ID" sz="2400" dirty="0"/>
              <a:t> </a:t>
            </a:r>
            <a:r>
              <a:rPr lang="en-US" sz="2400" dirty="0"/>
              <a:t>processes the data without that information being visible to the user. </a:t>
            </a:r>
            <a:endParaRPr lang="id-ID" sz="2400" dirty="0"/>
          </a:p>
          <a:p>
            <a:pPr>
              <a:spcBef>
                <a:spcPts val="1200"/>
              </a:spcBef>
            </a:pPr>
            <a:r>
              <a:rPr lang="en-US" sz="2400" dirty="0"/>
              <a:t>Hidden fields can be viewed via the Page Source View in most browsers. </a:t>
            </a:r>
            <a:endParaRPr lang="id-ID" sz="2400" dirty="0"/>
          </a:p>
          <a:p>
            <a:pPr>
              <a:spcBef>
                <a:spcPts val="1200"/>
              </a:spcBef>
            </a:pPr>
            <a:r>
              <a:rPr lang="en-US" sz="2400" dirty="0"/>
              <a:t>Therefore, it’s</a:t>
            </a:r>
            <a:r>
              <a:rPr lang="id-ID" sz="2400" dirty="0"/>
              <a:t> </a:t>
            </a:r>
            <a:r>
              <a:rPr lang="en-US" sz="2400" dirty="0"/>
              <a:t>not advisable to put passwords in a hidden field.</a:t>
            </a:r>
            <a:endParaRPr lang="id-ID" sz="2400" dirty="0"/>
          </a:p>
          <a:p>
            <a:pPr>
              <a:spcBef>
                <a:spcPts val="1200"/>
              </a:spcBef>
            </a:pPr>
            <a:r>
              <a:rPr lang="id-ID" sz="2400" dirty="0"/>
              <a:t>Ex:</a:t>
            </a:r>
          </a:p>
          <a:p>
            <a:pPr>
              <a:spcBef>
                <a:spcPts val="1200"/>
              </a:spcBef>
              <a:buNone/>
            </a:pPr>
            <a:r>
              <a:rPr lang="id-ID" sz="2400" dirty="0"/>
              <a:t>	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&lt;input type="hidden" name="submitted" value="true" /&gt;</a:t>
            </a:r>
            <a:endParaRPr lang="id-ID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23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b="1" dirty="0"/>
              <a:t>value</a:t>
            </a:r>
            <a:r>
              <a:rPr lang="en-US" dirty="0"/>
              <a:t> attribute specifies the initial value for an input </a:t>
            </a:r>
            <a:r>
              <a:rPr lang="en-US" dirty="0" smtClean="0"/>
              <a:t>field.</a:t>
            </a:r>
          </a:p>
          <a:p>
            <a:r>
              <a:rPr lang="en-US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i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type</a:t>
            </a:r>
            <a:r>
              <a:rPr lang="en-US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="text"</a:t>
            </a:r>
            <a:r>
              <a:rPr lang="en-US" b="0" i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name</a:t>
            </a:r>
            <a:r>
              <a:rPr lang="en-US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i="0" dirty="0" err="1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US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value</a:t>
            </a:r>
            <a:r>
              <a:rPr lang="en-US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="John"&gt;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8935871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Attributes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 smtClean="0"/>
              <a:t>The</a:t>
            </a:r>
            <a:r>
              <a:rPr lang="en-US" sz="2400" dirty="0"/>
              <a:t> </a:t>
            </a:r>
            <a:r>
              <a:rPr lang="en-US" sz="2400" b="1" dirty="0"/>
              <a:t>form</a:t>
            </a:r>
            <a:r>
              <a:rPr lang="en-US" sz="2400" dirty="0"/>
              <a:t> attribute specifies one or more forms an &lt;input&gt; element belongs to.</a:t>
            </a:r>
          </a:p>
          <a:p>
            <a:pPr marL="263525" indent="0">
              <a:lnSpc>
                <a:spcPct val="100000"/>
              </a:lnSpc>
              <a:buNone/>
            </a:pPr>
            <a:r>
              <a:rPr lang="id-ID" sz="24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d-ID" sz="2400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id-ID" sz="2400" b="0" i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action</a:t>
            </a:r>
            <a:r>
              <a:rPr lang="id-ID" sz="24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="/action_page.php"</a:t>
            </a:r>
            <a:r>
              <a:rPr lang="id-ID" sz="2400" b="0" i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id</a:t>
            </a:r>
            <a:r>
              <a:rPr lang="id-ID" sz="24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="form1"&gt;</a:t>
            </a:r>
            <a:r>
              <a:rPr lang="id-ID" sz="2400" dirty="0" smtClean="0"/>
              <a:t/>
            </a:r>
            <a:br>
              <a:rPr lang="id-ID" sz="2400" dirty="0" smtClean="0"/>
            </a:br>
            <a:r>
              <a:rPr lang="id-ID" sz="24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First name: </a:t>
            </a:r>
            <a:r>
              <a:rPr lang="id-ID" sz="24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d-ID" sz="2400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id-ID" sz="2400" b="0" i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type</a:t>
            </a:r>
            <a:r>
              <a:rPr lang="id-ID" sz="24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="text"</a:t>
            </a:r>
            <a:r>
              <a:rPr lang="id-ID" sz="2400" b="0" i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name</a:t>
            </a:r>
            <a:r>
              <a:rPr lang="id-ID" sz="24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="fname"&gt;&lt;</a:t>
            </a:r>
            <a:r>
              <a:rPr lang="id-ID" sz="2400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id-ID" sz="24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d-ID" sz="2400" dirty="0" smtClean="0"/>
              <a:t/>
            </a:r>
            <a:br>
              <a:rPr lang="id-ID" sz="2400" dirty="0" smtClean="0"/>
            </a:br>
            <a:r>
              <a:rPr lang="id-ID" sz="24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24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d-ID" sz="2400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id-ID" sz="2400" b="0" i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type</a:t>
            </a:r>
            <a:r>
              <a:rPr lang="id-ID" sz="24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="submit"</a:t>
            </a:r>
            <a:r>
              <a:rPr lang="id-ID" sz="2400" b="0" i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value</a:t>
            </a:r>
            <a:r>
              <a:rPr lang="id-ID" sz="24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="Submit"&gt;</a:t>
            </a:r>
            <a:r>
              <a:rPr lang="id-ID" sz="2400" dirty="0" smtClean="0"/>
              <a:t/>
            </a:r>
            <a:br>
              <a:rPr lang="id-ID" sz="2400" dirty="0" smtClean="0"/>
            </a:br>
            <a:r>
              <a:rPr lang="id-ID" sz="24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d-ID" sz="2400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/form</a:t>
            </a:r>
            <a:r>
              <a:rPr lang="id-ID" sz="24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d-ID" sz="2400" dirty="0" smtClean="0"/>
              <a:t/>
            </a:r>
            <a:br>
              <a:rPr lang="id-ID" sz="2400" dirty="0" smtClean="0"/>
            </a:br>
            <a:r>
              <a:rPr lang="id-ID" sz="2400" dirty="0" smtClean="0"/>
              <a:t/>
            </a:r>
            <a:br>
              <a:rPr lang="id-ID" sz="2400" dirty="0" smtClean="0"/>
            </a:br>
            <a:r>
              <a:rPr lang="id-ID" sz="24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Last name: </a:t>
            </a:r>
            <a:r>
              <a:rPr lang="id-ID" sz="24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d-ID" sz="2400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id-ID" sz="2400" b="0" i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type</a:t>
            </a:r>
            <a:r>
              <a:rPr lang="id-ID" sz="24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="text"</a:t>
            </a:r>
            <a:r>
              <a:rPr lang="id-ID" sz="2400" b="0" i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name</a:t>
            </a:r>
            <a:r>
              <a:rPr lang="id-ID" sz="24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="lname"</a:t>
            </a:r>
            <a:r>
              <a:rPr lang="id-ID" sz="2400" b="0" i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form</a:t>
            </a:r>
            <a:r>
              <a:rPr lang="id-ID" sz="24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="form1"&gt;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10482954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Attributes (cont.)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 </a:t>
            </a:r>
            <a:r>
              <a:rPr lang="en-US" b="1" dirty="0"/>
              <a:t>autofocus</a:t>
            </a:r>
            <a:r>
              <a:rPr lang="en-US" dirty="0"/>
              <a:t> attribute specifies that the input field should automatically get focus when the page loads</a:t>
            </a:r>
            <a:r>
              <a:rPr lang="en-US" dirty="0" smtClean="0"/>
              <a:t>.</a:t>
            </a:r>
          </a:p>
          <a:p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 name:</a:t>
            </a:r>
            <a:r>
              <a:rPr lang="en-US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i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type</a:t>
            </a:r>
            <a:r>
              <a:rPr lang="en-US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="text"</a:t>
            </a:r>
            <a:r>
              <a:rPr lang="en-US" b="0" i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name</a:t>
            </a:r>
            <a:r>
              <a:rPr lang="en-US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i="0" dirty="0" err="1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fname</a:t>
            </a:r>
            <a:r>
              <a:rPr lang="en-US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autofocus</a:t>
            </a:r>
            <a:r>
              <a:rPr lang="en-US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dirty="0" smtClean="0"/>
              <a:t>The </a:t>
            </a:r>
            <a:r>
              <a:rPr lang="en-US" b="1" dirty="0" smtClean="0"/>
              <a:t>required</a:t>
            </a:r>
            <a:r>
              <a:rPr lang="en-US" dirty="0" smtClean="0"/>
              <a:t> attribute specifies that an input field must be filled out before submitting the form.</a:t>
            </a:r>
          </a:p>
          <a:p>
            <a:r>
              <a:rPr lang="en-US" dirty="0" smtClean="0"/>
              <a:t>The required attribute works with the following input types: text, search, </a:t>
            </a:r>
            <a:r>
              <a:rPr lang="en-US" dirty="0" err="1" smtClean="0"/>
              <a:t>url</a:t>
            </a:r>
            <a:r>
              <a:rPr lang="en-US" dirty="0" smtClean="0"/>
              <a:t>, </a:t>
            </a:r>
            <a:r>
              <a:rPr lang="en-US" dirty="0" err="1" smtClean="0"/>
              <a:t>tel</a:t>
            </a:r>
            <a:r>
              <a:rPr lang="en-US" dirty="0" smtClean="0"/>
              <a:t>, email, password, date pickers, number, checkbox, radio, and file.</a:t>
            </a:r>
          </a:p>
          <a:p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Username: </a:t>
            </a:r>
            <a:r>
              <a:rPr lang="en-US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i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type</a:t>
            </a:r>
            <a:r>
              <a:rPr lang="en-US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="text"</a:t>
            </a:r>
            <a:r>
              <a:rPr lang="en-US" b="0" i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name</a:t>
            </a:r>
            <a:r>
              <a:rPr lang="en-US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i="0" dirty="0" err="1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usrname</a:t>
            </a:r>
            <a:r>
              <a:rPr lang="en-US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required</a:t>
            </a:r>
            <a:r>
              <a:rPr lang="en-US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2870627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Attributes (cont.)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b="1" dirty="0"/>
              <a:t>placeholder</a:t>
            </a:r>
            <a:r>
              <a:rPr lang="en-US" dirty="0"/>
              <a:t> attribute specifies a hint that describes the expected value of an input field (a sample value or a short description of the format).</a:t>
            </a:r>
          </a:p>
          <a:p>
            <a:r>
              <a:rPr lang="en-US" dirty="0"/>
              <a:t>The hint is displayed in the input field before the user enters a value.</a:t>
            </a:r>
          </a:p>
          <a:p>
            <a:r>
              <a:rPr lang="en-US" dirty="0"/>
              <a:t>The placeholder attribute works with the following input types: text, search, </a:t>
            </a:r>
            <a:r>
              <a:rPr lang="en-US" dirty="0" err="1"/>
              <a:t>url</a:t>
            </a:r>
            <a:r>
              <a:rPr lang="en-US" dirty="0"/>
              <a:t>, </a:t>
            </a:r>
            <a:r>
              <a:rPr lang="en-US" dirty="0" err="1"/>
              <a:t>tel</a:t>
            </a:r>
            <a:r>
              <a:rPr lang="en-US" dirty="0"/>
              <a:t>, email, and password</a:t>
            </a:r>
            <a:r>
              <a:rPr lang="en-US" dirty="0" smtClean="0"/>
              <a:t>.</a:t>
            </a:r>
          </a:p>
          <a:p>
            <a:r>
              <a:rPr lang="en-US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i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type</a:t>
            </a:r>
            <a:r>
              <a:rPr lang="en-US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="text"</a:t>
            </a:r>
            <a:r>
              <a:rPr lang="en-US" b="0" i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name</a:t>
            </a:r>
            <a:r>
              <a:rPr lang="en-US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i="0" dirty="0" err="1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fname</a:t>
            </a:r>
            <a:r>
              <a:rPr lang="en-US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placeholder</a:t>
            </a:r>
            <a:r>
              <a:rPr lang="en-US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="First name"&gt;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4140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b="1" dirty="0"/>
              <a:t>disabled</a:t>
            </a:r>
            <a:r>
              <a:rPr lang="en-US" dirty="0"/>
              <a:t> attribute specifies that the input field is </a:t>
            </a:r>
            <a:r>
              <a:rPr lang="en-US" dirty="0" smtClean="0"/>
              <a:t>disabled. A </a:t>
            </a:r>
            <a:r>
              <a:rPr lang="en-US" dirty="0"/>
              <a:t>disabled input field is unusable and un-clickable, and its value will not be sent when submitting the </a:t>
            </a:r>
            <a:r>
              <a:rPr lang="en-US" dirty="0" smtClean="0"/>
              <a:t>form.</a:t>
            </a:r>
          </a:p>
          <a:p>
            <a:r>
              <a:rPr lang="en-US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i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type</a:t>
            </a:r>
            <a:r>
              <a:rPr lang="en-US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="text"</a:t>
            </a:r>
            <a:r>
              <a:rPr lang="en-US" b="0" i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name</a:t>
            </a:r>
            <a:r>
              <a:rPr lang="en-US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i="0" dirty="0" err="1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US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value</a:t>
            </a:r>
            <a:r>
              <a:rPr lang="en-US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="John"</a:t>
            </a:r>
            <a:r>
              <a:rPr lang="en-US" b="0" i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disabled</a:t>
            </a:r>
            <a:r>
              <a:rPr lang="en-US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dirty="0"/>
              <a:t>The </a:t>
            </a:r>
            <a:r>
              <a:rPr lang="en-US" b="1" dirty="0" err="1"/>
              <a:t>readonly</a:t>
            </a:r>
            <a:r>
              <a:rPr lang="en-US" dirty="0"/>
              <a:t> attribute specifies that the input field is read only (cannot be changed</a:t>
            </a:r>
            <a:r>
              <a:rPr lang="en-US" dirty="0" smtClean="0"/>
              <a:t>).</a:t>
            </a:r>
          </a:p>
          <a:p>
            <a:r>
              <a:rPr lang="en-US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i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type</a:t>
            </a:r>
            <a:r>
              <a:rPr lang="en-US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="text"</a:t>
            </a:r>
            <a:r>
              <a:rPr lang="en-US" b="0" i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name</a:t>
            </a:r>
            <a:r>
              <a:rPr lang="en-US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i="0" dirty="0" err="1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US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value</a:t>
            </a:r>
            <a:r>
              <a:rPr lang="en-US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="John"</a:t>
            </a:r>
            <a:r>
              <a:rPr lang="en-US" b="0" i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readonly</a:t>
            </a:r>
            <a:r>
              <a:rPr lang="en-US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0249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Attributes (cont.)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 </a:t>
            </a:r>
            <a:r>
              <a:rPr lang="en-US" b="1" dirty="0"/>
              <a:t>list</a:t>
            </a:r>
            <a:r>
              <a:rPr lang="en-US" dirty="0"/>
              <a:t> attribute refers to a &lt;</a:t>
            </a:r>
            <a:r>
              <a:rPr lang="en-US" dirty="0" err="1"/>
              <a:t>datalist</a:t>
            </a:r>
            <a:r>
              <a:rPr lang="en-US" dirty="0"/>
              <a:t>&gt; element that contains pre-defined options for an &lt;input&gt; element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id-ID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d-ID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id-ID" b="0" i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list</a:t>
            </a:r>
            <a:r>
              <a:rPr lang="id-ID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="browsers"&gt;</a:t>
            </a:r>
            <a:r>
              <a:rPr lang="id-ID" dirty="0" smtClean="0"/>
              <a:t/>
            </a:r>
            <a:br>
              <a:rPr lang="id-ID" dirty="0" smtClean="0"/>
            </a:br>
            <a:r>
              <a:rPr lang="id-ID" dirty="0" smtClean="0"/>
              <a:t/>
            </a:r>
            <a:br>
              <a:rPr lang="id-ID" dirty="0" smtClean="0"/>
            </a:br>
            <a:r>
              <a:rPr lang="id-ID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d-ID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datalist</a:t>
            </a:r>
            <a:r>
              <a:rPr lang="id-ID" b="0" i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id</a:t>
            </a:r>
            <a:r>
              <a:rPr lang="id-ID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="browsers"&gt;</a:t>
            </a:r>
            <a:r>
              <a:rPr lang="id-ID" dirty="0" smtClean="0"/>
              <a:t/>
            </a:r>
            <a:br>
              <a:rPr lang="id-ID" dirty="0" smtClean="0"/>
            </a:br>
            <a:r>
              <a:rPr lang="id-ID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d-ID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lang="id-ID" b="0" i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value</a:t>
            </a:r>
            <a:r>
              <a:rPr lang="id-ID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="Internet Explorer"&gt;</a:t>
            </a:r>
            <a:r>
              <a:rPr lang="id-ID" dirty="0" smtClean="0"/>
              <a:t/>
            </a:r>
            <a:br>
              <a:rPr lang="id-ID" dirty="0" smtClean="0"/>
            </a:br>
            <a:r>
              <a:rPr lang="id-ID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d-ID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lang="id-ID" b="0" i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value</a:t>
            </a:r>
            <a:r>
              <a:rPr lang="id-ID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="Firefox"&gt;</a:t>
            </a:r>
            <a:r>
              <a:rPr lang="id-ID" dirty="0" smtClean="0"/>
              <a:t/>
            </a:r>
            <a:br>
              <a:rPr lang="id-ID" dirty="0" smtClean="0"/>
            </a:br>
            <a:r>
              <a:rPr lang="id-ID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d-ID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lang="id-ID" b="0" i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value</a:t>
            </a:r>
            <a:r>
              <a:rPr lang="id-ID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="Chrome"&gt;</a:t>
            </a:r>
            <a:r>
              <a:rPr lang="id-ID" dirty="0" smtClean="0"/>
              <a:t/>
            </a:r>
            <a:br>
              <a:rPr lang="id-ID" dirty="0" smtClean="0"/>
            </a:br>
            <a:r>
              <a:rPr lang="id-ID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d-ID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lang="id-ID" b="0" i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value</a:t>
            </a:r>
            <a:r>
              <a:rPr lang="id-ID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="Opera"&gt;</a:t>
            </a:r>
            <a:r>
              <a:rPr lang="id-ID" dirty="0" smtClean="0"/>
              <a:t/>
            </a:r>
            <a:br>
              <a:rPr lang="id-ID" dirty="0" smtClean="0"/>
            </a:br>
            <a:r>
              <a:rPr lang="id-ID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d-ID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lang="id-ID" b="0" i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value</a:t>
            </a:r>
            <a:r>
              <a:rPr lang="id-ID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="Safari"&gt;</a:t>
            </a:r>
            <a:r>
              <a:rPr lang="id-ID" dirty="0" smtClean="0"/>
              <a:t/>
            </a:r>
            <a:br>
              <a:rPr lang="id-ID" dirty="0" smtClean="0"/>
            </a:br>
            <a:r>
              <a:rPr lang="id-ID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d-ID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/datalist</a:t>
            </a:r>
            <a:r>
              <a:rPr lang="id-ID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588377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Building a Form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Every form must have these basic components:</a:t>
            </a:r>
          </a:p>
          <a:p>
            <a:pPr lvl="1"/>
            <a:r>
              <a:rPr lang="en-US" sz="2600" dirty="0"/>
              <a:t>The submission type defined with the </a:t>
            </a:r>
            <a:r>
              <a:rPr lang="en-US" sz="2600" dirty="0">
                <a:solidFill>
                  <a:srgbClr val="0070C0"/>
                </a:solidFill>
              </a:rPr>
              <a:t>method</a:t>
            </a:r>
            <a:r>
              <a:rPr lang="en-US" sz="2600" dirty="0"/>
              <a:t> keyword</a:t>
            </a:r>
            <a:endParaRPr lang="id-ID" sz="2600" dirty="0"/>
          </a:p>
          <a:p>
            <a:pPr lvl="2"/>
            <a:r>
              <a:rPr lang="id-ID" sz="2200" dirty="0"/>
              <a:t>GET : will be displayed at url.</a:t>
            </a:r>
          </a:p>
          <a:p>
            <a:pPr lvl="2"/>
            <a:r>
              <a:rPr lang="id-ID" sz="2200" dirty="0"/>
              <a:t>POST : will not be displayed at url.</a:t>
            </a:r>
            <a:endParaRPr lang="en-US" sz="2200" dirty="0"/>
          </a:p>
          <a:p>
            <a:pPr lvl="1"/>
            <a:r>
              <a:rPr lang="en-US" sz="2600" dirty="0"/>
              <a:t>One or more </a:t>
            </a:r>
            <a:r>
              <a:rPr lang="en-US" sz="2600" dirty="0">
                <a:solidFill>
                  <a:srgbClr val="0070C0"/>
                </a:solidFill>
              </a:rPr>
              <a:t>input elements</a:t>
            </a:r>
            <a:r>
              <a:rPr lang="en-US" sz="2600" dirty="0"/>
              <a:t> defined with the input tag</a:t>
            </a:r>
            <a:r>
              <a:rPr lang="id-ID" sz="2600" dirty="0"/>
              <a:t>.</a:t>
            </a:r>
            <a:endParaRPr lang="en-US" sz="2600" dirty="0"/>
          </a:p>
          <a:p>
            <a:pPr lvl="1"/>
            <a:r>
              <a:rPr lang="en-US" sz="2600" dirty="0"/>
              <a:t>The destination to go to when submitted defined with the </a:t>
            </a:r>
            <a:r>
              <a:rPr lang="en-US" sz="2600" dirty="0">
                <a:solidFill>
                  <a:srgbClr val="0070C0"/>
                </a:solidFill>
              </a:rPr>
              <a:t>action</a:t>
            </a:r>
            <a:r>
              <a:rPr lang="en-US" sz="2600" dirty="0"/>
              <a:t> keyword</a:t>
            </a:r>
            <a:r>
              <a:rPr lang="id-ID" sz="2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2616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Attributes (cont.)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b="1" dirty="0"/>
              <a:t>pattern</a:t>
            </a:r>
            <a:r>
              <a:rPr lang="en-US" dirty="0"/>
              <a:t> attribute specifies a regular expression that the &lt;input&gt; element's value is checked against.</a:t>
            </a:r>
          </a:p>
          <a:p>
            <a:r>
              <a:rPr lang="en-US" dirty="0"/>
              <a:t>The pattern attribute works with the following input types: text, search, </a:t>
            </a:r>
            <a:r>
              <a:rPr lang="en-US" dirty="0" err="1"/>
              <a:t>url</a:t>
            </a:r>
            <a:r>
              <a:rPr lang="en-US" dirty="0"/>
              <a:t>, </a:t>
            </a:r>
            <a:r>
              <a:rPr lang="en-US" dirty="0" err="1"/>
              <a:t>tel</a:t>
            </a:r>
            <a:r>
              <a:rPr lang="en-US" dirty="0"/>
              <a:t>, email, and password.</a:t>
            </a:r>
          </a:p>
          <a:p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Country code: </a:t>
            </a:r>
            <a:r>
              <a:rPr lang="en-US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i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type</a:t>
            </a:r>
            <a:r>
              <a:rPr lang="en-US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="text"</a:t>
            </a:r>
            <a:r>
              <a:rPr lang="en-US" b="0" i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name</a:t>
            </a:r>
            <a:r>
              <a:rPr lang="en-US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i="0" dirty="0" err="1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country_code</a:t>
            </a:r>
            <a:r>
              <a:rPr lang="en-US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pattern</a:t>
            </a:r>
            <a:r>
              <a:rPr lang="en-US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="[A-</a:t>
            </a:r>
            <a:r>
              <a:rPr lang="en-US" b="0" i="0" dirty="0" err="1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Za</a:t>
            </a:r>
            <a:r>
              <a:rPr lang="en-US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-z]{3}"</a:t>
            </a:r>
            <a:r>
              <a:rPr lang="en-US" b="0" i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title</a:t>
            </a:r>
            <a:r>
              <a:rPr lang="en-US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="Three letter country code"&gt;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1042458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</a:t>
            </a:r>
            <a:r>
              <a:rPr lang="en-US" dirty="0" err="1" smtClean="0"/>
              <a:t>RegExp</a:t>
            </a:r>
            <a:r>
              <a:rPr lang="en-US" dirty="0" smtClean="0"/>
              <a:t> Object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regular expression is an object that describes a pattern of characters.</a:t>
            </a:r>
          </a:p>
          <a:p>
            <a:r>
              <a:rPr lang="en-US" dirty="0"/>
              <a:t>Regular expressions are used to perform pattern-matching and "search-and-replace" functions on text.</a:t>
            </a:r>
          </a:p>
          <a:p>
            <a:r>
              <a:rPr lang="en-US" dirty="0" smtClean="0"/>
              <a:t>Syntax:</a:t>
            </a:r>
          </a:p>
          <a:p>
            <a:r>
              <a:rPr lang="id-ID" dirty="0"/>
              <a:t>/</a:t>
            </a:r>
            <a:r>
              <a:rPr lang="id-ID" i="1" dirty="0"/>
              <a:t>pattern</a:t>
            </a:r>
            <a:r>
              <a:rPr lang="id-ID" dirty="0"/>
              <a:t>/</a:t>
            </a:r>
            <a:r>
              <a:rPr lang="id-ID" i="1" dirty="0"/>
              <a:t>modifiers</a:t>
            </a:r>
            <a:r>
              <a:rPr lang="id-ID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8287619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</a:p>
          <a:p>
            <a:r>
              <a:rPr lang="id-ID" dirty="0"/>
              <a:t>var patt = /</a:t>
            </a:r>
            <a:r>
              <a:rPr lang="id-ID" dirty="0" smtClean="0"/>
              <a:t>w3schools/i</a:t>
            </a:r>
            <a:endParaRPr lang="en-US" dirty="0" smtClean="0"/>
          </a:p>
          <a:p>
            <a:r>
              <a:rPr lang="en-US" b="1" dirty="0"/>
              <a:t>/w3schools/</a:t>
            </a:r>
            <a:r>
              <a:rPr lang="en-US" b="1" dirty="0" err="1"/>
              <a:t>i</a:t>
            </a:r>
            <a:r>
              <a:rPr lang="en-US" dirty="0"/>
              <a:t>  is a regular expression.</a:t>
            </a:r>
          </a:p>
          <a:p>
            <a:r>
              <a:rPr lang="en-US" b="1" dirty="0"/>
              <a:t>w3schools</a:t>
            </a:r>
            <a:r>
              <a:rPr lang="en-US" dirty="0"/>
              <a:t>  is a pattern (to be used in a search).</a:t>
            </a:r>
          </a:p>
          <a:p>
            <a:r>
              <a:rPr lang="en-US" b="1" dirty="0" err="1"/>
              <a:t>i</a:t>
            </a:r>
            <a:r>
              <a:rPr lang="en-US" dirty="0"/>
              <a:t>  is a modifier (modifies the search to be case-insensitive).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54267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6607" t="29184" r="15378" b="34587"/>
          <a:stretch/>
        </p:blipFill>
        <p:spPr>
          <a:xfrm>
            <a:off x="222189" y="94645"/>
            <a:ext cx="11747622" cy="35181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6293" t="49884" r="15615" b="18171"/>
          <a:stretch/>
        </p:blipFill>
        <p:spPr>
          <a:xfrm>
            <a:off x="205256" y="3513966"/>
            <a:ext cx="11764555" cy="3103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21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6727" t="37659" r="15496" b="16155"/>
          <a:stretch/>
        </p:blipFill>
        <p:spPr>
          <a:xfrm>
            <a:off x="449451" y="622664"/>
            <a:ext cx="11602595" cy="4445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95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6370" t="16261" r="15496" b="16579"/>
          <a:stretch/>
        </p:blipFill>
        <p:spPr>
          <a:xfrm>
            <a:off x="838200" y="662763"/>
            <a:ext cx="9949911" cy="551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4474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"/^[a-zA-Z ]*$/"</a:t>
            </a:r>
            <a:endParaRPr lang="en-US" dirty="0" smtClean="0"/>
          </a:p>
          <a:p>
            <a:r>
              <a:rPr lang="en-US" dirty="0" smtClean="0"/>
              <a:t>Only letters and white space allowed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65856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Form Element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Forms are added to web pages using (no surprise here) the </a:t>
            </a:r>
            <a:r>
              <a:rPr lang="en-US" b="1" dirty="0"/>
              <a:t>form element. </a:t>
            </a:r>
            <a:endParaRPr lang="en-US" b="1" dirty="0" smtClean="0"/>
          </a:p>
          <a:p>
            <a:r>
              <a:rPr lang="en-US" dirty="0" smtClean="0"/>
              <a:t>The  form </a:t>
            </a:r>
            <a:r>
              <a:rPr lang="en-US" dirty="0"/>
              <a:t>element is a container for all the content of the form, including </a:t>
            </a:r>
            <a:r>
              <a:rPr lang="en-US" dirty="0" smtClean="0"/>
              <a:t>some number </a:t>
            </a:r>
            <a:r>
              <a:rPr lang="en-US" dirty="0"/>
              <a:t>of form controls, such as text entry fields and buttons. </a:t>
            </a:r>
            <a:endParaRPr lang="en-US" dirty="0" smtClean="0"/>
          </a:p>
          <a:p>
            <a:r>
              <a:rPr lang="en-US" dirty="0" smtClean="0"/>
              <a:t>However</a:t>
            </a:r>
            <a:r>
              <a:rPr lang="en-US" dirty="0"/>
              <a:t>, it may </a:t>
            </a:r>
            <a:r>
              <a:rPr lang="en-US" i="1" dirty="0" smtClean="0"/>
              <a:t>not </a:t>
            </a:r>
            <a:r>
              <a:rPr lang="id-ID" dirty="0" smtClean="0"/>
              <a:t>contain another</a:t>
            </a:r>
            <a:r>
              <a:rPr lang="en-US" dirty="0" smtClean="0"/>
              <a:t> </a:t>
            </a:r>
            <a:r>
              <a:rPr lang="id-ID" dirty="0" smtClean="0"/>
              <a:t>form </a:t>
            </a:r>
            <a:r>
              <a:rPr lang="id-ID" dirty="0"/>
              <a:t>element.</a:t>
            </a:r>
          </a:p>
        </p:txBody>
      </p:sp>
    </p:spTree>
    <p:extLst>
      <p:ext uri="{BB962C8B-B14F-4D97-AF65-F5344CB8AC3E}">
        <p14:creationId xmlns:p14="http://schemas.microsoft.com/office/powerpoint/2010/main" val="1193782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Building a Form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  <a:buNone/>
            </a:pPr>
            <a:r>
              <a:rPr lang="id-ID" dirty="0" smtClean="0">
                <a:latin typeface="Courier New" pitchFamily="49" charset="0"/>
                <a:cs typeface="Courier New" pitchFamily="49" charset="0"/>
              </a:rPr>
              <a:t>&lt;form </a:t>
            </a:r>
            <a:r>
              <a:rPr lang="id-ID" b="1" dirty="0" smtClean="0">
                <a:latin typeface="Courier New" pitchFamily="49" charset="0"/>
                <a:cs typeface="Courier New" pitchFamily="49" charset="0"/>
              </a:rPr>
              <a:t>action="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process.php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" </a:t>
            </a:r>
            <a:r>
              <a:rPr lang="id-ID" b="1" dirty="0" smtClean="0">
                <a:latin typeface="Courier New" pitchFamily="49" charset="0"/>
                <a:cs typeface="Courier New" pitchFamily="49" charset="0"/>
              </a:rPr>
              <a:t>method="POST"</a:t>
            </a:r>
            <a:r>
              <a:rPr lang="id-ID" dirty="0" smtClean="0">
                <a:latin typeface="Courier New" pitchFamily="49" charset="0"/>
                <a:cs typeface="Courier New" pitchFamily="49" charset="0"/>
              </a:rPr>
              <a:t> autocomplete="on"&gt;</a:t>
            </a:r>
          </a:p>
          <a:p>
            <a:pPr>
              <a:lnSpc>
                <a:spcPct val="120000"/>
              </a:lnSpc>
              <a:buNone/>
            </a:pPr>
            <a:r>
              <a:rPr lang="id-ID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id-ID" dirty="0" smtClean="0">
                <a:latin typeface="Courier New" pitchFamily="49" charset="0"/>
                <a:cs typeface="Courier New" pitchFamily="49" charset="0"/>
              </a:rPr>
              <a:t>Name : </a:t>
            </a:r>
          </a:p>
          <a:p>
            <a:pPr>
              <a:lnSpc>
                <a:spcPct val="120000"/>
              </a:lnSpc>
              <a:buNone/>
            </a:pPr>
            <a:r>
              <a:rPr lang="id-ID" b="1" dirty="0" smtClean="0">
                <a:latin typeface="Courier New" pitchFamily="49" charset="0"/>
                <a:cs typeface="Courier New" pitchFamily="49" charset="0"/>
              </a:rPr>
              <a:t>	&lt;input type="text" name="name" size="30" maxlength="50" placeholder="Name (max 50 characters)" required autofocus&gt;</a:t>
            </a:r>
          </a:p>
          <a:p>
            <a:pPr>
              <a:lnSpc>
                <a:spcPct val="120000"/>
              </a:lnSpc>
              <a:buNone/>
            </a:pPr>
            <a:r>
              <a:rPr lang="id-ID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id-ID" dirty="0" smtClean="0">
                <a:latin typeface="Courier New" pitchFamily="49" charset="0"/>
                <a:cs typeface="Courier New" pitchFamily="49" charset="0"/>
              </a:rPr>
              <a:t>&lt;br /&gt;</a:t>
            </a:r>
          </a:p>
          <a:p>
            <a:pPr>
              <a:lnSpc>
                <a:spcPct val="120000"/>
              </a:lnSpc>
              <a:buNone/>
            </a:pPr>
            <a:r>
              <a:rPr lang="id-ID" b="1" dirty="0" smtClean="0">
                <a:latin typeface="Courier New" pitchFamily="49" charset="0"/>
                <a:cs typeface="Courier New" pitchFamily="49" charset="0"/>
              </a:rPr>
              <a:t>	&lt;input type="submit" name="save" value="Submit"&gt;</a:t>
            </a:r>
            <a:endParaRPr lang="id-ID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20000"/>
              </a:lnSpc>
              <a:buNone/>
            </a:pPr>
            <a:r>
              <a:rPr lang="id-ID" dirty="0" smtClean="0">
                <a:latin typeface="Courier New" pitchFamily="49" charset="0"/>
                <a:cs typeface="Courier New" pitchFamily="49" charset="0"/>
              </a:rPr>
              <a:t>&lt;/form&gt;</a:t>
            </a:r>
            <a:endParaRPr lang="id-ID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86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Attributes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2309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The </a:t>
            </a:r>
            <a:r>
              <a:rPr lang="en-US" sz="2400" b="1" dirty="0"/>
              <a:t>action attribute </a:t>
            </a:r>
            <a:r>
              <a:rPr lang="en-US" sz="2400" dirty="0"/>
              <a:t>provides the location (URL) of the application or </a:t>
            </a:r>
            <a:r>
              <a:rPr lang="en-US" sz="2400" dirty="0" smtClean="0"/>
              <a:t>script</a:t>
            </a:r>
            <a:r>
              <a:rPr lang="en-US" sz="2400" b="1" dirty="0" smtClean="0"/>
              <a:t> </a:t>
            </a:r>
            <a:r>
              <a:rPr lang="en-US" sz="2400" dirty="0" smtClean="0"/>
              <a:t>(sometimes </a:t>
            </a:r>
            <a:r>
              <a:rPr lang="en-US" sz="2400" dirty="0"/>
              <a:t>called the action page) that will be used to process the form</a:t>
            </a:r>
            <a:r>
              <a:rPr lang="en-US" sz="2400" dirty="0" smtClean="0"/>
              <a:t>.</a:t>
            </a:r>
          </a:p>
          <a:p>
            <a:pPr marL="263525" indent="0">
              <a:lnSpc>
                <a:spcPct val="100000"/>
              </a:lnSpc>
              <a:buNone/>
            </a:pPr>
            <a:r>
              <a:rPr lang="id-ID" sz="24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d-ID" sz="2400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id-ID" sz="2400" b="0" i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action</a:t>
            </a:r>
            <a:r>
              <a:rPr lang="id-ID" sz="24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="action_page.php</a:t>
            </a:r>
            <a:r>
              <a:rPr lang="id-ID" sz="24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d-ID" sz="2400" b="0" i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i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lang="id-ID" sz="24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24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id-ID" sz="24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US" sz="2400" dirty="0" smtClean="0"/>
          </a:p>
          <a:p>
            <a:pPr>
              <a:lnSpc>
                <a:spcPct val="100000"/>
              </a:lnSpc>
            </a:pPr>
            <a:r>
              <a:rPr lang="en-US" sz="2400" dirty="0"/>
              <a:t>The </a:t>
            </a:r>
            <a:r>
              <a:rPr lang="en-US" sz="2400" b="1" dirty="0"/>
              <a:t>method attribute </a:t>
            </a:r>
            <a:r>
              <a:rPr lang="en-US" sz="2400" dirty="0"/>
              <a:t>specifies how the information should be sent to </a:t>
            </a:r>
            <a:r>
              <a:rPr lang="en-US" sz="2400" dirty="0" smtClean="0"/>
              <a:t>the</a:t>
            </a:r>
            <a:r>
              <a:rPr lang="en-US" sz="2400" b="1" dirty="0" smtClean="0"/>
              <a:t> </a:t>
            </a:r>
            <a:r>
              <a:rPr lang="id-ID" sz="2400" dirty="0" smtClean="0"/>
              <a:t>server.</a:t>
            </a:r>
            <a:endParaRPr lang="en-US" sz="2400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GET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/>
              <a:t>the encoded form data gets tacked right onto </a:t>
            </a:r>
            <a:r>
              <a:rPr lang="en-US" dirty="0" smtClean="0"/>
              <a:t>the URL </a:t>
            </a:r>
            <a:r>
              <a:rPr lang="en-US" dirty="0"/>
              <a:t>sent to the server. A question mark character separates the URL </a:t>
            </a:r>
            <a:r>
              <a:rPr lang="en-US" dirty="0" smtClean="0"/>
              <a:t>from </a:t>
            </a:r>
            <a:r>
              <a:rPr lang="id-ID" dirty="0" smtClean="0"/>
              <a:t>the </a:t>
            </a:r>
            <a:r>
              <a:rPr lang="id-ID" dirty="0"/>
              <a:t>following </a:t>
            </a:r>
            <a:r>
              <a:rPr lang="id-ID" dirty="0" smtClean="0"/>
              <a:t>data</a:t>
            </a:r>
            <a:r>
              <a:rPr lang="en-US" dirty="0" smtClean="0"/>
              <a:t>.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POST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/>
              <a:t>the browser sends a separate </a:t>
            </a:r>
            <a:r>
              <a:rPr lang="en-US" dirty="0" smtClean="0"/>
              <a:t>server request </a:t>
            </a:r>
            <a:r>
              <a:rPr lang="en-US" dirty="0"/>
              <a:t>containing some special headers followed by the data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8474" y="4534230"/>
            <a:ext cx="7642132" cy="594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798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Attributes (cont.)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sz="2400" dirty="0"/>
              <a:t>The </a:t>
            </a:r>
            <a:r>
              <a:rPr lang="en-US" sz="2400" b="1" dirty="0"/>
              <a:t>autocomplete</a:t>
            </a:r>
            <a:r>
              <a:rPr lang="en-US" sz="2400" dirty="0"/>
              <a:t> attribute specifies whether a form or input field should have autocomplete on or off</a:t>
            </a:r>
            <a:r>
              <a:rPr lang="en-US" sz="2400" dirty="0" smtClean="0"/>
              <a:t>.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 It is possible to have autocomplete "on" for the form, and "off" for specific input fields, or vice versa.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The autocomplete attribute works with &lt;form&gt; and the following &lt;input&gt; types: text, search, </a:t>
            </a:r>
            <a:r>
              <a:rPr lang="en-US" dirty="0" err="1" smtClean="0"/>
              <a:t>url</a:t>
            </a:r>
            <a:r>
              <a:rPr lang="en-US" dirty="0" smtClean="0"/>
              <a:t>, </a:t>
            </a:r>
            <a:r>
              <a:rPr lang="en-US" dirty="0" err="1" smtClean="0"/>
              <a:t>tel</a:t>
            </a:r>
            <a:r>
              <a:rPr lang="en-US" dirty="0" smtClean="0"/>
              <a:t>, email, password, </a:t>
            </a:r>
            <a:r>
              <a:rPr lang="en-US" dirty="0" err="1" smtClean="0"/>
              <a:t>datepickers</a:t>
            </a:r>
            <a:r>
              <a:rPr lang="en-US" dirty="0" smtClean="0"/>
              <a:t>, range, and color.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id-ID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d-ID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id-ID" b="0" i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action</a:t>
            </a:r>
            <a:r>
              <a:rPr lang="id-ID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="action_page.php</a:t>
            </a:r>
            <a:r>
              <a:rPr lang="id-ID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d-ID" b="0" i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autocomplete</a:t>
            </a:r>
            <a:r>
              <a:rPr lang="id-ID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="on"&gt;</a:t>
            </a: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sz="2400" dirty="0" smtClean="0"/>
              <a:t>The</a:t>
            </a:r>
            <a:r>
              <a:rPr lang="en-US" sz="2400" dirty="0"/>
              <a:t> </a:t>
            </a:r>
            <a:r>
              <a:rPr lang="en-US" sz="2400" b="1" dirty="0" err="1"/>
              <a:t>novalidate</a:t>
            </a:r>
            <a:r>
              <a:rPr lang="en-US" sz="2400" dirty="0"/>
              <a:t> attribute </a:t>
            </a:r>
            <a:r>
              <a:rPr lang="en-US" sz="2400" dirty="0" smtClean="0"/>
              <a:t>specifies </a:t>
            </a:r>
            <a:r>
              <a:rPr lang="en-US" sz="2400" dirty="0"/>
              <a:t>that the form data should not be validated when submitted.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id-ID" sz="24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d-ID" sz="2400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id-ID" sz="2400" b="0" i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action</a:t>
            </a:r>
            <a:r>
              <a:rPr lang="id-ID" sz="24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="action_page.php</a:t>
            </a:r>
            <a:r>
              <a:rPr lang="id-ID" sz="24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d-ID" sz="2400" b="0" i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novalidate</a:t>
            </a:r>
            <a:r>
              <a:rPr lang="id-ID" sz="24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dirty="0"/>
          </a:p>
          <a:p>
            <a:pPr>
              <a:lnSpc>
                <a:spcPct val="110000"/>
              </a:lnSpc>
            </a:pP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201217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Types of Input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Text boxes</a:t>
            </a:r>
          </a:p>
          <a:p>
            <a:r>
              <a:rPr lang="id-ID" dirty="0" smtClean="0"/>
              <a:t>Text areas</a:t>
            </a:r>
          </a:p>
          <a:p>
            <a:r>
              <a:rPr lang="id-ID" dirty="0" smtClean="0"/>
              <a:t>Checkboxes</a:t>
            </a:r>
          </a:p>
          <a:p>
            <a:r>
              <a:rPr lang="id-ID" dirty="0" smtClean="0"/>
              <a:t>Radio buttons</a:t>
            </a:r>
          </a:p>
          <a:p>
            <a:r>
              <a:rPr lang="id-ID" dirty="0" smtClean="0"/>
              <a:t>Hidden</a:t>
            </a:r>
          </a:p>
          <a:p>
            <a:r>
              <a:rPr lang="id-ID" dirty="0" smtClean="0"/>
              <a:t>Select (single &amp; multiple)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88737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Input Types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400" dirty="0"/>
              <a:t>Input type : text</a:t>
            </a:r>
          </a:p>
          <a:p>
            <a:pPr>
              <a:buNone/>
            </a:pPr>
            <a:r>
              <a:rPr lang="id-ID" sz="2400" dirty="0"/>
              <a:t>	</a:t>
            </a:r>
            <a:r>
              <a:rPr lang="en-US" sz="2400" dirty="0"/>
              <a:t>A text type element is used to capture these strings from the user.</a:t>
            </a:r>
            <a:endParaRPr lang="id-ID" sz="2400" dirty="0"/>
          </a:p>
          <a:p>
            <a:pPr>
              <a:buNone/>
            </a:pPr>
            <a:r>
              <a:rPr lang="id-ID" sz="2400" dirty="0"/>
              <a:t>	</a:t>
            </a:r>
            <a:r>
              <a:rPr lang="en-US" sz="2400" dirty="0"/>
              <a:t>The name</a:t>
            </a:r>
            <a:r>
              <a:rPr lang="id-ID" sz="2400" dirty="0"/>
              <a:t> </a:t>
            </a:r>
            <a:r>
              <a:rPr lang="en-US" sz="2400" dirty="0"/>
              <a:t>attribute is required to process the input after a form</a:t>
            </a:r>
            <a:r>
              <a:rPr lang="id-ID" sz="2400" dirty="0"/>
              <a:t> </a:t>
            </a:r>
            <a:r>
              <a:rPr lang="en-US" sz="2400" dirty="0"/>
              <a:t>submission as it specifies how</a:t>
            </a:r>
            <a:r>
              <a:rPr lang="id-ID" sz="2400" dirty="0"/>
              <a:t> </a:t>
            </a:r>
            <a:r>
              <a:rPr lang="en-US" sz="2400" dirty="0"/>
              <a:t>to reference the value. </a:t>
            </a:r>
            <a:r>
              <a:rPr lang="id-ID" sz="2400" dirty="0"/>
              <a:t> </a:t>
            </a:r>
          </a:p>
          <a:p>
            <a:pPr>
              <a:buNone/>
            </a:pPr>
            <a:r>
              <a:rPr lang="id-ID" sz="2400" dirty="0"/>
              <a:t>	Ex:</a:t>
            </a:r>
          </a:p>
          <a:p>
            <a:pPr>
              <a:buNone/>
            </a:pPr>
            <a:r>
              <a:rPr lang="id-ID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&lt;input type="text" name="name" size="30"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maxlength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="50" placeholder="Name (max 50 characters)" required autofocus&gt;</a:t>
            </a:r>
            <a:endParaRPr lang="id-ID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234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1498</TotalTime>
  <Words>656</Words>
  <Application>Microsoft Office PowerPoint</Application>
  <PresentationFormat>Custom</PresentationFormat>
  <Paragraphs>200</Paragraphs>
  <Slides>36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HTML Form</vt:lpstr>
      <vt:lpstr>Forms</vt:lpstr>
      <vt:lpstr>Building a Form</vt:lpstr>
      <vt:lpstr>The Form Element</vt:lpstr>
      <vt:lpstr>Building a Form</vt:lpstr>
      <vt:lpstr>Form Attributes</vt:lpstr>
      <vt:lpstr>Form Attributes (cont.)</vt:lpstr>
      <vt:lpstr>Types of Input</vt:lpstr>
      <vt:lpstr>Input Types</vt:lpstr>
      <vt:lpstr>Input Types (cont.)</vt:lpstr>
      <vt:lpstr>Input Types</vt:lpstr>
      <vt:lpstr>HTML 5 Input Types</vt:lpstr>
      <vt:lpstr>Input Types</vt:lpstr>
      <vt:lpstr>Input Types</vt:lpstr>
      <vt:lpstr>Input Types</vt:lpstr>
      <vt:lpstr>Input Types</vt:lpstr>
      <vt:lpstr>PowerPoint Presentation</vt:lpstr>
      <vt:lpstr>Input - Checkboxes</vt:lpstr>
      <vt:lpstr>Input - Radio buttons</vt:lpstr>
      <vt:lpstr>Input - Select</vt:lpstr>
      <vt:lpstr>Input - Select</vt:lpstr>
      <vt:lpstr>Input – Text Area</vt:lpstr>
      <vt:lpstr>Input - Hidden</vt:lpstr>
      <vt:lpstr>PowerPoint Presentation</vt:lpstr>
      <vt:lpstr>Input Attributes</vt:lpstr>
      <vt:lpstr>Input Attributes (cont.)</vt:lpstr>
      <vt:lpstr>Input Attributes (cont.)</vt:lpstr>
      <vt:lpstr>PowerPoint Presentation</vt:lpstr>
      <vt:lpstr>Input Attributes (cont.)</vt:lpstr>
      <vt:lpstr>Input Attributes (cont.)</vt:lpstr>
      <vt:lpstr>Javascript RegExp Object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khadijah alaydrus</dc:creator>
  <cp:lastModifiedBy>Windows User</cp:lastModifiedBy>
  <cp:revision>25</cp:revision>
  <dcterms:created xsi:type="dcterms:W3CDTF">2017-08-19T16:25:40Z</dcterms:created>
  <dcterms:modified xsi:type="dcterms:W3CDTF">2018-08-20T03:06:17Z</dcterms:modified>
</cp:coreProperties>
</file>