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313" r:id="rId3"/>
    <p:sldId id="315" r:id="rId4"/>
    <p:sldId id="317" r:id="rId5"/>
    <p:sldId id="318" r:id="rId6"/>
    <p:sldId id="319" r:id="rId7"/>
    <p:sldId id="324" r:id="rId8"/>
    <p:sldId id="326" r:id="rId9"/>
    <p:sldId id="327" r:id="rId10"/>
    <p:sldId id="328" r:id="rId11"/>
    <p:sldId id="355" r:id="rId12"/>
    <p:sldId id="354" r:id="rId13"/>
    <p:sldId id="329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5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6" autoAdjust="0"/>
  </p:normalViewPr>
  <p:slideViewPr>
    <p:cSldViewPr>
      <p:cViewPr varScale="1">
        <p:scale>
          <a:sx n="57" d="100"/>
          <a:sy n="57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9EF3C-49CF-4045-BA6E-76C5A7474DF3}" type="datetimeFigureOut">
              <a:rPr lang="id-ID" smtClean="0"/>
              <a:t>19/08/2018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7309B-C108-436F-98BE-6B57F47391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262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The </a:t>
            </a:r>
            <a:r>
              <a:rPr lang="en-US" sz="1200" b="1" dirty="0" smtClean="0"/>
              <a:t>controls</a:t>
            </a:r>
            <a:r>
              <a:rPr lang="en-US" sz="1200" dirty="0" smtClean="0"/>
              <a:t> attribute adds video controls, like play, pause, and volume.</a:t>
            </a:r>
          </a:p>
          <a:p>
            <a:r>
              <a:rPr lang="en-US" sz="1200" dirty="0" smtClean="0"/>
              <a:t>It is a good idea to always include </a:t>
            </a:r>
            <a:r>
              <a:rPr lang="en-US" sz="1200" b="1" dirty="0" smtClean="0"/>
              <a:t>width</a:t>
            </a:r>
            <a:r>
              <a:rPr lang="en-US" sz="1200" dirty="0" smtClean="0"/>
              <a:t> and </a:t>
            </a:r>
            <a:r>
              <a:rPr lang="en-US" sz="1200" b="1" dirty="0" smtClean="0"/>
              <a:t>height</a:t>
            </a:r>
            <a:r>
              <a:rPr lang="en-US" sz="1200" dirty="0" smtClean="0"/>
              <a:t> attributes.</a:t>
            </a:r>
          </a:p>
          <a:p>
            <a:r>
              <a:rPr lang="en-US" sz="1200" dirty="0" smtClean="0"/>
              <a:t>Text between the &lt;video&gt; and &lt;/video&gt; tags will only display in browsers that do not support the &lt;video&gt; element.</a:t>
            </a:r>
          </a:p>
          <a:p>
            <a:r>
              <a:rPr lang="en-US" sz="1200" dirty="0" smtClean="0"/>
              <a:t>Multiple </a:t>
            </a:r>
            <a:r>
              <a:rPr lang="en-US" sz="1200" b="1" dirty="0" smtClean="0"/>
              <a:t>&lt;source&gt;</a:t>
            </a:r>
            <a:r>
              <a:rPr lang="en-US" sz="1200" dirty="0" smtClean="0"/>
              <a:t> elements can link to different video files. The browser will use the first recognized format.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7309B-C108-436F-98BE-6B57F47391FF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019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"A section is a thematic grouping of content, typically with a heading."</a:t>
            </a:r>
          </a:p>
          <a:p>
            <a:r>
              <a:rPr lang="en-US" dirty="0" smtClean="0"/>
              <a:t>The &lt;article&gt; element specifies independent, self-contained content, example: forum post, blog post, newspaper article.</a:t>
            </a:r>
          </a:p>
          <a:p>
            <a:r>
              <a:rPr lang="en-US" dirty="0" smtClean="0"/>
              <a:t>The &lt;header&gt; element specifies a header for a document or section.</a:t>
            </a:r>
          </a:p>
          <a:p>
            <a:r>
              <a:rPr lang="en-US" dirty="0" smtClean="0"/>
              <a:t>The &lt;footer&gt; element specifies a footer for a document or section.</a:t>
            </a:r>
          </a:p>
          <a:p>
            <a:r>
              <a:rPr lang="en-US" dirty="0" smtClean="0"/>
              <a:t>The &lt;</a:t>
            </a:r>
            <a:r>
              <a:rPr lang="en-US" dirty="0" err="1" smtClean="0"/>
              <a:t>nav</a:t>
            </a:r>
            <a:r>
              <a:rPr lang="en-US" dirty="0" smtClean="0"/>
              <a:t>&gt; element defines a set of navigation links. It is intended only for major block of navigation links.</a:t>
            </a:r>
          </a:p>
          <a:p>
            <a:r>
              <a:rPr lang="en-US" dirty="0" smtClean="0"/>
              <a:t>The &lt;aside&gt; element defines some content aside from the content it is placed in (like a sidebar).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7309B-C108-436F-98BE-6B57F47391FF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427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8/19/2018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/>
              <a:t>HTML</a:t>
            </a:r>
            <a:endParaRPr lang="id-I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500330"/>
          </a:xfrm>
        </p:spPr>
        <p:txBody>
          <a:bodyPr>
            <a:normAutofit/>
          </a:bodyPr>
          <a:lstStyle/>
          <a:p>
            <a:endParaRPr lang="id-ID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&lt;object&gt; </a:t>
            </a:r>
            <a:r>
              <a:rPr lang="en-US" dirty="0" smtClean="0"/>
              <a:t>Element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018"/>
          <a:stretch/>
        </p:blipFill>
        <p:spPr>
          <a:xfrm>
            <a:off x="3059832" y="2698867"/>
            <a:ext cx="2808312" cy="3149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84107"/>
            <a:ext cx="6631029" cy="7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2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&lt;embed&gt; </a:t>
            </a:r>
            <a:r>
              <a:rPr lang="en-US" dirty="0" smtClean="0"/>
              <a:t>Element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&lt;embed&gt; element is supported in all major browsers.</a:t>
            </a:r>
          </a:p>
          <a:p>
            <a:r>
              <a:rPr lang="en-US" dirty="0"/>
              <a:t>The &lt;embed&gt; element also defines an embedded object within an HTML document.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852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&lt;embed&gt; </a:t>
            </a:r>
            <a:r>
              <a:rPr lang="en-US" dirty="0" smtClean="0"/>
              <a:t>Element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6705745" cy="72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018"/>
          <a:stretch/>
        </p:blipFill>
        <p:spPr>
          <a:xfrm>
            <a:off x="3059832" y="2698867"/>
            <a:ext cx="2808312" cy="31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9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Semantic Elements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Autofit/>
          </a:bodyPr>
          <a:lstStyle/>
          <a:p>
            <a:r>
              <a:rPr lang="en-US" sz="2800" dirty="0"/>
              <a:t>Many web sites contain HTML code like: &lt;div id="</a:t>
            </a:r>
            <a:r>
              <a:rPr lang="en-US" sz="2800" dirty="0" err="1"/>
              <a:t>nav</a:t>
            </a:r>
            <a:r>
              <a:rPr lang="en-US" sz="2800" dirty="0"/>
              <a:t>"&gt; &lt;div class="header"&gt; &lt;div id="footer"&gt;</a:t>
            </a:r>
            <a:br>
              <a:rPr lang="en-US" sz="2800" dirty="0"/>
            </a:br>
            <a:r>
              <a:rPr lang="en-US" sz="2800" dirty="0"/>
              <a:t>to indicate navigation, header, and footer.</a:t>
            </a:r>
          </a:p>
          <a:p>
            <a:r>
              <a:rPr lang="en-US" sz="2800" dirty="0"/>
              <a:t>HTML5 offers new semantic elements to define different parts of a web page:  </a:t>
            </a:r>
          </a:p>
          <a:p>
            <a:endParaRPr lang="id-ID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435" t="20469" r="47786" b="20469"/>
          <a:stretch/>
        </p:blipFill>
        <p:spPr>
          <a:xfrm>
            <a:off x="4716016" y="1805683"/>
            <a:ext cx="374441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1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The </a:t>
            </a:r>
            <a:r>
              <a:rPr lang="id-ID" b="1" dirty="0"/>
              <a:t>&lt;head&gt;</a:t>
            </a:r>
            <a:r>
              <a:rPr lang="id-ID" dirty="0"/>
              <a:t> element is a container for metadata (data about data) and is placed between the &lt;html&gt; tag and the &lt;body&gt; tag.</a:t>
            </a:r>
          </a:p>
          <a:p>
            <a:r>
              <a:rPr lang="id-ID" dirty="0"/>
              <a:t>HTML metadata is data about the HTML document. Metadata is not displayed.</a:t>
            </a:r>
          </a:p>
          <a:p>
            <a:r>
              <a:rPr lang="id-ID" dirty="0"/>
              <a:t>Metadata typically define the document title, character set, styles, links, scripts, and other meta information.</a:t>
            </a:r>
          </a:p>
          <a:p>
            <a:r>
              <a:rPr lang="id-ID" dirty="0"/>
              <a:t>The following tags describe metadata: &lt;title&gt;, &lt;style&gt;, &lt;meta&gt;, &lt;link&gt;, &lt;script&gt;, and &lt;base</a:t>
            </a:r>
            <a:r>
              <a:rPr lang="id-ID" dirty="0" smtClean="0"/>
              <a:t>&gt;.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5665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Head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&lt;title&gt;</a:t>
            </a:r>
            <a:r>
              <a:rPr lang="en-US" dirty="0"/>
              <a:t> element defines the title of the document, and is required in all HTML/XHTML documents.</a:t>
            </a:r>
          </a:p>
          <a:p>
            <a:r>
              <a:rPr lang="en-US" dirty="0"/>
              <a:t>The &lt;title&gt; element:</a:t>
            </a:r>
          </a:p>
          <a:p>
            <a:pPr lvl="1"/>
            <a:r>
              <a:rPr lang="en-US" dirty="0"/>
              <a:t>defines a title in the browser tab</a:t>
            </a:r>
          </a:p>
          <a:p>
            <a:pPr lvl="1"/>
            <a:r>
              <a:rPr lang="en-US" dirty="0"/>
              <a:t>provides a title for the page when it is added to favorites</a:t>
            </a:r>
          </a:p>
          <a:p>
            <a:pPr lvl="1"/>
            <a:r>
              <a:rPr lang="en-US" dirty="0"/>
              <a:t>displays a title for the page in search engine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&lt;style&gt;</a:t>
            </a:r>
            <a:r>
              <a:rPr lang="en-US" dirty="0"/>
              <a:t> element is used to define style information for a single HTML </a:t>
            </a:r>
            <a:r>
              <a:rPr lang="en-US" dirty="0" smtClean="0"/>
              <a:t>page.</a:t>
            </a:r>
          </a:p>
          <a:p>
            <a:pPr marL="0" indent="0">
              <a:buNone/>
            </a:pP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  body 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 powderblue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  h1 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  p 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 blue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967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&lt;link&gt;</a:t>
            </a:r>
            <a:r>
              <a:rPr lang="en-US" dirty="0"/>
              <a:t> element is used to link to external style </a:t>
            </a:r>
            <a:r>
              <a:rPr lang="en-US" dirty="0" smtClean="0"/>
              <a:t>sheets.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="stylesheet"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="mystyle.css"&gt;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2037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 </a:t>
            </a:r>
            <a:r>
              <a:rPr lang="en-US" b="1" dirty="0"/>
              <a:t>&lt;meta&gt;</a:t>
            </a:r>
            <a:r>
              <a:rPr lang="en-US" dirty="0"/>
              <a:t> element is used to specify which character set is used, page description, keywords, author, and other metadata.</a:t>
            </a:r>
          </a:p>
          <a:p>
            <a:pPr>
              <a:lnSpc>
                <a:spcPct val="110000"/>
              </a:lnSpc>
            </a:pPr>
            <a:r>
              <a:rPr lang="en-US" dirty="0"/>
              <a:t>Metadata is used by browsers (how to display content), by search engines (keywords), and other web services.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charset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="UTF-8"&gt;</a:t>
            </a:r>
            <a:r>
              <a:rPr lang="id-ID" dirty="0"/>
              <a:t/>
            </a:r>
            <a:br>
              <a:rPr lang="id-ID" dirty="0"/>
            </a:b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="description"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="Free Web tutorials"&gt;</a:t>
            </a:r>
            <a:r>
              <a:rPr lang="id-ID" dirty="0"/>
              <a:t/>
            </a:r>
            <a:br>
              <a:rPr lang="id-ID" dirty="0"/>
            </a:b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="keywords"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="HTML,CSS,XML,JavaScript"&gt;</a:t>
            </a:r>
            <a:r>
              <a:rPr lang="id-ID" dirty="0"/>
              <a:t/>
            </a:r>
            <a:br>
              <a:rPr lang="id-ID" dirty="0"/>
            </a:b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="author"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="John Doe</a:t>
            </a:r>
            <a:r>
              <a:rPr lang="id-ID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endParaRPr lang="en-US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24285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viewport is the user's visible area of a web page. It varies with the device, and will be smaller on a mobile phone than on a computer screen.</a:t>
            </a:r>
          </a:p>
          <a:p>
            <a:r>
              <a:rPr lang="en-US" sz="2800" dirty="0"/>
              <a:t>You should include the following &lt;meta&gt; viewport element in all your web </a:t>
            </a:r>
            <a:r>
              <a:rPr lang="en-US" sz="2800" dirty="0" smtClean="0"/>
              <a:t>pages.</a:t>
            </a:r>
            <a:endParaRPr lang="en-US" sz="2800" dirty="0"/>
          </a:p>
          <a:p>
            <a:r>
              <a:rPr lang="en-US" sz="2800" dirty="0"/>
              <a:t>A &lt;meta&gt; viewport element gives the browser instructions on how to control the page's dimensions and scaling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="viewport"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="width=device-width, initial-scale=1.0"&gt;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95734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HTML5 </a:t>
            </a:r>
            <a:r>
              <a:rPr lang="en-US" dirty="0" smtClean="0"/>
              <a:t>Elements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most interesting new HTML5 elements are: </a:t>
            </a:r>
          </a:p>
          <a:p>
            <a:r>
              <a:rPr lang="en-US" dirty="0"/>
              <a:t>New </a:t>
            </a:r>
            <a:r>
              <a:rPr lang="en-US" b="1" dirty="0"/>
              <a:t>semantic elements</a:t>
            </a:r>
            <a:r>
              <a:rPr lang="en-US" dirty="0"/>
              <a:t> like &lt;header&gt;, &lt;footer&gt;, &lt;article&gt;, and &lt;section&gt;.</a:t>
            </a:r>
          </a:p>
          <a:p>
            <a:r>
              <a:rPr lang="en-US" dirty="0"/>
              <a:t>New </a:t>
            </a:r>
            <a:r>
              <a:rPr lang="en-US" b="1" dirty="0"/>
              <a:t>attributes of form elements</a:t>
            </a:r>
            <a:r>
              <a:rPr lang="en-US" dirty="0"/>
              <a:t> like number, date, time, calendar, and range.</a:t>
            </a:r>
          </a:p>
          <a:p>
            <a:r>
              <a:rPr lang="en-US" dirty="0"/>
              <a:t>New </a:t>
            </a:r>
            <a:r>
              <a:rPr lang="en-US" b="1" dirty="0"/>
              <a:t>graphic elements</a:t>
            </a:r>
            <a:r>
              <a:rPr lang="en-US" dirty="0"/>
              <a:t>: &lt;</a:t>
            </a:r>
            <a:r>
              <a:rPr lang="en-US" dirty="0" err="1"/>
              <a:t>svg</a:t>
            </a:r>
            <a:r>
              <a:rPr lang="en-US" dirty="0"/>
              <a:t>&gt; and &lt;canvas&gt;.</a:t>
            </a:r>
          </a:p>
          <a:p>
            <a:r>
              <a:rPr lang="en-US" dirty="0"/>
              <a:t>New </a:t>
            </a:r>
            <a:r>
              <a:rPr lang="en-US" b="1" dirty="0"/>
              <a:t>multimedia elements</a:t>
            </a:r>
            <a:r>
              <a:rPr lang="en-US" dirty="0"/>
              <a:t>: &lt;audio&gt; and &lt;video&gt;.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053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046" t="12594" r="23989" b="14563"/>
          <a:stretch/>
        </p:blipFill>
        <p:spPr>
          <a:xfrm>
            <a:off x="215516" y="548680"/>
            <a:ext cx="871296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47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&lt;script&gt; element is used to define client-side </a:t>
            </a:r>
            <a:r>
              <a:rPr lang="en-US" sz="2800" dirty="0" err="1"/>
              <a:t>JavaScripts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"Hello JavaScript!"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38845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&lt;base&gt; element specifies the base URL and base target for all relative URLs in a </a:t>
            </a:r>
            <a:r>
              <a:rPr lang="en-US" dirty="0" smtClean="0"/>
              <a:t>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base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="https://www.w3schools.com/images/"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target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="_blank"&gt;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62800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New HTML5 API's (Application Programming Interfaces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The </a:t>
            </a:r>
            <a:r>
              <a:rPr lang="id-ID" dirty="0"/>
              <a:t>most interesting new API's in HTML5 are:</a:t>
            </a:r>
          </a:p>
          <a:p>
            <a:r>
              <a:rPr lang="id-ID" dirty="0"/>
              <a:t>HTML Geolocation</a:t>
            </a:r>
          </a:p>
          <a:p>
            <a:r>
              <a:rPr lang="id-ID" dirty="0"/>
              <a:t>HTML Drag and Drop</a:t>
            </a:r>
          </a:p>
          <a:p>
            <a:r>
              <a:rPr lang="id-ID" dirty="0"/>
              <a:t>HTML Local Storage</a:t>
            </a:r>
          </a:p>
          <a:p>
            <a:r>
              <a:rPr lang="id-ID" dirty="0"/>
              <a:t>HTML Application Cache</a:t>
            </a:r>
          </a:p>
          <a:p>
            <a:r>
              <a:rPr lang="id-ID" dirty="0"/>
              <a:t>HTML Web Workers</a:t>
            </a:r>
          </a:p>
          <a:p>
            <a:r>
              <a:rPr lang="id-ID" dirty="0"/>
              <a:t>HTML SSE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04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&lt;video&gt;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show a video in HTML, use the</a:t>
            </a:r>
            <a:r>
              <a:rPr lang="en-US" b="1" dirty="0"/>
              <a:t> &lt;video&gt;</a:t>
            </a:r>
            <a:r>
              <a:rPr lang="en-US" dirty="0"/>
              <a:t> </a:t>
            </a:r>
            <a:r>
              <a:rPr lang="en-US" dirty="0" smtClean="0"/>
              <a:t>element.</a:t>
            </a:r>
            <a:endParaRPr lang="en-US" dirty="0"/>
          </a:p>
          <a:p>
            <a:endParaRPr 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433835"/>
            <a:ext cx="3162300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538265"/>
            <a:ext cx="684805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8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&lt;video&gt; </a:t>
            </a:r>
            <a:r>
              <a:rPr lang="en-US" dirty="0" err="1" smtClean="0"/>
              <a:t>Autoplay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8291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</a:t>
            </a:r>
            <a:r>
              <a:rPr lang="en-US" sz="2800" dirty="0"/>
              <a:t>start a video automatically use the </a:t>
            </a:r>
            <a:r>
              <a:rPr lang="en-US" sz="2800" b="1" dirty="0" err="1"/>
              <a:t>autoplay</a:t>
            </a:r>
            <a:r>
              <a:rPr lang="en-US" sz="2800" dirty="0"/>
              <a:t> </a:t>
            </a:r>
            <a:r>
              <a:rPr lang="en-US" sz="2800" dirty="0" smtClean="0"/>
              <a:t>attribute</a:t>
            </a:r>
            <a:r>
              <a:rPr lang="en-US" sz="28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69" y="1410828"/>
            <a:ext cx="3181350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369002"/>
            <a:ext cx="6991310" cy="17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3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Playing a YouTube Video in </a:t>
            </a:r>
            <a:r>
              <a:rPr lang="en-US" dirty="0" smtClean="0"/>
              <a:t>HTML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play your video on a web page, you can upload it to YouTube, and then insert the proper HTML code in your web page to display </a:t>
            </a:r>
            <a:r>
              <a:rPr lang="en-US" dirty="0" smtClean="0"/>
              <a:t>it</a:t>
            </a:r>
            <a:r>
              <a:rPr lang="en-US" dirty="0"/>
              <a:t> u</a:t>
            </a:r>
            <a:r>
              <a:rPr lang="id-ID" dirty="0" smtClean="0"/>
              <a:t>sing iframe.</a:t>
            </a:r>
          </a:p>
          <a:p>
            <a:endParaRPr lang="id-ID" dirty="0"/>
          </a:p>
          <a:p>
            <a:r>
              <a:rPr lang="en-US" dirty="0" smtClean="0"/>
              <a:t>YouTube will display the code to use (like:XGSy3_Czz8k), when you click "Share" under the video.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46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Playing a YouTube Video in HTML</a:t>
            </a:r>
            <a:r>
              <a:rPr lang="id-ID" dirty="0" smtClean="0"/>
              <a:t>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68811"/>
            <a:ext cx="6405942" cy="1296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275956"/>
            <a:ext cx="4752528" cy="30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3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HTML &lt;audio&gt; Element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play an audio file in HTML, use the </a:t>
            </a:r>
            <a:r>
              <a:rPr lang="en-US" b="1" dirty="0"/>
              <a:t>&lt;audio&gt;</a:t>
            </a:r>
            <a:r>
              <a:rPr lang="en-US" dirty="0"/>
              <a:t> element:</a:t>
            </a:r>
          </a:p>
          <a:p>
            <a:pPr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sz="2600" b="0" i="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id-ID" sz="2600" b="0" i="0" dirty="0" smtClean="0">
                <a:solidFill>
                  <a:srgbClr val="A52A2A"/>
                </a:solidFill>
                <a:latin typeface="Consolas"/>
              </a:rPr>
              <a:t>audio</a:t>
            </a:r>
            <a:r>
              <a:rPr lang="id-ID" sz="2600" b="0" i="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id-ID" sz="2600" b="0" i="0" dirty="0" smtClean="0">
                <a:solidFill>
                  <a:srgbClr val="DC143C"/>
                </a:solidFill>
                <a:latin typeface="Consolas"/>
              </a:rPr>
              <a:t>controls</a:t>
            </a:r>
            <a:r>
              <a:rPr lang="id-ID" sz="2600" b="0" i="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id-ID" sz="2600" dirty="0" smtClean="0"/>
              <a:t/>
            </a:r>
            <a:br>
              <a:rPr lang="id-ID" sz="2600" dirty="0" smtClean="0"/>
            </a:br>
            <a:r>
              <a:rPr lang="id-ID" sz="2600" b="0" i="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id-ID" sz="2600" b="0" i="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id-ID" sz="2600" b="0" i="0" dirty="0" smtClean="0">
                <a:solidFill>
                  <a:srgbClr val="A52A2A"/>
                </a:solidFill>
                <a:latin typeface="Consolas"/>
              </a:rPr>
              <a:t>source</a:t>
            </a:r>
            <a:r>
              <a:rPr lang="id-ID" sz="2600" b="0" i="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id-ID" sz="2600" b="0" i="0" dirty="0" smtClean="0">
                <a:solidFill>
                  <a:srgbClr val="DC143C"/>
                </a:solidFill>
                <a:latin typeface="Consolas"/>
              </a:rPr>
              <a:t>src=</a:t>
            </a:r>
            <a:r>
              <a:rPr lang="id-ID" sz="2600" b="0" i="0" dirty="0" smtClean="0">
                <a:solidFill>
                  <a:srgbClr val="0000CD"/>
                </a:solidFill>
                <a:latin typeface="Consolas"/>
              </a:rPr>
              <a:t>"horse.ogg"</a:t>
            </a:r>
            <a:r>
              <a:rPr lang="id-ID" sz="2600" b="0" i="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id-ID" sz="2600" b="0" i="0" dirty="0" smtClean="0">
                <a:solidFill>
                  <a:srgbClr val="DC143C"/>
                </a:solidFill>
                <a:latin typeface="Consolas"/>
              </a:rPr>
              <a:t>type=</a:t>
            </a:r>
            <a:r>
              <a:rPr lang="id-ID" sz="2600" b="0" i="0" dirty="0" smtClean="0">
                <a:solidFill>
                  <a:srgbClr val="0000CD"/>
                </a:solidFill>
                <a:latin typeface="Consolas"/>
              </a:rPr>
              <a:t>"audio/ogg"</a:t>
            </a:r>
            <a:r>
              <a:rPr lang="id-ID" sz="2600" b="0" i="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id-ID" sz="2600" dirty="0" smtClean="0"/>
              <a:t/>
            </a:r>
            <a:br>
              <a:rPr lang="id-ID" sz="2600" dirty="0" smtClean="0"/>
            </a:br>
            <a:r>
              <a:rPr lang="id-ID" sz="2600" b="0" i="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id-ID" sz="2600" b="0" i="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id-ID" sz="2600" b="0" i="0" dirty="0" smtClean="0">
                <a:solidFill>
                  <a:srgbClr val="A52A2A"/>
                </a:solidFill>
                <a:latin typeface="Consolas"/>
              </a:rPr>
              <a:t>source</a:t>
            </a:r>
            <a:r>
              <a:rPr lang="id-ID" sz="2600" b="0" i="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id-ID" sz="2600" b="0" i="0" dirty="0" smtClean="0">
                <a:solidFill>
                  <a:srgbClr val="DC143C"/>
                </a:solidFill>
                <a:latin typeface="Consolas"/>
              </a:rPr>
              <a:t>src=</a:t>
            </a:r>
            <a:r>
              <a:rPr lang="id-ID" sz="2600" b="0" i="0" dirty="0" smtClean="0">
                <a:solidFill>
                  <a:srgbClr val="0000CD"/>
                </a:solidFill>
                <a:latin typeface="Consolas"/>
              </a:rPr>
              <a:t>"horse.mp3"</a:t>
            </a:r>
            <a:r>
              <a:rPr lang="id-ID" sz="2600" b="0" i="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id-ID" sz="2600" b="0" i="0" dirty="0" smtClean="0">
                <a:solidFill>
                  <a:srgbClr val="DC143C"/>
                </a:solidFill>
                <a:latin typeface="Consolas"/>
              </a:rPr>
              <a:t>type=</a:t>
            </a:r>
            <a:r>
              <a:rPr lang="id-ID" sz="2600" b="0" i="0" dirty="0" smtClean="0">
                <a:solidFill>
                  <a:srgbClr val="0000CD"/>
                </a:solidFill>
                <a:latin typeface="Consolas"/>
              </a:rPr>
              <a:t>"audio/mpeg"</a:t>
            </a:r>
            <a:r>
              <a:rPr lang="id-ID" sz="2600" b="0" i="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id-ID" sz="2600" dirty="0" smtClean="0"/>
              <a:t/>
            </a:r>
            <a:br>
              <a:rPr lang="id-ID" sz="2600" dirty="0" smtClean="0"/>
            </a:br>
            <a:r>
              <a:rPr lang="en-US" sz="2600" dirty="0" smtClean="0"/>
              <a:t>     </a:t>
            </a:r>
            <a:r>
              <a:rPr lang="id-ID" sz="2600" b="0" i="0" dirty="0" smtClean="0">
                <a:solidFill>
                  <a:srgbClr val="000000"/>
                </a:solidFill>
                <a:latin typeface="Consolas"/>
              </a:rPr>
              <a:t>Your browser does not support the audio element.</a:t>
            </a:r>
            <a:r>
              <a:rPr lang="id-ID" sz="2600" dirty="0" smtClean="0"/>
              <a:t/>
            </a:r>
            <a:br>
              <a:rPr lang="id-ID" sz="2600" dirty="0" smtClean="0"/>
            </a:br>
            <a:r>
              <a:rPr lang="id-ID" sz="2600" b="0" i="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id-ID" sz="2600" b="0" i="0" dirty="0" smtClean="0">
                <a:solidFill>
                  <a:srgbClr val="A52A2A"/>
                </a:solidFill>
                <a:latin typeface="Consolas"/>
              </a:rPr>
              <a:t>/audio</a:t>
            </a:r>
            <a:r>
              <a:rPr lang="id-ID" sz="2600" b="0" i="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195793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HTML Helper</a:t>
            </a:r>
            <a:r>
              <a:rPr lang="id-ID" dirty="0"/>
              <a:t> </a:t>
            </a:r>
            <a:r>
              <a:rPr lang="id-ID" dirty="0" smtClean="0"/>
              <a:t>(Plug-ins)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Helper </a:t>
            </a:r>
            <a:r>
              <a:rPr lang="en-US" dirty="0"/>
              <a:t>applications are also called plug-ins.</a:t>
            </a:r>
          </a:p>
          <a:p>
            <a:r>
              <a:rPr lang="en-US" dirty="0"/>
              <a:t>Examples of well-known plug-ins are Java applets.</a:t>
            </a:r>
          </a:p>
          <a:p>
            <a:r>
              <a:rPr lang="en-US" dirty="0"/>
              <a:t>Plug-ins can be added to web pages with the &lt;object&gt; tag or the &lt;embed&gt; tag. </a:t>
            </a:r>
          </a:p>
          <a:p>
            <a:r>
              <a:rPr lang="en-US" dirty="0"/>
              <a:t>Plug-ins can be used for many purposes: display maps, scan for viruses, verify your bank id, etc.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180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&lt;object&gt; Element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&lt;object&gt; element is supported by all browsers.</a:t>
            </a:r>
          </a:p>
          <a:p>
            <a:r>
              <a:rPr lang="en-US" dirty="0"/>
              <a:t>The &lt;object&gt; element defines an embedded object within an HTML document.</a:t>
            </a:r>
          </a:p>
          <a:p>
            <a:r>
              <a:rPr lang="en-US" dirty="0"/>
              <a:t>It is used to embed plug-ins (like Java applets, PDF readers, Flash Players) in web pages.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710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584</Words>
  <Application>Microsoft Office PowerPoint</Application>
  <PresentationFormat>On-screen Show (4:3)</PresentationFormat>
  <Paragraphs>92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HTML</vt:lpstr>
      <vt:lpstr>New HTML5 Elements</vt:lpstr>
      <vt:lpstr>The HTML &lt;video&gt; Element</vt:lpstr>
      <vt:lpstr>HTML &lt;video&gt; Autoplay</vt:lpstr>
      <vt:lpstr>Playing a YouTube Video in HTML</vt:lpstr>
      <vt:lpstr>Playing a YouTube Video in HTML (2)</vt:lpstr>
      <vt:lpstr>The HTML &lt;audio&gt; Element</vt:lpstr>
      <vt:lpstr>HTML Helper (Plug-ins)</vt:lpstr>
      <vt:lpstr>The &lt;object&gt; Element</vt:lpstr>
      <vt:lpstr>The &lt;object&gt; Element (cont.)</vt:lpstr>
      <vt:lpstr>The &lt;embed&gt; Element</vt:lpstr>
      <vt:lpstr>The &lt;embed&gt; Element (cont.)</vt:lpstr>
      <vt:lpstr>HTML Semantic Elements</vt:lpstr>
      <vt:lpstr>HTML Head</vt:lpstr>
      <vt:lpstr>HTML Head (cont.)</vt:lpstr>
      <vt:lpstr>HTML Head (cont.)</vt:lpstr>
      <vt:lpstr>HTML Head (cont.)</vt:lpstr>
      <vt:lpstr>HTML Head (cont.)</vt:lpstr>
      <vt:lpstr>HTML Head (cont.)</vt:lpstr>
      <vt:lpstr>PowerPoint Presentation</vt:lpstr>
      <vt:lpstr>HTML Head (cont.)</vt:lpstr>
      <vt:lpstr>HTML Head (cont.)</vt:lpstr>
      <vt:lpstr>New HTML5 API's (Application Programming Interfaces)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Windows User</cp:lastModifiedBy>
  <cp:revision>78</cp:revision>
  <dcterms:created xsi:type="dcterms:W3CDTF">2015-03-11T03:00:45Z</dcterms:created>
  <dcterms:modified xsi:type="dcterms:W3CDTF">2018-08-20T01:40:08Z</dcterms:modified>
</cp:coreProperties>
</file>