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0"/>
  </p:notesMasterIdLst>
  <p:sldIdLst>
    <p:sldId id="256" r:id="rId2"/>
    <p:sldId id="290" r:id="rId3"/>
    <p:sldId id="265" r:id="rId4"/>
    <p:sldId id="267" r:id="rId5"/>
    <p:sldId id="268" r:id="rId6"/>
    <p:sldId id="269" r:id="rId7"/>
    <p:sldId id="270" r:id="rId8"/>
    <p:sldId id="271" r:id="rId9"/>
    <p:sldId id="350" r:id="rId10"/>
    <p:sldId id="304" r:id="rId11"/>
    <p:sldId id="305" r:id="rId12"/>
    <p:sldId id="298" r:id="rId13"/>
    <p:sldId id="292" r:id="rId14"/>
    <p:sldId id="291" r:id="rId15"/>
    <p:sldId id="293" r:id="rId16"/>
    <p:sldId id="299" r:id="rId17"/>
    <p:sldId id="300" r:id="rId18"/>
    <p:sldId id="301" r:id="rId19"/>
    <p:sldId id="302" r:id="rId20"/>
    <p:sldId id="294" r:id="rId21"/>
    <p:sldId id="295" r:id="rId22"/>
    <p:sldId id="296" r:id="rId23"/>
    <p:sldId id="303" r:id="rId24"/>
    <p:sldId id="297" r:id="rId25"/>
    <p:sldId id="311" r:id="rId26"/>
    <p:sldId id="312" r:id="rId27"/>
    <p:sldId id="310" r:id="rId28"/>
    <p:sldId id="309" r:id="rId29"/>
    <p:sldId id="314" r:id="rId30"/>
    <p:sldId id="315" r:id="rId31"/>
    <p:sldId id="316" r:id="rId32"/>
    <p:sldId id="317" r:id="rId33"/>
    <p:sldId id="313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273" r:id="rId42"/>
    <p:sldId id="325" r:id="rId43"/>
    <p:sldId id="326" r:id="rId44"/>
    <p:sldId id="327" r:id="rId45"/>
    <p:sldId id="328" r:id="rId46"/>
    <p:sldId id="331" r:id="rId47"/>
    <p:sldId id="330" r:id="rId48"/>
    <p:sldId id="274" r:id="rId49"/>
    <p:sldId id="332" r:id="rId50"/>
    <p:sldId id="334" r:id="rId51"/>
    <p:sldId id="333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48" r:id="rId66"/>
    <p:sldId id="278" r:id="rId67"/>
    <p:sldId id="280" r:id="rId68"/>
    <p:sldId id="283" r:id="rId69"/>
    <p:sldId id="281" r:id="rId70"/>
    <p:sldId id="284" r:id="rId71"/>
    <p:sldId id="285" r:id="rId72"/>
    <p:sldId id="286" r:id="rId73"/>
    <p:sldId id="287" r:id="rId74"/>
    <p:sldId id="258" r:id="rId75"/>
    <p:sldId id="259" r:id="rId76"/>
    <p:sldId id="351" r:id="rId77"/>
    <p:sldId id="352" r:id="rId78"/>
    <p:sldId id="353" r:id="rId79"/>
    <p:sldId id="262" r:id="rId80"/>
    <p:sldId id="354" r:id="rId81"/>
    <p:sldId id="261" r:id="rId82"/>
    <p:sldId id="355" r:id="rId83"/>
    <p:sldId id="263" r:id="rId84"/>
    <p:sldId id="356" r:id="rId85"/>
    <p:sldId id="357" r:id="rId86"/>
    <p:sldId id="264" r:id="rId87"/>
    <p:sldId id="358" r:id="rId88"/>
    <p:sldId id="359" r:id="rId89"/>
    <p:sldId id="360" r:id="rId90"/>
    <p:sldId id="361" r:id="rId91"/>
    <p:sldId id="362" r:id="rId92"/>
    <p:sldId id="363" r:id="rId93"/>
    <p:sldId id="364" r:id="rId94"/>
    <p:sldId id="365" r:id="rId95"/>
    <p:sldId id="367" r:id="rId96"/>
    <p:sldId id="366" r:id="rId97"/>
    <p:sldId id="369" r:id="rId98"/>
    <p:sldId id="370" r:id="rId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30B46-FEEE-48A9-931E-64D26F5224BF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264A-682A-4136-8104-7D86BC80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 border-style property has three values: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border-style: dotted solid double;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border is dotted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and left borders are solid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border is double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 border-style property has two values: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border-style: dotted solid;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and bottom borders are dotted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and left borders are solid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 border-style property has one value: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border-style: dotted;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four borders are dotted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B264A-682A-4136-8104-7D86BC807F1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7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8/26/2018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Styling HTML Document with CSS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Platform</a:t>
            </a:r>
          </a:p>
          <a:p>
            <a:r>
              <a:rPr lang="en-US" dirty="0" smtClean="0"/>
              <a:t>Semester </a:t>
            </a:r>
            <a:r>
              <a:rPr lang="en-US" dirty="0" err="1" smtClean="0"/>
              <a:t>Gasal</a:t>
            </a:r>
            <a:r>
              <a:rPr lang="en-US" smtClean="0"/>
              <a:t> </a:t>
            </a:r>
            <a:r>
              <a:rPr lang="en-US" smtClean="0"/>
              <a:t>2018/2019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Cascading is a method used to resolve potential conflicts between the various types </a:t>
            </a:r>
            <a:r>
              <a:rPr lang="en-US" dirty="0" smtClean="0"/>
              <a:t>of style </a:t>
            </a:r>
            <a:r>
              <a:rPr lang="en-US" dirty="0"/>
              <a:t>sheet a browser supports, and apply them in order of precedence by who </a:t>
            </a:r>
            <a:r>
              <a:rPr lang="en-US" dirty="0" smtClean="0"/>
              <a:t>created them</a:t>
            </a:r>
            <a:r>
              <a:rPr lang="en-US" dirty="0"/>
              <a:t>, the method used to create the style, and the types of properties selected.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423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Sheet Creator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In </a:t>
            </a:r>
            <a:r>
              <a:rPr lang="id-ID" dirty="0" smtClean="0"/>
              <a:t>order</a:t>
            </a:r>
            <a:r>
              <a:rPr lang="en-US" dirty="0" smtClean="0"/>
              <a:t> of </a:t>
            </a:r>
            <a:r>
              <a:rPr lang="en-US" dirty="0"/>
              <a:t>precedence from </a:t>
            </a:r>
            <a:r>
              <a:rPr lang="en-US" dirty="0" smtClean="0"/>
              <a:t>low to high, </a:t>
            </a:r>
            <a:r>
              <a:rPr lang="en-US" dirty="0"/>
              <a:t>they are as follows:</a:t>
            </a:r>
          </a:p>
          <a:p>
            <a:r>
              <a:rPr lang="id-ID" dirty="0" smtClean="0"/>
              <a:t>1.</a:t>
            </a:r>
            <a:r>
              <a:rPr lang="en-US" dirty="0" smtClean="0"/>
              <a:t> </a:t>
            </a:r>
            <a:r>
              <a:rPr lang="en-US" dirty="0"/>
              <a:t>Those created by the </a:t>
            </a:r>
            <a:r>
              <a:rPr lang="en-US" dirty="0" smtClean="0"/>
              <a:t>browser</a:t>
            </a:r>
          </a:p>
          <a:p>
            <a:r>
              <a:rPr lang="en-US" dirty="0" smtClean="0"/>
              <a:t>2. Those </a:t>
            </a:r>
            <a:r>
              <a:rPr lang="en-US" dirty="0"/>
              <a:t>created by the user</a:t>
            </a:r>
          </a:p>
          <a:p>
            <a:r>
              <a:rPr lang="en-US" dirty="0" smtClean="0"/>
              <a:t>3. Those </a:t>
            </a:r>
            <a:r>
              <a:rPr lang="en-US" dirty="0"/>
              <a:t>created by a document’s </a:t>
            </a:r>
            <a:r>
              <a:rPr lang="en-US" dirty="0" smtClean="0"/>
              <a:t>author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51961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Types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b="1" dirty="0"/>
              <a:t>Default Styles</a:t>
            </a:r>
          </a:p>
          <a:p>
            <a:pPr lvl="1"/>
            <a:r>
              <a:rPr lang="en-US" dirty="0"/>
              <a:t>The lowest level of style precedence is the default styling applied by a web browser.</a:t>
            </a:r>
          </a:p>
          <a:p>
            <a:r>
              <a:rPr lang="id-ID" b="1" dirty="0"/>
              <a:t>User Styles</a:t>
            </a:r>
          </a:p>
          <a:p>
            <a:pPr lvl="1"/>
            <a:r>
              <a:rPr lang="en-US" dirty="0"/>
              <a:t>These are the next highest precedence of styles, and they are supported by </a:t>
            </a:r>
            <a:r>
              <a:rPr lang="en-US" dirty="0" smtClean="0"/>
              <a:t>most modern </a:t>
            </a:r>
            <a:r>
              <a:rPr lang="en-US" dirty="0"/>
              <a:t>browsers but are implemented differently by each</a:t>
            </a:r>
            <a:r>
              <a:rPr lang="en-US" dirty="0" smtClean="0"/>
              <a:t>.</a:t>
            </a:r>
          </a:p>
          <a:p>
            <a:r>
              <a:rPr lang="id-ID" b="1" dirty="0"/>
              <a:t>External Style </a:t>
            </a:r>
            <a:r>
              <a:rPr lang="id-ID" b="1" dirty="0" smtClean="0"/>
              <a:t>Sheets</a:t>
            </a:r>
            <a:endParaRPr lang="en-US" b="1" dirty="0" smtClean="0"/>
          </a:p>
          <a:p>
            <a:r>
              <a:rPr lang="id-ID" b="1" dirty="0"/>
              <a:t>Internal </a:t>
            </a:r>
            <a:r>
              <a:rPr lang="id-ID" b="1" dirty="0" smtClean="0"/>
              <a:t>Styles</a:t>
            </a:r>
            <a:endParaRPr lang="en-US" b="1" dirty="0" smtClean="0"/>
          </a:p>
          <a:p>
            <a:r>
              <a:rPr lang="id-ID" b="1" dirty="0"/>
              <a:t>Inline Styles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0510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>
            <a:normAutofit/>
          </a:bodyPr>
          <a:lstStyle/>
          <a:p>
            <a:r>
              <a:rPr lang="id-ID" dirty="0" smtClean="0"/>
              <a:t>CSS Syntax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85638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The selector points to the HTML element you want to style.</a:t>
            </a:r>
          </a:p>
          <a:p>
            <a:r>
              <a:rPr lang="en-US" sz="2800" dirty="0"/>
              <a:t>The declaration block contains one or more declarations separated by semicolons.</a:t>
            </a:r>
          </a:p>
          <a:p>
            <a:r>
              <a:rPr lang="en-US" sz="2800" dirty="0"/>
              <a:t>Each declaration includes a CSS property name and a value, separated by a colon.</a:t>
            </a:r>
          </a:p>
          <a:p>
            <a:r>
              <a:rPr lang="en-US" sz="2800" dirty="0"/>
              <a:t>A CSS declaration always ends with a semicolon, and declaration blocks are surrounded by curly braces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65" y="1556792"/>
            <a:ext cx="7421221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52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The element </a:t>
            </a:r>
            <a:r>
              <a:rPr lang="id-ID" dirty="0" smtClean="0"/>
              <a:t>Selector</a:t>
            </a:r>
            <a:endParaRPr lang="en-US" dirty="0" smtClean="0"/>
          </a:p>
          <a:p>
            <a:r>
              <a:rPr lang="en-US" dirty="0" smtClean="0"/>
              <a:t>The descendant selector</a:t>
            </a:r>
          </a:p>
          <a:p>
            <a:r>
              <a:rPr lang="en-US" dirty="0" smtClean="0"/>
              <a:t>The child selector</a:t>
            </a:r>
          </a:p>
          <a:p>
            <a:r>
              <a:rPr lang="id-ID" dirty="0" smtClean="0"/>
              <a:t>The </a:t>
            </a:r>
            <a:r>
              <a:rPr lang="id-ID" dirty="0"/>
              <a:t>id Selector</a:t>
            </a:r>
          </a:p>
          <a:p>
            <a:r>
              <a:rPr lang="id-ID" dirty="0"/>
              <a:t>The class Selector</a:t>
            </a:r>
          </a:p>
          <a:p>
            <a:r>
              <a:rPr lang="id-ID" dirty="0"/>
              <a:t>Grouping Selectors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697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The </a:t>
            </a:r>
            <a:r>
              <a:rPr lang="en-US" dirty="0" smtClean="0"/>
              <a:t>E</a:t>
            </a:r>
            <a:r>
              <a:rPr lang="id-ID" dirty="0" smtClean="0"/>
              <a:t>lement Selector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element selector selects elements based on the element name.</a:t>
            </a:r>
          </a:p>
          <a:p>
            <a:r>
              <a:rPr lang="en-US" sz="2800" dirty="0"/>
              <a:t>You can select all &lt;p&gt; elements on a page like this</a:t>
            </a:r>
          </a:p>
          <a:p>
            <a:pPr marL="0" indent="0">
              <a:buNone/>
            </a:pPr>
            <a:r>
              <a:rPr lang="id-ID" sz="28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id-ID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d-ID" sz="28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2800" dirty="0">
                <a:solidFill>
                  <a:srgbClr val="FF0000"/>
                </a:solidFill>
                <a:latin typeface="Consolas" panose="020B0609020204030204" pitchFamily="49" charset="0"/>
              </a:rPr>
              <a:t>    text-align</a:t>
            </a:r>
            <a:r>
              <a:rPr lang="id-ID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sz="2800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id-ID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sz="28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2800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id-ID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sz="2800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id-ID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sz="28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69544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The Descendant </a:t>
            </a:r>
            <a:r>
              <a:rPr lang="id-ID" dirty="0" smtClean="0"/>
              <a:t>Selector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Descendant </a:t>
            </a:r>
            <a:r>
              <a:rPr lang="en-US" sz="2800" dirty="0"/>
              <a:t>selectors let you apply styles to elements that are contained within </a:t>
            </a:r>
            <a:r>
              <a:rPr lang="en-US" sz="2800" dirty="0" smtClean="0"/>
              <a:t>other </a:t>
            </a:r>
            <a:r>
              <a:rPr lang="id-ID" sz="2800" dirty="0" smtClean="0"/>
              <a:t>elements</a:t>
            </a:r>
            <a:r>
              <a:rPr lang="id-ID" sz="2800" dirty="0"/>
              <a:t>. </a:t>
            </a:r>
            <a:endParaRPr lang="en-US" sz="2800" dirty="0" smtClean="0"/>
          </a:p>
          <a:p>
            <a:r>
              <a:rPr lang="en-US" sz="2800" dirty="0"/>
              <a:t>For example, the following rule sets all text within &lt;b&gt;...&lt;/b&gt; tags to </a:t>
            </a:r>
            <a:r>
              <a:rPr lang="en-US" sz="2800" dirty="0" smtClean="0"/>
              <a:t>red, but </a:t>
            </a:r>
            <a:r>
              <a:rPr lang="en-US" sz="2800" dirty="0"/>
              <a:t>only if they occur within &lt;p&gt;...&lt;/p&gt; </a:t>
            </a:r>
            <a:r>
              <a:rPr lang="en-US" sz="2800" dirty="0" smtClean="0"/>
              <a:t>tags.</a:t>
            </a:r>
          </a:p>
          <a:p>
            <a:r>
              <a:rPr lang="en-US" sz="2800" dirty="0" smtClean="0"/>
              <a:t> Example: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&lt;</a:t>
            </a:r>
            <a:r>
              <a:rPr lang="en-US" sz="2800" dirty="0"/>
              <a:t>p&gt;&lt;b&gt;Hello&lt;/b&gt; there&lt;/p&gt;):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id-ID" sz="2800" dirty="0" smtClean="0">
                <a:latin typeface="Consolas" panose="020B0609020204030204" pitchFamily="49" charset="0"/>
              </a:rPr>
              <a:t>p </a:t>
            </a:r>
            <a:r>
              <a:rPr lang="id-ID" sz="2800" dirty="0">
                <a:latin typeface="Consolas" panose="020B0609020204030204" pitchFamily="49" charset="0"/>
              </a:rPr>
              <a:t>b { color:red; }</a:t>
            </a:r>
          </a:p>
        </p:txBody>
      </p:sp>
    </p:spTree>
    <p:extLst>
      <p:ext uri="{BB962C8B-B14F-4D97-AF65-F5344CB8AC3E}">
        <p14:creationId xmlns:p14="http://schemas.microsoft.com/office/powerpoint/2010/main" val="2197063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The Descendant </a:t>
            </a:r>
            <a:r>
              <a:rPr lang="id-ID" dirty="0" smtClean="0"/>
              <a:t>Selector</a:t>
            </a:r>
            <a:r>
              <a:rPr lang="en-US" dirty="0" smtClean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99357"/>
            <a:ext cx="5624073" cy="54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67" y="2996952"/>
            <a:ext cx="2650101" cy="287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4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child selector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child selector is similar to the descendant selector but is more restrictive </a:t>
            </a:r>
            <a:r>
              <a:rPr lang="en-US" sz="2800" dirty="0" smtClean="0"/>
              <a:t>about when </a:t>
            </a:r>
            <a:r>
              <a:rPr lang="en-US" sz="2800" dirty="0"/>
              <a:t>the style will be applied, by selecting only those elements that are direct </a:t>
            </a:r>
            <a:r>
              <a:rPr lang="en-US" sz="2800" dirty="0" err="1" smtClean="0"/>
              <a:t>chil</a:t>
            </a:r>
            <a:r>
              <a:rPr lang="id-ID" sz="2800" dirty="0" smtClean="0"/>
              <a:t>dren </a:t>
            </a:r>
            <a:r>
              <a:rPr lang="id-ID" sz="2800" dirty="0"/>
              <a:t>of another element. </a:t>
            </a:r>
            <a:endParaRPr lang="en-US" sz="2800" dirty="0" smtClean="0"/>
          </a:p>
          <a:p>
            <a:r>
              <a:rPr lang="en-US" sz="2800" dirty="0" smtClean="0"/>
              <a:t>Html: </a:t>
            </a:r>
            <a:r>
              <a:rPr lang="nn-NO" sz="2800" dirty="0"/>
              <a:t>&lt;p&gt;&lt;i&gt;&lt;b&gt;Hello&lt;/b&gt; there&lt;/i&gt;&lt;/p</a:t>
            </a:r>
            <a:r>
              <a:rPr lang="nn-NO" sz="2800" dirty="0" smtClean="0"/>
              <a:t>&gt;</a:t>
            </a:r>
          </a:p>
          <a:p>
            <a:r>
              <a:rPr lang="nn-NO" sz="2800" dirty="0" smtClean="0"/>
              <a:t>Descendant selector: </a:t>
            </a:r>
            <a:r>
              <a:rPr lang="id-ID" sz="2800" dirty="0"/>
              <a:t>p b { color:red; </a:t>
            </a:r>
            <a:r>
              <a:rPr lang="id-ID" sz="2800" dirty="0" smtClean="0"/>
              <a:t>}</a:t>
            </a:r>
            <a:endParaRPr lang="en-US" sz="2800" dirty="0" smtClean="0"/>
          </a:p>
          <a:p>
            <a:r>
              <a:rPr lang="en-US" sz="2800" dirty="0" smtClean="0"/>
              <a:t>Child selector: </a:t>
            </a:r>
            <a:r>
              <a:rPr lang="id-ID" sz="2800" dirty="0"/>
              <a:t>p &gt; b { color:red; }</a:t>
            </a:r>
          </a:p>
        </p:txBody>
      </p:sp>
    </p:spTree>
    <p:extLst>
      <p:ext uri="{BB962C8B-B14F-4D97-AF65-F5344CB8AC3E}">
        <p14:creationId xmlns:p14="http://schemas.microsoft.com/office/powerpoint/2010/main" val="2863131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2484" y="1938288"/>
            <a:ext cx="2069876" cy="34943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46138"/>
            <a:ext cx="4112619" cy="51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5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CSS?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HTML was NEVER intended to contain tags for formatting a web page!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HTML was created to </a:t>
            </a:r>
            <a:r>
              <a:rPr lang="en-US" sz="2400" b="1" dirty="0"/>
              <a:t>describe the content</a:t>
            </a:r>
            <a:r>
              <a:rPr lang="en-US" sz="2400" dirty="0"/>
              <a:t> of a web page, like: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&lt;h1&gt;This is a heading&lt;/h1&gt;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&lt;p&gt;This is a paragraph.&lt;/p</a:t>
            </a:r>
            <a:r>
              <a:rPr lang="en-US" sz="2400" dirty="0" smtClean="0"/>
              <a:t>&gt;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style definitions are normally saved in external .</a:t>
            </a:r>
            <a:r>
              <a:rPr lang="en-US" sz="2400" dirty="0" err="1"/>
              <a:t>css</a:t>
            </a:r>
            <a:r>
              <a:rPr lang="en-US" sz="2400" dirty="0"/>
              <a:t> files.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With an external stylesheet file, you can change the look of an entire website by changing just one file!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16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The id </a:t>
            </a:r>
            <a:r>
              <a:rPr lang="id-ID" dirty="0" smtClean="0"/>
              <a:t>Selector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id selector uses the id attribute of an HTML element to select a specific element.</a:t>
            </a:r>
          </a:p>
          <a:p>
            <a:r>
              <a:rPr lang="en-US" sz="2800" dirty="0"/>
              <a:t>The id of an element should be unique within a page, so the id selector is used to select one unique element!</a:t>
            </a:r>
          </a:p>
          <a:p>
            <a:r>
              <a:rPr lang="en-US" sz="2800" dirty="0"/>
              <a:t>To select an element with a specific id, write a hash (#) character, followed by the id of the element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id-ID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5445224"/>
            <a:ext cx="5120569" cy="576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063183"/>
            <a:ext cx="5980921" cy="45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1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The class </a:t>
            </a:r>
            <a:r>
              <a:rPr lang="id-ID" dirty="0" smtClean="0"/>
              <a:t>Selector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class selector selects elements with a specific class attribute.</a:t>
            </a:r>
          </a:p>
          <a:p>
            <a:r>
              <a:rPr lang="en-US" sz="2800" dirty="0"/>
              <a:t>To select elements with a specific class, write a period (.) character, followed by the name of the class.</a:t>
            </a:r>
          </a:p>
          <a:p>
            <a:pPr marL="0" indent="0">
              <a:buNone/>
            </a:pPr>
            <a:endParaRPr lang="id-ID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205349"/>
            <a:ext cx="6604270" cy="497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73" y="5085184"/>
            <a:ext cx="7698860" cy="65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8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Grouping </a:t>
            </a:r>
            <a:r>
              <a:rPr lang="id-ID" dirty="0" smtClean="0"/>
              <a:t>Selectors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>h1 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    text-align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/>
            </a:r>
            <a:br>
              <a:rPr lang="id-ID" dirty="0"/>
            </a:b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>h2 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    text-align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/>
            </a:r>
            <a:br>
              <a:rPr lang="id-ID" dirty="0"/>
            </a:b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    text-align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29941"/>
            <a:ext cx="41044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>
                <a:solidFill>
                  <a:srgbClr val="A52A2A"/>
                </a:solidFill>
                <a:latin typeface="Consolas" panose="020B0609020204030204" pitchFamily="49" charset="0"/>
              </a:rPr>
              <a:t>h1, h2, p </a:t>
            </a: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text-align</a:t>
            </a: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813564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The Attribute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</a:t>
            </a:r>
            <a:r>
              <a:rPr lang="en-US" sz="2800" dirty="0" smtClean="0"/>
              <a:t>sing </a:t>
            </a:r>
            <a:r>
              <a:rPr lang="en-US" sz="2800" dirty="0"/>
              <a:t>this type of selector can save </a:t>
            </a:r>
            <a:r>
              <a:rPr lang="en-US" sz="2800" dirty="0" smtClean="0"/>
              <a:t>you from </a:t>
            </a:r>
            <a:r>
              <a:rPr lang="en-US" sz="2800" dirty="0"/>
              <a:t>having to use IDs and classes to refer to </a:t>
            </a:r>
            <a:r>
              <a:rPr lang="en-US" sz="2800" dirty="0" smtClean="0"/>
              <a:t>them.</a:t>
            </a:r>
          </a:p>
          <a:p>
            <a:r>
              <a:rPr lang="en-US" sz="2800" dirty="0" smtClean="0"/>
              <a:t>Example: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   </a:t>
            </a:r>
            <a:r>
              <a:rPr lang="id-ID" sz="2400" dirty="0" smtClean="0">
                <a:latin typeface="Consolas" panose="020B0609020204030204" pitchFamily="49" charset="0"/>
              </a:rPr>
              <a:t>form </a:t>
            </a:r>
            <a:r>
              <a:rPr lang="id-ID" sz="2400" dirty="0">
                <a:latin typeface="Consolas" panose="020B0609020204030204" pitchFamily="49" charset="0"/>
              </a:rPr>
              <a:t>input[type="submit"] { width:100px; </a:t>
            </a:r>
            <a:r>
              <a:rPr lang="id-ID" sz="2400" dirty="0" smtClean="0">
                <a:latin typeface="Consolas" panose="020B0609020204030204" pitchFamily="49" charset="0"/>
              </a:rPr>
              <a:t>}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800" dirty="0" smtClean="0"/>
              <a:t>Select </a:t>
            </a:r>
            <a:r>
              <a:rPr lang="id-ID" sz="2800" dirty="0" smtClean="0"/>
              <a:t>only </a:t>
            </a:r>
            <a:r>
              <a:rPr lang="id-ID" sz="2800" dirty="0"/>
              <a:t>form </a:t>
            </a:r>
            <a:r>
              <a:rPr lang="id-ID" sz="2800" dirty="0" smtClean="0"/>
              <a:t>input</a:t>
            </a:r>
            <a:r>
              <a:rPr lang="en-US" sz="2800" dirty="0" smtClean="0"/>
              <a:t> elements </a:t>
            </a:r>
            <a:r>
              <a:rPr lang="en-US" sz="2800" dirty="0"/>
              <a:t>with that attribute type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988770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Comments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Comments are used to explain the code, and may help when you edit the source code at a later date.</a:t>
            </a:r>
          </a:p>
          <a:p>
            <a:r>
              <a:rPr lang="en-US" sz="2800" dirty="0"/>
              <a:t>Comments are ignored by browsers.</a:t>
            </a:r>
          </a:p>
          <a:p>
            <a:r>
              <a:rPr lang="en-US" sz="2800" dirty="0"/>
              <a:t>A CSS comment starts with /* and ends with */. Comments can also span multiple </a:t>
            </a:r>
            <a:r>
              <a:rPr lang="en-US" sz="2800" dirty="0" smtClean="0"/>
              <a:t>lines.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293096"/>
            <a:ext cx="3796114" cy="576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823" y="4293095"/>
            <a:ext cx="1911497" cy="18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07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637303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4107904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Units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Examples</a:t>
                      </a:r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Pixel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One pixel equals the width/height of a single dot on the screen, and so this measurement is best suited to monitors.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.classname { margin:5px; }</a:t>
                      </a:r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Points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point is equivalent in size to 1/72 of an inch. The measurement comes from a print </a:t>
                      </a:r>
                      <a:r>
                        <a:rPr lang="id-ID" sz="2000" dirty="0" smtClean="0"/>
                        <a:t>design background</a:t>
                      </a:r>
                      <a:r>
                        <a:rPr lang="en-US" sz="20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.classname { font-size:14pt; }</a:t>
                      </a:r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Inches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 inch is the equivalent of 72 points and is also a measurement type best suited for </a:t>
                      </a:r>
                      <a:r>
                        <a:rPr lang="id-ID" sz="2000" dirty="0" smtClean="0"/>
                        <a:t>print.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.classname { width:3in; }</a:t>
                      </a:r>
                    </a:p>
                    <a:p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Centimeters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/>
                        <a:t>One centimeter is</a:t>
                      </a:r>
                      <a:r>
                        <a:rPr lang="en-US" sz="2000" dirty="0" smtClean="0"/>
                        <a:t> a little over 28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.classname { height:2cm; 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Millimeters 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 millimeter is 1/10 of a centimeter (or almost 3 points).</a:t>
                      </a:r>
                      <a:endParaRPr lang="id-ID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.classname { font-size:5mm; 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423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(cont.)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326820"/>
              </p:ext>
            </p:extLst>
          </p:nvPr>
        </p:nvGraphicFramePr>
        <p:xfrm>
          <a:off x="457200" y="1445840"/>
          <a:ext cx="822960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5256584"/>
                <a:gridCol w="18825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Units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Examples</a:t>
                      </a:r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Picas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pica is another print typographic measurement, which is equivalent to 12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.classname { font-size:1pc; }</a:t>
                      </a:r>
                    </a:p>
                    <a:p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Ems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 </a:t>
                      </a:r>
                      <a:r>
                        <a:rPr lang="en-US" sz="2000" dirty="0" err="1" smtClean="0"/>
                        <a:t>em</a:t>
                      </a:r>
                      <a:r>
                        <a:rPr lang="en-US" sz="2000" dirty="0" smtClean="0"/>
                        <a:t> is equal to the current font size and is therefore one of the more useful measurements for CSS since it is used to describe relative dimensions.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.classname { font-size:2em; }</a:t>
                      </a:r>
                    </a:p>
                    <a:p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Exs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 ex is also related to the current font size; it is equivalent to the height of a </a:t>
                      </a:r>
                      <a:r>
                        <a:rPr lang="id-ID" sz="2000" dirty="0" smtClean="0"/>
                        <a:t>lowercase letter x.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.classname { width:20ex; }</a:t>
                      </a:r>
                    </a:p>
                    <a:p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Percents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Whereas 1 </a:t>
                      </a:r>
                      <a:r>
                        <a:rPr lang="en-US" sz="2000" dirty="0" err="1" smtClean="0"/>
                        <a:t>em</a:t>
                      </a:r>
                      <a:r>
                        <a:rPr lang="en-US" sz="2000" dirty="0" smtClean="0"/>
                        <a:t> equals the current font size, the same size is 100 in percent. When not relating to a font, this unit is relative to the size of the container of the </a:t>
                      </a:r>
                      <a:r>
                        <a:rPr lang="id-ID" sz="2000" dirty="0" smtClean="0"/>
                        <a:t>property being accessed.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.classname { height:120%; }</a:t>
                      </a:r>
                    </a:p>
                    <a:p>
                      <a:endParaRPr lang="id-ID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461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862931"/>
            <a:ext cx="41148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03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 and </a:t>
            </a:r>
            <a:r>
              <a:rPr lang="en-US" dirty="0" err="1" smtClean="0"/>
              <a:t>Typhography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Font-family</a:t>
            </a:r>
          </a:p>
          <a:p>
            <a:r>
              <a:rPr lang="en-US" dirty="0" smtClean="0"/>
              <a:t>Font-style</a:t>
            </a:r>
          </a:p>
          <a:p>
            <a:r>
              <a:rPr lang="en-US" dirty="0" smtClean="0"/>
              <a:t>Font-size</a:t>
            </a:r>
          </a:p>
          <a:p>
            <a:r>
              <a:rPr lang="en-US" dirty="0" smtClean="0"/>
              <a:t>Font-weight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11150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Font-family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font-family property assigns the font to use.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also supports listing a variety </a:t>
            </a:r>
            <a:r>
              <a:rPr lang="en-US" sz="2400" dirty="0" smtClean="0"/>
              <a:t>of fonts </a:t>
            </a:r>
            <a:r>
              <a:rPr lang="en-US" sz="2400" dirty="0"/>
              <a:t>in order of preference from left to right, so that styling can fall back </a:t>
            </a:r>
            <a:r>
              <a:rPr lang="en-US" sz="2400" dirty="0" smtClean="0"/>
              <a:t>gracefully when </a:t>
            </a:r>
            <a:r>
              <a:rPr lang="en-US" sz="2400" dirty="0"/>
              <a:t>the user doesn’t have the preferred font installed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Where a font name is made up of two or more words, you must enclose the name </a:t>
            </a:r>
            <a:r>
              <a:rPr lang="en-US" sz="2400" dirty="0" smtClean="0"/>
              <a:t>in </a:t>
            </a:r>
            <a:r>
              <a:rPr lang="id-ID" sz="2400" dirty="0" smtClean="0"/>
              <a:t>quotation marks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p { font-family:Verdana, Arial, Helvetica, sans-serif; 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p {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font-family:"Times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New Roman", Georgia, serif; }</a:t>
            </a:r>
            <a:endParaRPr lang="id-ID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46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Styling HTML with CSS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d-ID" sz="2800" dirty="0" smtClean="0"/>
              <a:t>CSS stands for </a:t>
            </a:r>
            <a:r>
              <a:rPr lang="id-ID" sz="2800" b="1" dirty="0" smtClean="0"/>
              <a:t>C</a:t>
            </a:r>
            <a:r>
              <a:rPr lang="id-ID" sz="2800" dirty="0" smtClean="0"/>
              <a:t>ascading </a:t>
            </a:r>
            <a:r>
              <a:rPr lang="id-ID" sz="2800" b="1" dirty="0" smtClean="0"/>
              <a:t>S</a:t>
            </a:r>
            <a:r>
              <a:rPr lang="id-ID" sz="2800" dirty="0" smtClean="0"/>
              <a:t>tyle </a:t>
            </a:r>
            <a:r>
              <a:rPr lang="id-ID" sz="2800" b="1" dirty="0" smtClean="0"/>
              <a:t>S</a:t>
            </a:r>
            <a:r>
              <a:rPr lang="id-ID" sz="2800" dirty="0" smtClean="0"/>
              <a:t>heets</a:t>
            </a:r>
          </a:p>
          <a:p>
            <a:pPr>
              <a:lnSpc>
                <a:spcPct val="110000"/>
              </a:lnSpc>
            </a:pPr>
            <a:r>
              <a:rPr lang="id-ID" sz="2800" dirty="0" smtClean="0"/>
              <a:t>Styling can be added to HTML elements in 3 ways:</a:t>
            </a:r>
          </a:p>
          <a:p>
            <a:pPr marL="712788" lvl="0" indent="-355600">
              <a:lnSpc>
                <a:spcPct val="110000"/>
              </a:lnSpc>
              <a:buFont typeface="Wingdings" pitchFamily="2" charset="2"/>
              <a:buChar char="§"/>
            </a:pPr>
            <a:r>
              <a:rPr lang="id-ID" sz="2800" dirty="0" smtClean="0"/>
              <a:t>Inline - using a </a:t>
            </a:r>
            <a:r>
              <a:rPr lang="id-ID" sz="2800" b="1" dirty="0" smtClean="0"/>
              <a:t>style attribute</a:t>
            </a:r>
            <a:r>
              <a:rPr lang="id-ID" sz="2800" dirty="0" smtClean="0"/>
              <a:t> in HTML elements</a:t>
            </a:r>
          </a:p>
          <a:p>
            <a:pPr marL="712788" lvl="0" indent="-355600">
              <a:lnSpc>
                <a:spcPct val="110000"/>
              </a:lnSpc>
              <a:buFont typeface="Wingdings" pitchFamily="2" charset="2"/>
              <a:buChar char="§"/>
            </a:pPr>
            <a:r>
              <a:rPr lang="id-ID" sz="2800" dirty="0" smtClean="0"/>
              <a:t>Internal - using a </a:t>
            </a:r>
            <a:r>
              <a:rPr lang="id-ID" sz="2800" b="1" dirty="0" smtClean="0"/>
              <a:t>&lt;style&gt; element</a:t>
            </a:r>
            <a:r>
              <a:rPr lang="id-ID" sz="2800" dirty="0" smtClean="0"/>
              <a:t> in the HTML &lt;head&gt; section</a:t>
            </a:r>
          </a:p>
          <a:p>
            <a:pPr marL="712788" lvl="0" indent="-355600">
              <a:lnSpc>
                <a:spcPct val="110000"/>
              </a:lnSpc>
              <a:buFont typeface="Wingdings" pitchFamily="2" charset="2"/>
              <a:buChar char="§"/>
            </a:pPr>
            <a:r>
              <a:rPr lang="id-ID" sz="2800" dirty="0" smtClean="0"/>
              <a:t>External - using one or more </a:t>
            </a:r>
            <a:r>
              <a:rPr lang="id-ID" sz="2800" b="1" dirty="0" smtClean="0"/>
              <a:t>external CSS files</a:t>
            </a:r>
          </a:p>
          <a:p>
            <a:pPr>
              <a:lnSpc>
                <a:spcPct val="110000"/>
              </a:lnSpc>
            </a:pPr>
            <a:r>
              <a:rPr lang="id-ID" sz="2800" dirty="0" smtClean="0"/>
              <a:t>The most common way to add styling, is to keep the styles in </a:t>
            </a:r>
            <a:r>
              <a:rPr lang="id-ID" sz="2800" b="1" dirty="0" smtClean="0"/>
              <a:t>separate CSS files</a:t>
            </a:r>
            <a:r>
              <a:rPr lang="id-ID" sz="2800" dirty="0" smtClean="0"/>
              <a:t>. </a:t>
            </a:r>
          </a:p>
          <a:p>
            <a:pPr>
              <a:lnSpc>
                <a:spcPct val="110000"/>
              </a:lnSpc>
            </a:pP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With the font-style property, you can choose to display a font normally, in </a:t>
            </a:r>
            <a:r>
              <a:rPr lang="en-US" sz="2800" dirty="0" smtClean="0"/>
              <a:t>italics, </a:t>
            </a:r>
            <a:r>
              <a:rPr lang="id-ID" sz="2800" dirty="0" smtClean="0"/>
              <a:t>or </a:t>
            </a:r>
            <a:r>
              <a:rPr lang="id-ID" sz="2800" dirty="0"/>
              <a:t>obliquely. </a:t>
            </a:r>
            <a:endParaRPr lang="en-US" sz="2800" dirty="0" smtClean="0"/>
          </a:p>
          <a:p>
            <a:pPr marL="0" indent="0">
              <a:buNone/>
            </a:pP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.normal  { font-style:normal;  }</a:t>
            </a:r>
          </a:p>
          <a:p>
            <a:pPr marL="0" indent="0">
              <a:buNone/>
            </a:pP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.italic  { font-style:italic;  }</a:t>
            </a:r>
          </a:p>
          <a:p>
            <a:pPr marL="0" indent="0">
              <a:buNone/>
            </a:pP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.oblique { font-style:oblique; }</a:t>
            </a:r>
          </a:p>
        </p:txBody>
      </p:sp>
    </p:spTree>
    <p:extLst>
      <p:ext uri="{BB962C8B-B14F-4D97-AF65-F5344CB8AC3E}">
        <p14:creationId xmlns:p14="http://schemas.microsoft.com/office/powerpoint/2010/main" val="360460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here </a:t>
            </a:r>
            <a:r>
              <a:rPr lang="en-US" sz="2800" dirty="0"/>
              <a:t>are a </a:t>
            </a:r>
            <a:r>
              <a:rPr lang="en-US" sz="2800" dirty="0" smtClean="0"/>
              <a:t>two main types</a:t>
            </a:r>
            <a:r>
              <a:rPr lang="en-US" sz="2800" dirty="0"/>
              <a:t> </a:t>
            </a:r>
            <a:r>
              <a:rPr lang="en-US" sz="2800" dirty="0" smtClean="0"/>
              <a:t>you </a:t>
            </a:r>
            <a:r>
              <a:rPr lang="en-US" sz="2800" dirty="0"/>
              <a:t>can change a </a:t>
            </a:r>
            <a:r>
              <a:rPr lang="en-US" sz="2800" dirty="0" smtClean="0"/>
              <a:t>font’s size, they are: fixed and relative.</a:t>
            </a:r>
          </a:p>
          <a:p>
            <a:r>
              <a:rPr lang="en-US" sz="2800" dirty="0" smtClean="0"/>
              <a:t>Fixed</a:t>
            </a:r>
          </a:p>
          <a:p>
            <a:pPr marL="0" indent="0">
              <a:buNone/>
            </a:pP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p { font-size:14pt; }</a:t>
            </a:r>
          </a:p>
          <a:p>
            <a:r>
              <a:rPr lang="en-US" sz="2800" dirty="0" smtClean="0"/>
              <a:t>Relative:</a:t>
            </a:r>
          </a:p>
          <a:p>
            <a:pPr marL="0" indent="0">
              <a:buNone/>
            </a:pP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h1 { font-size:240%; }</a:t>
            </a:r>
          </a:p>
          <a:p>
            <a:pPr marL="0" indent="0">
              <a:buNone/>
            </a:pP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h2 { font-size:200%; }</a:t>
            </a:r>
          </a:p>
          <a:p>
            <a:pPr marL="0" indent="0">
              <a:buNone/>
            </a:pP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h3 { font-size:160%; }</a:t>
            </a:r>
          </a:p>
          <a:p>
            <a:pPr marL="0" indent="0">
              <a:buNone/>
            </a:pP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h4 { font-size:120%; }</a:t>
            </a:r>
          </a:p>
        </p:txBody>
      </p:sp>
    </p:spTree>
    <p:extLst>
      <p:ext uri="{BB962C8B-B14F-4D97-AF65-F5344CB8AC3E}">
        <p14:creationId xmlns:p14="http://schemas.microsoft.com/office/powerpoint/2010/main" val="3583024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Font-weight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font-weight property, you can choose how boldly to display a font. </a:t>
            </a:r>
            <a:endParaRPr lang="en-US" dirty="0" smtClean="0"/>
          </a:p>
          <a:p>
            <a:r>
              <a:rPr lang="en-US" dirty="0" smtClean="0"/>
              <a:t>Possible values: bold, normal.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.bold { font-weight:bold; }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1923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Text Styles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Decoration</a:t>
            </a:r>
          </a:p>
          <a:p>
            <a:r>
              <a:rPr lang="en-US" dirty="0" smtClean="0"/>
              <a:t>Spacing</a:t>
            </a:r>
          </a:p>
          <a:p>
            <a:r>
              <a:rPr lang="en-US" dirty="0" smtClean="0"/>
              <a:t>Alignment</a:t>
            </a:r>
          </a:p>
          <a:p>
            <a:r>
              <a:rPr lang="en-US" dirty="0" err="1" smtClean="0"/>
              <a:t>Tranformation</a:t>
            </a:r>
            <a:endParaRPr lang="en-US" dirty="0" smtClean="0"/>
          </a:p>
          <a:p>
            <a:r>
              <a:rPr lang="en-US" dirty="0" smtClean="0"/>
              <a:t>Indenting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78194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Text-decoration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the text-decoration property, you can apply effects to text such as </a:t>
            </a:r>
            <a:r>
              <a:rPr lang="en-US" sz="2400" dirty="0" smtClean="0"/>
              <a:t>underline, </a:t>
            </a:r>
            <a:r>
              <a:rPr lang="id-ID" sz="2400" dirty="0" smtClean="0"/>
              <a:t>line-through</a:t>
            </a:r>
            <a:r>
              <a:rPr lang="id-ID" sz="2400" dirty="0"/>
              <a:t>, overline, and blink</a:t>
            </a:r>
            <a:r>
              <a:rPr lang="id-ID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.over { text-decoration:overline; }</a:t>
            </a:r>
          </a:p>
          <a:p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048692"/>
            <a:ext cx="4680520" cy="32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89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number of different properties allow you to modify line, word, and letter spacing.</a:t>
            </a:r>
          </a:p>
          <a:p>
            <a:pPr>
              <a:lnSpc>
                <a:spcPct val="120000"/>
              </a:lnSpc>
            </a:pPr>
            <a:r>
              <a:rPr lang="en-US" dirty="0"/>
              <a:t>For example, the following rules change the line spacing for paragraphs by </a:t>
            </a:r>
            <a:r>
              <a:rPr lang="en-US" dirty="0" smtClean="0"/>
              <a:t>modifying the </a:t>
            </a:r>
            <a:r>
              <a:rPr lang="en-US" dirty="0"/>
              <a:t>line-height property to be 25 percent greater, the word-spacing property is </a:t>
            </a:r>
            <a:r>
              <a:rPr lang="en-US" dirty="0" smtClean="0"/>
              <a:t>set to </a:t>
            </a:r>
            <a:r>
              <a:rPr lang="en-US" dirty="0"/>
              <a:t>30 pixels, and letter-spacing is set to 3 </a:t>
            </a:r>
            <a:r>
              <a:rPr lang="en-US" dirty="0" smtClean="0"/>
              <a:t>pixels.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  line-height   :125%;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  word-spacing  :30px;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  letter-spacing:3px;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8875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four types of text alignment available in CSS: left, right, center, and </a:t>
            </a:r>
            <a:r>
              <a:rPr lang="en-US" sz="2800" dirty="0" smtClean="0"/>
              <a:t>jus</a:t>
            </a:r>
            <a:r>
              <a:rPr lang="id-ID" sz="2800" dirty="0" smtClean="0"/>
              <a:t>tify.</a:t>
            </a:r>
            <a:endParaRPr lang="en-US" sz="2800" dirty="0" smtClean="0"/>
          </a:p>
          <a:p>
            <a:pPr marL="0" indent="0">
              <a:buNone/>
            </a:pP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p { text-align:justify; }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98466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Tranformation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four properties available for transforming your text: none, </a:t>
            </a:r>
            <a:r>
              <a:rPr lang="en-US" sz="2800" dirty="0" smtClean="0"/>
              <a:t>capitalize, </a:t>
            </a:r>
            <a:r>
              <a:rPr lang="id-ID" sz="2800" dirty="0" smtClean="0"/>
              <a:t>uppercase</a:t>
            </a:r>
            <a:r>
              <a:rPr lang="id-ID" sz="2800" dirty="0"/>
              <a:t>, and lowercase</a:t>
            </a:r>
            <a:r>
              <a:rPr lang="id-ID" sz="2800" dirty="0" smtClean="0"/>
              <a:t>.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r>
              <a:rPr lang="id-ID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upper </a:t>
            </a: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{ text-transform:uppercase; }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261345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text-indent property, you can indent the first line of a block of text by </a:t>
            </a:r>
            <a:r>
              <a:rPr lang="en-US" dirty="0" smtClean="0"/>
              <a:t>a </a:t>
            </a:r>
            <a:r>
              <a:rPr lang="id-ID" dirty="0" smtClean="0"/>
              <a:t>specified </a:t>
            </a:r>
            <a:r>
              <a:rPr lang="id-ID" dirty="0"/>
              <a:t>amount</a:t>
            </a:r>
            <a:r>
              <a:rPr lang="id-ID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p { text-indent:20px; }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7433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Colors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You can apply colors to the foreground and background of text and objects by </a:t>
            </a:r>
            <a:r>
              <a:rPr lang="en-US" sz="2800" dirty="0" smtClean="0"/>
              <a:t>using the </a:t>
            </a:r>
            <a:r>
              <a:rPr lang="en-US" sz="2800" dirty="0"/>
              <a:t>color and background-color </a:t>
            </a:r>
            <a:r>
              <a:rPr lang="en-US" sz="2800" dirty="0" smtClean="0"/>
              <a:t>properties.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colors </a:t>
            </a:r>
            <a:r>
              <a:rPr lang="en-US" sz="2800" dirty="0" smtClean="0"/>
              <a:t>can be specified in three ways:</a:t>
            </a:r>
          </a:p>
          <a:p>
            <a:pPr lvl="1"/>
            <a:r>
              <a:rPr lang="en-US" dirty="0" smtClean="0"/>
              <a:t>named colors:</a:t>
            </a:r>
            <a:r>
              <a:rPr lang="en-US" dirty="0"/>
              <a:t> aqua, black, blue, fuchsia, gray, green, lime, maroon, navy, </a:t>
            </a:r>
            <a:r>
              <a:rPr lang="en-US" dirty="0" smtClean="0"/>
              <a:t>olive, purple</a:t>
            </a:r>
            <a:r>
              <a:rPr lang="en-US" dirty="0"/>
              <a:t>, red, silver, teal, white, and </a:t>
            </a:r>
            <a:r>
              <a:rPr lang="en-US" dirty="0" smtClean="0"/>
              <a:t>yellow.</a:t>
            </a:r>
            <a:endParaRPr lang="en-US" dirty="0"/>
          </a:p>
          <a:p>
            <a:pPr lvl="1"/>
            <a:r>
              <a:rPr lang="en-US" dirty="0" smtClean="0"/>
              <a:t>hexadecimal </a:t>
            </a:r>
            <a:r>
              <a:rPr lang="en-US" dirty="0"/>
              <a:t>RGB triplets (such as #ff0000 </a:t>
            </a:r>
            <a:r>
              <a:rPr lang="en-US" dirty="0" smtClean="0"/>
              <a:t>or #0000ff). 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err="1" smtClean="0"/>
              <a:t>rgb</a:t>
            </a:r>
            <a:r>
              <a:rPr lang="en-US" dirty="0" smtClean="0"/>
              <a:t> </a:t>
            </a:r>
            <a:r>
              <a:rPr lang="en-US" dirty="0"/>
              <a:t>CSS function.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18480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Inline Styling (Inline CSS)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/>
              <a:t>Inline styling</a:t>
            </a:r>
            <a:r>
              <a:rPr lang="id-ID" dirty="0" smtClean="0"/>
              <a:t> is useful for applying a unique style to a single HTML element.</a:t>
            </a:r>
          </a:p>
          <a:p>
            <a:r>
              <a:rPr lang="id-ID" dirty="0" smtClean="0"/>
              <a:t>Inline styling uses the </a:t>
            </a:r>
            <a:r>
              <a:rPr lang="id-ID" b="1" dirty="0" smtClean="0"/>
              <a:t>style attribute</a:t>
            </a:r>
            <a:r>
              <a:rPr lang="id-ID" dirty="0" smtClean="0"/>
              <a:t>.</a:t>
            </a:r>
          </a:p>
          <a:p>
            <a:r>
              <a:rPr lang="id-ID" dirty="0" smtClean="0"/>
              <a:t>This inline styling changes the text color of a single heading:</a:t>
            </a:r>
          </a:p>
          <a:p>
            <a:pPr>
              <a:buNone/>
            </a:pP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	</a:t>
            </a:r>
            <a:r>
              <a:rPr lang="id-ID" sz="28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sz="2800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h1</a:t>
            </a:r>
            <a:r>
              <a:rPr lang="id-ID" sz="28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id-ID" sz="2800" dirty="0" smtClean="0">
                <a:solidFill>
                  <a:srgbClr val="DC143C"/>
                </a:solidFill>
                <a:latin typeface="Consolas"/>
                <a:ea typeface="Times New Roman"/>
                <a:cs typeface="Times New Roman"/>
              </a:rPr>
              <a:t>style</a:t>
            </a:r>
            <a:r>
              <a:rPr lang="id-ID" sz="2400" dirty="0" smtClean="0">
                <a:solidFill>
                  <a:srgbClr val="DC143C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id-ID" sz="2400" dirty="0" smtClean="0">
                <a:solidFill>
                  <a:srgbClr val="0000CD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id-ID" sz="2800" dirty="0" smtClean="0">
                <a:solidFill>
                  <a:srgbClr val="0000CD"/>
                </a:solidFill>
                <a:latin typeface="Consolas"/>
                <a:ea typeface="Times New Roman"/>
                <a:cs typeface="Times New Roman"/>
              </a:rPr>
              <a:t>color:blue"</a:t>
            </a:r>
            <a:r>
              <a:rPr lang="id-ID" sz="28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sz="28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This is a Blue Heading</a:t>
            </a:r>
            <a:r>
              <a:rPr lang="id-ID" sz="28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sz="2800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/h1</a:t>
            </a:r>
            <a:r>
              <a:rPr lang="id-ID" sz="28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endParaRPr lang="id-ID" sz="2800" dirty="0" smtClean="0">
              <a:ea typeface="Calibri"/>
              <a:cs typeface="Times New Roman"/>
            </a:endParaRPr>
          </a:p>
          <a:p>
            <a:endParaRPr lang="id-ID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Colors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#object { background-color:silver; }</a:t>
            </a:r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div { color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:#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ff4499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 }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OR 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div 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{ color:#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49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 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body 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{ background-color:rgb(0, 255, 255); 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body { 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background-color:rgb(0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%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100%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100%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); 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23644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Example: CSS Fonts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</a:rPr>
              <a:t>	&lt;</a:t>
            </a:r>
            <a:r>
              <a:rPr lang="id-ID" dirty="0" smtClean="0">
                <a:solidFill>
                  <a:srgbClr val="A52A2A"/>
                </a:solidFill>
                <a:latin typeface="Consolas"/>
                <a:ea typeface="Times New Roman"/>
              </a:rPr>
              <a:t>style</a:t>
            </a: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</a:rPr>
              <a:t>&gt;</a:t>
            </a: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  <a:t/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</a:b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  <a:t>h1 {</a:t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</a:b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  <a:t>    color:blue;</a:t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</a:b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  <a:t>    font-family:verdana;</a:t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</a:b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  <a:t>    font-size:300%;</a:t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</a:b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  <a:t>}</a:t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</a:b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  <a:t>p  {</a:t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</a:b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  <a:t>    color:red;</a:t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</a:b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  <a:t>    font-family:courier;</a:t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</a:b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  <a:t>    font-size:160%;</a:t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</a:b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  <a:t>}</a:t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</a:b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</a:rPr>
              <a:t>&lt;</a:t>
            </a:r>
            <a:r>
              <a:rPr lang="id-ID" dirty="0" smtClean="0">
                <a:solidFill>
                  <a:srgbClr val="A52A2A"/>
                </a:solidFill>
                <a:latin typeface="Consolas"/>
                <a:ea typeface="Times New Roman"/>
              </a:rPr>
              <a:t>/style</a:t>
            </a: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</a:rPr>
              <a:t>&gt;</a:t>
            </a: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  <a:t/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</a:rPr>
            </a:br>
            <a:endParaRPr lang="id-ID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Positioning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Absolute positioning</a:t>
            </a:r>
          </a:p>
          <a:p>
            <a:r>
              <a:rPr lang="en-US" sz="2400" dirty="0"/>
              <a:t>An element with absolute positioning is removed from the document, and any </a:t>
            </a:r>
            <a:r>
              <a:rPr lang="en-US" sz="2400" dirty="0" smtClean="0"/>
              <a:t>other elements </a:t>
            </a:r>
            <a:r>
              <a:rPr lang="en-US" sz="2400" dirty="0"/>
              <a:t>that are capable will flow into its released space.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can then position </a:t>
            </a:r>
            <a:r>
              <a:rPr lang="en-US" sz="2400" dirty="0" smtClean="0"/>
              <a:t>the object </a:t>
            </a:r>
            <a:r>
              <a:rPr lang="en-US" sz="2400" dirty="0"/>
              <a:t>anywhere you like within the document by using the top, right, bottom, </a:t>
            </a:r>
            <a:r>
              <a:rPr lang="en-US" sz="2400" dirty="0" smtClean="0"/>
              <a:t>and </a:t>
            </a:r>
            <a:r>
              <a:rPr lang="id-ID" sz="2400" dirty="0" smtClean="0"/>
              <a:t>left </a:t>
            </a:r>
            <a:r>
              <a:rPr lang="id-ID" sz="2400" dirty="0"/>
              <a:t>properties</a:t>
            </a:r>
            <a:r>
              <a:rPr lang="id-ID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#object {</a:t>
            </a:r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  position:absolute;</a:t>
            </a:r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  top     :100px;</a:t>
            </a:r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  left    :200px;</a:t>
            </a:r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822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Positioning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Relative positioning</a:t>
            </a:r>
          </a:p>
          <a:p>
            <a:r>
              <a:rPr lang="en-US" sz="2400" dirty="0"/>
              <a:t>Likewise, you can move the object relative to the location it would occupy in the </a:t>
            </a:r>
            <a:r>
              <a:rPr lang="en-US" sz="2400" dirty="0" smtClean="0"/>
              <a:t>normal </a:t>
            </a:r>
            <a:r>
              <a:rPr lang="en-US" sz="2400" dirty="0"/>
              <a:t>document flow. </a:t>
            </a:r>
            <a:endParaRPr lang="en-US" sz="2400" dirty="0" smtClean="0"/>
          </a:p>
          <a:p>
            <a:r>
              <a:rPr lang="en-US" sz="2400" dirty="0" smtClean="0"/>
              <a:t>So</a:t>
            </a:r>
            <a:r>
              <a:rPr lang="en-US" sz="2400" dirty="0"/>
              <a:t>, for example, to move object 10 pixels down and 10 pixels </a:t>
            </a:r>
            <a:r>
              <a:rPr lang="en-US" sz="2400" dirty="0" smtClean="0"/>
              <a:t>to the </a:t>
            </a:r>
            <a:r>
              <a:rPr lang="en-US" sz="2400" dirty="0"/>
              <a:t>right of its normal location, you would use the following rules:</a:t>
            </a:r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</a:rPr>
              <a:t>#object {</a:t>
            </a:r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</a:rPr>
              <a:t>  position:relative;</a:t>
            </a:r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</a:rPr>
              <a:t>  top     :10px;</a:t>
            </a:r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</a:rPr>
              <a:t>  left    :10px;</a:t>
            </a:r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2794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Positioning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Fixed positioning</a:t>
            </a:r>
          </a:p>
          <a:p>
            <a:r>
              <a:rPr lang="en-US" sz="2400" dirty="0"/>
              <a:t>The final positioning property setting lets you move an object to an absolute </a:t>
            </a:r>
            <a:r>
              <a:rPr lang="en-US" sz="2400" dirty="0" smtClean="0"/>
              <a:t>location, but </a:t>
            </a:r>
            <a:r>
              <a:rPr lang="en-US" sz="2400" dirty="0"/>
              <a:t>only within the current browser viewport. </a:t>
            </a:r>
            <a:endParaRPr lang="en-US" sz="2400" dirty="0" smtClean="0"/>
          </a:p>
          <a:p>
            <a:r>
              <a:rPr lang="en-US" sz="2400" dirty="0" smtClean="0"/>
              <a:t>Then</a:t>
            </a:r>
            <a:r>
              <a:rPr lang="en-US" sz="2400" dirty="0"/>
              <a:t>, when the document is </a:t>
            </a:r>
            <a:r>
              <a:rPr lang="en-US" sz="2400" dirty="0" smtClean="0"/>
              <a:t>scrolled, the </a:t>
            </a:r>
            <a:r>
              <a:rPr lang="en-US" sz="2400" dirty="0"/>
              <a:t>object remains exactly where it has been </a:t>
            </a:r>
            <a:r>
              <a:rPr lang="en-US" sz="2400" dirty="0" smtClean="0"/>
              <a:t>placed.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#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object 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  position:fixed;</a:t>
            </a:r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  top     :0px;</a:t>
            </a:r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  left    :0px;</a:t>
            </a:r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2597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Pseudoclasses</a:t>
            </a:r>
            <a:r>
              <a:rPr lang="en-US" dirty="0" smtClean="0"/>
              <a:t> &amp; </a:t>
            </a:r>
            <a:r>
              <a:rPr lang="en-US" dirty="0" err="1" smtClean="0"/>
              <a:t>Pseudoelements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Their task is to classify </a:t>
            </a:r>
            <a:r>
              <a:rPr lang="en-US" sz="2400" dirty="0" smtClean="0"/>
              <a:t>elements using </a:t>
            </a:r>
            <a:r>
              <a:rPr lang="en-US" sz="2400" dirty="0"/>
              <a:t>characteristics </a:t>
            </a:r>
            <a:r>
              <a:rPr lang="en-US" sz="2400" dirty="0" smtClean="0"/>
              <a:t>that </a:t>
            </a:r>
            <a:r>
              <a:rPr lang="en-US" sz="2400" dirty="0"/>
              <a:t>cannot be deduced from the document tree.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include </a:t>
            </a:r>
            <a:r>
              <a:rPr lang="en-US" sz="2400" dirty="0" err="1" smtClean="0"/>
              <a:t>pseudoclasses</a:t>
            </a:r>
            <a:r>
              <a:rPr lang="en-US" sz="2400" dirty="0"/>
              <a:t> </a:t>
            </a:r>
            <a:r>
              <a:rPr lang="en-US" sz="2400" dirty="0" smtClean="0"/>
              <a:t>such </a:t>
            </a:r>
            <a:r>
              <a:rPr lang="en-US" sz="2400" dirty="0"/>
              <a:t>as link and visited. </a:t>
            </a:r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are also </a:t>
            </a:r>
            <a:r>
              <a:rPr lang="en-US" sz="2400" dirty="0" err="1"/>
              <a:t>pseudoelements</a:t>
            </a:r>
            <a:r>
              <a:rPr lang="en-US" sz="2400" dirty="0"/>
              <a:t> that make a </a:t>
            </a:r>
            <a:r>
              <a:rPr lang="en-US" sz="2400" dirty="0" smtClean="0"/>
              <a:t>selection, which </a:t>
            </a:r>
            <a:r>
              <a:rPr lang="en-US" sz="2400" dirty="0"/>
              <a:t>may consist of partial elements such as first-line or first-letter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Pseudoclasses</a:t>
            </a:r>
            <a:r>
              <a:rPr lang="en-US" sz="2400" dirty="0"/>
              <a:t> and </a:t>
            </a:r>
            <a:r>
              <a:rPr lang="en-US" sz="2400" dirty="0" err="1"/>
              <a:t>pseudoelements</a:t>
            </a:r>
            <a:r>
              <a:rPr lang="en-US" sz="2400" dirty="0"/>
              <a:t> are separated by a : (colon) character. </a:t>
            </a:r>
            <a:endParaRPr lang="en-US" sz="2400" dirty="0" smtClean="0"/>
          </a:p>
          <a:p>
            <a:r>
              <a:rPr lang="en-US" sz="2400" dirty="0" smtClean="0"/>
              <a:t>For example</a:t>
            </a:r>
            <a:r>
              <a:rPr lang="en-US" sz="2400" dirty="0"/>
              <a:t>, to create a class called </a:t>
            </a:r>
            <a:r>
              <a:rPr lang="en-US" sz="2400" dirty="0" err="1"/>
              <a:t>bigfirst</a:t>
            </a:r>
            <a:r>
              <a:rPr lang="en-US" sz="2400" dirty="0"/>
              <a:t> for emphasizing the first letter of an </a:t>
            </a:r>
            <a:r>
              <a:rPr lang="en-US" sz="2400" dirty="0" smtClean="0"/>
              <a:t>element:</a:t>
            </a:r>
            <a:endParaRPr lang="en-US" sz="2400" dirty="0"/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.bigfirst:first-letter {</a:t>
            </a:r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  font-size:400%;</a:t>
            </a:r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  float    :left;</a:t>
            </a:r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484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016" y="692696"/>
            <a:ext cx="3970784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Pseudoclasses</a:t>
            </a:r>
            <a:r>
              <a:rPr lang="en-US" dirty="0"/>
              <a:t> &amp; </a:t>
            </a:r>
            <a:r>
              <a:rPr lang="en-US" dirty="0" err="1"/>
              <a:t>Pseudoelements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44" t="12594" r="63836" b="8658"/>
          <a:stretch/>
        </p:blipFill>
        <p:spPr>
          <a:xfrm>
            <a:off x="323528" y="365523"/>
            <a:ext cx="4608512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30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Pseudoclasses</a:t>
            </a:r>
            <a:r>
              <a:rPr lang="en-US" dirty="0"/>
              <a:t> &amp; </a:t>
            </a:r>
            <a:r>
              <a:rPr lang="en-US" dirty="0" err="1"/>
              <a:t>Pseudoelements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Another interesting dynamic </a:t>
            </a:r>
            <a:r>
              <a:rPr lang="en-US" sz="2800" dirty="0" err="1"/>
              <a:t>pseudoclass</a:t>
            </a:r>
            <a:r>
              <a:rPr lang="en-US" sz="2800" dirty="0"/>
              <a:t> is focus, which is applied only when an </a:t>
            </a:r>
            <a:r>
              <a:rPr lang="en-US" sz="2800" dirty="0" smtClean="0"/>
              <a:t>element </a:t>
            </a:r>
            <a:r>
              <a:rPr lang="en-US" sz="2800" dirty="0"/>
              <a:t>is given focus by the user selecting it with the keyboard or mouse. </a:t>
            </a:r>
            <a:endParaRPr lang="en-US" sz="2800" dirty="0" smtClean="0"/>
          </a:p>
          <a:p>
            <a:r>
              <a:rPr lang="en-US" sz="2800" dirty="0" smtClean="0"/>
              <a:t>The following </a:t>
            </a:r>
            <a:r>
              <a:rPr lang="en-US" sz="2800" dirty="0"/>
              <a:t>rule uses the universal selector to always place a mid-gray, dotted, 2-pixel </a:t>
            </a:r>
            <a:r>
              <a:rPr lang="en-US" sz="2800" dirty="0" smtClean="0"/>
              <a:t>border around </a:t>
            </a:r>
            <a:r>
              <a:rPr lang="en-US" sz="2800" dirty="0"/>
              <a:t>the currently focused object:</a:t>
            </a:r>
          </a:p>
          <a:p>
            <a:pPr marL="0" indent="0">
              <a:buNone/>
            </a:pP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*:focus { border:2px dotted #888888; }</a:t>
            </a:r>
          </a:p>
        </p:txBody>
      </p:sp>
    </p:spTree>
    <p:extLst>
      <p:ext uri="{BB962C8B-B14F-4D97-AF65-F5344CB8AC3E}">
        <p14:creationId xmlns:p14="http://schemas.microsoft.com/office/powerpoint/2010/main" val="79882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CSS Box Model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2800" dirty="0" smtClean="0"/>
              <a:t>Every HTML element has a box around it, even if you cannot see it.</a:t>
            </a:r>
          </a:p>
          <a:p>
            <a:r>
              <a:rPr lang="en-US" sz="2800" b="1" dirty="0"/>
              <a:t>Content</a:t>
            </a:r>
            <a:r>
              <a:rPr lang="en-US" sz="2800" dirty="0"/>
              <a:t> - The content of the box, where text and images appear</a:t>
            </a:r>
          </a:p>
          <a:p>
            <a:r>
              <a:rPr lang="en-US" sz="2800" b="1" dirty="0"/>
              <a:t>Padding</a:t>
            </a:r>
            <a:r>
              <a:rPr lang="en-US" sz="2800" dirty="0"/>
              <a:t> - Clears an area around the content. The padding is transparent</a:t>
            </a:r>
          </a:p>
          <a:p>
            <a:r>
              <a:rPr lang="en-US" sz="2800" b="1" dirty="0"/>
              <a:t>Border</a:t>
            </a:r>
            <a:r>
              <a:rPr lang="en-US" sz="2800" dirty="0"/>
              <a:t> - A border that goes around the padding and content</a:t>
            </a:r>
          </a:p>
          <a:p>
            <a:r>
              <a:rPr lang="en-US" sz="2800" b="1" dirty="0"/>
              <a:t>Margin</a:t>
            </a:r>
            <a:r>
              <a:rPr lang="en-US" sz="2800" dirty="0"/>
              <a:t> - Clears an area outside the border. The margin is </a:t>
            </a:r>
            <a:r>
              <a:rPr lang="en-US" sz="2800" dirty="0" smtClean="0"/>
              <a:t>transparent</a:t>
            </a:r>
            <a:endParaRPr lang="en-US" sz="2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CSS Box </a:t>
            </a:r>
            <a:r>
              <a:rPr lang="id-ID" dirty="0" smtClean="0"/>
              <a:t>Model</a:t>
            </a:r>
            <a:r>
              <a:rPr lang="en-US" dirty="0" smtClean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772816"/>
            <a:ext cx="88011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2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Internal Styling (Internal CSS)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An internal style sheet can be used to define a common style for all HTML elements on a page.</a:t>
            </a:r>
          </a:p>
          <a:p>
            <a:r>
              <a:rPr lang="id-ID" b="1" dirty="0" smtClean="0"/>
              <a:t>Internal styling</a:t>
            </a:r>
            <a:r>
              <a:rPr lang="id-ID" dirty="0" smtClean="0"/>
              <a:t> is defined in the </a:t>
            </a:r>
            <a:r>
              <a:rPr lang="id-ID" b="1" dirty="0" smtClean="0"/>
              <a:t>&lt;head&gt;</a:t>
            </a:r>
            <a:r>
              <a:rPr lang="id-ID" dirty="0" smtClean="0"/>
              <a:t> section of an HTML page, using a </a:t>
            </a:r>
            <a:r>
              <a:rPr lang="id-ID" b="1" dirty="0" smtClean="0"/>
              <a:t>&lt;style&gt;</a:t>
            </a:r>
            <a:r>
              <a:rPr lang="id-ID" dirty="0" smtClean="0"/>
              <a:t> element: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CSS Box Model</a:t>
            </a:r>
            <a:r>
              <a:rPr lang="en-US" dirty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When you set the width and height properties of an element with CSS, you just set the width and height of the </a:t>
            </a:r>
            <a:r>
              <a:rPr lang="en-US" sz="2800" b="1" dirty="0"/>
              <a:t>content area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To </a:t>
            </a:r>
            <a:r>
              <a:rPr lang="en-US" sz="2800" dirty="0"/>
              <a:t>calculate the full size of an element, you must also add padding, borders and margins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Total element width = width + left padding + right padding + left border + right border + left margin + right margin</a:t>
            </a:r>
          </a:p>
          <a:p>
            <a:r>
              <a:rPr lang="en-US" sz="2800" dirty="0" smtClean="0"/>
              <a:t>Total </a:t>
            </a:r>
            <a:r>
              <a:rPr lang="en-US" sz="2800" dirty="0"/>
              <a:t>element height = height + top padding + bottom padding + top border + bottom border + top margin + bottom margin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665463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CSS Box Model</a:t>
            </a:r>
            <a:r>
              <a:rPr lang="en-US" dirty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Assume we want to style a &lt;div&gt; element to have a total width of 350px:</a:t>
            </a:r>
            <a:endParaRPr lang="en-US" sz="2400" dirty="0" smtClean="0"/>
          </a:p>
          <a:p>
            <a:pPr marL="0" indent="0">
              <a:buNone/>
            </a:pP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div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 {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    width: 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0px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    border: 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px 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solid green;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    padding: 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px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    margin: 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px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320px </a:t>
            </a:r>
            <a:r>
              <a:rPr lang="en-US" sz="2400" dirty="0"/>
              <a:t>(width)</a:t>
            </a:r>
            <a:br>
              <a:rPr lang="en-US" sz="2400" dirty="0"/>
            </a:br>
            <a:r>
              <a:rPr lang="en-US" sz="2400" dirty="0"/>
              <a:t>+ 20px (left + right padding)</a:t>
            </a:r>
            <a:br>
              <a:rPr lang="en-US" sz="2400" dirty="0"/>
            </a:br>
            <a:r>
              <a:rPr lang="en-US" sz="2400" dirty="0"/>
              <a:t>+ 10px (left + right border)</a:t>
            </a:r>
            <a:br>
              <a:rPr lang="en-US" sz="2400" dirty="0"/>
            </a:br>
            <a:r>
              <a:rPr lang="en-US" sz="2400" dirty="0"/>
              <a:t>+ 0px (left + right margin)</a:t>
            </a:r>
            <a:br>
              <a:rPr lang="en-US" sz="2400" dirty="0"/>
            </a:br>
            <a:r>
              <a:rPr lang="en-US" sz="2400" b="1" dirty="0"/>
              <a:t>= 350px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8466419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Border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border properties </a:t>
            </a:r>
            <a:r>
              <a:rPr lang="en-US" dirty="0"/>
              <a:t>allow you to specify the style, width, and color of an element's border.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761229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Border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Border-style</a:t>
            </a:r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p.dotted {border-style: dotted;}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p.dashed {border-style: dashed;}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p.solid {border-style: solid;}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p.double {border-style: double;}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p.groove {border-style: groove;}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p.ridge {border-style: ridge;}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p.inset {border-style: inset;}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p.outset {border-style: outset;}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p.none {border-style: none;}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p.hidden {border-style: hidden;}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p.mix {border-style: dotted dashed solid double;}</a:t>
            </a:r>
          </a:p>
        </p:txBody>
      </p:sp>
    </p:spTree>
    <p:extLst>
      <p:ext uri="{BB962C8B-B14F-4D97-AF65-F5344CB8AC3E}">
        <p14:creationId xmlns:p14="http://schemas.microsoft.com/office/powerpoint/2010/main" val="1815494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54188"/>
            <a:ext cx="8543478" cy="455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198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Border-width</a:t>
            </a:r>
          </a:p>
          <a:p>
            <a:r>
              <a:rPr lang="en-US" sz="2800" dirty="0" smtClean="0"/>
              <a:t>CSS border-width can </a:t>
            </a:r>
            <a:r>
              <a:rPr lang="en-US" sz="2800" dirty="0"/>
              <a:t>have from one to four values (for the top border, right border, bottom border, and the left border</a:t>
            </a:r>
            <a:r>
              <a:rPr lang="en-US" sz="2800" dirty="0" smtClean="0"/>
              <a:t>).</a:t>
            </a:r>
          </a:p>
          <a:p>
            <a:r>
              <a:rPr lang="en-US" sz="2800" dirty="0"/>
              <a:t>The width can be set as a specific size (in </a:t>
            </a:r>
            <a:r>
              <a:rPr lang="en-US" sz="2800" dirty="0" err="1"/>
              <a:t>px</a:t>
            </a:r>
            <a:r>
              <a:rPr lang="en-US" sz="2800" dirty="0"/>
              <a:t>, </a:t>
            </a:r>
            <a:r>
              <a:rPr lang="en-US" sz="2800" dirty="0" err="1"/>
              <a:t>pt</a:t>
            </a:r>
            <a:r>
              <a:rPr lang="en-US" sz="2800" dirty="0"/>
              <a:t>, cm, </a:t>
            </a:r>
            <a:r>
              <a:rPr lang="en-US" sz="2800" dirty="0" err="1"/>
              <a:t>em</a:t>
            </a:r>
            <a:r>
              <a:rPr lang="en-US" sz="2800" dirty="0"/>
              <a:t>, </a:t>
            </a:r>
            <a:r>
              <a:rPr lang="en-US" sz="2800" dirty="0" err="1"/>
              <a:t>etc</a:t>
            </a:r>
            <a:r>
              <a:rPr lang="en-US" sz="2800" dirty="0"/>
              <a:t>) or by using one of the three pre-defined values: thin, medium, or thick.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22844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p.one {</a:t>
            </a:r>
            <a:b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    border-style: solid;</a:t>
            </a:r>
            <a:b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    border-width: 5px;</a:t>
            </a:r>
            <a:b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b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p.two {</a:t>
            </a:r>
            <a:b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    border-style: solid;</a:t>
            </a:r>
            <a:b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    border-width: medium;</a:t>
            </a:r>
            <a:b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b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p.three {</a:t>
            </a:r>
            <a:b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    border-style: solid;</a:t>
            </a:r>
            <a:b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    border-width: 2px 10px 4px 20px;</a:t>
            </a:r>
            <a:b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72129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Border-color</a:t>
            </a:r>
          </a:p>
          <a:p>
            <a:r>
              <a:rPr lang="en-US" sz="2800" dirty="0" smtClean="0"/>
              <a:t>The border-color property </a:t>
            </a:r>
            <a:r>
              <a:rPr lang="en-US" sz="2800" dirty="0"/>
              <a:t>can have from one to four values (for the top border, right border, bottom border, and the left border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If border-color </a:t>
            </a:r>
            <a:r>
              <a:rPr lang="en-US" sz="2800" dirty="0"/>
              <a:t>is not set, it inherits the color of the element.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543040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p.one {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    border-style: solid;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    border-color: red;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p.two {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    border-style: solid;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    border-color: green;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p.three {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    border-style: solid;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    border-color: red green blue yellow;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03539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2800" b="1" dirty="0"/>
              <a:t>Border - Individual Sides</a:t>
            </a:r>
          </a:p>
          <a:p>
            <a:pPr marL="0" indent="0">
              <a:buNone/>
            </a:pPr>
            <a:r>
              <a:rPr lang="id-ID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 {</a:t>
            </a:r>
            <a:b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    border-top-style: dotted;</a:t>
            </a:r>
            <a:b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    border-right-style: solid;</a:t>
            </a:r>
            <a:b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    border-bottom-style: dotted;</a:t>
            </a:r>
            <a:b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    border-left-style: solid;</a:t>
            </a:r>
            <a:b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US" sz="28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p {</a:t>
            </a:r>
            <a:b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    border-style: dotted solid;</a:t>
            </a:r>
            <a:b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556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Example - Internal Styling (Internal CSS)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	&lt;</a:t>
            </a:r>
            <a:r>
              <a:rPr lang="id-ID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!DOCTYPE</a:t>
            </a: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id-ID" dirty="0" smtClean="0">
                <a:solidFill>
                  <a:srgbClr val="DC143C"/>
                </a:solidFill>
                <a:latin typeface="Consolas"/>
                <a:ea typeface="Times New Roman"/>
                <a:cs typeface="Times New Roman"/>
              </a:rPr>
              <a:t>html</a:t>
            </a: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html</a:t>
            </a: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head</a:t>
            </a: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b="1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b="1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style</a:t>
            </a:r>
            <a:r>
              <a:rPr lang="id-ID" b="1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b="1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b="1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b="1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 body {background-color:lightgrey}</a:t>
            </a:r>
            <a:br>
              <a:rPr lang="id-ID" b="1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b="1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 h1   {color:blue}</a:t>
            </a:r>
            <a:br>
              <a:rPr lang="id-ID" b="1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b="1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 p    {color:green}</a:t>
            </a:r>
            <a:br>
              <a:rPr lang="id-ID" b="1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b="1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b="1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/style</a:t>
            </a:r>
            <a:r>
              <a:rPr lang="id-ID" b="1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/head</a:t>
            </a: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body</a:t>
            </a: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 </a:t>
            </a: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h1</a:t>
            </a: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This is a heading</a:t>
            </a: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/h1</a:t>
            </a: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 </a:t>
            </a: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p</a:t>
            </a: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This is a paragraph.</a:t>
            </a: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/p</a:t>
            </a: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/body</a:t>
            </a: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/html</a:t>
            </a:r>
            <a:r>
              <a:rPr lang="id-ID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endParaRPr lang="id-ID" sz="2800" dirty="0" smtClean="0">
              <a:ea typeface="Calibri"/>
              <a:cs typeface="Times New Roman"/>
            </a:endParaRPr>
          </a:p>
          <a:p>
            <a:pPr marL="1588" indent="14288"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2400" b="1" dirty="0"/>
              <a:t>Border - Individual Sides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 {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    border-style: dotted solid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double dashed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 {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    border-style: dotted 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solid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double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p {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    border-style: dotted 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solid;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p {</a:t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    border-style: </a:t>
            </a: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dotted;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471400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b="1" dirty="0"/>
              <a:t>Border - Shorthand Property</a:t>
            </a:r>
          </a:p>
          <a:p>
            <a:r>
              <a:rPr lang="en-US" sz="2800" dirty="0" smtClean="0"/>
              <a:t>The border property </a:t>
            </a:r>
            <a:r>
              <a:rPr lang="en-US" sz="2800" dirty="0"/>
              <a:t>is a shorthand property for the following individual border properties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Border-width</a:t>
            </a:r>
          </a:p>
          <a:p>
            <a:r>
              <a:rPr lang="en-US" sz="2800" dirty="0" smtClean="0"/>
              <a:t>Border-style</a:t>
            </a:r>
          </a:p>
          <a:p>
            <a:r>
              <a:rPr lang="en-US" sz="2800" dirty="0" smtClean="0"/>
              <a:t>Border-color</a:t>
            </a:r>
          </a:p>
          <a:p>
            <a:pPr marL="0" indent="0">
              <a:buNone/>
            </a:pP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p {</a:t>
            </a:r>
            <a:b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    border: 5px solid red;</a:t>
            </a:r>
            <a:b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88309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Rounded border</a:t>
            </a:r>
          </a:p>
          <a:p>
            <a:r>
              <a:rPr lang="en-US" sz="2800" dirty="0" smtClean="0"/>
              <a:t>The border-radius </a:t>
            </a:r>
            <a:r>
              <a:rPr lang="en-US" sz="2800" dirty="0"/>
              <a:t>property is used to add rounded borders to an element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p {</a:t>
            </a:r>
            <a:b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    border: 2px solid red;</a:t>
            </a:r>
            <a:b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    border-radius: 5px;</a:t>
            </a:r>
            <a:b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77905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Margin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Individual sides</a:t>
            </a:r>
          </a:p>
          <a:p>
            <a:pPr marL="0" indent="0">
              <a:buNone/>
            </a:pPr>
            <a:r>
              <a:rPr lang="en-US" sz="2400" dirty="0"/>
              <a:t>p {</a:t>
            </a:r>
            <a:br>
              <a:rPr lang="en-US" sz="2400" dirty="0"/>
            </a:br>
            <a:r>
              <a:rPr lang="en-US" sz="2400" dirty="0"/>
              <a:t>    margin-top: 100px;</a:t>
            </a:r>
            <a:br>
              <a:rPr lang="en-US" sz="2400" dirty="0"/>
            </a:br>
            <a:r>
              <a:rPr lang="en-US" sz="2400" dirty="0"/>
              <a:t>    margin-bottom: 100px;</a:t>
            </a:r>
            <a:br>
              <a:rPr lang="en-US" sz="2400" dirty="0"/>
            </a:br>
            <a:r>
              <a:rPr lang="en-US" sz="2400" dirty="0"/>
              <a:t>    margin-right: 150px;</a:t>
            </a:r>
            <a:br>
              <a:rPr lang="en-US" sz="2400" dirty="0"/>
            </a:br>
            <a:r>
              <a:rPr lang="en-US" sz="2400" dirty="0"/>
              <a:t>    margin-left: 80px;</a:t>
            </a:r>
            <a:br>
              <a:rPr lang="en-US" sz="2400" dirty="0"/>
            </a:br>
            <a:r>
              <a:rPr lang="en-US" sz="2400" dirty="0" smtClean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9992" y="1600200"/>
            <a:ext cx="43308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Shorthand properties</a:t>
            </a:r>
          </a:p>
          <a:p>
            <a:pPr marL="0" indent="0">
              <a:buNone/>
            </a:pPr>
            <a:r>
              <a:rPr lang="id-ID" dirty="0"/>
              <a:t>p {</a:t>
            </a:r>
            <a:br>
              <a:rPr lang="id-ID" dirty="0"/>
            </a:br>
            <a:r>
              <a:rPr lang="id-ID" dirty="0"/>
              <a:t>    margin: 100px 150px 100px 80px;</a:t>
            </a:r>
            <a:br>
              <a:rPr lang="id-ID" dirty="0"/>
            </a:br>
            <a:r>
              <a:rPr lang="id-ID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id-ID" dirty="0"/>
              <a:t>p {</a:t>
            </a:r>
            <a:br>
              <a:rPr lang="id-ID" dirty="0"/>
            </a:br>
            <a:r>
              <a:rPr lang="id-ID" dirty="0"/>
              <a:t>    margin: 100px 150px </a:t>
            </a:r>
            <a:r>
              <a:rPr lang="id-ID" dirty="0" smtClean="0"/>
              <a:t>100px</a:t>
            </a:r>
            <a:r>
              <a:rPr lang="en-US" dirty="0" smtClean="0"/>
              <a:t>;</a:t>
            </a:r>
            <a:r>
              <a:rPr lang="id-ID" dirty="0"/>
              <a:t/>
            </a:r>
            <a:br>
              <a:rPr lang="id-ID" dirty="0"/>
            </a:br>
            <a:r>
              <a:rPr lang="id-ID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id-ID" dirty="0"/>
              <a:t>p {</a:t>
            </a:r>
            <a:br>
              <a:rPr lang="id-ID" dirty="0"/>
            </a:br>
            <a:r>
              <a:rPr lang="id-ID" dirty="0"/>
              <a:t>    margin: 100px </a:t>
            </a:r>
            <a:r>
              <a:rPr lang="id-ID" dirty="0" smtClean="0"/>
              <a:t>150px;</a:t>
            </a:r>
            <a:r>
              <a:rPr lang="id-ID" dirty="0"/>
              <a:t/>
            </a:r>
            <a:br>
              <a:rPr lang="id-ID" dirty="0"/>
            </a:br>
            <a:r>
              <a:rPr lang="id-ID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id-ID" dirty="0"/>
              <a:t>p {</a:t>
            </a:r>
            <a:br>
              <a:rPr lang="id-ID" dirty="0"/>
            </a:br>
            <a:r>
              <a:rPr lang="id-ID" dirty="0"/>
              <a:t>    margin: </a:t>
            </a:r>
            <a:r>
              <a:rPr lang="id-ID" dirty="0" smtClean="0"/>
              <a:t>100px;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73297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Margin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Margin Collapse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Top and bottom margins of elements are sometimes collapsed into a single margin that is equal to the largest of the two margins.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This does not happen on left and right </a:t>
            </a:r>
            <a:r>
              <a:rPr lang="en-US" sz="2200" dirty="0" smtClean="0"/>
              <a:t>margins</a:t>
            </a:r>
            <a:r>
              <a:rPr lang="en-US" sz="22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</a:rPr>
              <a:t>h1 {</a:t>
            </a:r>
            <a:b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</a:rPr>
              <a:t>    margin: 0 0 50px 0;</a:t>
            </a:r>
            <a:b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b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</a:rPr>
              <a:t>h2 {</a:t>
            </a:r>
            <a:b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</a:rPr>
              <a:t>    margin: 20px 0 0 0;</a:t>
            </a:r>
            <a:b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pt-BR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Common sense would seem to suggest that the vertical margin between the &lt;h1&gt; and the &lt;h2&gt; would be a total of 70px (50px + 20px). But due to margin collapse, the actual margin ends up being 50px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572238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Padding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Individual sides</a:t>
            </a:r>
          </a:p>
          <a:p>
            <a:pPr marL="0" indent="0">
              <a:buNone/>
            </a:pPr>
            <a:r>
              <a:rPr lang="en-US" sz="2400" dirty="0"/>
              <a:t>p {</a:t>
            </a:r>
            <a:br>
              <a:rPr lang="en-US" sz="2400" dirty="0"/>
            </a:br>
            <a:r>
              <a:rPr lang="en-US" sz="2400" dirty="0"/>
              <a:t>    padding-top: 50px;</a:t>
            </a:r>
            <a:br>
              <a:rPr lang="en-US" sz="2400" dirty="0"/>
            </a:br>
            <a:r>
              <a:rPr lang="en-US" sz="2400" dirty="0"/>
              <a:t>    padding-right: 30px;</a:t>
            </a:r>
            <a:br>
              <a:rPr lang="en-US" sz="2400" dirty="0"/>
            </a:br>
            <a:r>
              <a:rPr lang="en-US" sz="2400" dirty="0"/>
              <a:t>    padding-bottom: 50px;</a:t>
            </a:r>
            <a:br>
              <a:rPr lang="en-US" sz="2400" dirty="0"/>
            </a:br>
            <a:r>
              <a:rPr lang="en-US" sz="2400" dirty="0"/>
              <a:t>    padding-left: 80px;</a:t>
            </a:r>
            <a:br>
              <a:rPr lang="en-US" sz="2400" dirty="0"/>
            </a:br>
            <a:r>
              <a:rPr lang="en-US" sz="2400" dirty="0"/>
              <a:t>}</a:t>
            </a: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5976" y="1600200"/>
            <a:ext cx="44748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Shorthand properties</a:t>
            </a:r>
          </a:p>
          <a:p>
            <a:pPr marL="0" indent="0">
              <a:buNone/>
            </a:pPr>
            <a:r>
              <a:rPr lang="id-ID" dirty="0"/>
              <a:t>p {</a:t>
            </a:r>
            <a:br>
              <a:rPr lang="id-ID" dirty="0"/>
            </a:br>
            <a:r>
              <a:rPr lang="id-ID" dirty="0"/>
              <a:t>    padding</a:t>
            </a:r>
            <a:r>
              <a:rPr lang="id-ID" dirty="0" smtClean="0"/>
              <a:t>:</a:t>
            </a:r>
            <a:r>
              <a:rPr lang="id-ID" dirty="0"/>
              <a:t> 100px 150px 100px 80px;</a:t>
            </a:r>
            <a:br>
              <a:rPr lang="id-ID" dirty="0"/>
            </a:br>
            <a:r>
              <a:rPr lang="id-ID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id-ID" dirty="0"/>
              <a:t>p {</a:t>
            </a:r>
            <a:br>
              <a:rPr lang="id-ID" dirty="0"/>
            </a:br>
            <a:r>
              <a:rPr lang="id-ID" dirty="0"/>
              <a:t>    padding</a:t>
            </a:r>
            <a:r>
              <a:rPr lang="id-ID" dirty="0" smtClean="0"/>
              <a:t>:</a:t>
            </a:r>
            <a:r>
              <a:rPr lang="id-ID" dirty="0"/>
              <a:t> 100px 150px </a:t>
            </a:r>
            <a:r>
              <a:rPr lang="id-ID" dirty="0" smtClean="0"/>
              <a:t>100px</a:t>
            </a:r>
            <a:r>
              <a:rPr lang="en-US" dirty="0" smtClean="0"/>
              <a:t>;</a:t>
            </a:r>
            <a:r>
              <a:rPr lang="id-ID" dirty="0"/>
              <a:t/>
            </a:r>
            <a:br>
              <a:rPr lang="id-ID" dirty="0"/>
            </a:br>
            <a:r>
              <a:rPr lang="id-ID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id-ID" dirty="0"/>
              <a:t>p {</a:t>
            </a:r>
            <a:br>
              <a:rPr lang="id-ID" dirty="0"/>
            </a:br>
            <a:r>
              <a:rPr lang="id-ID" dirty="0"/>
              <a:t>    padding</a:t>
            </a:r>
            <a:r>
              <a:rPr lang="id-ID" dirty="0" smtClean="0"/>
              <a:t>:</a:t>
            </a:r>
            <a:r>
              <a:rPr lang="id-ID" dirty="0"/>
              <a:t> 100px </a:t>
            </a:r>
            <a:r>
              <a:rPr lang="id-ID" dirty="0" smtClean="0"/>
              <a:t>150px;</a:t>
            </a:r>
            <a:r>
              <a:rPr lang="id-ID" dirty="0"/>
              <a:t/>
            </a:r>
            <a:br>
              <a:rPr lang="id-ID" dirty="0"/>
            </a:br>
            <a:r>
              <a:rPr lang="id-ID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id-ID" dirty="0"/>
              <a:t>p {</a:t>
            </a:r>
            <a:br>
              <a:rPr lang="id-ID" dirty="0"/>
            </a:br>
            <a:r>
              <a:rPr lang="id-ID" dirty="0"/>
              <a:t>    padding</a:t>
            </a:r>
            <a:r>
              <a:rPr lang="id-ID" dirty="0" smtClean="0"/>
              <a:t>:</a:t>
            </a:r>
            <a:r>
              <a:rPr lang="id-ID" dirty="0"/>
              <a:t> </a:t>
            </a:r>
            <a:r>
              <a:rPr lang="id-ID" dirty="0" smtClean="0"/>
              <a:t>100px;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04340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HTML Block Elements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HTML &lt;div&gt; Element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HTML &lt;div&gt; element is a </a:t>
            </a:r>
            <a:r>
              <a:rPr lang="en-US" sz="2800" b="1" dirty="0" smtClean="0"/>
              <a:t>block level element</a:t>
            </a:r>
            <a:r>
              <a:rPr lang="en-US" sz="2800" dirty="0" smtClean="0"/>
              <a:t> that can be used as a container for other HTML elements.</a:t>
            </a:r>
          </a:p>
          <a:p>
            <a:r>
              <a:rPr lang="en-US" sz="2800" dirty="0" smtClean="0"/>
              <a:t>The &lt;div&gt; element has no special meaning. It has no required attributes, but </a:t>
            </a:r>
            <a:r>
              <a:rPr lang="en-US" sz="2800" b="1" dirty="0" smtClean="0"/>
              <a:t>style</a:t>
            </a:r>
            <a:r>
              <a:rPr lang="en-US" sz="2800" dirty="0" smtClean="0"/>
              <a:t> and </a:t>
            </a:r>
            <a:r>
              <a:rPr lang="en-US" sz="2800" b="1" dirty="0" smtClean="0"/>
              <a:t>class</a:t>
            </a:r>
            <a:r>
              <a:rPr lang="en-US" sz="2800" dirty="0" smtClean="0"/>
              <a:t> are common.</a:t>
            </a:r>
          </a:p>
          <a:p>
            <a:r>
              <a:rPr lang="en-US" sz="2800" dirty="0" smtClean="0"/>
              <a:t>Because it is a block level element, the browser will display line breaks before and after it.</a:t>
            </a:r>
          </a:p>
          <a:p>
            <a:r>
              <a:rPr lang="en-US" sz="2800" dirty="0" smtClean="0"/>
              <a:t>When used together with CSS, the &lt;div&gt; element can be used to style blocks of content.</a:t>
            </a:r>
          </a:p>
          <a:p>
            <a:endParaRPr lang="id-ID" sz="28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Example: &lt;div&gt; element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smtClean="0">
                <a:solidFill>
                  <a:srgbClr val="0070C0"/>
                </a:solidFill>
                <a:latin typeface="Consolas"/>
              </a:rPr>
              <a:t>&lt;div style="background-</a:t>
            </a:r>
            <a:r>
              <a:rPr lang="en-US" sz="2400" dirty="0" err="1" smtClean="0">
                <a:solidFill>
                  <a:srgbClr val="0070C0"/>
                </a:solidFill>
                <a:latin typeface="Consolas"/>
              </a:rPr>
              <a:t>color:black</a:t>
            </a:r>
            <a:r>
              <a:rPr lang="en-US" sz="2400" dirty="0" smtClean="0">
                <a:solidFill>
                  <a:srgbClr val="0070C0"/>
                </a:solidFill>
                <a:latin typeface="Consolas"/>
              </a:rPr>
              <a:t>; </a:t>
            </a:r>
            <a:r>
              <a:rPr lang="en-US" sz="2400" dirty="0" err="1" smtClean="0">
                <a:solidFill>
                  <a:srgbClr val="0070C0"/>
                </a:solidFill>
                <a:latin typeface="Consolas"/>
              </a:rPr>
              <a:t>color:white</a:t>
            </a:r>
            <a:r>
              <a:rPr lang="en-US" sz="2400" dirty="0" smtClean="0">
                <a:solidFill>
                  <a:srgbClr val="0070C0"/>
                </a:solidFill>
                <a:latin typeface="Consolas"/>
              </a:rPr>
              <a:t>; padding:20px;"&gt;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&lt;h2&gt;London&lt;/h2&gt;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&lt;p&gt;London is the capital city of England. It is the most populous city in the United Kingdom, with a metropolitan area of over 13 million inhabitants.&lt;/p&gt;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70C0"/>
                </a:solidFill>
                <a:latin typeface="Consolas"/>
              </a:rPr>
              <a:t>&lt;/div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&gt;</a:t>
            </a:r>
            <a:endParaRPr lang="id-ID" sz="2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HTML &lt;span&gt; Element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HTML &lt;span&gt; element is an </a:t>
            </a:r>
            <a:r>
              <a:rPr lang="en-US" sz="2800" b="1" dirty="0" smtClean="0"/>
              <a:t>inline element</a:t>
            </a:r>
            <a:r>
              <a:rPr lang="en-US" sz="2800" dirty="0" smtClean="0"/>
              <a:t> that can be used as a container for text.</a:t>
            </a:r>
          </a:p>
          <a:p>
            <a:r>
              <a:rPr lang="en-US" sz="2800" dirty="0" smtClean="0"/>
              <a:t>The &lt;span&gt; element has no special meaning. It has no required attributes, but </a:t>
            </a:r>
            <a:r>
              <a:rPr lang="en-US" sz="2800" b="1" dirty="0" smtClean="0"/>
              <a:t>style</a:t>
            </a:r>
            <a:r>
              <a:rPr lang="en-US" sz="2800" dirty="0" smtClean="0"/>
              <a:t> and </a:t>
            </a:r>
            <a:r>
              <a:rPr lang="en-US" sz="2800" b="1" dirty="0" smtClean="0"/>
              <a:t>class</a:t>
            </a:r>
            <a:r>
              <a:rPr lang="en-US" sz="2800" dirty="0" smtClean="0"/>
              <a:t> are common.</a:t>
            </a:r>
          </a:p>
          <a:p>
            <a:r>
              <a:rPr lang="en-US" sz="2800" dirty="0" smtClean="0"/>
              <a:t>Unlike &lt;div&gt;, which is formatted with line breaks, the &lt;span&gt; element does not have any automatic formatting.</a:t>
            </a:r>
          </a:p>
          <a:p>
            <a:r>
              <a:rPr lang="en-US" sz="2800" dirty="0" smtClean="0"/>
              <a:t>When used together with CSS, the &lt;span&gt; element can be used to style parts of the text:</a:t>
            </a:r>
          </a:p>
          <a:p>
            <a:endParaRPr lang="id-ID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External Styling (External CSS)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External style sheet are ideal when the style is applied to many pages.</a:t>
            </a:r>
          </a:p>
          <a:p>
            <a:r>
              <a:rPr lang="id-ID" dirty="0" smtClean="0"/>
              <a:t>With external style sheets, you can change the look of an entire web site by changing one file.</a:t>
            </a:r>
          </a:p>
          <a:p>
            <a:r>
              <a:rPr lang="id-ID" b="1" dirty="0" smtClean="0"/>
              <a:t>External styles</a:t>
            </a:r>
            <a:r>
              <a:rPr lang="id-ID" dirty="0" smtClean="0"/>
              <a:t> are defined in an external CSS file, and then linked to in the </a:t>
            </a:r>
            <a:r>
              <a:rPr lang="id-ID" b="1" dirty="0" smtClean="0"/>
              <a:t>&lt;head&gt;</a:t>
            </a:r>
            <a:r>
              <a:rPr lang="id-ID" dirty="0" smtClean="0"/>
              <a:t> section of an HTML page: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Classing Block Elements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HTML &lt;div&gt; element is a </a:t>
            </a:r>
            <a:r>
              <a:rPr lang="en-US" b="1" dirty="0" smtClean="0"/>
              <a:t>block level</a:t>
            </a:r>
            <a:r>
              <a:rPr lang="en-US" dirty="0" smtClean="0"/>
              <a:t> element. It can be used as a container for other HTML elements.</a:t>
            </a:r>
          </a:p>
          <a:p>
            <a:r>
              <a:rPr lang="en-US" dirty="0" smtClean="0"/>
              <a:t>Classing &lt;div&gt; elements, makes it possible to define equal styles for equal &lt;div&gt; elements: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6"/>
            <a:ext cx="8229600" cy="642939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-ID" sz="2200" dirty="0" smtClean="0"/>
              <a:t>	</a:t>
            </a:r>
            <a:r>
              <a:rPr lang="en-US" sz="2200" dirty="0" smtClean="0"/>
              <a:t>&lt;!DOCTYPE html&gt;</a:t>
            </a:r>
            <a:br>
              <a:rPr lang="en-US" sz="2200" dirty="0" smtClean="0"/>
            </a:br>
            <a:r>
              <a:rPr lang="en-US" sz="2200" dirty="0" smtClean="0"/>
              <a:t>&lt;html&gt;</a:t>
            </a:r>
            <a:br>
              <a:rPr lang="en-US" sz="2200" dirty="0" smtClean="0"/>
            </a:br>
            <a:r>
              <a:rPr lang="en-US" sz="2200" dirty="0" smtClean="0"/>
              <a:t>&lt;head&gt;</a:t>
            </a:r>
            <a:br>
              <a:rPr lang="en-US" sz="2200" dirty="0" smtClean="0"/>
            </a:br>
            <a:r>
              <a:rPr lang="en-US" sz="2200" b="1" dirty="0" smtClean="0"/>
              <a:t>&lt;style&gt;</a:t>
            </a:r>
            <a:br>
              <a:rPr lang="en-US" sz="2200" b="1" dirty="0" smtClean="0"/>
            </a:br>
            <a:r>
              <a:rPr lang="en-US" sz="2200" b="1" dirty="0" smtClean="0"/>
              <a:t>.cities {</a:t>
            </a:r>
            <a:br>
              <a:rPr lang="en-US" sz="2200" b="1" dirty="0" smtClean="0"/>
            </a:br>
            <a:r>
              <a:rPr lang="en-US" sz="2200" b="1" dirty="0" smtClean="0"/>
              <a:t>    background-</a:t>
            </a:r>
            <a:r>
              <a:rPr lang="en-US" sz="2200" b="1" dirty="0" err="1" smtClean="0"/>
              <a:t>color:black</a:t>
            </a:r>
            <a:r>
              <a:rPr lang="en-US" sz="2200" b="1" dirty="0" smtClean="0"/>
              <a:t>;</a:t>
            </a:r>
            <a:br>
              <a:rPr lang="en-US" sz="2200" b="1" dirty="0" smtClean="0"/>
            </a:br>
            <a:r>
              <a:rPr lang="en-US" sz="2200" b="1" dirty="0" smtClean="0"/>
              <a:t>    </a:t>
            </a:r>
            <a:r>
              <a:rPr lang="en-US" sz="2200" b="1" dirty="0" err="1" smtClean="0"/>
              <a:t>color:white</a:t>
            </a:r>
            <a:r>
              <a:rPr lang="en-US" sz="2200" b="1" dirty="0" smtClean="0"/>
              <a:t>;</a:t>
            </a:r>
            <a:br>
              <a:rPr lang="en-US" sz="2200" b="1" dirty="0" smtClean="0"/>
            </a:br>
            <a:r>
              <a:rPr lang="en-US" sz="2200" b="1" dirty="0" smtClean="0"/>
              <a:t>    margin:20px;</a:t>
            </a:r>
            <a:br>
              <a:rPr lang="en-US" sz="2200" b="1" dirty="0" smtClean="0"/>
            </a:br>
            <a:r>
              <a:rPr lang="en-US" sz="2200" b="1" dirty="0" smtClean="0"/>
              <a:t>    padding:20px;</a:t>
            </a:r>
            <a:br>
              <a:rPr lang="en-US" sz="2200" b="1" dirty="0" smtClean="0"/>
            </a:br>
            <a:r>
              <a:rPr lang="en-US" sz="2200" b="1" dirty="0" smtClean="0"/>
              <a:t>} </a:t>
            </a:r>
            <a:br>
              <a:rPr lang="en-US" sz="2200" b="1" dirty="0" smtClean="0"/>
            </a:br>
            <a:r>
              <a:rPr lang="en-US" sz="2200" b="1" dirty="0" smtClean="0"/>
              <a:t>&lt;/style&gt;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&lt;/head&gt;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&lt;body&gt;</a:t>
            </a:r>
            <a:br>
              <a:rPr lang="en-US" sz="2200" dirty="0" smtClean="0"/>
            </a:br>
            <a:r>
              <a:rPr lang="en-US" sz="2200" b="1" dirty="0" smtClean="0"/>
              <a:t>&lt;div class="cities"&gt;</a:t>
            </a:r>
            <a:r>
              <a:rPr lang="id-ID" sz="2200" b="1" dirty="0" smtClean="0"/>
              <a:t>London&lt;/div&gt;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>&lt;div class="cities"&gt;Liverpool</a:t>
            </a:r>
            <a:r>
              <a:rPr lang="id-ID" sz="2200" b="1" dirty="0" smtClean="0"/>
              <a:t>&lt;/div&gt;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>&lt;div class="cities"&gt;</a:t>
            </a:r>
            <a:r>
              <a:rPr lang="en-US" sz="2200" b="1" dirty="0" err="1" smtClean="0"/>
              <a:t>Manchaster</a:t>
            </a:r>
            <a:r>
              <a:rPr lang="id-ID" sz="2200" b="1" dirty="0" smtClean="0"/>
              <a:t>&lt;/div&gt;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dirty="0" smtClean="0"/>
              <a:t>&lt;/body&gt;</a:t>
            </a:r>
            <a:br>
              <a:rPr lang="en-US" sz="2200" dirty="0" smtClean="0"/>
            </a:br>
            <a:r>
              <a:rPr lang="en-US" sz="2200" dirty="0" smtClean="0"/>
              <a:t>&lt;/html&gt;</a:t>
            </a:r>
            <a:endParaRPr lang="id-ID" sz="22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Classing Inline Elements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HTML &lt;span&gt; element is an inline element that can be used as a container for text.</a:t>
            </a:r>
          </a:p>
          <a:p>
            <a:r>
              <a:rPr lang="en-US" dirty="0" smtClean="0"/>
              <a:t>Classing &lt;span&gt; elements makes it possible to design equal styles for equal &lt;span&gt; elements.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Example: </a:t>
            </a:r>
            <a:r>
              <a:rPr lang="en-US" dirty="0" smtClean="0"/>
              <a:t>Classing Inline Elements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id-ID" sz="2400" dirty="0" smtClean="0"/>
              <a:t>	&lt;!DOCTYPE html&gt;</a:t>
            </a:r>
            <a:br>
              <a:rPr lang="id-ID" sz="2400" dirty="0" smtClean="0"/>
            </a:br>
            <a:r>
              <a:rPr lang="id-ID" sz="2400" dirty="0" smtClean="0"/>
              <a:t>&lt;html&gt;</a:t>
            </a:r>
            <a:br>
              <a:rPr lang="id-ID" sz="2400" dirty="0" smtClean="0"/>
            </a:br>
            <a:r>
              <a:rPr lang="id-ID" sz="2400" dirty="0" smtClean="0"/>
              <a:t>&lt;head&gt;</a:t>
            </a:r>
            <a:br>
              <a:rPr lang="id-ID" sz="2400" dirty="0" smtClean="0"/>
            </a:br>
            <a:r>
              <a:rPr lang="id-ID" sz="2400" b="1" dirty="0" smtClean="0"/>
              <a:t>&lt;style&gt;</a:t>
            </a:r>
            <a:br>
              <a:rPr lang="id-ID" sz="2400" b="1" dirty="0" smtClean="0"/>
            </a:br>
            <a:r>
              <a:rPr lang="id-ID" sz="2400" b="1" dirty="0" smtClean="0"/>
              <a:t>  span.red {color:red;}</a:t>
            </a:r>
            <a:br>
              <a:rPr lang="id-ID" sz="2400" b="1" dirty="0" smtClean="0"/>
            </a:br>
            <a:r>
              <a:rPr lang="id-ID" sz="2400" b="1" dirty="0" smtClean="0"/>
              <a:t>&lt;/style&gt;</a:t>
            </a:r>
            <a:r>
              <a:rPr lang="id-ID" sz="2400" dirty="0" smtClean="0"/>
              <a:t/>
            </a:r>
            <a:br>
              <a:rPr lang="id-ID" sz="2400" dirty="0" smtClean="0"/>
            </a:br>
            <a:r>
              <a:rPr lang="id-ID" sz="2400" dirty="0" smtClean="0"/>
              <a:t>&lt;/head&gt;</a:t>
            </a:r>
            <a:br>
              <a:rPr lang="id-ID" sz="2400" dirty="0" smtClean="0"/>
            </a:br>
            <a:r>
              <a:rPr lang="id-ID" sz="2400" dirty="0" smtClean="0"/>
              <a:t>&lt;body&gt;</a:t>
            </a:r>
            <a:br>
              <a:rPr lang="id-ID" sz="2400" dirty="0" smtClean="0"/>
            </a:br>
            <a:r>
              <a:rPr lang="id-ID" sz="2400" dirty="0" smtClean="0"/>
              <a:t/>
            </a:r>
            <a:br>
              <a:rPr lang="id-ID" sz="2400" dirty="0" smtClean="0"/>
            </a:br>
            <a:r>
              <a:rPr lang="id-ID" sz="2400" dirty="0" smtClean="0"/>
              <a:t>&lt;h1&gt;My </a:t>
            </a:r>
            <a:r>
              <a:rPr lang="id-ID" sz="2400" b="1" dirty="0" smtClean="0"/>
              <a:t>&lt;span class="red"&gt;Important&lt;/span&gt;</a:t>
            </a:r>
            <a:r>
              <a:rPr lang="id-ID" sz="2400" dirty="0" smtClean="0"/>
              <a:t> Heading&lt;/h1&gt;</a:t>
            </a:r>
            <a:br>
              <a:rPr lang="id-ID" sz="2400" dirty="0" smtClean="0"/>
            </a:br>
            <a:r>
              <a:rPr lang="id-ID" sz="2400" dirty="0" smtClean="0"/>
              <a:t/>
            </a:r>
            <a:br>
              <a:rPr lang="id-ID" sz="2400" dirty="0" smtClean="0"/>
            </a:br>
            <a:r>
              <a:rPr lang="id-ID" sz="2400" dirty="0" smtClean="0"/>
              <a:t>&lt;/body&gt;</a:t>
            </a:r>
            <a:br>
              <a:rPr lang="id-ID" sz="2400" dirty="0" smtClean="0"/>
            </a:br>
            <a:r>
              <a:rPr lang="id-ID" sz="2400" dirty="0" smtClean="0"/>
              <a:t>&lt;/html&gt;</a:t>
            </a:r>
            <a:endParaRPr lang="id-ID" sz="24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428736"/>
            <a:ext cx="7772400" cy="1470025"/>
          </a:xfrm>
        </p:spPr>
        <p:txBody>
          <a:bodyPr/>
          <a:lstStyle/>
          <a:p>
            <a:r>
              <a:rPr lang="id-ID" dirty="0" smtClean="0"/>
              <a:t>Styling Table with CSS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235267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id-ID" dirty="0" smtClean="0">
                <a:solidFill>
                  <a:srgbClr val="0070C0"/>
                </a:solidFill>
              </a:rPr>
              <a:t>Border (&lt;table&gt; | &lt;th&gt; | &lt;td&gt;)</a:t>
            </a:r>
          </a:p>
          <a:p>
            <a:pPr algn="l"/>
            <a:r>
              <a:rPr lang="id-ID" dirty="0" smtClean="0">
                <a:solidFill>
                  <a:srgbClr val="0070C0"/>
                </a:solidFill>
              </a:rPr>
              <a:t>Border Spacing (&lt;table&gt; | &lt;th&gt; | &lt;td&gt;)</a:t>
            </a:r>
          </a:p>
          <a:p>
            <a:pPr algn="l"/>
            <a:r>
              <a:rPr lang="id-ID" dirty="0" smtClean="0">
                <a:solidFill>
                  <a:srgbClr val="0070C0"/>
                </a:solidFill>
              </a:rPr>
              <a:t>Cell Padding (&lt;th&gt; | &lt;td&gt;)</a:t>
            </a:r>
          </a:p>
          <a:p>
            <a:pPr algn="l"/>
            <a:r>
              <a:rPr lang="id-ID" dirty="0" smtClean="0">
                <a:solidFill>
                  <a:srgbClr val="0070C0"/>
                </a:solidFill>
              </a:rPr>
              <a:t>Text-align (&lt;th&gt; | &lt;td&gt;)</a:t>
            </a:r>
          </a:p>
          <a:p>
            <a:pPr algn="l"/>
            <a:r>
              <a:rPr lang="id-ID" dirty="0" smtClean="0">
                <a:solidFill>
                  <a:srgbClr val="0070C0"/>
                </a:solidFill>
              </a:rPr>
              <a:t>Background-color (&lt;table&gt; | &lt;tr&gt; | &lt;td&gt;)</a:t>
            </a:r>
          </a:p>
          <a:p>
            <a:pPr algn="l"/>
            <a:r>
              <a:rPr lang="id-ID" dirty="0" smtClean="0">
                <a:solidFill>
                  <a:srgbClr val="0070C0"/>
                </a:solidFill>
              </a:rPr>
              <a:t>Different Styles for Different Tables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Table – CSS Border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To add borders, use the </a:t>
            </a:r>
            <a:r>
              <a:rPr lang="en-US" sz="2400" b="1" dirty="0" smtClean="0"/>
              <a:t>CSS border</a:t>
            </a:r>
            <a:r>
              <a:rPr lang="en-US" sz="2400" dirty="0" smtClean="0"/>
              <a:t> property:</a:t>
            </a:r>
            <a:endParaRPr lang="id-ID" sz="2400" dirty="0" smtClean="0"/>
          </a:p>
          <a:p>
            <a:pPr>
              <a:lnSpc>
                <a:spcPct val="120000"/>
              </a:lnSpc>
              <a:buNone/>
            </a:pPr>
            <a:r>
              <a:rPr lang="id-ID" sz="2400" dirty="0" smtClean="0"/>
              <a:t>	</a:t>
            </a:r>
            <a:r>
              <a:rPr lang="en-US" sz="2400" dirty="0" smtClean="0">
                <a:solidFill>
                  <a:srgbClr val="A52A2A"/>
                </a:solidFill>
                <a:latin typeface="Consolas"/>
              </a:rPr>
              <a:t>table, </a:t>
            </a:r>
            <a:r>
              <a:rPr lang="en-US" sz="2400" dirty="0" err="1" smtClean="0">
                <a:solidFill>
                  <a:srgbClr val="A52A2A"/>
                </a:solidFill>
                <a:latin typeface="Consolas"/>
              </a:rPr>
              <a:t>th</a:t>
            </a:r>
            <a:r>
              <a:rPr lang="en-US" sz="2400" dirty="0" smtClean="0">
                <a:solidFill>
                  <a:srgbClr val="A52A2A"/>
                </a:solidFill>
                <a:latin typeface="Consolas"/>
              </a:rPr>
              <a:t>, td 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2400" dirty="0" smtClean="0">
                <a:solidFill>
                  <a:srgbClr val="DC143C"/>
                </a:solidFill>
                <a:latin typeface="Consolas"/>
              </a:rPr>
              <a:t>border:</a:t>
            </a:r>
            <a:r>
              <a:rPr lang="en-US" sz="2400" dirty="0" smtClean="0">
                <a:solidFill>
                  <a:srgbClr val="0000CD"/>
                </a:solidFill>
                <a:latin typeface="Consolas"/>
              </a:rPr>
              <a:t> 1px solid black;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id-ID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Remember to define borders for both the </a:t>
            </a:r>
            <a:r>
              <a:rPr lang="en-US" sz="2400" b="1" dirty="0" smtClean="0"/>
              <a:t>table and the table cells</a:t>
            </a:r>
            <a:r>
              <a:rPr lang="en-US" sz="2400" dirty="0" smtClean="0"/>
              <a:t>.</a:t>
            </a:r>
            <a:endParaRPr lang="id-ID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4437112"/>
            <a:ext cx="3817590" cy="1966637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Table – CSS Border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you want the borders to collapse into one border, add </a:t>
            </a:r>
            <a:r>
              <a:rPr lang="en-US" sz="2400" b="1" dirty="0" smtClean="0"/>
              <a:t>CSS border-collapse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  </a:t>
            </a:r>
            <a:r>
              <a:rPr lang="id-ID" sz="24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id-ID" sz="24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border-collapse</a:t>
            </a: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 collapse</a:t>
            </a: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id-ID" sz="2400" dirty="0">
                <a:solidFill>
                  <a:srgbClr val="A52A2A"/>
                </a:solidFill>
                <a:latin typeface="Consolas" panose="020B0609020204030204" pitchFamily="49" charset="0"/>
              </a:rPr>
              <a:t>, th, td </a:t>
            </a: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border</a:t>
            </a: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 1px solid black</a:t>
            </a: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725144"/>
            <a:ext cx="3672408" cy="17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017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table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1px solid 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645024"/>
            <a:ext cx="3528392" cy="161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598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Table Width and </a:t>
            </a:r>
            <a:r>
              <a:rPr lang="id-ID" dirty="0" smtClean="0"/>
              <a:t>Height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table 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   width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 100%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   height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 50px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8229266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Table - CSS text-align property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To align text in thetable cells use CSS text-align property: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id-ID" dirty="0" smtClean="0">
                <a:solidFill>
                  <a:srgbClr val="A52A2A"/>
                </a:solidFill>
                <a:latin typeface="Consolas"/>
              </a:rPr>
              <a:t>th, td </a:t>
            </a:r>
            <a:r>
              <a:rPr lang="id-ID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d-ID" dirty="0" smtClean="0">
                <a:solidFill>
                  <a:srgbClr val="DC143C"/>
                </a:solidFill>
                <a:latin typeface="Consolas"/>
              </a:rPr>
              <a:t>text-align:</a:t>
            </a:r>
            <a:r>
              <a:rPr lang="id-ID" dirty="0" smtClean="0">
                <a:solidFill>
                  <a:srgbClr val="0000CD"/>
                </a:solidFill>
                <a:latin typeface="Consolas"/>
              </a:rPr>
              <a:t> left;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rgbClr val="000000"/>
                </a:solidFill>
                <a:latin typeface="Consolas"/>
              </a:rPr>
              <a:t>}</a:t>
            </a: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Example: External Styling (External CSS)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id-ID" sz="26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	&lt;</a:t>
            </a:r>
            <a:r>
              <a:rPr lang="id-ID" sz="2600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!DOCTYPE</a:t>
            </a:r>
            <a: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id-ID" sz="2600" dirty="0" smtClean="0">
                <a:solidFill>
                  <a:srgbClr val="DC143C"/>
                </a:solidFill>
                <a:latin typeface="Consolas"/>
                <a:ea typeface="Times New Roman"/>
                <a:cs typeface="Times New Roman"/>
              </a:rPr>
              <a:t>html</a:t>
            </a:r>
            <a:r>
              <a:rPr lang="id-ID" sz="26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sz="26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sz="2600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html</a:t>
            </a:r>
            <a:r>
              <a:rPr lang="id-ID" sz="26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sz="26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sz="2600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head</a:t>
            </a:r>
            <a:r>
              <a:rPr lang="id-ID" sz="26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 </a:t>
            </a:r>
            <a:r>
              <a:rPr lang="id-ID" sz="2600" b="1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sz="2600" b="1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link</a:t>
            </a:r>
            <a:r>
              <a:rPr lang="id-ID" sz="2600" b="1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id-ID" sz="2600" b="1" dirty="0" smtClean="0">
                <a:solidFill>
                  <a:srgbClr val="DC143C"/>
                </a:solidFill>
                <a:latin typeface="Consolas"/>
                <a:ea typeface="Times New Roman"/>
                <a:cs typeface="Times New Roman"/>
              </a:rPr>
              <a:t>rel=</a:t>
            </a:r>
            <a:r>
              <a:rPr lang="id-ID" sz="2600" b="1" dirty="0" smtClean="0">
                <a:solidFill>
                  <a:srgbClr val="0000CD"/>
                </a:solidFill>
                <a:latin typeface="Consolas"/>
                <a:ea typeface="Times New Roman"/>
                <a:cs typeface="Times New Roman"/>
              </a:rPr>
              <a:t>"stylesheet"</a:t>
            </a:r>
            <a:r>
              <a:rPr lang="id-ID" sz="2600" b="1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id-ID" sz="2600" b="1" dirty="0" smtClean="0">
                <a:solidFill>
                  <a:srgbClr val="DC143C"/>
                </a:solidFill>
                <a:latin typeface="Consolas"/>
                <a:ea typeface="Times New Roman"/>
                <a:cs typeface="Times New Roman"/>
              </a:rPr>
              <a:t>href=</a:t>
            </a:r>
            <a:r>
              <a:rPr lang="id-ID" sz="2600" b="1" dirty="0" smtClean="0">
                <a:solidFill>
                  <a:srgbClr val="0000CD"/>
                </a:solidFill>
                <a:latin typeface="Consolas"/>
                <a:ea typeface="Times New Roman"/>
                <a:cs typeface="Times New Roman"/>
              </a:rPr>
              <a:t>"styles.css"</a:t>
            </a:r>
            <a:r>
              <a:rPr lang="id-ID" sz="2600" b="1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sz="2600" b="1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sz="2600" b="1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sz="26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sz="2600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/head</a:t>
            </a:r>
            <a:r>
              <a:rPr lang="id-ID" sz="26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sz="26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sz="2600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body</a:t>
            </a:r>
            <a:r>
              <a:rPr lang="id-ID" sz="26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 </a:t>
            </a:r>
            <a:r>
              <a:rPr lang="id-ID" sz="26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sz="2600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h1</a:t>
            </a:r>
            <a:r>
              <a:rPr lang="id-ID" sz="26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This is a heading</a:t>
            </a:r>
            <a:r>
              <a:rPr lang="id-ID" sz="26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sz="2600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/h1</a:t>
            </a:r>
            <a:r>
              <a:rPr lang="id-ID" sz="26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 </a:t>
            </a:r>
            <a:r>
              <a:rPr lang="id-ID" sz="26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sz="2600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p</a:t>
            </a:r>
            <a:r>
              <a:rPr lang="id-ID" sz="26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This is a paragraph.</a:t>
            </a:r>
            <a:r>
              <a:rPr lang="id-ID" sz="26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sz="2600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/p</a:t>
            </a:r>
            <a:r>
              <a:rPr lang="id-ID" sz="26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sz="26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sz="2600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/body</a:t>
            </a:r>
            <a:r>
              <a:rPr lang="id-ID" sz="26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/>
            </a:r>
            <a:br>
              <a:rPr lang="id-ID" sz="26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</a:br>
            <a:r>
              <a:rPr lang="id-ID" sz="26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&lt;</a:t>
            </a:r>
            <a:r>
              <a:rPr lang="id-ID" sz="2600" dirty="0" smtClean="0">
                <a:solidFill>
                  <a:srgbClr val="A52A2A"/>
                </a:solidFill>
                <a:latin typeface="Consolas"/>
                <a:ea typeface="Times New Roman"/>
                <a:cs typeface="Times New Roman"/>
              </a:rPr>
              <a:t>/html</a:t>
            </a:r>
            <a:r>
              <a:rPr lang="id-ID" sz="26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&gt;</a:t>
            </a:r>
            <a:endParaRPr lang="id-ID" sz="2200" dirty="0" smtClean="0">
              <a:ea typeface="Calibri"/>
              <a:cs typeface="Times New Roman"/>
            </a:endParaRPr>
          </a:p>
          <a:p>
            <a:endParaRPr lang="id-ID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- </a:t>
            </a:r>
            <a:r>
              <a:rPr lang="id-ID" dirty="0"/>
              <a:t>Vertical </a:t>
            </a:r>
            <a:r>
              <a:rPr lang="id-ID" dirty="0" smtClean="0"/>
              <a:t>Alignment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vertical-alignment </a:t>
            </a:r>
            <a:r>
              <a:rPr lang="en-US" sz="2800" dirty="0"/>
              <a:t>property sets the vertical alignment (like top, bottom, or middle) of the content in &lt;</a:t>
            </a:r>
            <a:r>
              <a:rPr lang="en-US" sz="2800" dirty="0" err="1"/>
              <a:t>th</a:t>
            </a:r>
            <a:r>
              <a:rPr lang="en-US" sz="2800" dirty="0"/>
              <a:t>&gt; or &lt;td</a:t>
            </a:r>
            <a:r>
              <a:rPr lang="en-US" sz="2800" dirty="0" smtClean="0"/>
              <a:t>&gt;.</a:t>
            </a:r>
          </a:p>
          <a:p>
            <a:r>
              <a:rPr lang="en-US" sz="2800" dirty="0" err="1" smtClean="0"/>
              <a:t>Deafult</a:t>
            </a:r>
            <a:r>
              <a:rPr lang="en-US" sz="2800" dirty="0" smtClean="0"/>
              <a:t> value: middle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td 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   height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 50px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   vertical-align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 bottom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6777873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Table with Cell Padding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Cell padding specifies the space between the cell content and its borders.</a:t>
            </a:r>
          </a:p>
          <a:p>
            <a:r>
              <a:rPr lang="en-US" dirty="0" smtClean="0"/>
              <a:t>If you do not specify a padding, the table cells will be displayed without padding.</a:t>
            </a:r>
          </a:p>
          <a:p>
            <a:r>
              <a:rPr lang="en-US" dirty="0" smtClean="0"/>
              <a:t>To set the padding, use the </a:t>
            </a:r>
            <a:r>
              <a:rPr lang="en-US" b="1" dirty="0" smtClean="0"/>
              <a:t>CSS padding</a:t>
            </a:r>
            <a:r>
              <a:rPr lang="en-US" dirty="0" smtClean="0"/>
              <a:t> property:</a:t>
            </a:r>
          </a:p>
          <a:p>
            <a:pPr>
              <a:buNone/>
            </a:pPr>
            <a:r>
              <a:rPr lang="id-ID" dirty="0" smtClean="0"/>
              <a:t>	</a:t>
            </a:r>
            <a:br>
              <a:rPr lang="id-ID" dirty="0" smtClean="0"/>
            </a:br>
            <a:r>
              <a:rPr lang="id-ID" dirty="0" smtClean="0">
                <a:solidFill>
                  <a:srgbClr val="A52A2A"/>
                </a:solidFill>
                <a:latin typeface="Consolas"/>
              </a:rPr>
              <a:t>th,td </a:t>
            </a:r>
            <a:r>
              <a:rPr lang="id-ID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d-ID" dirty="0" smtClean="0">
                <a:solidFill>
                  <a:srgbClr val="DC143C"/>
                </a:solidFill>
                <a:latin typeface="Consolas"/>
              </a:rPr>
              <a:t>padding:</a:t>
            </a:r>
            <a:r>
              <a:rPr lang="id-ID" dirty="0" smtClean="0">
                <a:solidFill>
                  <a:srgbClr val="0000CD"/>
                </a:solidFill>
                <a:latin typeface="Consolas"/>
              </a:rPr>
              <a:t> 15px;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rgbClr val="000000"/>
                </a:solidFill>
                <a:latin typeface="Consolas"/>
              </a:rPr>
              <a:t>}</a:t>
            </a:r>
            <a:endParaRPr lang="id-ID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- </a:t>
            </a:r>
            <a:r>
              <a:rPr lang="id-ID" dirty="0"/>
              <a:t>Horizontal </a:t>
            </a:r>
            <a:r>
              <a:rPr lang="id-ID" dirty="0" smtClean="0"/>
              <a:t>Dividers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>th, td 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    border-bottom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 1px solid #ddd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501008"/>
            <a:ext cx="87820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1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Table – CSS backgroud-color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Can be specified to &lt;table&gt; | &lt;tr&gt; | &lt;td&gt;.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table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   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DC143C"/>
                </a:solidFill>
                <a:latin typeface="Consolas"/>
              </a:rPr>
              <a:t>background-color:</a:t>
            </a:r>
            <a:r>
              <a:rPr lang="en-US" dirty="0" smtClean="0">
                <a:solidFill>
                  <a:srgbClr val="0000CD"/>
                </a:solidFill>
                <a:latin typeface="Consolas"/>
              </a:rPr>
              <a:t> #f1f1c1;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	 </a:t>
            </a:r>
            <a:r>
              <a:rPr lang="id-ID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 white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id-ID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- Hover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:hover selector </a:t>
            </a:r>
            <a:r>
              <a:rPr lang="en-US" dirty="0"/>
              <a:t>on &lt;</a:t>
            </a:r>
            <a:r>
              <a:rPr lang="en-US" dirty="0" err="1"/>
              <a:t>tr</a:t>
            </a:r>
            <a:r>
              <a:rPr lang="en-US" dirty="0"/>
              <a:t>&gt; to highlight table rows on mouse over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>tr:hover </a:t>
            </a:r>
            <a:r>
              <a:rPr lang="id-ID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 #</a:t>
            </a:r>
            <a:r>
              <a:rPr lang="id-ID" dirty="0" smtClean="0">
                <a:solidFill>
                  <a:srgbClr val="0000CD"/>
                </a:solidFill>
                <a:latin typeface="Consolas" panose="020B0609020204030204" pitchFamily="49" charset="0"/>
              </a:rPr>
              <a:t>f5f5f5</a:t>
            </a:r>
            <a:endParaRPr lang="en-US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60079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 Table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</a:t>
            </a:r>
            <a:r>
              <a:rPr lang="en-US" sz="2800" dirty="0"/>
              <a:t>zebra-striped tables, use </a:t>
            </a:r>
            <a:r>
              <a:rPr lang="en-US" sz="2800" dirty="0" smtClean="0"/>
              <a:t>the nth-child() selector and add background-color </a:t>
            </a:r>
            <a:r>
              <a:rPr lang="en-US" sz="2800" dirty="0"/>
              <a:t>to all even (or odd) table rows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id-ID" sz="2800" dirty="0">
                <a:solidFill>
                  <a:srgbClr val="A52A2A"/>
                </a:solidFill>
                <a:latin typeface="Consolas" panose="020B0609020204030204" pitchFamily="49" charset="0"/>
              </a:rPr>
              <a:t>tr:nth-child(even) </a:t>
            </a:r>
            <a:r>
              <a:rPr lang="id-ID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id-ID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sz="2800" dirty="0">
                <a:solidFill>
                  <a:srgbClr val="0000CD"/>
                </a:solidFill>
                <a:latin typeface="Consolas" panose="020B0609020204030204" pitchFamily="49" charset="0"/>
              </a:rPr>
              <a:t> #</a:t>
            </a:r>
            <a:r>
              <a:rPr lang="id-ID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f2f2f2</a:t>
            </a:r>
            <a:endParaRPr lang="en-US" sz="28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3693936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>
            <a:normAutofit/>
          </a:bodyPr>
          <a:lstStyle/>
          <a:p>
            <a:r>
              <a:rPr lang="id-ID" dirty="0" smtClean="0"/>
              <a:t>Different Styles for Different Tables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50070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5100" dirty="0" smtClean="0"/>
              <a:t>To define a special style for a special table, add an </a:t>
            </a:r>
            <a:r>
              <a:rPr lang="en-US" sz="5100" b="1" dirty="0" smtClean="0"/>
              <a:t>id attribute</a:t>
            </a:r>
            <a:r>
              <a:rPr lang="en-US" sz="5100" dirty="0" smtClean="0"/>
              <a:t> to the table:</a:t>
            </a:r>
            <a:endParaRPr lang="id-ID" sz="5100" dirty="0" smtClean="0"/>
          </a:p>
          <a:p>
            <a:pPr>
              <a:lnSpc>
                <a:spcPct val="120000"/>
              </a:lnSpc>
              <a:buNone/>
            </a:pPr>
            <a:r>
              <a:rPr lang="id-ID" sz="5100" dirty="0" smtClean="0"/>
              <a:t>	</a:t>
            </a:r>
            <a:r>
              <a:rPr lang="id-ID" sz="51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id-ID" sz="5100" dirty="0" smtClean="0">
                <a:solidFill>
                  <a:srgbClr val="A52A2A"/>
                </a:solidFill>
                <a:latin typeface="Consolas"/>
              </a:rPr>
              <a:t>table</a:t>
            </a:r>
            <a:r>
              <a:rPr lang="id-ID" sz="51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id-ID" sz="5100" dirty="0" smtClean="0">
                <a:solidFill>
                  <a:srgbClr val="DC143C"/>
                </a:solidFill>
                <a:latin typeface="Consolas"/>
              </a:rPr>
              <a:t>id=</a:t>
            </a:r>
            <a:r>
              <a:rPr lang="id-ID" sz="5100" dirty="0" smtClean="0">
                <a:solidFill>
                  <a:srgbClr val="0000CD"/>
                </a:solidFill>
                <a:latin typeface="Consolas"/>
              </a:rPr>
              <a:t>"t01"</a:t>
            </a:r>
            <a:r>
              <a:rPr lang="id-ID" sz="51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id-ID" sz="5100" dirty="0" smtClean="0"/>
              <a:t>N</a:t>
            </a:r>
            <a:r>
              <a:rPr lang="en-US" sz="5100" dirty="0" err="1" smtClean="0"/>
              <a:t>ow</a:t>
            </a:r>
            <a:r>
              <a:rPr lang="en-US" sz="5100" dirty="0" smtClean="0"/>
              <a:t> you can define style table</a:t>
            </a:r>
            <a:r>
              <a:rPr lang="id-ID" sz="5100" dirty="0" smtClean="0"/>
              <a:t> </a:t>
            </a:r>
            <a:r>
              <a:rPr lang="id-ID" sz="5100" dirty="0" smtClean="0">
                <a:solidFill>
                  <a:srgbClr val="0000CD"/>
                </a:solidFill>
                <a:latin typeface="Consolas"/>
              </a:rPr>
              <a:t>t01</a:t>
            </a:r>
            <a:r>
              <a:rPr lang="en-US" sz="5100" dirty="0" smtClean="0"/>
              <a:t>:</a:t>
            </a:r>
            <a:endParaRPr lang="id-ID" sz="5100" dirty="0" smtClean="0"/>
          </a:p>
          <a:p>
            <a:pPr>
              <a:lnSpc>
                <a:spcPct val="120000"/>
              </a:lnSpc>
              <a:buNone/>
            </a:pPr>
            <a:r>
              <a:rPr lang="id-ID" dirty="0" smtClean="0"/>
              <a:t>	</a:t>
            </a:r>
            <a:r>
              <a:rPr lang="en-US" sz="3400" dirty="0" smtClean="0">
                <a:solidFill>
                  <a:srgbClr val="A52A2A"/>
                </a:solidFill>
                <a:latin typeface="Consolas"/>
              </a:rPr>
              <a:t>table#t01 </a:t>
            </a:r>
            <a:r>
              <a:rPr lang="en-US" sz="34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400" dirty="0" smtClean="0">
                <a:solidFill>
                  <a:srgbClr val="DC143C"/>
                </a:solidFill>
                <a:latin typeface="Consolas"/>
              </a:rPr>
              <a:t>width:</a:t>
            </a:r>
            <a:r>
              <a:rPr lang="en-US" sz="3400" dirty="0" smtClean="0">
                <a:solidFill>
                  <a:srgbClr val="0000CD"/>
                </a:solidFill>
                <a:latin typeface="Consolas"/>
              </a:rPr>
              <a:t> 100%;</a:t>
            </a:r>
            <a:r>
              <a:rPr lang="en-US" sz="3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400" dirty="0" smtClean="0">
                <a:solidFill>
                  <a:srgbClr val="DC143C"/>
                </a:solidFill>
                <a:latin typeface="Consolas"/>
              </a:rPr>
              <a:t>background-color:</a:t>
            </a:r>
            <a:r>
              <a:rPr lang="en-US" sz="3400" dirty="0" smtClean="0">
                <a:solidFill>
                  <a:srgbClr val="0000CD"/>
                </a:solidFill>
                <a:latin typeface="Consolas"/>
              </a:rPr>
              <a:t> #f1f1c1;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id-ID" sz="3400" dirty="0" smtClean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buNone/>
            </a:pPr>
            <a:r>
              <a:rPr lang="id-ID" sz="3400" dirty="0" smtClean="0">
                <a:solidFill>
                  <a:srgbClr val="A52A2A"/>
                </a:solidFill>
                <a:latin typeface="Consolas"/>
              </a:rPr>
              <a:t>	</a:t>
            </a:r>
            <a:r>
              <a:rPr lang="en-US" sz="3400" dirty="0" smtClean="0">
                <a:solidFill>
                  <a:srgbClr val="A52A2A"/>
                </a:solidFill>
                <a:latin typeface="Consolas"/>
              </a:rPr>
              <a:t>table#t01 </a:t>
            </a:r>
            <a:r>
              <a:rPr lang="en-US" sz="3400" dirty="0" err="1" smtClean="0">
                <a:solidFill>
                  <a:srgbClr val="A52A2A"/>
                </a:solidFill>
                <a:latin typeface="Consolas"/>
              </a:rPr>
              <a:t>tr:nth</a:t>
            </a:r>
            <a:r>
              <a:rPr lang="en-US" sz="3400" dirty="0" smtClean="0">
                <a:solidFill>
                  <a:srgbClr val="A52A2A"/>
                </a:solidFill>
                <a:latin typeface="Consolas"/>
              </a:rPr>
              <a:t>-child(even) </a:t>
            </a:r>
            <a:r>
              <a:rPr lang="en-US" sz="34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400" dirty="0" smtClean="0">
                <a:solidFill>
                  <a:srgbClr val="DC143C"/>
                </a:solidFill>
                <a:latin typeface="Consolas"/>
              </a:rPr>
              <a:t>background-color:</a:t>
            </a:r>
            <a:r>
              <a:rPr lang="en-US" sz="3400" dirty="0" smtClean="0">
                <a:solidFill>
                  <a:srgbClr val="0000CD"/>
                </a:solidFill>
                <a:latin typeface="Consolas"/>
              </a:rPr>
              <a:t> #</a:t>
            </a:r>
            <a:r>
              <a:rPr lang="en-US" sz="3400" dirty="0" err="1" smtClean="0">
                <a:solidFill>
                  <a:srgbClr val="0000CD"/>
                </a:solidFill>
                <a:latin typeface="Consolas"/>
              </a:rPr>
              <a:t>eee</a:t>
            </a:r>
            <a:r>
              <a:rPr lang="en-US" sz="3400" dirty="0" smtClean="0">
                <a:solidFill>
                  <a:srgbClr val="0000CD"/>
                </a:solidFill>
                <a:latin typeface="Consolas"/>
              </a:rPr>
              <a:t>;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>
                <a:solidFill>
                  <a:srgbClr val="A52A2A"/>
                </a:solidFill>
                <a:latin typeface="Consolas"/>
              </a:rPr>
              <a:t>table#t01 </a:t>
            </a:r>
            <a:r>
              <a:rPr lang="en-US" sz="3400" dirty="0" err="1" smtClean="0">
                <a:solidFill>
                  <a:srgbClr val="A52A2A"/>
                </a:solidFill>
                <a:latin typeface="Consolas"/>
              </a:rPr>
              <a:t>tr:nth</a:t>
            </a:r>
            <a:r>
              <a:rPr lang="en-US" sz="3400" dirty="0" smtClean="0">
                <a:solidFill>
                  <a:srgbClr val="A52A2A"/>
                </a:solidFill>
                <a:latin typeface="Consolas"/>
              </a:rPr>
              <a:t>-child(odd) </a:t>
            </a:r>
            <a:r>
              <a:rPr lang="en-US" sz="34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400" dirty="0" smtClean="0">
                <a:solidFill>
                  <a:srgbClr val="DC143C"/>
                </a:solidFill>
                <a:latin typeface="Consolas"/>
              </a:rPr>
              <a:t>background-color:</a:t>
            </a:r>
            <a:r>
              <a:rPr lang="en-US" sz="3400" dirty="0" smtClean="0">
                <a:solidFill>
                  <a:srgbClr val="0000CD"/>
                </a:solidFill>
                <a:latin typeface="Consolas"/>
              </a:rPr>
              <a:t> #</a:t>
            </a:r>
            <a:r>
              <a:rPr lang="en-US" sz="3400" dirty="0" err="1" smtClean="0">
                <a:solidFill>
                  <a:srgbClr val="0000CD"/>
                </a:solidFill>
                <a:latin typeface="Consolas"/>
              </a:rPr>
              <a:t>fff</a:t>
            </a:r>
            <a:r>
              <a:rPr lang="en-US" sz="3400" dirty="0" smtClean="0">
                <a:solidFill>
                  <a:srgbClr val="0000CD"/>
                </a:solidFill>
                <a:latin typeface="Consolas"/>
              </a:rPr>
              <a:t>;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>
                <a:solidFill>
                  <a:srgbClr val="A52A2A"/>
                </a:solidFill>
                <a:latin typeface="Consolas"/>
              </a:rPr>
              <a:t>table#t01 </a:t>
            </a:r>
            <a:r>
              <a:rPr lang="en-US" sz="3400" dirty="0" err="1" smtClean="0">
                <a:solidFill>
                  <a:srgbClr val="A52A2A"/>
                </a:solidFill>
                <a:latin typeface="Consolas"/>
              </a:rPr>
              <a:t>th</a:t>
            </a:r>
            <a:r>
              <a:rPr lang="en-US" sz="3400" dirty="0" smtClean="0">
                <a:solidFill>
                  <a:srgbClr val="A52A2A"/>
                </a:solidFill>
                <a:latin typeface="Consolas"/>
              </a:rPr>
              <a:t> </a:t>
            </a:r>
            <a:r>
              <a:rPr lang="en-US" sz="34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400" dirty="0" smtClean="0">
                <a:solidFill>
                  <a:srgbClr val="DC143C"/>
                </a:solidFill>
                <a:latin typeface="Consolas"/>
              </a:rPr>
              <a:t>color:</a:t>
            </a:r>
            <a:r>
              <a:rPr lang="en-US" sz="3400" dirty="0" smtClean="0">
                <a:solidFill>
                  <a:srgbClr val="0000CD"/>
                </a:solidFill>
                <a:latin typeface="Consolas"/>
              </a:rPr>
              <a:t> white;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400" dirty="0" smtClean="0">
                <a:solidFill>
                  <a:srgbClr val="DC143C"/>
                </a:solidFill>
                <a:latin typeface="Consolas"/>
              </a:rPr>
              <a:t>background-color:</a:t>
            </a:r>
            <a:r>
              <a:rPr lang="en-US" sz="3400" dirty="0" smtClean="0">
                <a:solidFill>
                  <a:srgbClr val="0000CD"/>
                </a:solidFill>
                <a:latin typeface="Consolas"/>
              </a:rPr>
              <a:t> black;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3400" dirty="0" smtClean="0"/>
          </a:p>
          <a:p>
            <a:pPr>
              <a:lnSpc>
                <a:spcPct val="120000"/>
              </a:lnSpc>
            </a:pPr>
            <a:endParaRPr lang="id-ID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List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sz="4600" b="1" dirty="0"/>
              <a:t>Different List Item </a:t>
            </a:r>
            <a:r>
              <a:rPr lang="id-ID" sz="4600" b="1" dirty="0" smtClean="0"/>
              <a:t>Markers</a:t>
            </a:r>
            <a:endParaRPr lang="en-US" sz="4600" b="1" dirty="0" smtClean="0"/>
          </a:p>
          <a:p>
            <a:pPr marL="0" indent="0">
              <a:buNone/>
            </a:pPr>
            <a:endParaRPr lang="en-US" sz="4600" b="1" dirty="0" smtClean="0"/>
          </a:p>
          <a:p>
            <a:pPr marL="0" indent="0">
              <a:buNone/>
            </a:pP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>ul.a 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    list-style-type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 circle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/>
            </a:r>
            <a:br>
              <a:rPr lang="id-ID" dirty="0"/>
            </a:b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>ul.b 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    list-style-type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 square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/>
            </a:r>
            <a:br>
              <a:rPr lang="id-ID" dirty="0"/>
            </a:b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>ol.c 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    list-style-type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 upper-roman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/>
            </a:r>
            <a:br>
              <a:rPr lang="id-ID" dirty="0"/>
            </a:b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>ol.d 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    list-style-type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 lower-alpha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69222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List </a:t>
            </a:r>
            <a:r>
              <a:rPr lang="en-US" dirty="0" smtClean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An Image as The List Item </a:t>
            </a:r>
            <a:r>
              <a:rPr lang="en-US" sz="2800" b="1" dirty="0" smtClean="0"/>
              <a:t>Marker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id-ID" sz="2400" dirty="0">
                <a:solidFill>
                  <a:srgbClr val="A52A2A"/>
                </a:solidFill>
                <a:latin typeface="Consolas" panose="020B0609020204030204" pitchFamily="49" charset="0"/>
              </a:rPr>
              <a:t>ul </a:t>
            </a: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 list-style-image</a:t>
            </a: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 url('sqpurple.gif')</a:t>
            </a: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5434527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List 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/>
              <a:t>Remove Default Settings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   list-style-type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 none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   margin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 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   padding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 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/>
              <a:t/>
            </a:r>
            <a:br>
              <a:rPr lang="en-US" sz="2800" dirty="0"/>
            </a:b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34551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Example: External Styling (External 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40" t="12594" r="40590" b="21454"/>
          <a:stretch/>
        </p:blipFill>
        <p:spPr>
          <a:xfrm>
            <a:off x="827584" y="1450913"/>
            <a:ext cx="669674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653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List 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514116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Coloring list</a:t>
            </a:r>
          </a:p>
          <a:p>
            <a:pPr marL="0" indent="0">
              <a:buNone/>
            </a:pPr>
            <a:r>
              <a:rPr lang="id-ID" sz="18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d-ID" sz="18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sz="1800" dirty="0">
                <a:solidFill>
                  <a:srgbClr val="0000CD"/>
                </a:solidFill>
                <a:latin typeface="Consolas" panose="020B0609020204030204" pitchFamily="49" charset="0"/>
              </a:rPr>
              <a:t> #ff9999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 padding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sz="1800" dirty="0">
                <a:solidFill>
                  <a:srgbClr val="0000CD"/>
                </a:solidFill>
                <a:latin typeface="Consolas" panose="020B0609020204030204" pitchFamily="49" charset="0"/>
              </a:rPr>
              <a:t> 20px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1800" dirty="0">
                <a:solidFill>
                  <a:srgbClr val="A52A2A"/>
                </a:solidFill>
                <a:latin typeface="Consolas" panose="020B0609020204030204" pitchFamily="49" charset="0"/>
              </a:rPr>
              <a:t>ol li 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sz="1800" dirty="0">
                <a:solidFill>
                  <a:srgbClr val="0000CD"/>
                </a:solidFill>
                <a:latin typeface="Consolas" panose="020B0609020204030204" pitchFamily="49" charset="0"/>
              </a:rPr>
              <a:t> #ffe5e5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 padding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sz="1800" dirty="0">
                <a:solidFill>
                  <a:srgbClr val="0000CD"/>
                </a:solidFill>
                <a:latin typeface="Consolas" panose="020B0609020204030204" pitchFamily="49" charset="0"/>
              </a:rPr>
              <a:t> 5px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 margin-left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sz="1800" dirty="0">
                <a:solidFill>
                  <a:srgbClr val="0000CD"/>
                </a:solidFill>
                <a:latin typeface="Consolas" panose="020B0609020204030204" pitchFamily="49" charset="0"/>
              </a:rPr>
              <a:t> 35px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id-ID" sz="1800" dirty="0" smtClean="0"/>
              <a:t> </a:t>
            </a: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endParaRPr lang="id-ID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76" y="4704052"/>
            <a:ext cx="6357392" cy="212648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2044295"/>
            <a:ext cx="3610744" cy="5141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itchFamily="34" charset="0"/>
              <a:buNone/>
            </a:pPr>
            <a:r>
              <a:rPr lang="id-ID" sz="18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ul </a:t>
            </a:r>
            <a:r>
              <a:rPr lang="id-ID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d-ID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   background</a:t>
            </a:r>
            <a:r>
              <a:rPr lang="id-ID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 #3399ff</a:t>
            </a:r>
            <a:r>
              <a:rPr lang="id-ID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   padding</a:t>
            </a:r>
            <a:r>
              <a:rPr lang="id-ID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 20px</a:t>
            </a:r>
            <a:r>
              <a:rPr lang="id-ID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id-ID" sz="1800" dirty="0" smtClean="0"/>
              <a:t/>
            </a:r>
            <a:br>
              <a:rPr lang="id-ID" sz="1800" dirty="0" smtClean="0"/>
            </a:br>
            <a:r>
              <a:rPr lang="id-ID" sz="1800" dirty="0" smtClean="0"/>
              <a:t/>
            </a:r>
            <a:br>
              <a:rPr lang="id-ID" sz="1800" dirty="0" smtClean="0"/>
            </a:br>
            <a:r>
              <a:rPr lang="id-ID" sz="18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ul li </a:t>
            </a:r>
            <a:r>
              <a:rPr lang="id-ID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d-ID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   background</a:t>
            </a:r>
            <a:r>
              <a:rPr lang="id-ID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 #cce5ff</a:t>
            </a:r>
            <a:r>
              <a:rPr lang="id-ID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   margin</a:t>
            </a:r>
            <a:r>
              <a:rPr lang="id-ID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d-ID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 5px</a:t>
            </a:r>
            <a:r>
              <a:rPr lang="id-ID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id-ID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id-ID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d-ID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7546837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Float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1"/>
          <a:stretch/>
        </p:blipFill>
        <p:spPr bwMode="auto">
          <a:xfrm>
            <a:off x="365030" y="1593478"/>
            <a:ext cx="8229600" cy="12961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429000"/>
            <a:ext cx="628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577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Float (cont.)</a:t>
            </a:r>
            <a:endParaRPr lang="id-ID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0848"/>
            <a:ext cx="3914286" cy="12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149080"/>
            <a:ext cx="62484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400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Float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16199"/>
            <a:ext cx="8640960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424511"/>
            <a:ext cx="2736304" cy="2180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31910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Float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9034"/>
            <a:ext cx="90582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936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KUIS</a:t>
            </a:r>
            <a:endParaRPr lang="id-ID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65881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02" y="303238"/>
            <a:ext cx="361074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dirty="0">
                <a:latin typeface="Consolas" panose="020B0609020204030204" pitchFamily="49" charset="0"/>
              </a:rPr>
              <a:t>&lt;</a:t>
            </a:r>
            <a:r>
              <a:rPr lang="id-ID" sz="1800" dirty="0" smtClean="0">
                <a:latin typeface="Consolas" panose="020B0609020204030204" pitchFamily="49" charset="0"/>
              </a:rPr>
              <a:t>div&gt;</a:t>
            </a:r>
            <a:endParaRPr lang="id-ID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1800" dirty="0">
                <a:latin typeface="Consolas" panose="020B0609020204030204" pitchFamily="49" charset="0"/>
              </a:rPr>
              <a:t>  &lt;</a:t>
            </a:r>
            <a:r>
              <a:rPr lang="id-ID" sz="1800" dirty="0" smtClean="0">
                <a:latin typeface="Consolas" panose="020B0609020204030204" pitchFamily="49" charset="0"/>
              </a:rPr>
              <a:t>h2&gt;HTML&lt;/</a:t>
            </a:r>
            <a:r>
              <a:rPr lang="id-ID" sz="1800" dirty="0">
                <a:latin typeface="Consolas" panose="020B0609020204030204" pitchFamily="49" charset="0"/>
              </a:rPr>
              <a:t>h2&gt;</a:t>
            </a:r>
          </a:p>
          <a:p>
            <a:pPr marL="0" indent="0">
              <a:buNone/>
            </a:pPr>
            <a:r>
              <a:rPr lang="id-ID" sz="1800" dirty="0">
                <a:latin typeface="Consolas" panose="020B0609020204030204" pitchFamily="49" charset="0"/>
              </a:rPr>
              <a:t>  </a:t>
            </a:r>
            <a:r>
              <a:rPr lang="id-ID" sz="1800" dirty="0" smtClean="0">
                <a:latin typeface="Consolas" panose="020B0609020204030204" pitchFamily="49" charset="0"/>
              </a:rPr>
              <a:t>&lt;</a:t>
            </a:r>
            <a:r>
              <a:rPr lang="en-US" sz="1800" dirty="0" smtClean="0">
                <a:latin typeface="Consolas" panose="020B0609020204030204" pitchFamily="49" charset="0"/>
              </a:rPr>
              <a:t>p&gt;Hypertext Markup Language</a:t>
            </a:r>
            <a:r>
              <a:rPr lang="id-ID" sz="1800" dirty="0" smtClean="0">
                <a:latin typeface="Consolas" panose="020B0609020204030204" pitchFamily="49" charset="0"/>
              </a:rPr>
              <a:t>&lt;/</a:t>
            </a:r>
            <a:r>
              <a:rPr lang="id-ID" sz="1800" dirty="0">
                <a:latin typeface="Consolas" panose="020B0609020204030204" pitchFamily="49" charset="0"/>
              </a:rPr>
              <a:t>p&gt;</a:t>
            </a:r>
          </a:p>
          <a:p>
            <a:pPr marL="0" indent="0">
              <a:buNone/>
            </a:pPr>
            <a:r>
              <a:rPr lang="id-ID" sz="1800" dirty="0"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id-ID" sz="1800" dirty="0">
                <a:latin typeface="Consolas" panose="020B0609020204030204" pitchFamily="49" charset="0"/>
              </a:rPr>
              <a:t>&lt;</a:t>
            </a:r>
            <a:r>
              <a:rPr lang="id-ID" sz="1800" dirty="0" smtClean="0">
                <a:latin typeface="Consolas" panose="020B0609020204030204" pitchFamily="49" charset="0"/>
              </a:rPr>
              <a:t>div&gt;</a:t>
            </a:r>
            <a:endParaRPr lang="id-ID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1800" dirty="0">
                <a:latin typeface="Consolas" panose="020B0609020204030204" pitchFamily="49" charset="0"/>
              </a:rPr>
              <a:t>  &lt;</a:t>
            </a:r>
            <a:r>
              <a:rPr lang="id-ID" sz="1800" dirty="0" smtClean="0">
                <a:latin typeface="Consolas" panose="020B0609020204030204" pitchFamily="49" charset="0"/>
              </a:rPr>
              <a:t>h2&gt;</a:t>
            </a:r>
            <a:r>
              <a:rPr lang="en-US" sz="1800" dirty="0" smtClean="0">
                <a:latin typeface="Consolas" panose="020B0609020204030204" pitchFamily="49" charset="0"/>
              </a:rPr>
              <a:t>CSS</a:t>
            </a:r>
            <a:r>
              <a:rPr lang="id-ID" sz="1800" dirty="0" smtClean="0">
                <a:latin typeface="Consolas" panose="020B0609020204030204" pitchFamily="49" charset="0"/>
              </a:rPr>
              <a:t>&lt;/</a:t>
            </a:r>
            <a:r>
              <a:rPr lang="id-ID" sz="1800" dirty="0">
                <a:latin typeface="Consolas" panose="020B0609020204030204" pitchFamily="49" charset="0"/>
              </a:rPr>
              <a:t>h2&gt;</a:t>
            </a:r>
          </a:p>
          <a:p>
            <a:pPr marL="0" indent="0">
              <a:buNone/>
            </a:pPr>
            <a:r>
              <a:rPr lang="id-ID" sz="1800" dirty="0">
                <a:latin typeface="Consolas" panose="020B0609020204030204" pitchFamily="49" charset="0"/>
              </a:rPr>
              <a:t>  </a:t>
            </a:r>
            <a:r>
              <a:rPr lang="id-ID" sz="1800" dirty="0" smtClean="0">
                <a:latin typeface="Consolas" panose="020B0609020204030204" pitchFamily="49" charset="0"/>
              </a:rPr>
              <a:t>&lt;</a:t>
            </a:r>
            <a:r>
              <a:rPr lang="en-US" sz="1800" dirty="0" smtClean="0">
                <a:latin typeface="Consolas" panose="020B0609020204030204" pitchFamily="49" charset="0"/>
              </a:rPr>
              <a:t>p&gt;Cascading Style Sheet</a:t>
            </a:r>
            <a:r>
              <a:rPr lang="id-ID" sz="1800" dirty="0" smtClean="0">
                <a:latin typeface="Consolas" panose="020B0609020204030204" pitchFamily="49" charset="0"/>
              </a:rPr>
              <a:t>&lt;/</a:t>
            </a:r>
            <a:r>
              <a:rPr lang="id-ID" sz="1800" dirty="0">
                <a:latin typeface="Consolas" panose="020B0609020204030204" pitchFamily="49" charset="0"/>
              </a:rPr>
              <a:t>p&gt;</a:t>
            </a:r>
          </a:p>
          <a:p>
            <a:pPr marL="0" indent="0">
              <a:buNone/>
            </a:pPr>
            <a:r>
              <a:rPr lang="id-ID" sz="1800" dirty="0"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id-ID" sz="1800" dirty="0">
                <a:latin typeface="Consolas" panose="020B0609020204030204" pitchFamily="49" charset="0"/>
              </a:rPr>
              <a:t>&lt;</a:t>
            </a:r>
            <a:r>
              <a:rPr lang="id-ID" sz="1800" dirty="0" smtClean="0">
                <a:latin typeface="Consolas" panose="020B0609020204030204" pitchFamily="49" charset="0"/>
              </a:rPr>
              <a:t>div&gt;</a:t>
            </a:r>
            <a:endParaRPr lang="id-ID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1800" dirty="0">
                <a:latin typeface="Consolas" panose="020B0609020204030204" pitchFamily="49" charset="0"/>
              </a:rPr>
              <a:t>  &lt;</a:t>
            </a:r>
            <a:r>
              <a:rPr lang="id-ID" sz="1800" dirty="0" smtClean="0">
                <a:latin typeface="Consolas" panose="020B0609020204030204" pitchFamily="49" charset="0"/>
              </a:rPr>
              <a:t>h2&gt;</a:t>
            </a:r>
            <a:r>
              <a:rPr lang="en-US" sz="1800" dirty="0" smtClean="0">
                <a:latin typeface="Consolas" panose="020B0609020204030204" pitchFamily="49" charset="0"/>
              </a:rPr>
              <a:t>XML</a:t>
            </a:r>
            <a:r>
              <a:rPr lang="id-ID" sz="1800" dirty="0" smtClean="0">
                <a:latin typeface="Consolas" panose="020B0609020204030204" pitchFamily="49" charset="0"/>
              </a:rPr>
              <a:t>&lt;/</a:t>
            </a:r>
            <a:r>
              <a:rPr lang="id-ID" sz="1800" dirty="0">
                <a:latin typeface="Consolas" panose="020B0609020204030204" pitchFamily="49" charset="0"/>
              </a:rPr>
              <a:t>h2&gt;</a:t>
            </a:r>
          </a:p>
          <a:p>
            <a:pPr marL="0" indent="0">
              <a:buNone/>
            </a:pPr>
            <a:r>
              <a:rPr lang="id-ID" sz="1800" dirty="0">
                <a:latin typeface="Consolas" panose="020B0609020204030204" pitchFamily="49" charset="0"/>
              </a:rPr>
              <a:t>  </a:t>
            </a:r>
            <a:r>
              <a:rPr lang="id-ID" sz="1800" dirty="0" smtClean="0">
                <a:latin typeface="Consolas" panose="020B0609020204030204" pitchFamily="49" charset="0"/>
              </a:rPr>
              <a:t>&lt;p&gt;</a:t>
            </a:r>
            <a:r>
              <a:rPr lang="en-US" sz="1800" dirty="0" err="1" smtClean="0">
                <a:latin typeface="Consolas" panose="020B0609020204030204" pitchFamily="49" charset="0"/>
              </a:rPr>
              <a:t>eXtensible</a:t>
            </a:r>
            <a:r>
              <a:rPr lang="en-US" sz="1800" dirty="0" smtClean="0">
                <a:latin typeface="Consolas" panose="020B0609020204030204" pitchFamily="49" charset="0"/>
              </a:rPr>
              <a:t> Markup Language&lt;/p&gt;</a:t>
            </a:r>
            <a:endParaRPr lang="id-ID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1800" dirty="0">
                <a:latin typeface="Consolas" panose="020B0609020204030204" pitchFamily="49" charset="0"/>
              </a:rPr>
              <a:t>&lt;/div</a:t>
            </a:r>
            <a:r>
              <a:rPr lang="id-ID" sz="1800" dirty="0" smtClean="0">
                <a:latin typeface="Consolas" panose="020B0609020204030204" pitchFamily="49" charset="0"/>
              </a:rPr>
              <a:t>&gt;</a:t>
            </a:r>
            <a:endParaRPr lang="id-ID" sz="18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51920" y="260648"/>
            <a:ext cx="5112568" cy="633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err="1" smtClean="0"/>
              <a:t>Berikanlah</a:t>
            </a:r>
            <a:r>
              <a:rPr lang="en-US" sz="1600" dirty="0" smtClean="0"/>
              <a:t> style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dokumen</a:t>
            </a:r>
            <a:r>
              <a:rPr lang="en-US" sz="1600" dirty="0" smtClean="0"/>
              <a:t> HTML </a:t>
            </a:r>
            <a:r>
              <a:rPr lang="en-US" sz="1600" dirty="0" err="1" smtClean="0"/>
              <a:t>tsb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ketentuan</a:t>
            </a:r>
            <a:r>
              <a:rPr lang="en-US" sz="1600" dirty="0" smtClean="0"/>
              <a:t>:</a:t>
            </a:r>
          </a:p>
          <a:p>
            <a:r>
              <a:rPr lang="en-US" sz="1600" dirty="0" err="1" smtClean="0"/>
              <a:t>Elemen</a:t>
            </a:r>
            <a:r>
              <a:rPr lang="en-US" sz="1600" dirty="0" smtClean="0"/>
              <a:t> div yang </a:t>
            </a:r>
            <a:r>
              <a:rPr lang="en-US" sz="1600" dirty="0" err="1" smtClean="0"/>
              <a:t>pertama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ketiga</a:t>
            </a:r>
            <a:r>
              <a:rPr lang="en-US" sz="1600" dirty="0" smtClean="0"/>
              <a:t> </a:t>
            </a:r>
            <a:r>
              <a:rPr lang="en-US" sz="1600" dirty="0" err="1" smtClean="0"/>
              <a:t>diberi</a:t>
            </a:r>
            <a:r>
              <a:rPr lang="en-US" sz="1600" dirty="0" smtClean="0"/>
              <a:t> style:</a:t>
            </a:r>
          </a:p>
          <a:p>
            <a:pPr lvl="1"/>
            <a:r>
              <a:rPr lang="en-US" sz="1600" dirty="0" err="1" smtClean="0"/>
              <a:t>Warna</a:t>
            </a:r>
            <a:r>
              <a:rPr lang="en-US" sz="1600" dirty="0" smtClean="0"/>
              <a:t> </a:t>
            </a:r>
            <a:r>
              <a:rPr lang="en-US" sz="1600" dirty="0" err="1" smtClean="0"/>
              <a:t>latar</a:t>
            </a:r>
            <a:r>
              <a:rPr lang="en-US" sz="1600" dirty="0" smtClean="0"/>
              <a:t> </a:t>
            </a:r>
            <a:r>
              <a:rPr lang="en-US" sz="1600" dirty="0" err="1" smtClean="0"/>
              <a:t>belakang</a:t>
            </a:r>
            <a:r>
              <a:rPr lang="en-US" sz="1600" dirty="0" smtClean="0"/>
              <a:t>: aqua</a:t>
            </a:r>
          </a:p>
          <a:p>
            <a:pPr lvl="1"/>
            <a:r>
              <a:rPr lang="en-US" sz="1600" dirty="0" err="1" smtClean="0"/>
              <a:t>Warna</a:t>
            </a:r>
            <a:r>
              <a:rPr lang="en-US" sz="1600" dirty="0" smtClean="0"/>
              <a:t> </a:t>
            </a:r>
            <a:r>
              <a:rPr lang="en-US" sz="1600" dirty="0" err="1" smtClean="0"/>
              <a:t>tulisan</a:t>
            </a:r>
            <a:r>
              <a:rPr lang="en-US" sz="1600" dirty="0" smtClean="0"/>
              <a:t>: blue</a:t>
            </a:r>
          </a:p>
          <a:p>
            <a:pPr lvl="1"/>
            <a:r>
              <a:rPr lang="en-US" sz="1600" dirty="0" smtClean="0"/>
              <a:t>Margin: 10px, padding 10 </a:t>
            </a:r>
            <a:r>
              <a:rPr lang="en-US" sz="1600" dirty="0" err="1" smtClean="0"/>
              <a:t>px</a:t>
            </a:r>
            <a:endParaRPr lang="en-US" sz="1600" dirty="0" smtClean="0"/>
          </a:p>
          <a:p>
            <a:pPr lvl="1"/>
            <a:r>
              <a:rPr lang="en-US" sz="1600" dirty="0" smtClean="0"/>
              <a:t>Border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style: solid, </a:t>
            </a:r>
            <a:r>
              <a:rPr lang="en-US" sz="1600" dirty="0" err="1" smtClean="0"/>
              <a:t>warna</a:t>
            </a:r>
            <a:r>
              <a:rPr lang="en-US" sz="1600" dirty="0" smtClean="0"/>
              <a:t>: blue, </a:t>
            </a:r>
            <a:r>
              <a:rPr lang="en-US" sz="1600" dirty="0" err="1" smtClean="0"/>
              <a:t>lebar</a:t>
            </a:r>
            <a:r>
              <a:rPr lang="en-US" sz="1600" dirty="0" smtClean="0"/>
              <a:t> </a:t>
            </a:r>
            <a:r>
              <a:rPr lang="en-US" sz="1600" dirty="0" err="1" smtClean="0"/>
              <a:t>kanan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kiri</a:t>
            </a:r>
            <a:r>
              <a:rPr lang="en-US" sz="1600" dirty="0" smtClean="0"/>
              <a:t> 10px, </a:t>
            </a:r>
            <a:r>
              <a:rPr lang="en-US" sz="1600" dirty="0" err="1" smtClean="0"/>
              <a:t>lebar</a:t>
            </a:r>
            <a:r>
              <a:rPr lang="en-US" sz="1600" dirty="0" smtClean="0"/>
              <a:t> </a:t>
            </a:r>
            <a:r>
              <a:rPr lang="en-US" sz="1600" dirty="0" err="1" smtClean="0"/>
              <a:t>atas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bawah</a:t>
            </a:r>
            <a:r>
              <a:rPr lang="en-US" sz="1600" dirty="0" smtClean="0"/>
              <a:t> 5px.</a:t>
            </a:r>
          </a:p>
          <a:p>
            <a:r>
              <a:rPr lang="en-US" sz="1600" dirty="0" err="1" smtClean="0"/>
              <a:t>Elemen</a:t>
            </a:r>
            <a:r>
              <a:rPr lang="en-US" sz="1600" dirty="0" smtClean="0"/>
              <a:t> div yang </a:t>
            </a:r>
            <a:r>
              <a:rPr lang="en-US" sz="1600" dirty="0" err="1" smtClean="0"/>
              <a:t>kedua</a:t>
            </a:r>
            <a:r>
              <a:rPr lang="en-US" sz="1600" dirty="0" smtClean="0"/>
              <a:t> </a:t>
            </a:r>
            <a:r>
              <a:rPr lang="en-US" sz="1600" dirty="0" err="1" smtClean="0"/>
              <a:t>diberi</a:t>
            </a:r>
            <a:r>
              <a:rPr lang="en-US" sz="1600" dirty="0" smtClean="0"/>
              <a:t> style:</a:t>
            </a:r>
          </a:p>
          <a:p>
            <a:pPr lvl="1"/>
            <a:r>
              <a:rPr lang="en-US" sz="1600" dirty="0" err="1" smtClean="0"/>
              <a:t>Warna</a:t>
            </a:r>
            <a:r>
              <a:rPr lang="en-US" sz="1600" dirty="0" smtClean="0"/>
              <a:t> </a:t>
            </a:r>
            <a:r>
              <a:rPr lang="en-US" sz="1600" dirty="0" err="1" smtClean="0"/>
              <a:t>latar</a:t>
            </a:r>
            <a:r>
              <a:rPr lang="en-US" sz="1600" dirty="0" smtClean="0"/>
              <a:t> </a:t>
            </a:r>
            <a:r>
              <a:rPr lang="en-US" sz="1600" dirty="0" err="1" smtClean="0"/>
              <a:t>belakang</a:t>
            </a:r>
            <a:r>
              <a:rPr lang="en-US" sz="1600" dirty="0" smtClean="0"/>
              <a:t>: grey</a:t>
            </a:r>
          </a:p>
          <a:p>
            <a:pPr lvl="1"/>
            <a:r>
              <a:rPr lang="en-US" sz="1600" dirty="0" err="1" smtClean="0"/>
              <a:t>Warna</a:t>
            </a:r>
            <a:r>
              <a:rPr lang="en-US" sz="1600" dirty="0" smtClean="0"/>
              <a:t> </a:t>
            </a:r>
            <a:r>
              <a:rPr lang="en-US" sz="1600" dirty="0" err="1" smtClean="0"/>
              <a:t>tulisan</a:t>
            </a:r>
            <a:r>
              <a:rPr lang="en-US" sz="1600" dirty="0" smtClean="0"/>
              <a:t>: black</a:t>
            </a:r>
          </a:p>
          <a:p>
            <a:pPr lvl="1"/>
            <a:r>
              <a:rPr lang="en-US" sz="1600" dirty="0" smtClean="0"/>
              <a:t>Margin: 15px, padding 15 </a:t>
            </a:r>
            <a:r>
              <a:rPr lang="en-US" sz="1600" dirty="0" err="1" smtClean="0"/>
              <a:t>px</a:t>
            </a:r>
            <a:endParaRPr lang="en-US" sz="1600" dirty="0" smtClean="0"/>
          </a:p>
          <a:p>
            <a:pPr lvl="1"/>
            <a:r>
              <a:rPr lang="en-US" sz="1600" dirty="0" smtClean="0"/>
              <a:t>Border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style: double, </a:t>
            </a:r>
            <a:r>
              <a:rPr lang="en-US" sz="1600" dirty="0" err="1" smtClean="0"/>
              <a:t>warna</a:t>
            </a:r>
            <a:r>
              <a:rPr lang="en-US" sz="1600" dirty="0" smtClean="0"/>
              <a:t>: black, </a:t>
            </a:r>
            <a:r>
              <a:rPr lang="en-US" sz="1600" dirty="0" err="1" smtClean="0"/>
              <a:t>lebar</a:t>
            </a:r>
            <a:r>
              <a:rPr lang="en-US" sz="1600" dirty="0" smtClean="0"/>
              <a:t> </a:t>
            </a:r>
            <a:r>
              <a:rPr lang="en-US" sz="1600" dirty="0" err="1" smtClean="0"/>
              <a:t>kanan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kiri</a:t>
            </a:r>
            <a:r>
              <a:rPr lang="en-US" sz="1600" dirty="0" smtClean="0"/>
              <a:t> 5px, </a:t>
            </a:r>
            <a:r>
              <a:rPr lang="en-US" sz="1600" dirty="0" err="1" smtClean="0"/>
              <a:t>lebar</a:t>
            </a:r>
            <a:r>
              <a:rPr lang="en-US" sz="1600" dirty="0" smtClean="0"/>
              <a:t> </a:t>
            </a:r>
            <a:r>
              <a:rPr lang="en-US" sz="1600" dirty="0" err="1" smtClean="0"/>
              <a:t>atas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bawah</a:t>
            </a:r>
            <a:r>
              <a:rPr lang="en-US" sz="1600" dirty="0" smtClean="0"/>
              <a:t> 5px.</a:t>
            </a:r>
          </a:p>
          <a:p>
            <a:r>
              <a:rPr lang="en-US" sz="1600" dirty="0" err="1" smtClean="0"/>
              <a:t>Elemen</a:t>
            </a:r>
            <a:r>
              <a:rPr lang="en-US" sz="1600" dirty="0" smtClean="0"/>
              <a:t> h2 di </a:t>
            </a:r>
            <a:r>
              <a:rPr lang="en-US" sz="1600" dirty="0" err="1" smtClean="0"/>
              <a:t>dalam</a:t>
            </a:r>
            <a:r>
              <a:rPr lang="en-US" sz="1600" dirty="0" smtClean="0"/>
              <a:t> div </a:t>
            </a:r>
            <a:r>
              <a:rPr lang="en-US" sz="1600" dirty="0" err="1" smtClean="0"/>
              <a:t>diberi</a:t>
            </a:r>
            <a:r>
              <a:rPr lang="en-US" sz="1600" dirty="0" smtClean="0"/>
              <a:t> style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aturan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smtClean="0"/>
              <a:t>Font family: </a:t>
            </a:r>
            <a:r>
              <a:rPr lang="en-US" sz="1600" dirty="0" err="1" smtClean="0"/>
              <a:t>verdana</a:t>
            </a:r>
            <a:r>
              <a:rPr lang="en-US" sz="1600" dirty="0" smtClean="0"/>
              <a:t>, Arial</a:t>
            </a:r>
          </a:p>
          <a:p>
            <a:pPr lvl="1"/>
            <a:r>
              <a:rPr lang="en-US" sz="1600" dirty="0" err="1" smtClean="0"/>
              <a:t>Ukuran</a:t>
            </a:r>
            <a:r>
              <a:rPr lang="en-US" sz="1600" dirty="0" smtClean="0"/>
              <a:t> font: 24px, </a:t>
            </a:r>
            <a:r>
              <a:rPr lang="en-US" sz="1600" dirty="0" err="1" smtClean="0"/>
              <a:t>cetak</a:t>
            </a:r>
            <a:r>
              <a:rPr lang="en-US" sz="1600" dirty="0" smtClean="0"/>
              <a:t> </a:t>
            </a:r>
            <a:r>
              <a:rPr lang="en-US" sz="1600" dirty="0" err="1" smtClean="0"/>
              <a:t>tebal</a:t>
            </a:r>
            <a:r>
              <a:rPr lang="en-US" sz="1600" dirty="0" smtClean="0"/>
              <a:t>, </a:t>
            </a:r>
            <a:r>
              <a:rPr lang="en-US" sz="1600" dirty="0" err="1" smtClean="0"/>
              <a:t>bergaris</a:t>
            </a:r>
            <a:r>
              <a:rPr lang="en-US" sz="1600" dirty="0" smtClean="0"/>
              <a:t> </a:t>
            </a:r>
            <a:r>
              <a:rPr lang="en-US" sz="1600" dirty="0" err="1" smtClean="0"/>
              <a:t>bawah</a:t>
            </a:r>
            <a:r>
              <a:rPr lang="en-US" sz="1600" dirty="0" smtClean="0"/>
              <a:t>, rata </a:t>
            </a:r>
            <a:r>
              <a:rPr lang="en-US" sz="1600" dirty="0" err="1" smtClean="0"/>
              <a:t>kiri</a:t>
            </a:r>
            <a:r>
              <a:rPr lang="en-US" sz="1600" dirty="0" smtClean="0"/>
              <a:t>, </a:t>
            </a:r>
            <a:r>
              <a:rPr lang="en-US" sz="1600" dirty="0" err="1" smtClean="0"/>
              <a:t>warna</a:t>
            </a:r>
            <a:r>
              <a:rPr lang="en-US" sz="1600" dirty="0" smtClean="0"/>
              <a:t> </a:t>
            </a:r>
            <a:r>
              <a:rPr lang="en-US" sz="1600" dirty="0" err="1" smtClean="0"/>
              <a:t>tulisan</a:t>
            </a:r>
            <a:r>
              <a:rPr lang="en-US" sz="1600" dirty="0" smtClean="0"/>
              <a:t> </a:t>
            </a:r>
            <a:r>
              <a:rPr lang="en-US" sz="1600" dirty="0" err="1" smtClean="0"/>
              <a:t>hitam</a:t>
            </a:r>
            <a:endParaRPr lang="en-US" sz="1600" dirty="0" smtClean="0"/>
          </a:p>
          <a:p>
            <a:r>
              <a:rPr lang="en-US" sz="1600" dirty="0" err="1" smtClean="0"/>
              <a:t>Elemen</a:t>
            </a:r>
            <a:r>
              <a:rPr lang="en-US" sz="1600" dirty="0" smtClean="0"/>
              <a:t> p </a:t>
            </a:r>
            <a:r>
              <a:rPr lang="en-US" sz="1600" dirty="0" err="1" smtClean="0"/>
              <a:t>diberi</a:t>
            </a:r>
            <a:r>
              <a:rPr lang="en-US" sz="1600" dirty="0" smtClean="0"/>
              <a:t> style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aturan</a:t>
            </a:r>
            <a:endParaRPr lang="en-US" sz="1600" dirty="0" smtClean="0"/>
          </a:p>
          <a:p>
            <a:pPr lvl="1"/>
            <a:r>
              <a:rPr lang="en-US" sz="1600" dirty="0" smtClean="0"/>
              <a:t>Font-</a:t>
            </a:r>
            <a:r>
              <a:rPr lang="en-US" sz="1600" dirty="0" err="1" smtClean="0"/>
              <a:t>famili</a:t>
            </a:r>
            <a:r>
              <a:rPr lang="en-US" sz="1600" dirty="0" smtClean="0"/>
              <a:t> : Times New Roman, Georgia, serif</a:t>
            </a:r>
          </a:p>
          <a:p>
            <a:pPr lvl="1"/>
            <a:r>
              <a:rPr lang="en-US" sz="1600" dirty="0" err="1" smtClean="0"/>
              <a:t>Ukuran</a:t>
            </a:r>
            <a:r>
              <a:rPr lang="en-US" sz="1600" dirty="0" smtClean="0"/>
              <a:t> </a:t>
            </a:r>
            <a:r>
              <a:rPr lang="en-US" sz="1600" dirty="0" err="1" smtClean="0"/>
              <a:t>huruf</a:t>
            </a:r>
            <a:r>
              <a:rPr lang="en-US" sz="1600" dirty="0" smtClean="0"/>
              <a:t>: 20px, rata </a:t>
            </a:r>
            <a:r>
              <a:rPr lang="en-US" sz="1600" dirty="0" err="1" smtClean="0"/>
              <a:t>kiri-kanan</a:t>
            </a:r>
            <a:r>
              <a:rPr lang="en-US" sz="1600" dirty="0" smtClean="0"/>
              <a:t>, </a:t>
            </a:r>
            <a:r>
              <a:rPr lang="en-US" sz="1600" dirty="0" err="1" smtClean="0"/>
              <a:t>tercetak</a:t>
            </a:r>
            <a:r>
              <a:rPr lang="en-US" sz="1600" dirty="0" smtClean="0"/>
              <a:t> miring</a:t>
            </a:r>
          </a:p>
          <a:p>
            <a:endParaRPr lang="en-US" sz="1600" dirty="0" smtClean="0"/>
          </a:p>
          <a:p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7008001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019" y="1600200"/>
            <a:ext cx="401878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/>
              <a:t>Berikan</a:t>
            </a:r>
            <a:r>
              <a:rPr lang="en-US" sz="1800" dirty="0" smtClean="0"/>
              <a:t> style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aturan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err="1" smtClean="0"/>
              <a:t>Lebar</a:t>
            </a:r>
            <a:r>
              <a:rPr lang="en-US" sz="1800" dirty="0" smtClean="0"/>
              <a:t> </a:t>
            </a:r>
            <a:r>
              <a:rPr lang="en-US" sz="1800" dirty="0" err="1" smtClean="0"/>
              <a:t>tabel</a:t>
            </a:r>
            <a:r>
              <a:rPr lang="en-US" sz="1800" dirty="0" smtClean="0"/>
              <a:t> 100%</a:t>
            </a:r>
          </a:p>
          <a:p>
            <a:pPr marL="0" indent="0">
              <a:buNone/>
            </a:pP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border</a:t>
            </a:r>
          </a:p>
          <a:p>
            <a:pPr marL="0" indent="0">
              <a:buNone/>
            </a:pPr>
            <a:r>
              <a:rPr lang="en-US" sz="1800" dirty="0" smtClean="0"/>
              <a:t>Padding </a:t>
            </a:r>
            <a:r>
              <a:rPr lang="en-US" sz="1800" dirty="0" err="1" smtClean="0"/>
              <a:t>kanan-kiri</a:t>
            </a:r>
            <a:r>
              <a:rPr lang="en-US" sz="1800" dirty="0" smtClean="0"/>
              <a:t> 10 </a:t>
            </a:r>
            <a:r>
              <a:rPr lang="en-US" sz="1800" dirty="0" err="1" smtClean="0"/>
              <a:t>px</a:t>
            </a:r>
            <a:r>
              <a:rPr lang="en-US" sz="1800" dirty="0" smtClean="0"/>
              <a:t>, </a:t>
            </a:r>
            <a:r>
              <a:rPr lang="en-US" sz="1800" dirty="0" err="1" smtClean="0"/>
              <a:t>atas-bawah</a:t>
            </a:r>
            <a:r>
              <a:rPr lang="en-US" sz="1800" dirty="0" smtClean="0"/>
              <a:t> 5px.</a:t>
            </a:r>
          </a:p>
          <a:p>
            <a:pPr marL="0" indent="0">
              <a:buNone/>
            </a:pPr>
            <a:r>
              <a:rPr lang="en-US" sz="1800" dirty="0" err="1" smtClean="0"/>
              <a:t>Semua</a:t>
            </a:r>
            <a:r>
              <a:rPr lang="en-US" sz="1800" dirty="0" smtClean="0"/>
              <a:t> </a:t>
            </a:r>
            <a:r>
              <a:rPr lang="en-US" sz="1800" dirty="0" err="1" smtClean="0"/>
              <a:t>kolom</a:t>
            </a:r>
            <a:r>
              <a:rPr lang="en-US" sz="1800" dirty="0" smtClean="0"/>
              <a:t> rata </a:t>
            </a:r>
            <a:r>
              <a:rPr lang="en-US" sz="1800" dirty="0" err="1" smtClean="0"/>
              <a:t>kiri</a:t>
            </a:r>
            <a:r>
              <a:rPr lang="en-US" sz="1800" dirty="0" smtClean="0"/>
              <a:t>, vertical align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judul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middle, vertical align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isi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top.</a:t>
            </a:r>
          </a:p>
          <a:p>
            <a:pPr marL="0" indent="0">
              <a:buNone/>
            </a:pPr>
            <a:r>
              <a:rPr lang="en-US" sz="1800" dirty="0" err="1" smtClean="0"/>
              <a:t>Ukuran</a:t>
            </a:r>
            <a:r>
              <a:rPr lang="en-US" sz="1800" dirty="0" smtClean="0"/>
              <a:t> </a:t>
            </a:r>
            <a:r>
              <a:rPr lang="en-US" sz="1800" dirty="0" err="1" smtClean="0"/>
              <a:t>huruf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judul</a:t>
            </a:r>
            <a:r>
              <a:rPr lang="en-US" sz="1800" dirty="0" smtClean="0"/>
              <a:t> 20px,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isi</a:t>
            </a:r>
            <a:r>
              <a:rPr lang="en-US" sz="1800" dirty="0" smtClean="0"/>
              <a:t> 18px.</a:t>
            </a:r>
          </a:p>
          <a:p>
            <a:pPr marL="0" indent="0">
              <a:buNone/>
            </a:pPr>
            <a:r>
              <a:rPr lang="en-US" sz="1800" dirty="0" err="1" smtClean="0"/>
              <a:t>Baris</a:t>
            </a:r>
            <a:r>
              <a:rPr lang="en-US" sz="1800" dirty="0" smtClean="0"/>
              <a:t> </a:t>
            </a:r>
            <a:r>
              <a:rPr lang="en-US" sz="1800" dirty="0" err="1" smtClean="0"/>
              <a:t>ganjil</a:t>
            </a:r>
            <a:r>
              <a:rPr lang="en-US" sz="1800" dirty="0" smtClean="0"/>
              <a:t> </a:t>
            </a:r>
            <a:r>
              <a:rPr lang="en-US" sz="1800" dirty="0" err="1" smtClean="0"/>
              <a:t>berwarna</a:t>
            </a:r>
            <a:r>
              <a:rPr lang="en-US" sz="1800" dirty="0" smtClean="0"/>
              <a:t> </a:t>
            </a:r>
            <a:r>
              <a:rPr lang="en-US" sz="1800" dirty="0" err="1" smtClean="0"/>
              <a:t>putih</a:t>
            </a:r>
            <a:r>
              <a:rPr lang="en-US" sz="1800" dirty="0" smtClean="0"/>
              <a:t>, </a:t>
            </a:r>
            <a:r>
              <a:rPr lang="en-US" sz="1800" dirty="0" err="1" smtClean="0"/>
              <a:t>baris</a:t>
            </a:r>
            <a:r>
              <a:rPr lang="en-US" sz="1800" dirty="0" smtClean="0"/>
              <a:t> </a:t>
            </a:r>
            <a:r>
              <a:rPr lang="en-US" sz="1800" dirty="0" err="1" smtClean="0"/>
              <a:t>genap</a:t>
            </a:r>
            <a:r>
              <a:rPr lang="en-US" sz="1800" dirty="0" smtClean="0"/>
              <a:t> </a:t>
            </a:r>
            <a:r>
              <a:rPr lang="en-US" sz="1800" dirty="0" err="1" smtClean="0"/>
              <a:t>berwarna</a:t>
            </a:r>
            <a:r>
              <a:rPr lang="en-US" sz="1800" dirty="0"/>
              <a:t> #</a:t>
            </a:r>
            <a:r>
              <a:rPr lang="en-US" sz="1800" dirty="0" smtClean="0"/>
              <a:t>f2f2f2.</a:t>
            </a:r>
          </a:p>
          <a:p>
            <a:pPr marL="0" indent="0">
              <a:buNone/>
            </a:pPr>
            <a:r>
              <a:rPr lang="en-US" sz="1800" dirty="0" err="1" smtClean="0"/>
              <a:t>Saat</a:t>
            </a:r>
            <a:r>
              <a:rPr lang="en-US" sz="1800" dirty="0" smtClean="0"/>
              <a:t> mouse </a:t>
            </a:r>
            <a:r>
              <a:rPr lang="en-US" sz="1800" dirty="0" err="1" smtClean="0"/>
              <a:t>diarahkan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baris</a:t>
            </a:r>
            <a:r>
              <a:rPr lang="en-US" sz="1800" dirty="0" smtClean="0"/>
              <a:t> </a:t>
            </a:r>
            <a:r>
              <a:rPr lang="en-US" sz="1800" dirty="0" err="1" smtClean="0"/>
              <a:t>tabel</a:t>
            </a:r>
            <a:r>
              <a:rPr lang="en-US" sz="1800" dirty="0" smtClean="0"/>
              <a:t>, </a:t>
            </a:r>
            <a:r>
              <a:rPr lang="en-US" sz="1800" dirty="0" err="1" smtClean="0"/>
              <a:t>baris</a:t>
            </a:r>
            <a:r>
              <a:rPr lang="en-US" sz="1800" dirty="0" smtClean="0"/>
              <a:t> </a:t>
            </a:r>
            <a:r>
              <a:rPr lang="en-US" sz="1800" dirty="0" err="1" smtClean="0"/>
              <a:t>tabel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berwarna</a:t>
            </a:r>
            <a:r>
              <a:rPr lang="en-US" sz="1800" dirty="0" smtClean="0"/>
              <a:t> </a:t>
            </a:r>
            <a:r>
              <a:rPr lang="id-ID" sz="1800" dirty="0"/>
              <a:t>#</a:t>
            </a:r>
            <a:r>
              <a:rPr lang="id-ID" sz="1800" dirty="0" smtClean="0"/>
              <a:t>f5f5f5</a:t>
            </a:r>
            <a:r>
              <a:rPr lang="en-US" sz="1800" dirty="0" smtClean="0"/>
              <a:t>.</a:t>
            </a:r>
            <a:endParaRPr lang="id-ID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9" y="1600200"/>
            <a:ext cx="42291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65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CSS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29" y="2348880"/>
            <a:ext cx="4042792" cy="4077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11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3554</TotalTime>
  <Words>2998</Words>
  <Application>Microsoft Office PowerPoint</Application>
  <PresentationFormat>On-screen Show (4:3)</PresentationFormat>
  <Paragraphs>467</Paragraphs>
  <Slides>98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99" baseType="lpstr">
      <vt:lpstr>Office Theme</vt:lpstr>
      <vt:lpstr>Styling HTML Document with CSS</vt:lpstr>
      <vt:lpstr>Why CSS?</vt:lpstr>
      <vt:lpstr>Styling HTML with CSS</vt:lpstr>
      <vt:lpstr>Inline Styling (Inline CSS)</vt:lpstr>
      <vt:lpstr>Internal Styling (Internal CSS)</vt:lpstr>
      <vt:lpstr>Example - Internal Styling (Internal CSS)</vt:lpstr>
      <vt:lpstr>External Styling (External CSS)</vt:lpstr>
      <vt:lpstr>Example: External Styling (External CSS)</vt:lpstr>
      <vt:lpstr>Example: External Styling (External CSS)</vt:lpstr>
      <vt:lpstr>PowerPoint Presentation</vt:lpstr>
      <vt:lpstr>Style Sheet Creator</vt:lpstr>
      <vt:lpstr>Style Types</vt:lpstr>
      <vt:lpstr>CSS Syntax</vt:lpstr>
      <vt:lpstr>CSS Selector</vt:lpstr>
      <vt:lpstr>The Element Selector</vt:lpstr>
      <vt:lpstr>The Descendant Selector</vt:lpstr>
      <vt:lpstr>The Descendant Selector (cont.)</vt:lpstr>
      <vt:lpstr>The child selector</vt:lpstr>
      <vt:lpstr>PowerPoint Presentation</vt:lpstr>
      <vt:lpstr>The id Selector</vt:lpstr>
      <vt:lpstr>The class Selector</vt:lpstr>
      <vt:lpstr>Grouping Selectors</vt:lpstr>
      <vt:lpstr>The Attribute Selector</vt:lpstr>
      <vt:lpstr>CSS Comments</vt:lpstr>
      <vt:lpstr>Measurement</vt:lpstr>
      <vt:lpstr>Measurement (cont.)</vt:lpstr>
      <vt:lpstr>Measurement (cont.)</vt:lpstr>
      <vt:lpstr>Fonts and Typhography</vt:lpstr>
      <vt:lpstr>Font-family</vt:lpstr>
      <vt:lpstr>Font-style</vt:lpstr>
      <vt:lpstr>Font-size</vt:lpstr>
      <vt:lpstr>Font-weight</vt:lpstr>
      <vt:lpstr>Managing Text Styles</vt:lpstr>
      <vt:lpstr>Text-decoration</vt:lpstr>
      <vt:lpstr>Spacing</vt:lpstr>
      <vt:lpstr>Alignment</vt:lpstr>
      <vt:lpstr>Tranformation</vt:lpstr>
      <vt:lpstr>Indentation</vt:lpstr>
      <vt:lpstr>CSS Colors</vt:lpstr>
      <vt:lpstr>CSS Colors (cont.)</vt:lpstr>
      <vt:lpstr>Example: CSS Fonts</vt:lpstr>
      <vt:lpstr>CSS Positioning</vt:lpstr>
      <vt:lpstr>CSS Positioning (cont.)</vt:lpstr>
      <vt:lpstr>CSS Positioning (cont.)</vt:lpstr>
      <vt:lpstr>Pseudoclasses &amp; Pseudoelements</vt:lpstr>
      <vt:lpstr>Pseudoclasses &amp; Pseudoelements</vt:lpstr>
      <vt:lpstr>Pseudoclasses &amp; Pseudoelements</vt:lpstr>
      <vt:lpstr>CSS Box Model</vt:lpstr>
      <vt:lpstr>CSS Box Model (cont.)</vt:lpstr>
      <vt:lpstr>CSS Box Model (cont.)</vt:lpstr>
      <vt:lpstr>CSS Box Model (cont.)</vt:lpstr>
      <vt:lpstr>CSS Border</vt:lpstr>
      <vt:lpstr>CSS Border (cont.)</vt:lpstr>
      <vt:lpstr>CSS Border (cont.)</vt:lpstr>
      <vt:lpstr>CSS Border (cont.)</vt:lpstr>
      <vt:lpstr>CSS Border (cont.)</vt:lpstr>
      <vt:lpstr>CSS Border (cont.)</vt:lpstr>
      <vt:lpstr>PowerPoint Presentation</vt:lpstr>
      <vt:lpstr>CSS Border (cont.)</vt:lpstr>
      <vt:lpstr>CSS Border (cont.)</vt:lpstr>
      <vt:lpstr>CSS Border (cont.)</vt:lpstr>
      <vt:lpstr>CSS Border (cont.)</vt:lpstr>
      <vt:lpstr>CSS Margin</vt:lpstr>
      <vt:lpstr>CSS Margin (cont.)</vt:lpstr>
      <vt:lpstr>CSS Padding</vt:lpstr>
      <vt:lpstr>HTML Block Elements</vt:lpstr>
      <vt:lpstr>The HTML &lt;div&gt; Element</vt:lpstr>
      <vt:lpstr>Example: &lt;div&gt; element</vt:lpstr>
      <vt:lpstr>The HTML &lt;span&gt; Element</vt:lpstr>
      <vt:lpstr>Classing Block Elements</vt:lpstr>
      <vt:lpstr>PowerPoint Presentation</vt:lpstr>
      <vt:lpstr>Classing Inline Elements</vt:lpstr>
      <vt:lpstr>Example: Classing Inline Elements</vt:lpstr>
      <vt:lpstr>Styling Table with CSS</vt:lpstr>
      <vt:lpstr>Table – CSS Border</vt:lpstr>
      <vt:lpstr>Table – CSS Border</vt:lpstr>
      <vt:lpstr>PowerPoint Presentation</vt:lpstr>
      <vt:lpstr>Table Width and Height</vt:lpstr>
      <vt:lpstr>Table - CSS text-align property</vt:lpstr>
      <vt:lpstr>Table - Vertical Alignment</vt:lpstr>
      <vt:lpstr>Table with Cell Padding</vt:lpstr>
      <vt:lpstr>Table - Horizontal Dividers</vt:lpstr>
      <vt:lpstr>Table – CSS backgroud-color</vt:lpstr>
      <vt:lpstr>Table - Hover</vt:lpstr>
      <vt:lpstr>Strip Table</vt:lpstr>
      <vt:lpstr>Different Styles for Different Tables</vt:lpstr>
      <vt:lpstr>Styling List </vt:lpstr>
      <vt:lpstr>Styling List  (cont.)</vt:lpstr>
      <vt:lpstr>Styling List  (cont.)</vt:lpstr>
      <vt:lpstr>Styling List  (cont.)</vt:lpstr>
      <vt:lpstr>CSS Float</vt:lpstr>
      <vt:lpstr>CSS Float (cont.)</vt:lpstr>
      <vt:lpstr>CSS Float (cont.)</vt:lpstr>
      <vt:lpstr>CSS Float (cont.)</vt:lpstr>
      <vt:lpstr>KUIS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Windows User</cp:lastModifiedBy>
  <cp:revision>73</cp:revision>
  <dcterms:created xsi:type="dcterms:W3CDTF">2015-04-01T02:40:47Z</dcterms:created>
  <dcterms:modified xsi:type="dcterms:W3CDTF">2018-08-27T05:51:09Z</dcterms:modified>
</cp:coreProperties>
</file>