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9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59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78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10C5E-6B69-40FE-A6C2-420E415FB6BF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2D5E6-0D00-4985-855C-6CEC7A5536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6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32CE-8FFF-4445-91C3-343782AA737A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C72D8-AB1D-4648-9691-CE5FC240D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2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DFAFF-4ADE-439D-88FD-0C04595A52D2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35FC6-9547-493F-9ABF-89B41B5CC8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7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3858-9CCF-40B5-8F3C-F877F7528231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8C6DC-59FF-4BD6-9F10-3564408DB8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27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CCF3-4FC4-4AA9-A9B6-257A0D23D065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55DD-D728-4488-8385-6366005C4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27A7B-7345-4A01-9406-483900E39C16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D6827-4C80-4C9D-843C-9379BA691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7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B037E-839D-4D1A-8584-480BF65F1E60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F2528-DBFA-4664-966B-C9B3AE269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2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20460-F9BB-4976-9162-2EE983C1C651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B17A-2275-4E58-B0D5-939D1AEC4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0361B-68A0-4B6C-BE3E-E4787A22116D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B45E2-487F-43E3-9EA2-25526C4B7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69D1C-C73F-4319-899C-82FCAA0A5DC7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9705D-ED62-453D-8541-9DA1DDE5F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9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D2C7F-F362-4518-B160-3C91D2D64CF8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A526F-709A-4FBC-B2FB-E50E592C0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1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161F41-69A0-4C07-BFB1-F23EFA0DFFE2}" type="datetimeFigureOut">
              <a:rPr lang="en-US"/>
              <a:pPr>
                <a:defRPr/>
              </a:pPr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2CD00-69A3-426D-A1CA-1CB8AF9B1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0_container_fluid.html" TargetMode="External"/><Relationship Id="rId2" Type="http://schemas.openxmlformats.org/officeDocument/2006/relationships/hyperlink" Target="https://fog.ccsf.edu/~hyip/cnit131/week11/samples/00_contain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1_three_equal_columns_tablet.html" TargetMode="External"/><Relationship Id="rId2" Type="http://schemas.openxmlformats.org/officeDocument/2006/relationships/hyperlink" Target="https://fog.ccsf.edu/~hyip/cnit131/week11/samples/01_three_equal_columns_deskto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g.ccsf.edu/~hyip/cnit131/week11/samples/01_three_equal_columns_phon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g.ccsf.edu/~hyip/cnit131/week11/samples/02_two_unequal_columns_tablet.html" TargetMode="External"/><Relationship Id="rId2" Type="http://schemas.openxmlformats.org/officeDocument/2006/relationships/hyperlink" Target="https://fog.ccsf.edu/~hyip/cnit131/week11/samples/02_two_unequal_columns_deskto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g.ccsf.edu/~hyip/cnit131/week11/samples/02_two_unequal_columns_phon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CNIT131 Internet Basics &amp; Beginning HTML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Week 11 – Responsive Web Design</a:t>
            </a:r>
          </a:p>
          <a:p>
            <a:pPr eaLnBrk="1" hangingPunct="1"/>
            <a:r>
              <a:rPr lang="en-US" altLang="en-US" smtClean="0"/>
              <a:t>http://fog.ccsf.edu/~hyip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Create Web Page with Bootstrap (3)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Containers</a:t>
            </a:r>
          </a:p>
          <a:p>
            <a:pPr lvl="1"/>
            <a:r>
              <a:rPr lang="en-US" smtClean="0"/>
              <a:t>Bootstrap also requires a containing element to wrap site contents.</a:t>
            </a:r>
          </a:p>
          <a:p>
            <a:pPr lvl="1"/>
            <a:r>
              <a:rPr lang="en-US" smtClean="0"/>
              <a:t>There are two container classes to choose from:</a:t>
            </a:r>
          </a:p>
          <a:p>
            <a:pPr lvl="2"/>
            <a:r>
              <a:rPr lang="en-US" smtClean="0"/>
              <a:t>The .container class provides a responsive </a:t>
            </a:r>
            <a:r>
              <a:rPr lang="en-US" b="1" smtClean="0"/>
              <a:t>fixed width container. </a:t>
            </a:r>
            <a:r>
              <a:rPr lang="en-US" smtClean="0"/>
              <a:t>(</a:t>
            </a:r>
            <a:r>
              <a:rPr lang="en-US" smtClean="0">
                <a:hlinkClick r:id="rId2"/>
              </a:rPr>
              <a:t>See Sample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The .container-fluid class provides a </a:t>
            </a:r>
            <a:r>
              <a:rPr lang="en-US" b="1" smtClean="0"/>
              <a:t>full width container</a:t>
            </a:r>
            <a:r>
              <a:rPr lang="en-US" smtClean="0"/>
              <a:t>, spanning the entire width of the viewport. (</a:t>
            </a:r>
            <a:r>
              <a:rPr lang="en-US" smtClean="0">
                <a:hlinkClick r:id="rId3"/>
              </a:rPr>
              <a:t>See Sample</a:t>
            </a:r>
            <a:r>
              <a:rPr lang="en-US" smtClean="0"/>
              <a:t>)</a:t>
            </a:r>
          </a:p>
          <a:p>
            <a:r>
              <a:rPr lang="en-US" b="1" smtClean="0"/>
              <a:t>Note:</a:t>
            </a:r>
            <a:r>
              <a:rPr lang="en-US" smtClean="0"/>
              <a:t> Containers are not nestable (you cannot put a container inside another container).</a:t>
            </a:r>
          </a:p>
          <a:p>
            <a:pPr>
              <a:buFont typeface="Arial" charset="0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Grids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Bootstrap’s grid system allows up to 12 columns across the page.</a:t>
            </a:r>
          </a:p>
          <a:p>
            <a:r>
              <a:rPr lang="en-US" smtClean="0"/>
              <a:t>If you do not want to use all 12 columns individually, you can group the columns together to create wider columns:</a:t>
            </a:r>
          </a:p>
          <a:p>
            <a:pPr>
              <a:buFont typeface="Arial" charset="0"/>
              <a:buNone/>
            </a:pPr>
            <a:r>
              <a:rPr lang="en-US" sz="2000" smtClean="0"/>
              <a:t>&lt;div class="col-md-12"&gt;Span 12 columns&lt;/div&gt;</a:t>
            </a:r>
          </a:p>
          <a:p>
            <a:pPr>
              <a:buFont typeface="Arial" charset="0"/>
              <a:buNone/>
            </a:pPr>
            <a:r>
              <a:rPr lang="en-US" sz="2000" smtClean="0"/>
              <a:t>&lt;div class="col-md-6"&gt;Span 6&lt;/div&gt;&lt;div class="col-md-6"&gt;Span 6&lt;/div&gt;</a:t>
            </a:r>
          </a:p>
          <a:p>
            <a:pPr>
              <a:buFont typeface="Arial" charset="0"/>
              <a:buNone/>
            </a:pPr>
            <a:r>
              <a:rPr lang="en-US" sz="2000" smtClean="0"/>
              <a:t>&lt;div class="col-md-4"&gt;Span 4&lt;/div&gt;&lt;div class="col-md-8"&gt;Span 8&lt;/div&gt;</a:t>
            </a:r>
          </a:p>
          <a:p>
            <a:pPr>
              <a:buFont typeface="Arial" charset="0"/>
              <a:buNone/>
            </a:pPr>
            <a:r>
              <a:rPr lang="en-US" sz="2000" smtClean="0"/>
              <a:t>&lt;div class="col-md-4"&gt;Span 4&lt;/div&gt;&lt;div class="col-md-4"&gt;Span 4&lt;/div&gt; &lt;div class="col-md-4"&gt;Span 4&lt;/div&gt;</a:t>
            </a:r>
            <a:endParaRPr lang="en-US" smtClean="0"/>
          </a:p>
          <a:p>
            <a:r>
              <a:rPr lang="en-US" smtClean="0"/>
              <a:t>Bootstrap's grid system is responsive, and the columns will re-arrange automatically depending on the screen size.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Grid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Bootstrap grid system has four classes:</a:t>
            </a:r>
          </a:p>
          <a:p>
            <a:pPr lvl="1"/>
            <a:r>
              <a:rPr lang="en-US" smtClean="0"/>
              <a:t>xs (for phones)</a:t>
            </a:r>
          </a:p>
          <a:p>
            <a:pPr lvl="1"/>
            <a:r>
              <a:rPr lang="en-US" smtClean="0"/>
              <a:t>sm (for tablets)</a:t>
            </a:r>
          </a:p>
          <a:p>
            <a:pPr lvl="1"/>
            <a:r>
              <a:rPr lang="en-US" smtClean="0"/>
              <a:t>md (for desktops)</a:t>
            </a:r>
          </a:p>
          <a:p>
            <a:pPr lvl="1"/>
            <a:r>
              <a:rPr lang="en-US" smtClean="0"/>
              <a:t>lg (for larger desktops)</a:t>
            </a:r>
          </a:p>
          <a:p>
            <a:r>
              <a:rPr lang="en-US" smtClean="0"/>
              <a:t>The classes above can be combined to create more dynamic and flexible layouts.</a:t>
            </a:r>
          </a:p>
          <a:p>
            <a:pPr>
              <a:buFont typeface="Arial" charset="0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Basic Structure of a Bootstrap Grid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smtClean="0"/>
              <a:t>	&lt;div class="row"&gt;</a:t>
            </a:r>
            <a:br>
              <a:rPr lang="en-US" sz="2000" smtClean="0"/>
            </a:br>
            <a:r>
              <a:rPr lang="en-US" sz="2000" smtClean="0"/>
              <a:t>  &lt;div class="col-*-*"&gt;&lt;/div&gt;</a:t>
            </a:r>
            <a:br>
              <a:rPr lang="en-US" sz="2000" smtClean="0"/>
            </a:br>
            <a:r>
              <a:rPr lang="en-US" sz="2000" smtClean="0"/>
              <a:t>&lt;/div&gt;</a:t>
            </a:r>
            <a:br>
              <a:rPr lang="en-US" sz="2000" smtClean="0"/>
            </a:br>
            <a:r>
              <a:rPr lang="en-US" sz="2000" smtClean="0"/>
              <a:t>&lt;div class="row"&gt;</a:t>
            </a:r>
            <a:br>
              <a:rPr lang="en-US" sz="2000" smtClean="0"/>
            </a:br>
            <a:r>
              <a:rPr lang="en-US" sz="2000" smtClean="0"/>
              <a:t>  &lt;div class="col-*-*"&gt;&lt;/div&gt;</a:t>
            </a:r>
            <a:br>
              <a:rPr lang="en-US" sz="2000" smtClean="0"/>
            </a:br>
            <a:r>
              <a:rPr lang="en-US" sz="2000" smtClean="0"/>
              <a:t>  &lt;div class="col-*-*"&gt;&lt;/div&gt;</a:t>
            </a:r>
            <a:br>
              <a:rPr lang="en-US" sz="2000" smtClean="0"/>
            </a:br>
            <a:r>
              <a:rPr lang="en-US" sz="2000" smtClean="0"/>
              <a:t>  &lt;div class="col-*-*"&gt;&lt;/div&gt;</a:t>
            </a:r>
            <a:br>
              <a:rPr lang="en-US" sz="2000" smtClean="0"/>
            </a:br>
            <a:r>
              <a:rPr lang="en-US" sz="2000" smtClean="0"/>
              <a:t>&lt;/div&gt;</a:t>
            </a:r>
            <a:br>
              <a:rPr lang="en-US" sz="2000" smtClean="0"/>
            </a:br>
            <a:r>
              <a:rPr lang="en-US" sz="2000" smtClean="0"/>
              <a:t>&lt;div class="row"&gt;</a:t>
            </a:r>
            <a:br>
              <a:rPr lang="en-US" sz="2000" smtClean="0"/>
            </a:br>
            <a:r>
              <a:rPr lang="en-US" sz="2000" smtClean="0"/>
              <a:t>  ...</a:t>
            </a:r>
            <a:br>
              <a:rPr lang="en-US" sz="2000" smtClean="0"/>
            </a:br>
            <a:r>
              <a:rPr lang="en-US" sz="2000" smtClean="0"/>
              <a:t>&lt;/div&gt;</a:t>
            </a:r>
          </a:p>
          <a:p>
            <a:r>
              <a:rPr lang="en-US" smtClean="0"/>
              <a:t>First; create a row (&lt;div class="row"&gt;). Then, add the desired number of columns (tags with appropriate .col-*-*classes). Note that numbers in .col-*-* should always add up to 12 for each row.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Three Equal Columns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equal columns (</a:t>
            </a:r>
            <a:r>
              <a:rPr lang="en-US" smtClean="0">
                <a:hlinkClick r:id="rId2"/>
              </a:rPr>
              <a:t>desktop version</a:t>
            </a:r>
            <a:r>
              <a:rPr lang="en-US" smtClean="0"/>
              <a:t>):</a:t>
            </a:r>
          </a:p>
          <a:p>
            <a:r>
              <a:rPr lang="en-US" smtClean="0"/>
              <a:t>Three equal columns (</a:t>
            </a:r>
            <a:r>
              <a:rPr lang="en-US" smtClean="0">
                <a:hlinkClick r:id="rId3"/>
              </a:rPr>
              <a:t>tablet version</a:t>
            </a:r>
            <a:r>
              <a:rPr lang="en-US" smtClean="0"/>
              <a:t>):</a:t>
            </a:r>
          </a:p>
          <a:p>
            <a:r>
              <a:rPr lang="en-US" smtClean="0"/>
              <a:t>Three equal columns (</a:t>
            </a:r>
            <a:r>
              <a:rPr lang="en-US" smtClean="0">
                <a:hlinkClick r:id="rId4"/>
              </a:rPr>
              <a:t>smart phone version</a:t>
            </a:r>
            <a:r>
              <a:rPr lang="en-US" smtClean="0"/>
              <a:t>):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Two Unequal Columns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unequal columns (</a:t>
            </a:r>
            <a:r>
              <a:rPr lang="en-US" smtClean="0">
                <a:hlinkClick r:id="rId2"/>
              </a:rPr>
              <a:t>desktop version</a:t>
            </a:r>
            <a:r>
              <a:rPr lang="en-US" smtClean="0"/>
              <a:t>):</a:t>
            </a:r>
          </a:p>
          <a:p>
            <a:r>
              <a:rPr lang="en-US" smtClean="0"/>
              <a:t>Two unequal columns (</a:t>
            </a:r>
            <a:r>
              <a:rPr lang="en-US" smtClean="0">
                <a:hlinkClick r:id="rId3"/>
              </a:rPr>
              <a:t>tablet version</a:t>
            </a:r>
            <a:r>
              <a:rPr lang="en-US" smtClean="0"/>
              <a:t>):</a:t>
            </a:r>
          </a:p>
          <a:p>
            <a:r>
              <a:rPr lang="en-US" smtClean="0"/>
              <a:t>Two unequal columns (</a:t>
            </a:r>
            <a:r>
              <a:rPr lang="en-US" smtClean="0">
                <a:hlinkClick r:id="rId4"/>
              </a:rPr>
              <a:t>smart phone version</a:t>
            </a:r>
            <a:r>
              <a:rPr lang="en-US" smtClean="0"/>
              <a:t>):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Tables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/>
              <a:t>basic</a:t>
            </a:r>
            <a:r>
              <a:rPr lang="en-US" sz="2400" smtClean="0"/>
              <a:t> Bootstrap table has a light padding and only horizontal dividers.</a:t>
            </a:r>
          </a:p>
          <a:p>
            <a:pPr lvl="1"/>
            <a:r>
              <a:rPr lang="en-US" sz="2000" smtClean="0"/>
              <a:t>The .table class adds basic styling to a table:</a:t>
            </a:r>
          </a:p>
          <a:p>
            <a:r>
              <a:rPr lang="en-US" sz="2400" b="1" smtClean="0"/>
              <a:t>Striped Rows</a:t>
            </a:r>
          </a:p>
          <a:p>
            <a:pPr lvl="1"/>
            <a:r>
              <a:rPr lang="en-US" sz="2000" smtClean="0"/>
              <a:t>The .table-striped class adds zebra-stripes to a table:</a:t>
            </a:r>
          </a:p>
          <a:p>
            <a:r>
              <a:rPr lang="en-US" sz="2400" b="1" smtClean="0"/>
              <a:t>Bordered Table</a:t>
            </a:r>
          </a:p>
          <a:p>
            <a:pPr lvl="1"/>
            <a:r>
              <a:rPr lang="en-US" sz="2000" smtClean="0"/>
              <a:t>The .table-bordered class adds borders on all sides of the table and cells:</a:t>
            </a:r>
          </a:p>
          <a:p>
            <a:r>
              <a:rPr lang="en-US" sz="2400" b="1" smtClean="0"/>
              <a:t>Hover Rows</a:t>
            </a:r>
          </a:p>
          <a:p>
            <a:pPr lvl="1"/>
            <a:r>
              <a:rPr lang="en-US" sz="2000" smtClean="0"/>
              <a:t>The .table-hover class enables a hover state on table rows:</a:t>
            </a:r>
          </a:p>
          <a:p>
            <a:r>
              <a:rPr lang="en-US" sz="2400" b="1" smtClean="0"/>
              <a:t>Responsive Tables</a:t>
            </a:r>
          </a:p>
          <a:p>
            <a:pPr lvl="1"/>
            <a:r>
              <a:rPr lang="en-US" sz="2000" smtClean="0"/>
              <a:t>The .table-responsive class creates a responsive table. The table will then scroll horizontally on small devices (under 768px). When viewing on anything larger than 768px wide, there is no difference: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Images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Rounded Corners</a:t>
            </a:r>
          </a:p>
          <a:p>
            <a:pPr lvl="1"/>
            <a:r>
              <a:rPr lang="en-US" sz="2000" smtClean="0"/>
              <a:t>The .img-rounded class adds rounded corners to an image (IE8 does not support rounded corners):</a:t>
            </a:r>
          </a:p>
          <a:p>
            <a:r>
              <a:rPr lang="en-US" sz="2400" smtClean="0"/>
              <a:t>Circle</a:t>
            </a:r>
          </a:p>
          <a:p>
            <a:pPr lvl="1"/>
            <a:r>
              <a:rPr lang="en-US" sz="2000" smtClean="0"/>
              <a:t>The .img-circle class shapes the image to a circle (IE8 does not support rounded corners):</a:t>
            </a:r>
          </a:p>
          <a:p>
            <a:r>
              <a:rPr lang="en-US" sz="2400" smtClean="0"/>
              <a:t>Thumbnail</a:t>
            </a:r>
          </a:p>
          <a:p>
            <a:pPr lvl="1"/>
            <a:r>
              <a:rPr lang="en-US" sz="2000" smtClean="0"/>
              <a:t>The .img-thumbnail class shapes the image to a thumbnail:</a:t>
            </a:r>
          </a:p>
          <a:p>
            <a:r>
              <a:rPr lang="en-US" sz="2400" smtClean="0"/>
              <a:t>Responsive Images</a:t>
            </a:r>
          </a:p>
          <a:p>
            <a:pPr lvl="1"/>
            <a:r>
              <a:rPr lang="en-US" sz="2000" smtClean="0"/>
              <a:t>Images comes in all sizes. So do screens. Responsive images automatically adjust to fit the size of the screen.</a:t>
            </a:r>
          </a:p>
          <a:p>
            <a:pPr lvl="1"/>
            <a:r>
              <a:rPr lang="en-US" sz="2000" smtClean="0"/>
              <a:t>Create responsive images by adding an .img-responsive class to the &lt;img&gt; tag. The image will then scale nicely to the parent element.</a:t>
            </a:r>
          </a:p>
          <a:p>
            <a:pPr lvl="1"/>
            <a:r>
              <a:rPr lang="en-US" sz="2000" smtClean="0"/>
              <a:t>The .img-responsive class applies display: block; and max-width: 100%; and height: auto; to the image: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Buttons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Button Styles</a:t>
            </a:r>
          </a:p>
          <a:p>
            <a:pPr lvl="1"/>
            <a:r>
              <a:rPr lang="en-US" smtClean="0"/>
              <a:t>Bootstrap provides seven styles of buttons with the following classes:</a:t>
            </a:r>
          </a:p>
          <a:p>
            <a:pPr>
              <a:buFont typeface="Arial" charset="0"/>
              <a:buNone/>
            </a:pPr>
            <a:r>
              <a:rPr lang="en-US" smtClean="0"/>
              <a:t>	.btn-default</a:t>
            </a:r>
          </a:p>
          <a:p>
            <a:pPr>
              <a:buFont typeface="Arial" charset="0"/>
              <a:buNone/>
            </a:pPr>
            <a:r>
              <a:rPr lang="en-US" smtClean="0"/>
              <a:t>	.btn-primary</a:t>
            </a:r>
          </a:p>
          <a:p>
            <a:pPr>
              <a:buFont typeface="Arial" charset="0"/>
              <a:buNone/>
            </a:pPr>
            <a:r>
              <a:rPr lang="en-US" smtClean="0"/>
              <a:t>	.btn-success</a:t>
            </a:r>
          </a:p>
          <a:p>
            <a:pPr>
              <a:buFont typeface="Arial" charset="0"/>
              <a:buNone/>
            </a:pPr>
            <a:r>
              <a:rPr lang="en-US" smtClean="0"/>
              <a:t>	.btn-info</a:t>
            </a:r>
          </a:p>
          <a:p>
            <a:pPr>
              <a:buFont typeface="Arial" charset="0"/>
              <a:buNone/>
            </a:pPr>
            <a:r>
              <a:rPr lang="en-US" smtClean="0"/>
              <a:t>	.btn-warning</a:t>
            </a:r>
          </a:p>
          <a:p>
            <a:pPr>
              <a:buFont typeface="Arial" charset="0"/>
              <a:buNone/>
            </a:pPr>
            <a:r>
              <a:rPr lang="en-US" smtClean="0"/>
              <a:t>	.btn-danger</a:t>
            </a:r>
          </a:p>
          <a:p>
            <a:pPr>
              <a:buFont typeface="Arial" charset="0"/>
              <a:buNone/>
            </a:pPr>
            <a:r>
              <a:rPr lang="en-US" smtClean="0"/>
              <a:t>	.btn-link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Button Elements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button classes can be used on the following elements:</a:t>
            </a:r>
          </a:p>
          <a:p>
            <a:pPr lvl="1"/>
            <a:r>
              <a:rPr lang="en-US" smtClean="0"/>
              <a:t> &lt;a&gt; </a:t>
            </a:r>
          </a:p>
          <a:p>
            <a:pPr lvl="1"/>
            <a:r>
              <a:rPr lang="en-US" smtClean="0"/>
              <a:t>&lt;button&gt;</a:t>
            </a:r>
          </a:p>
          <a:p>
            <a:pPr lvl="1"/>
            <a:r>
              <a:rPr lang="en-US" smtClean="0"/>
              <a:t>&lt;input&gt;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What is Responsive Web Design?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Responsive web design is about creating web sites which automatically adjust themselves to look good on all devices, from small phones to large desktops.</a:t>
            </a:r>
            <a:endParaRPr lang="en-US" altLang="en-US" b="1" smtClean="0"/>
          </a:p>
          <a:p>
            <a:r>
              <a:rPr lang="en-US" smtClean="0"/>
              <a:t>Bootstrap is the most popular HTML, CSS, and JavaScript framework for developing responsive, mobile-first web sites.</a:t>
            </a:r>
          </a:p>
          <a:p>
            <a:r>
              <a:rPr lang="en-US" smtClean="0"/>
              <a:t>Bootstrap is completely free to download and use!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Button Sizes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Bootstrap provides four button sizes with the following classes:</a:t>
            </a:r>
          </a:p>
          <a:p>
            <a:pPr>
              <a:buFont typeface="Arial" charset="0"/>
              <a:buNone/>
            </a:pPr>
            <a:r>
              <a:rPr lang="en-US" smtClean="0"/>
              <a:t>	.btn-lg</a:t>
            </a:r>
          </a:p>
          <a:p>
            <a:pPr>
              <a:buFont typeface="Arial" charset="0"/>
              <a:buNone/>
            </a:pPr>
            <a:r>
              <a:rPr lang="en-US" smtClean="0"/>
              <a:t>	.btn-md</a:t>
            </a:r>
          </a:p>
          <a:p>
            <a:pPr>
              <a:buFont typeface="Arial" charset="0"/>
              <a:buNone/>
            </a:pPr>
            <a:r>
              <a:rPr lang="en-US" smtClean="0"/>
              <a:t>	.btn-sm</a:t>
            </a:r>
          </a:p>
          <a:p>
            <a:pPr>
              <a:buFont typeface="Arial" charset="0"/>
              <a:buNone/>
            </a:pPr>
            <a:r>
              <a:rPr lang="en-US" smtClean="0"/>
              <a:t>	.btn-xs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Block Level Buttons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block level button spans the entire width of the parent element.</a:t>
            </a:r>
          </a:p>
          <a:p>
            <a:pPr lvl="1"/>
            <a:r>
              <a:rPr lang="en-US" smtClean="0"/>
              <a:t>Add class .btn-block to create a block level button: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Active/Disabled Buttons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button can be set to an active (appear pressed) or a disabled (unclickable) state:</a:t>
            </a:r>
          </a:p>
          <a:p>
            <a:pPr lvl="1"/>
            <a:r>
              <a:rPr lang="en-US" smtClean="0"/>
              <a:t>The class .active makes a button appear pressed, and the class .disabled makes a button unclickable: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References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Discovering the Internet: Complete, Jennifer Campbell, Course Technology, Cengage Learning, 5th Edition-2015, ISBN 978-1-285-84540-1.</a:t>
            </a:r>
          </a:p>
          <a:p>
            <a:pPr eaLnBrk="1" hangingPunct="1"/>
            <a:r>
              <a:rPr lang="en-US" smtClean="0"/>
              <a:t>Basics of Web Design HTML5 &amp; CSS3, Second Edition, by Terry Felke-Morris, Peason, ISBN 978-0-13-312891-8.</a:t>
            </a:r>
          </a:p>
          <a:p>
            <a:pPr eaLnBrk="1" hangingPunct="1"/>
            <a:r>
              <a:rPr lang="en-US" smtClean="0">
                <a:hlinkClick r:id="rId2"/>
              </a:rPr>
              <a:t>W3schools.com</a:t>
            </a: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What is Bootstrap?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Bootstrap is a free front-end framework for faster and easier web development</a:t>
            </a:r>
          </a:p>
          <a:p>
            <a:r>
              <a:rPr lang="en-US" smtClean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 smtClean="0"/>
              <a:t>Bootstrap also gives you the ability to easily create responsive designs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Responsive Bootstrap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3557" y="606511"/>
            <a:ext cx="124872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History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Bootstrap was developed by Mark Otto and Jacob Thornton at Twitter, and released as an open source product in August 2011 on GitHub.</a:t>
            </a:r>
          </a:p>
          <a:p>
            <a:r>
              <a:rPr lang="en-US" smtClean="0"/>
              <a:t>Advantages of Bootstrap:</a:t>
            </a:r>
          </a:p>
          <a:p>
            <a:pPr lvl="1"/>
            <a:r>
              <a:rPr lang="en-US" b="1" smtClean="0"/>
              <a:t>Easy to use:</a:t>
            </a:r>
            <a:r>
              <a:rPr lang="en-US" smtClean="0"/>
              <a:t> Anybody with just basic knowledge of HTML and CSS can start using Bootstrap</a:t>
            </a:r>
          </a:p>
          <a:p>
            <a:pPr lvl="1"/>
            <a:r>
              <a:rPr lang="en-US" b="1" smtClean="0"/>
              <a:t>Responsive features:</a:t>
            </a:r>
            <a:r>
              <a:rPr lang="en-US" smtClean="0"/>
              <a:t> Bootstrap's responsive CSS adjusts to phones, tablets, and desktops</a:t>
            </a:r>
          </a:p>
          <a:p>
            <a:pPr lvl="1"/>
            <a:r>
              <a:rPr lang="en-US" b="1" smtClean="0"/>
              <a:t>Mobile-first approach:</a:t>
            </a:r>
            <a:r>
              <a:rPr lang="en-US" smtClean="0"/>
              <a:t> In Bootstrap 3, mobile-first styles are part of the core framework</a:t>
            </a:r>
          </a:p>
          <a:p>
            <a:pPr lvl="1"/>
            <a:r>
              <a:rPr lang="en-US" b="1" smtClean="0"/>
              <a:t>Browser compatibility:</a:t>
            </a:r>
            <a:r>
              <a:rPr lang="en-US" smtClean="0"/>
              <a:t> Bootstrap is compatible with all modern browsers (Chrome, Firefox, Internet Explorer, Safari, and Opera)</a:t>
            </a:r>
          </a:p>
          <a:p>
            <a:pPr>
              <a:buFont typeface="Arial" charset="0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Where to Get Bootstrap?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two ways to start using Bootstrap on your own web site.</a:t>
            </a:r>
          </a:p>
          <a:p>
            <a:pPr lvl="1"/>
            <a:r>
              <a:rPr lang="en-US" smtClean="0"/>
              <a:t>Download Bootstrap from getbootstrap.com</a:t>
            </a:r>
          </a:p>
          <a:p>
            <a:pPr lvl="2"/>
            <a:r>
              <a:rPr lang="en-US" smtClean="0"/>
              <a:t>If you want to download and host Bootstrap yourself, go to </a:t>
            </a:r>
            <a:r>
              <a:rPr lang="en-US" u="sng" smtClean="0">
                <a:hlinkClick r:id="rId2"/>
              </a:rPr>
              <a:t>getbootstrap.com</a:t>
            </a:r>
            <a:r>
              <a:rPr lang="en-US" smtClean="0"/>
              <a:t>, and follow the instructions there.</a:t>
            </a:r>
          </a:p>
          <a:p>
            <a:pPr lvl="1"/>
            <a:r>
              <a:rPr lang="en-US" smtClean="0"/>
              <a:t>Include Bootstrap from a CDN</a:t>
            </a:r>
          </a:p>
          <a:p>
            <a:pPr lvl="2"/>
            <a:r>
              <a:rPr lang="en-US" smtClean="0"/>
              <a:t>If you don't want to download and host Bootstrap yourself, you can include it from a CDN (Content Delivery Network).</a:t>
            </a:r>
          </a:p>
          <a:p>
            <a:pPr lvl="2"/>
            <a:r>
              <a:rPr lang="en-US" smtClean="0"/>
              <a:t>MaxCDN provides CDN support for Bootstrap's CSS and JavaScript. You must also include jQuery.</a:t>
            </a:r>
          </a:p>
          <a:p>
            <a:pPr>
              <a:buFont typeface="Arial" charset="0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Bootstrap CDN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You must include the following Bootstrap’s CSS, JavaScript, and jQuery from MaxCDN into your web page.</a:t>
            </a:r>
          </a:p>
          <a:p>
            <a:pPr>
              <a:buFont typeface="Arial" charset="0"/>
              <a:buNone/>
            </a:pPr>
            <a:r>
              <a:rPr lang="en-US" sz="1800" smtClean="0"/>
              <a:t>	&lt;!-- Latest compiled and minified Bootstrap CSS --&gt;</a:t>
            </a:r>
            <a:br>
              <a:rPr lang="en-US" sz="1800" smtClean="0"/>
            </a:br>
            <a:r>
              <a:rPr lang="en-US" sz="1800" smtClean="0"/>
              <a:t>&lt;link rel="stylesheet"href="https://maxcdn.bootstrapcdn.com/bootstrap/3.3.7/css/bootstrap.min.css"&gt;</a:t>
            </a:r>
          </a:p>
          <a:p>
            <a:pPr>
              <a:buFont typeface="Arial" charset="0"/>
              <a:buNone/>
            </a:pPr>
            <a:r>
              <a:rPr lang="en-US" sz="1800" smtClean="0"/>
              <a:t>	</a:t>
            </a:r>
          </a:p>
          <a:p>
            <a:pPr>
              <a:buFont typeface="Arial" charset="0"/>
              <a:buNone/>
            </a:pPr>
            <a:r>
              <a:rPr lang="en-US" sz="1800" smtClean="0"/>
              <a:t>	&lt;!-- Latest compiled Bootstrap JavaScript --&gt;</a:t>
            </a:r>
            <a:br>
              <a:rPr lang="en-US" sz="1800" smtClean="0"/>
            </a:br>
            <a:r>
              <a:rPr lang="en-US" sz="1800" smtClean="0"/>
              <a:t>&lt;script src="https://maxcdn.bootstrapcdn.com/bootstrap/3.3.7/js/bootstrap.min.js"&gt;&lt;/script&gt; </a:t>
            </a:r>
            <a:br>
              <a:rPr lang="en-US" sz="1800" smtClean="0"/>
            </a:br>
            <a:endParaRPr lang="en-US" sz="1800" smtClean="0"/>
          </a:p>
          <a:p>
            <a:pPr>
              <a:buFont typeface="Arial" charset="0"/>
              <a:buNone/>
            </a:pPr>
            <a:r>
              <a:rPr lang="en-US" sz="1800" smtClean="0"/>
              <a:t>	&lt;!-- latest jQuery library --&gt;</a:t>
            </a:r>
            <a:br>
              <a:rPr lang="en-US" sz="1800" smtClean="0"/>
            </a:br>
            <a:r>
              <a:rPr lang="en-US" sz="1800" smtClean="0"/>
              <a:t>&lt;script src="https://code.jquery.com/jquery-latest.js"&gt;&lt;/script&gt;</a:t>
            </a:r>
          </a:p>
          <a:p>
            <a:r>
              <a:rPr lang="en-US" sz="1800" smtClean="0"/>
              <a:t>Advantage of using the Bootstrap CDN:</a:t>
            </a:r>
          </a:p>
          <a:p>
            <a:pPr lvl="1"/>
            <a:r>
              <a:rPr lang="en-US" sz="1800" smtClean="0"/>
              <a:t>Many users already have downloaded Bootstrap from MaxCDN when visiting another site. As a result, it will be loaded from cache when they visit your site, which leads to faster loading time. Also, most CDN's will make sure that once a user requests a file from it, it will be served from the server closest to them, which also leads to faster loading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Create Web Page with Bootstrap (1)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 the HTML5 doctype</a:t>
            </a:r>
          </a:p>
          <a:p>
            <a:pPr lvl="1"/>
            <a:r>
              <a:rPr lang="en-US" smtClean="0"/>
              <a:t>Bootstrap uses HTML elements and CSS properties that require the HTML5 doctype.</a:t>
            </a:r>
          </a:p>
          <a:p>
            <a:pPr lvl="1"/>
            <a:r>
              <a:rPr lang="en-US" smtClean="0"/>
              <a:t>Always include the HTML5 doctype at the beginning of the page, along with the lang attribute and the correct character set: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r>
              <a:rPr lang="en-US" smtClean="0"/>
              <a:t>&lt;!DOCTYPE html&gt;</a:t>
            </a:r>
          </a:p>
          <a:p>
            <a:pPr lvl="1">
              <a:buFont typeface="Arial" charset="0"/>
              <a:buNone/>
            </a:pPr>
            <a:r>
              <a:rPr lang="en-US" smtClean="0"/>
              <a:t>&lt;html lang="en"&gt;</a:t>
            </a:r>
            <a:br>
              <a:rPr lang="en-US" smtClean="0"/>
            </a:br>
            <a:r>
              <a:rPr lang="en-US" smtClean="0"/>
              <a:t>  &lt;head&gt;</a:t>
            </a:r>
            <a:br>
              <a:rPr lang="en-US" smtClean="0"/>
            </a:br>
            <a:r>
              <a:rPr lang="en-US" smtClean="0"/>
              <a:t>    &lt;meta charset="utf-8"&gt; </a:t>
            </a:r>
            <a:br>
              <a:rPr lang="en-US" smtClean="0"/>
            </a:br>
            <a:r>
              <a:rPr lang="en-US" smtClean="0"/>
              <a:t>  &lt;/head&gt;</a:t>
            </a:r>
          </a:p>
          <a:p>
            <a:pPr lvl="1">
              <a:buFont typeface="Arial" charset="0"/>
              <a:buNone/>
            </a:pPr>
            <a:r>
              <a:rPr lang="en-US" smtClean="0"/>
              <a:t>&lt;/html&gt;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Create Web Page with Bootstrap (2)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Bootstrap is mobile-first</a:t>
            </a:r>
          </a:p>
          <a:p>
            <a:pPr lvl="1"/>
            <a:r>
              <a:rPr lang="en-US" smtClean="0"/>
              <a:t>Bootstrap 3 is designed to be responsive to mobile devices. Mobile-first styles are part of the core framework.</a:t>
            </a:r>
          </a:p>
          <a:p>
            <a:pPr lvl="1"/>
            <a:r>
              <a:rPr lang="en-US" smtClean="0"/>
              <a:t>To ensure proper rendering and touch zooming, add the following &lt;meta&gt; tag inside the &lt;head&gt; element: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>
              <a:buFont typeface="Arial" charset="0"/>
              <a:buNone/>
            </a:pPr>
            <a:r>
              <a:rPr lang="en-US" smtClean="0"/>
              <a:t>&lt;meta name="viewport" content="width=device-width, initial-scale=1"&gt;</a:t>
            </a:r>
          </a:p>
          <a:p>
            <a:pPr lvl="1">
              <a:buFont typeface="Arial" charset="0"/>
              <a:buNone/>
            </a:pPr>
            <a:endParaRPr lang="en-US" smtClean="0"/>
          </a:p>
          <a:p>
            <a:pPr lvl="1"/>
            <a:r>
              <a:rPr lang="en-US" smtClean="0"/>
              <a:t>The width=device-width part sets the width of the page to follow the screen-width of the device (which will vary depending on the device).</a:t>
            </a:r>
          </a:p>
          <a:p>
            <a:pPr lvl="1"/>
            <a:r>
              <a:rPr lang="en-US" smtClean="0"/>
              <a:t>The initial-scale=1 part sets the initial zoom level when the page is first loaded by the browser.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740</Words>
  <Application>Microsoft Office PowerPoint</Application>
  <PresentationFormat>Custom</PresentationFormat>
  <Paragraphs>140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Calibri Light</vt:lpstr>
      <vt:lpstr>Office Theme</vt:lpstr>
      <vt:lpstr>CNIT131 Internet Basics &amp; Beginning HTML</vt:lpstr>
      <vt:lpstr>What is Responsive Web Design?</vt:lpstr>
      <vt:lpstr>What is Bootstrap?</vt:lpstr>
      <vt:lpstr>PowerPoint Presentation</vt:lpstr>
      <vt:lpstr>Bootstrap History</vt:lpstr>
      <vt:lpstr>Where to Get Bootstrap?</vt:lpstr>
      <vt:lpstr>Bootstrap CDN</vt:lpstr>
      <vt:lpstr>Create Web Page with Bootstrap (1)</vt:lpstr>
      <vt:lpstr>Create Web Page with Bootstrap (2)</vt:lpstr>
      <vt:lpstr>Create Web Page with Bootstrap (3)</vt:lpstr>
      <vt:lpstr>Bootstrap Grids</vt:lpstr>
      <vt:lpstr>Grid Classes</vt:lpstr>
      <vt:lpstr>Basic Structure of a Bootstrap Grid</vt:lpstr>
      <vt:lpstr>Three Equal Columns</vt:lpstr>
      <vt:lpstr>Two Unequal Columns</vt:lpstr>
      <vt:lpstr>Bootstrap Tables</vt:lpstr>
      <vt:lpstr>Bootstrap Images</vt:lpstr>
      <vt:lpstr>Bootstrap Buttons</vt:lpstr>
      <vt:lpstr>Bootstrap Button Elements</vt:lpstr>
      <vt:lpstr>Button Sizes</vt:lpstr>
      <vt:lpstr>Block Level Buttons</vt:lpstr>
      <vt:lpstr>Active/Disabled Buttons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YIP, HANS C</dc:creator>
  <cp:lastModifiedBy>Windows User</cp:lastModifiedBy>
  <cp:revision>119</cp:revision>
  <dcterms:created xsi:type="dcterms:W3CDTF">2016-05-03T22:39:30Z</dcterms:created>
  <dcterms:modified xsi:type="dcterms:W3CDTF">2018-08-27T01:01:05Z</dcterms:modified>
</cp:coreProperties>
</file>