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89" r:id="rId19"/>
    <p:sldId id="272" r:id="rId20"/>
    <p:sldId id="274" r:id="rId21"/>
    <p:sldId id="273" r:id="rId22"/>
    <p:sldId id="275" r:id="rId23"/>
    <p:sldId id="276" r:id="rId24"/>
    <p:sldId id="277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78" r:id="rId34"/>
    <p:sldId id="279" r:id="rId35"/>
    <p:sldId id="280" r:id="rId36"/>
    <p:sldId id="281" r:id="rId37"/>
    <p:sldId id="298" r:id="rId38"/>
    <p:sldId id="299" r:id="rId39"/>
    <p:sldId id="300" r:id="rId40"/>
    <p:sldId id="283" r:id="rId41"/>
    <p:sldId id="284" r:id="rId42"/>
    <p:sldId id="301" r:id="rId43"/>
    <p:sldId id="302" r:id="rId44"/>
    <p:sldId id="285" r:id="rId45"/>
    <p:sldId id="303" r:id="rId46"/>
    <p:sldId id="286" r:id="rId47"/>
    <p:sldId id="304" r:id="rId48"/>
    <p:sldId id="305" r:id="rId49"/>
    <p:sldId id="309" r:id="rId50"/>
    <p:sldId id="306" r:id="rId51"/>
    <p:sldId id="307" r:id="rId52"/>
    <p:sldId id="308" r:id="rId53"/>
    <p:sldId id="310" r:id="rId54"/>
    <p:sldId id="311" r:id="rId55"/>
    <p:sldId id="312" r:id="rId56"/>
    <p:sldId id="313" r:id="rId57"/>
    <p:sldId id="314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-5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into </a:t>
            </a:r>
            <a:r>
              <a:rPr lang="en-US" dirty="0" err="1" smtClean="0"/>
              <a:t>Javascript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3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Semicolons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PHP, JavaScript generally does not require semicolons if you have only </a:t>
            </a:r>
            <a:r>
              <a:rPr lang="en-US" dirty="0" smtClean="0"/>
              <a:t>one </a:t>
            </a:r>
            <a:r>
              <a:rPr lang="id-ID" dirty="0" smtClean="0"/>
              <a:t>statement </a:t>
            </a:r>
            <a:r>
              <a:rPr lang="id-ID" dirty="0"/>
              <a:t>on a line. </a:t>
            </a:r>
            <a:endParaRPr lang="en-US" dirty="0" smtClean="0"/>
          </a:p>
          <a:p>
            <a:r>
              <a:rPr lang="en-US" dirty="0"/>
              <a:t>However, when you wish to place more than one statement on a line, you must </a:t>
            </a:r>
            <a:r>
              <a:rPr lang="en-US" dirty="0" err="1" smtClean="0"/>
              <a:t>sepa</a:t>
            </a:r>
            <a:r>
              <a:rPr lang="id-ID" dirty="0" smtClean="0"/>
              <a:t>rate </a:t>
            </a:r>
            <a:r>
              <a:rPr lang="id-ID" dirty="0"/>
              <a:t>them with semicolons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7" y="3761301"/>
            <a:ext cx="1999128" cy="749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20" y="4004468"/>
            <a:ext cx="3780706" cy="5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JavaScript variables are containers for storing data values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 JavaScript </a:t>
            </a:r>
            <a:r>
              <a:rPr lang="en-US" sz="2000" b="1" dirty="0"/>
              <a:t>variables</a:t>
            </a:r>
            <a:r>
              <a:rPr lang="en-US" sz="2000" dirty="0"/>
              <a:t> must be </a:t>
            </a:r>
            <a:r>
              <a:rPr lang="en-US" sz="2000" b="1" dirty="0"/>
              <a:t>identified</a:t>
            </a:r>
            <a:r>
              <a:rPr lang="en-US" sz="2000" dirty="0"/>
              <a:t> with </a:t>
            </a:r>
            <a:r>
              <a:rPr lang="en-US" sz="2000" b="1" dirty="0"/>
              <a:t>unique names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These unique names are called </a:t>
            </a:r>
            <a:r>
              <a:rPr lang="en-US" sz="2000" b="1" dirty="0"/>
              <a:t>identifiers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general rules for constructing names for variables (unique identifiers) are: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Names can contain letters, digits, underscores, and dollar signs.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Names must begin with a letter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Names can also begin with $ and _ (but we will not use it in this tutorial)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Names are case sensitive (y and Y are different variables)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Reserved words (like JavaScript keywords) cannot be used as names</a:t>
            </a:r>
          </a:p>
          <a:p>
            <a:pPr>
              <a:lnSpc>
                <a:spcPct val="100000"/>
              </a:lnSpc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26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JavaScript variable is declared </a:t>
            </a:r>
            <a:r>
              <a:rPr lang="en-US" dirty="0"/>
              <a:t>with the </a:t>
            </a:r>
            <a:r>
              <a:rPr lang="en-US" b="1" dirty="0" err="1"/>
              <a:t>var</a:t>
            </a:r>
            <a:r>
              <a:rPr lang="en-US" dirty="0"/>
              <a:t> keyword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x;</a:t>
            </a:r>
          </a:p>
          <a:p>
            <a:r>
              <a:rPr lang="en-US" dirty="0"/>
              <a:t>A variable declared without a value will have the value </a:t>
            </a:r>
            <a:r>
              <a:rPr lang="en-US" b="1" dirty="0"/>
              <a:t>undefined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dirty="0" smtClean="0"/>
              <a:t>x </a:t>
            </a:r>
            <a:r>
              <a:rPr lang="en-US" dirty="0"/>
              <a:t>will have the value undefined </a:t>
            </a:r>
            <a:r>
              <a:rPr lang="en-US" dirty="0" smtClean="0"/>
              <a:t>because variable x is declared without a value.</a:t>
            </a:r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the declaration, the variable has no value. (Technically it has the value of </a:t>
            </a:r>
            <a:r>
              <a:rPr lang="en-US" b="1" dirty="0" smtClean="0"/>
              <a:t>undefined</a:t>
            </a:r>
            <a:r>
              <a:rPr lang="en-US" dirty="0" smtClean="0"/>
              <a:t>). To</a:t>
            </a:r>
            <a:r>
              <a:rPr lang="en-US" dirty="0"/>
              <a:t> </a:t>
            </a:r>
            <a:r>
              <a:rPr lang="en-US" b="1" dirty="0"/>
              <a:t>assign</a:t>
            </a:r>
            <a:r>
              <a:rPr lang="en-US" dirty="0"/>
              <a:t> a value to the variable, use the equal sign:</a:t>
            </a:r>
          </a:p>
          <a:p>
            <a:pPr marL="0" indent="0">
              <a:buNone/>
            </a:pPr>
            <a:r>
              <a:rPr lang="en-US" dirty="0" smtClean="0"/>
              <a:t>	x = 5;</a:t>
            </a:r>
          </a:p>
          <a:p>
            <a:r>
              <a:rPr lang="en-US" dirty="0"/>
              <a:t>You can declare many variables in one </a:t>
            </a:r>
            <a:r>
              <a:rPr lang="en-US" dirty="0" smtClean="0"/>
              <a:t>statement. Start </a:t>
            </a:r>
            <a:r>
              <a:rPr lang="en-US" dirty="0"/>
              <a:t>the statement with </a:t>
            </a:r>
            <a:r>
              <a:rPr lang="en-US" b="1" dirty="0" err="1"/>
              <a:t>var</a:t>
            </a:r>
            <a:r>
              <a:rPr lang="en-US" dirty="0"/>
              <a:t> and separate the variables by </a:t>
            </a:r>
            <a:r>
              <a:rPr lang="en-US" b="1" dirty="0"/>
              <a:t>comma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5, y=6, z=9;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8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re-declare a JavaScript variable, it will not lose its value.</a:t>
            </a:r>
          </a:p>
          <a:p>
            <a:r>
              <a:rPr lang="en-US" dirty="0"/>
              <a:t>The variable x</a:t>
            </a:r>
            <a:r>
              <a:rPr lang="en-US" dirty="0" smtClean="0"/>
              <a:t> </a:t>
            </a:r>
            <a:r>
              <a:rPr lang="en-US" dirty="0"/>
              <a:t>will still have the value 5</a:t>
            </a:r>
            <a:r>
              <a:rPr lang="en-US" dirty="0" smtClean="0"/>
              <a:t> </a:t>
            </a:r>
            <a:r>
              <a:rPr lang="en-US" dirty="0"/>
              <a:t>after the execution of these statements: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17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Variables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string variables should be enclosed in either single or double </a:t>
            </a:r>
            <a:r>
              <a:rPr lang="en-US" dirty="0" smtClean="0"/>
              <a:t>quotation </a:t>
            </a:r>
            <a:r>
              <a:rPr lang="id-ID" dirty="0" smtClean="0"/>
              <a:t>marks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You may include a single quote within a double-quoted string or a double </a:t>
            </a:r>
            <a:r>
              <a:rPr lang="en-US" dirty="0" smtClean="0"/>
              <a:t>quote within </a:t>
            </a:r>
            <a:r>
              <a:rPr lang="en-US" dirty="0"/>
              <a:t>a single-quoted string.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But </a:t>
            </a:r>
            <a:r>
              <a:rPr lang="en-US" dirty="0"/>
              <a:t>you must escape a quote of the same type by </a:t>
            </a:r>
            <a:r>
              <a:rPr lang="en-US" dirty="0" smtClean="0"/>
              <a:t>using </a:t>
            </a:r>
            <a:r>
              <a:rPr lang="id-ID" dirty="0" smtClean="0"/>
              <a:t>the </a:t>
            </a:r>
            <a:r>
              <a:rPr lang="id-ID" dirty="0"/>
              <a:t>backslash </a:t>
            </a:r>
            <a:r>
              <a:rPr lang="id-ID" dirty="0" smtClean="0"/>
              <a:t>character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To read from a string variable, you can assign it to another </a:t>
            </a:r>
            <a:r>
              <a:rPr lang="en-US" dirty="0" smtClean="0"/>
              <a:t>one.</a:t>
            </a:r>
          </a:p>
          <a:p>
            <a:pPr>
              <a:lnSpc>
                <a:spcPct val="10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use it in a </a:t>
            </a:r>
            <a:r>
              <a:rPr lang="en-US" dirty="0" smtClean="0"/>
              <a:t>function.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2483106"/>
            <a:ext cx="214312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08" y="4173101"/>
            <a:ext cx="358140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808" y="5732460"/>
            <a:ext cx="18288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033" y="5634496"/>
            <a:ext cx="2838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numeric variable is as simple as assigning a value, like these examples: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strings, numeric variables can be read from and used in expressions and </a:t>
            </a:r>
            <a:r>
              <a:rPr lang="en-US" dirty="0" err="1" smtClean="0"/>
              <a:t>func</a:t>
            </a:r>
            <a:r>
              <a:rPr lang="id-ID" dirty="0" smtClean="0"/>
              <a:t>tions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70" y="2263868"/>
            <a:ext cx="2902771" cy="7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To assign values to an array, use </a:t>
            </a:r>
            <a:r>
              <a:rPr lang="en-US" dirty="0" smtClean="0"/>
              <a:t>the following </a:t>
            </a:r>
            <a:r>
              <a:rPr lang="en-US" dirty="0"/>
              <a:t>syntax (which in this case creates an array of strings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To create a multidimensional array, nest smaller arrays within a larger one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To access the element two down and three along in this matrix, you would use </a:t>
            </a:r>
            <a:r>
              <a:rPr lang="en-US" dirty="0" smtClean="0"/>
              <a:t>the following </a:t>
            </a:r>
            <a:r>
              <a:rPr lang="en-US" dirty="0"/>
              <a:t>(because array elements start at position 0):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62" y="2459971"/>
            <a:ext cx="575310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99" y="3726179"/>
            <a:ext cx="233362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431" y="3307079"/>
            <a:ext cx="66294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148" y="3726179"/>
            <a:ext cx="261937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641" y="6010928"/>
            <a:ext cx="3124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 Array</a:t>
            </a:r>
            <a:endParaRPr lang="id-ID" sz="2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9" b="6000"/>
          <a:stretch/>
        </p:blipFill>
        <p:spPr bwMode="auto">
          <a:xfrm>
            <a:off x="1261872" y="2420471"/>
            <a:ext cx="8177963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1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Associative Array</a:t>
            </a:r>
            <a:endParaRPr lang="id-ID" sz="2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1" b="7689"/>
          <a:stretch/>
        </p:blipFill>
        <p:spPr bwMode="auto">
          <a:xfrm>
            <a:off x="1261872" y="2581836"/>
            <a:ext cx="8446904" cy="3294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2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86" y="2344270"/>
            <a:ext cx="4639658" cy="3482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96" y="2344270"/>
            <a:ext cx="4307978" cy="34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brings a dynamic functionality to your websites.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you see </a:t>
            </a:r>
            <a:r>
              <a:rPr lang="en-US" dirty="0" smtClean="0"/>
              <a:t>something </a:t>
            </a:r>
            <a:r>
              <a:rPr lang="en-US" dirty="0"/>
              <a:t>pop up when you mouse over an item in the browser, or see new text, colors, </a:t>
            </a:r>
            <a:r>
              <a:rPr lang="en-US" dirty="0" smtClean="0"/>
              <a:t>or images </a:t>
            </a:r>
            <a:r>
              <a:rPr lang="en-US" dirty="0"/>
              <a:t>appear on the page in front of your eyes, or grab an object on the page </a:t>
            </a:r>
            <a:r>
              <a:rPr lang="en-US" dirty="0" smtClean="0"/>
              <a:t>and drag </a:t>
            </a:r>
            <a:r>
              <a:rPr lang="en-US" dirty="0"/>
              <a:t>it to a new </a:t>
            </a:r>
            <a:r>
              <a:rPr lang="en-US" dirty="0" smtClean="0"/>
              <a:t>location -- </a:t>
            </a:r>
            <a:r>
              <a:rPr lang="en-US" dirty="0"/>
              <a:t>all those things are done through </a:t>
            </a:r>
            <a:r>
              <a:rPr lang="en-US" dirty="0" smtClean="0"/>
              <a:t>JavaScript.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different with Java programming. </a:t>
            </a:r>
            <a:r>
              <a:rPr lang="en-US" dirty="0"/>
              <a:t>However, the naming was just a </a:t>
            </a:r>
            <a:r>
              <a:rPr lang="en-US" dirty="0" smtClean="0"/>
              <a:t>marketing ploy at those time to </a:t>
            </a:r>
            <a:r>
              <a:rPr lang="en-US" dirty="0"/>
              <a:t>help the new scripting language benefit from the </a:t>
            </a:r>
            <a:r>
              <a:rPr lang="en-US" dirty="0" smtClean="0"/>
              <a:t>pop</a:t>
            </a:r>
            <a:r>
              <a:rPr lang="en-US" dirty="0"/>
              <a:t>ularity of the Java pro</a:t>
            </a:r>
            <a:r>
              <a:rPr lang="id-ID" dirty="0"/>
              <a:t>gramming </a:t>
            </a:r>
            <a:r>
              <a:rPr lang="id-ID" dirty="0" smtClean="0"/>
              <a:t>language</a:t>
            </a:r>
            <a:r>
              <a:rPr lang="en-US" dirty="0" smtClean="0"/>
              <a:t>.</a:t>
            </a:r>
          </a:p>
          <a:p>
            <a:r>
              <a:rPr lang="en-US" dirty="0"/>
              <a:t>JavaScript gained new power when the HTML elements of the web page got a </a:t>
            </a:r>
            <a:r>
              <a:rPr lang="en-US" dirty="0" smtClean="0"/>
              <a:t>more formal</a:t>
            </a:r>
            <a:r>
              <a:rPr lang="en-US" dirty="0"/>
              <a:t>, structured definition in what is called the Document Object Model, or </a:t>
            </a:r>
            <a:r>
              <a:rPr lang="en-US" dirty="0" smtClean="0"/>
              <a:t>DOM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31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 (cont.)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31880"/>
            <a:ext cx="5814055" cy="44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incrementing and decrementing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concatenation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33" y="1722431"/>
            <a:ext cx="4259490" cy="2200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12" y="2174779"/>
            <a:ext cx="1736912" cy="1447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12" y="4123763"/>
            <a:ext cx="7191243" cy="488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512" y="4749818"/>
            <a:ext cx="2487122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is a very loosely typed </a:t>
            </a:r>
            <a:r>
              <a:rPr lang="en-US" dirty="0" smtClean="0"/>
              <a:t>language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type of a variable is </a:t>
            </a:r>
            <a:r>
              <a:rPr lang="en-US" dirty="0" smtClean="0"/>
              <a:t>determined </a:t>
            </a:r>
            <a:r>
              <a:rPr lang="en-US" dirty="0"/>
              <a:t>only when a value is assigned and can change as the variable appears in </a:t>
            </a:r>
            <a:r>
              <a:rPr lang="en-US" dirty="0" smtClean="0"/>
              <a:t>different </a:t>
            </a:r>
            <a:r>
              <a:rPr lang="en-US" dirty="0"/>
              <a:t>contexts.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Usually</a:t>
            </a:r>
            <a:r>
              <a:rPr lang="en-US" dirty="0"/>
              <a:t>, you don’t have to worry about the type; JavaScript figures </a:t>
            </a:r>
            <a:r>
              <a:rPr lang="en-US" dirty="0" err="1" smtClean="0"/>
              <a:t>outwhat</a:t>
            </a:r>
            <a:r>
              <a:rPr lang="en-US" dirty="0" smtClean="0"/>
              <a:t> </a:t>
            </a:r>
            <a:r>
              <a:rPr lang="en-US" dirty="0"/>
              <a:t>you want and just does it.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03" y="3896892"/>
            <a:ext cx="5731649" cy="18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JavaScript function is defined with the </a:t>
            </a:r>
            <a:r>
              <a:rPr lang="en-US" b="1" dirty="0"/>
              <a:t>function</a:t>
            </a:r>
            <a:r>
              <a:rPr lang="en-US" dirty="0"/>
              <a:t>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 names can contain letters, digits, underscores, and dollar signs (same rules as variables).</a:t>
            </a:r>
          </a:p>
          <a:p>
            <a:pPr>
              <a:lnSpc>
                <a:spcPct val="100000"/>
              </a:lnSpc>
            </a:pPr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pPr>
              <a:lnSpc>
                <a:spcPct val="100000"/>
              </a:lnSpc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2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Function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received by the function when it is invoked.</a:t>
            </a:r>
          </a:p>
          <a:p>
            <a:r>
              <a:rPr lang="en-US" dirty="0"/>
              <a:t>Inside the function, the arguments (the parameters) behave as local variables.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7" y="4152385"/>
            <a:ext cx="10619710" cy="17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If-Else Statement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1" y="2156617"/>
            <a:ext cx="6942114" cy="30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If-Else Statement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17" y="2294403"/>
            <a:ext cx="5520130" cy="38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Switch Statement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54" y="1835828"/>
            <a:ext cx="4070817" cy="43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 The ? Operator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24075" cy="204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95" y="4656472"/>
            <a:ext cx="5022059" cy="7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Looping: while loops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1" b="10094"/>
          <a:stretch/>
        </p:blipFill>
        <p:spPr bwMode="auto">
          <a:xfrm>
            <a:off x="1525681" y="2380129"/>
            <a:ext cx="7416614" cy="2030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JavaScript is a client-side scripting language that runs entirely inside the web browser.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call it up, you place it between  opening &lt;script&gt; and closing &lt;/script&gt; </a:t>
            </a:r>
            <a:r>
              <a:rPr lang="en-US" sz="2000" dirty="0" smtClean="0"/>
              <a:t>HTML </a:t>
            </a:r>
            <a:r>
              <a:rPr lang="id-ID" sz="2000" dirty="0" smtClean="0"/>
              <a:t>tags</a:t>
            </a:r>
            <a:r>
              <a:rPr lang="id-ID" sz="2000" dirty="0"/>
              <a:t>. 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/>
              <a:t>Scripts can be placed in the &lt;body&gt;, or in the &lt;head&gt; section of an HTML page, or in both.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6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Looping: do-while loops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2" b="7845"/>
          <a:stretch/>
        </p:blipFill>
        <p:spPr bwMode="auto">
          <a:xfrm>
            <a:off x="1427050" y="2393576"/>
            <a:ext cx="7851420" cy="243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6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Looping: for loops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9" b="11027"/>
          <a:stretch/>
        </p:blipFill>
        <p:spPr bwMode="auto">
          <a:xfrm>
            <a:off x="1571154" y="3065930"/>
            <a:ext cx="7745283" cy="1775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3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Explisit</a:t>
            </a:r>
            <a:r>
              <a:rPr lang="en-US" dirty="0" smtClean="0"/>
              <a:t> Casting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54026"/>
            <a:ext cx="6833257" cy="3902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32" y="3109070"/>
            <a:ext cx="2751005" cy="116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HTML DOM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04" y="3051454"/>
            <a:ext cx="6352400" cy="347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HTML DOM is a standard </a:t>
            </a:r>
            <a:r>
              <a:rPr lang="en-US" sz="2400" b="1" dirty="0"/>
              <a:t>object</a:t>
            </a:r>
            <a:r>
              <a:rPr lang="en-US" sz="2400" dirty="0"/>
              <a:t> model and </a:t>
            </a:r>
            <a:r>
              <a:rPr lang="en-US" sz="2400" b="1" dirty="0"/>
              <a:t>programming interface</a:t>
            </a:r>
            <a:r>
              <a:rPr lang="en-US" sz="2400" dirty="0"/>
              <a:t> for HTML. It defines: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HTML elements as </a:t>
            </a:r>
            <a:r>
              <a:rPr lang="en-US" sz="2000" b="1" dirty="0"/>
              <a:t>objects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The </a:t>
            </a:r>
            <a:r>
              <a:rPr lang="en-US" sz="2000" b="1" dirty="0"/>
              <a:t>properties</a:t>
            </a:r>
            <a:r>
              <a:rPr lang="en-US" sz="2000" dirty="0"/>
              <a:t> of all HTML elements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 </a:t>
            </a:r>
            <a:r>
              <a:rPr lang="en-US" sz="2000" b="1" dirty="0"/>
              <a:t>methods</a:t>
            </a:r>
            <a:r>
              <a:rPr lang="en-US" sz="2000" dirty="0"/>
              <a:t> to access all HTML elements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 </a:t>
            </a:r>
            <a:r>
              <a:rPr lang="en-US" sz="2000" b="1" dirty="0"/>
              <a:t>events</a:t>
            </a:r>
            <a:r>
              <a:rPr lang="en-US" sz="2000" dirty="0"/>
              <a:t> for all HTML elements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other words:</a:t>
            </a:r>
            <a:r>
              <a:rPr lang="en-US" sz="2400" b="1" dirty="0"/>
              <a:t> The HTML DOM is a standard for how to get, change, add, or delete HTML elements.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30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</a:t>
            </a:r>
            <a:r>
              <a:rPr lang="en-US" dirty="0" smtClean="0"/>
              <a:t>Interface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HTML DOM can be accessed with JavaScript (and with other programming languages).</a:t>
            </a:r>
          </a:p>
          <a:p>
            <a:r>
              <a:rPr lang="en-US" dirty="0"/>
              <a:t>In the DOM, all HTML elements are defined as 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The programming interface is the properties and methods of each object.</a:t>
            </a:r>
          </a:p>
          <a:p>
            <a:r>
              <a:rPr lang="en-US" dirty="0"/>
              <a:t>A </a:t>
            </a:r>
            <a:r>
              <a:rPr lang="en-US" b="1" dirty="0"/>
              <a:t>property</a:t>
            </a:r>
            <a:r>
              <a:rPr lang="en-US" dirty="0"/>
              <a:t> is a value that you can get or set (like changing the content of an HTML element).</a:t>
            </a:r>
          </a:p>
          <a:p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an action you can do (like add or deleting an HTML element</a:t>
            </a:r>
            <a:r>
              <a:rPr lang="en-US" dirty="0" smtClean="0"/>
              <a:t>).</a:t>
            </a:r>
          </a:p>
          <a:p>
            <a:r>
              <a:rPr lang="en-US" dirty="0"/>
              <a:t>In the example </a:t>
            </a:r>
            <a:r>
              <a:rPr lang="en-US" dirty="0" smtClean="0"/>
              <a:t>below, </a:t>
            </a:r>
            <a:r>
              <a:rPr lang="en-US" dirty="0" err="1"/>
              <a:t>getElementById</a:t>
            </a:r>
            <a:r>
              <a:rPr lang="en-US" dirty="0"/>
              <a:t> is a </a:t>
            </a:r>
            <a:r>
              <a:rPr lang="en-US" b="1" dirty="0"/>
              <a:t>method</a:t>
            </a:r>
            <a:r>
              <a:rPr lang="en-US" dirty="0"/>
              <a:t>, while </a:t>
            </a:r>
            <a:r>
              <a:rPr lang="en-US" dirty="0" err="1"/>
              <a:t>innerHTML</a:t>
            </a:r>
            <a:r>
              <a:rPr lang="en-US" dirty="0"/>
              <a:t> is a </a:t>
            </a:r>
            <a:r>
              <a:rPr lang="en-US" b="1" dirty="0"/>
              <a:t>property</a:t>
            </a:r>
            <a:r>
              <a:rPr lang="en-US" dirty="0"/>
              <a:t>.</a:t>
            </a:r>
            <a:br>
              <a:rPr lang="en-US" dirty="0"/>
            </a:br>
            <a:endParaRPr lang="id-ID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92" y="5307965"/>
            <a:ext cx="6248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- </a:t>
            </a:r>
            <a:r>
              <a:rPr lang="id-ID" dirty="0"/>
              <a:t>Finding HTML </a:t>
            </a:r>
            <a:r>
              <a:rPr lang="id-ID" dirty="0" smtClean="0"/>
              <a:t>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represents your web page.</a:t>
            </a:r>
          </a:p>
          <a:p>
            <a:r>
              <a:rPr lang="en-US" dirty="0"/>
              <a:t>If you want to access any element in an HTML page, you always start with accessing the document object</a:t>
            </a:r>
            <a:r>
              <a:rPr lang="en-US" dirty="0" smtClean="0"/>
              <a:t>.</a:t>
            </a:r>
          </a:p>
          <a:p>
            <a:r>
              <a:rPr lang="id-ID" dirty="0"/>
              <a:t>Finding HTML Elements</a:t>
            </a:r>
          </a:p>
          <a:p>
            <a:endParaRPr lang="en-US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17722"/>
              </p:ext>
            </p:extLst>
          </p:nvPr>
        </p:nvGraphicFramePr>
        <p:xfrm>
          <a:off x="1396977" y="3429942"/>
          <a:ext cx="8594725" cy="2244866"/>
        </p:xfrm>
        <a:graphic>
          <a:graphicData uri="http://schemas.openxmlformats.org/drawingml/2006/table">
            <a:tbl>
              <a:tblPr/>
              <a:tblGrid>
                <a:gridCol w="4748328"/>
                <a:gridCol w="3846397"/>
              </a:tblGrid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Method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Description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document.getElementById(</a:t>
                      </a:r>
                      <a:r>
                        <a:rPr lang="id-ID" sz="1800" i="1">
                          <a:effectLst/>
                        </a:rPr>
                        <a:t>id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Find an element by element id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document.getElementsByTagName(</a:t>
                      </a:r>
                      <a:r>
                        <a:rPr lang="id-ID" sz="1800" i="1">
                          <a:effectLst/>
                        </a:rPr>
                        <a:t>name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elements by tag name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document.getElementsByClassName(</a:t>
                      </a:r>
                      <a:r>
                        <a:rPr lang="id-ID" sz="1800" i="1">
                          <a:effectLst/>
                        </a:rPr>
                        <a:t>name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Find elements by class name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2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</a:t>
            </a:r>
            <a:r>
              <a:rPr lang="id-ID" dirty="0"/>
              <a:t>Finding HTML </a:t>
            </a:r>
            <a:r>
              <a:rPr lang="id-ID" dirty="0" smtClean="0"/>
              <a:t>Elements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96" y="2095779"/>
            <a:ext cx="8492636" cy="3874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3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</a:t>
            </a:r>
            <a:r>
              <a:rPr lang="id-ID" dirty="0"/>
              <a:t>Finding HTML Elements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2097086"/>
            <a:ext cx="9157448" cy="3814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</a:t>
            </a:r>
            <a:r>
              <a:rPr lang="id-ID" dirty="0"/>
              <a:t>Finding HTML Elements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96" t="12118" r="3612" b="8375"/>
          <a:stretch/>
        </p:blipFill>
        <p:spPr bwMode="auto">
          <a:xfrm>
            <a:off x="1116666" y="1828798"/>
            <a:ext cx="9654428" cy="4768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50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JavaScript inside &lt;head&gt;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09" y="2018505"/>
            <a:ext cx="9715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254" y="134472"/>
            <a:ext cx="3339258" cy="1694328"/>
          </a:xfrm>
        </p:spPr>
        <p:txBody>
          <a:bodyPr>
            <a:normAutofit/>
          </a:bodyPr>
          <a:lstStyle/>
          <a:p>
            <a:r>
              <a:rPr lang="en-US" sz="2800" dirty="0"/>
              <a:t>Finding HTML Elements by HTML Object Collections</a:t>
            </a:r>
            <a:br>
              <a:rPr lang="en-US" sz="2800" dirty="0"/>
            </a:b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6" y="607808"/>
            <a:ext cx="7030588" cy="59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- </a:t>
            </a:r>
            <a:r>
              <a:rPr lang="id-ID" dirty="0"/>
              <a:t>Changing HTML </a:t>
            </a:r>
            <a:r>
              <a:rPr lang="id-ID" dirty="0" smtClean="0"/>
              <a:t>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53962"/>
              </p:ext>
            </p:extLst>
          </p:nvPr>
        </p:nvGraphicFramePr>
        <p:xfrm>
          <a:off x="1262063" y="2528569"/>
          <a:ext cx="8594725" cy="2951800"/>
        </p:xfrm>
        <a:graphic>
          <a:graphicData uri="http://schemas.openxmlformats.org/drawingml/2006/table">
            <a:tbl>
              <a:tblPr/>
              <a:tblGrid>
                <a:gridCol w="4287897"/>
                <a:gridCol w="4306828"/>
              </a:tblGrid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Method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Description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.innerHTML =  </a:t>
                      </a:r>
                      <a:r>
                        <a:rPr lang="id-ID" sz="1800" i="1">
                          <a:effectLst/>
                        </a:rPr>
                        <a:t>new html content</a:t>
                      </a:r>
                      <a:endParaRPr lang="id-ID" sz="1800">
                        <a:effectLst/>
                      </a:endParaRP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Change the inner HTML of an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.</a:t>
                      </a:r>
                      <a:r>
                        <a:rPr lang="id-ID" sz="1800" i="1">
                          <a:effectLst/>
                        </a:rPr>
                        <a:t>attribute = new value</a:t>
                      </a:r>
                      <a:endParaRPr lang="id-ID" sz="1800">
                        <a:effectLst/>
                      </a:endParaRP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Change the attribute value of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.setAttribute</a:t>
                      </a:r>
                      <a:r>
                        <a:rPr lang="id-ID" sz="1800" i="1">
                          <a:effectLst/>
                        </a:rPr>
                        <a:t>(attribute, value)</a:t>
                      </a:r>
                      <a:endParaRPr lang="id-ID" sz="1800">
                        <a:effectLst/>
                      </a:endParaRP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Change the attribute value of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.style.</a:t>
                      </a:r>
                      <a:r>
                        <a:rPr lang="id-ID" sz="1800" i="1">
                          <a:effectLst/>
                        </a:rPr>
                        <a:t>property = new style</a:t>
                      </a:r>
                      <a:endParaRPr lang="id-ID" sz="1800">
                        <a:effectLst/>
                      </a:endParaRP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Change the style of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"/>
          <a:stretch/>
        </p:blipFill>
        <p:spPr bwMode="auto">
          <a:xfrm>
            <a:off x="226224" y="0"/>
            <a:ext cx="8460576" cy="43165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4" y="4316506"/>
            <a:ext cx="8460576" cy="176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0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</a:t>
            </a:r>
            <a:r>
              <a:rPr lang="id-ID" dirty="0"/>
              <a:t>Changing HTML </a:t>
            </a:r>
            <a:r>
              <a:rPr lang="id-ID" dirty="0" smtClean="0"/>
              <a:t>Elements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Changing visibility of HTML element</a:t>
            </a:r>
            <a:endParaRPr lang="id-ID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50" y="2393315"/>
            <a:ext cx="8236604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2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- </a:t>
            </a:r>
            <a:r>
              <a:rPr lang="id-ID" dirty="0"/>
              <a:t>Adding and Deleting </a:t>
            </a:r>
            <a:r>
              <a:rPr lang="id-ID" dirty="0" smtClean="0"/>
              <a:t>Elements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99283"/>
              </p:ext>
            </p:extLst>
          </p:nvPr>
        </p:nvGraphicFramePr>
        <p:xfrm>
          <a:off x="1262063" y="2727165"/>
          <a:ext cx="8594725" cy="2554608"/>
        </p:xfrm>
        <a:graphic>
          <a:graphicData uri="http://schemas.openxmlformats.org/drawingml/2006/table">
            <a:tbl>
              <a:tblPr/>
              <a:tblGrid>
                <a:gridCol w="4287897"/>
                <a:gridCol w="4306828"/>
              </a:tblGrid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Method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Description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document.createElement(</a:t>
                      </a:r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Create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document.removeChild(</a:t>
                      </a:r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Remove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document.appendChild(</a:t>
                      </a:r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Add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document.replaceChild(</a:t>
                      </a:r>
                      <a:r>
                        <a:rPr lang="id-ID" sz="1800" i="1">
                          <a:effectLst/>
                        </a:rPr>
                        <a:t>element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Replace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document.write(</a:t>
                      </a:r>
                      <a:r>
                        <a:rPr lang="id-ID" sz="1800" i="1">
                          <a:effectLst/>
                        </a:rPr>
                        <a:t>text</a:t>
                      </a:r>
                      <a:r>
                        <a:rPr lang="id-ID" sz="1800">
                          <a:effectLst/>
                        </a:rPr>
                        <a:t>)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Write into the HTML output stream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7" y="236164"/>
            <a:ext cx="6931533" cy="42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" y="4464423"/>
            <a:ext cx="6941058" cy="1715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8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- </a:t>
            </a:r>
            <a:r>
              <a:rPr lang="id-ID" dirty="0"/>
              <a:t>Adding Events </a:t>
            </a:r>
            <a:r>
              <a:rPr lang="id-ID" dirty="0" smtClean="0"/>
              <a:t>Handlers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20220"/>
              </p:ext>
            </p:extLst>
          </p:nvPr>
        </p:nvGraphicFramePr>
        <p:xfrm>
          <a:off x="1261872" y="2580929"/>
          <a:ext cx="8594725" cy="1125856"/>
        </p:xfrm>
        <a:graphic>
          <a:graphicData uri="http://schemas.openxmlformats.org/drawingml/2006/table">
            <a:tbl>
              <a:tblPr/>
              <a:tblGrid>
                <a:gridCol w="4287897"/>
                <a:gridCol w="4306828"/>
              </a:tblGrid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Method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 b="1" dirty="0">
                          <a:effectLst/>
                        </a:rPr>
                        <a:t>Description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id-ID" sz="1800">
                          <a:effectLst/>
                        </a:rPr>
                        <a:t>document.getElementById(</a:t>
                      </a:r>
                      <a:r>
                        <a:rPr lang="id-ID" sz="1800" i="1">
                          <a:effectLst/>
                        </a:rPr>
                        <a:t>id</a:t>
                      </a:r>
                      <a:r>
                        <a:rPr lang="id-ID" sz="1800">
                          <a:effectLst/>
                        </a:rPr>
                        <a:t>).onclick = function(){</a:t>
                      </a:r>
                      <a:r>
                        <a:rPr lang="id-ID" sz="1800" i="1">
                          <a:effectLst/>
                        </a:rPr>
                        <a:t>code</a:t>
                      </a:r>
                      <a:r>
                        <a:rPr lang="id-ID" sz="1800">
                          <a:effectLst/>
                        </a:rPr>
                        <a:t>}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Adding event handler code to an </a:t>
                      </a:r>
                      <a:r>
                        <a:rPr lang="en-US" sz="1800" dirty="0" err="1">
                          <a:effectLst/>
                        </a:rPr>
                        <a:t>onclick</a:t>
                      </a:r>
                      <a:r>
                        <a:rPr lang="en-US" sz="1800" dirty="0">
                          <a:effectLst/>
                        </a:rPr>
                        <a:t> event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5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</a:t>
            </a:r>
            <a:r>
              <a:rPr lang="id-ID" dirty="0"/>
              <a:t>Adding Events </a:t>
            </a:r>
            <a:r>
              <a:rPr lang="id-ID" dirty="0" smtClean="0"/>
              <a:t>Handlers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81" y="1828800"/>
            <a:ext cx="7707518" cy="4552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8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- Event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JavaScript can be executed when an event occurs, like when a user clicks on an HTML element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Examples of HTML events:</a:t>
            </a:r>
          </a:p>
          <a:p>
            <a:r>
              <a:rPr lang="en-US" sz="2000" dirty="0"/>
              <a:t>When a user clicks the mouse</a:t>
            </a:r>
          </a:p>
          <a:p>
            <a:r>
              <a:rPr lang="en-US" sz="2000" dirty="0"/>
              <a:t>When a web page has loaded</a:t>
            </a:r>
          </a:p>
          <a:p>
            <a:r>
              <a:rPr lang="en-US" sz="2000" dirty="0"/>
              <a:t>When an image has been loaded</a:t>
            </a:r>
          </a:p>
          <a:p>
            <a:r>
              <a:rPr lang="en-US" sz="2000" dirty="0"/>
              <a:t>When the mouse moves over an element</a:t>
            </a:r>
          </a:p>
          <a:p>
            <a:r>
              <a:rPr lang="en-US" sz="2000" dirty="0"/>
              <a:t>When an input field is changed</a:t>
            </a:r>
          </a:p>
          <a:p>
            <a:r>
              <a:rPr lang="en-US" sz="2000" dirty="0"/>
              <a:t>When an HTML form is submitted</a:t>
            </a:r>
          </a:p>
          <a:p>
            <a:r>
              <a:rPr lang="en-US" sz="2000" dirty="0"/>
              <a:t>When a user strokes a key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374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– Event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42632"/>
              </p:ext>
            </p:extLst>
          </p:nvPr>
        </p:nvGraphicFramePr>
        <p:xfrm>
          <a:off x="1262063" y="2102801"/>
          <a:ext cx="8594724" cy="3793067"/>
        </p:xfrm>
        <a:graphic>
          <a:graphicData uri="http://schemas.openxmlformats.org/drawingml/2006/table">
            <a:tbl>
              <a:tblPr/>
              <a:tblGrid>
                <a:gridCol w="2081638"/>
                <a:gridCol w="6513086"/>
              </a:tblGrid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Event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onchange</a:t>
                      </a:r>
                      <a:endParaRPr lang="en-US" sz="1800" dirty="0">
                        <a:effectLst/>
                      </a:endParaRP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 HTML element has been changed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onclick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clicks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onmouseover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The user moves the mouse over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onmouseout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onkeydown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user pushes a keyboard key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6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onload</a:t>
                      </a:r>
                    </a:p>
                  </a:txBody>
                  <a:tcPr marL="151449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75724" marR="75724" marT="75724" marB="757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JavaScript inside </a:t>
            </a:r>
            <a:r>
              <a:rPr lang="en-US" dirty="0" smtClean="0"/>
              <a:t>&lt;body&gt;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60" y="2242297"/>
            <a:ext cx="50863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In this example, the content of the &lt;h1&gt; element is changed when a user clicks on it:</a:t>
            </a:r>
            <a:endParaRPr lang="en-US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this.innerHTML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'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Ooops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!'"&gt;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on this text!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In this example, a function is called from the event handler</a:t>
            </a:r>
            <a:r>
              <a:rPr lang="en-US" sz="29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="changeText(this)"&gt;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Click on this text!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 changeText(id) {</a:t>
            </a:r>
            <a:r>
              <a:rPr lang="id-ID" sz="2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id.innerHTML = 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"Ooops!"</a:t>
            </a: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id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sz="24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id-ID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587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assign events to HTML elements you can use event attributes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displayDate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()"&gt;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 it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HTML DOM allows you to assign events to HTML elements using JavaScript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document.getElementById(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"myBtn"</a:t>
            </a:r>
            <a: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  <a:t>).onclick = displayDate;</a:t>
            </a:r>
            <a:br>
              <a:rPr lang="id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d-ID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id-ID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693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35729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According </a:t>
            </a:r>
            <a:r>
              <a:rPr lang="en-US" dirty="0"/>
              <a:t>to the W3C HTML DOM standard, everything in an HTML document is a node:</a:t>
            </a:r>
          </a:p>
          <a:p>
            <a:r>
              <a:rPr lang="en-US" dirty="0"/>
              <a:t>The entire document is a document node</a:t>
            </a:r>
          </a:p>
          <a:p>
            <a:r>
              <a:rPr lang="en-US" dirty="0"/>
              <a:t>Every HTML element is an element node</a:t>
            </a:r>
          </a:p>
          <a:p>
            <a:r>
              <a:rPr lang="en-US" dirty="0"/>
              <a:t>The text inside HTML elements are text nodes</a:t>
            </a:r>
          </a:p>
          <a:p>
            <a:r>
              <a:rPr lang="en-US" dirty="0"/>
              <a:t>Every HTML attribute is an attribute node (deprecated)</a:t>
            </a:r>
          </a:p>
          <a:p>
            <a:r>
              <a:rPr lang="en-US" dirty="0"/>
              <a:t>All comments are comment nodes</a:t>
            </a:r>
          </a:p>
          <a:p>
            <a:endParaRPr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58" y="2134855"/>
            <a:ext cx="46291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57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Realtionship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nodes in the node tree have a hierarchical relationship to each other.</a:t>
            </a:r>
          </a:p>
          <a:p>
            <a:r>
              <a:rPr lang="en-US" dirty="0"/>
              <a:t>The terms parent, child, and sibling are used to describe the relationships.</a:t>
            </a:r>
          </a:p>
          <a:p>
            <a:r>
              <a:rPr lang="en-US" dirty="0"/>
              <a:t>In a node tree, the top node is called the root (or root node)</a:t>
            </a:r>
          </a:p>
          <a:p>
            <a:r>
              <a:rPr lang="en-US" dirty="0"/>
              <a:t>Every node has exactly one parent, except the root (which has no parent)</a:t>
            </a:r>
          </a:p>
          <a:p>
            <a:r>
              <a:rPr lang="en-US" dirty="0"/>
              <a:t>A node can have a number of children</a:t>
            </a:r>
          </a:p>
          <a:p>
            <a:r>
              <a:rPr lang="en-US" dirty="0"/>
              <a:t>Siblings (brothers or sisters) are nodes with the same 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02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 is the root node</a:t>
            </a:r>
          </a:p>
          <a:p>
            <a:r>
              <a:rPr lang="en-US" dirty="0"/>
              <a:t>&lt;html&gt; has no parents</a:t>
            </a:r>
          </a:p>
          <a:p>
            <a:r>
              <a:rPr lang="en-US" dirty="0"/>
              <a:t>&lt;html&gt; is the parent of &lt;head&gt; and &lt;body&gt;</a:t>
            </a:r>
          </a:p>
          <a:p>
            <a:r>
              <a:rPr lang="en-US" dirty="0"/>
              <a:t>&lt;head&gt; is the first child of &lt;html&gt;</a:t>
            </a:r>
          </a:p>
          <a:p>
            <a:r>
              <a:rPr lang="en-US" dirty="0"/>
              <a:t>&lt;body&gt; is the last child of &lt;html&gt;</a:t>
            </a:r>
          </a:p>
          <a:p>
            <a:endParaRPr lang="en-US" dirty="0" smtClean="0"/>
          </a:p>
          <a:p>
            <a:r>
              <a:rPr lang="en-US" dirty="0"/>
              <a:t>&lt;head&gt; has one child: &lt;title&gt;</a:t>
            </a:r>
          </a:p>
          <a:p>
            <a:r>
              <a:rPr lang="en-US" dirty="0"/>
              <a:t>&lt;title&gt; has one child (a text node): "DOM Tutorial"</a:t>
            </a:r>
          </a:p>
          <a:p>
            <a:r>
              <a:rPr lang="en-US" dirty="0"/>
              <a:t>&lt;body&gt; has two children: &lt;h1&gt; and &lt;p&gt;</a:t>
            </a:r>
          </a:p>
          <a:p>
            <a:r>
              <a:rPr lang="en-US" dirty="0"/>
              <a:t>&lt;h1&gt; has one child: "DOM Lesson one"</a:t>
            </a:r>
          </a:p>
          <a:p>
            <a:r>
              <a:rPr lang="en-US" dirty="0"/>
              <a:t>&lt;p&gt; has one child: "Hello world!"</a:t>
            </a:r>
          </a:p>
          <a:p>
            <a:r>
              <a:rPr lang="en-US" dirty="0"/>
              <a:t>&lt;h1&gt; and &lt;p&gt; are siblings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37500" r="48393" b="22015"/>
          <a:stretch/>
        </p:blipFill>
        <p:spPr bwMode="auto">
          <a:xfrm>
            <a:off x="5841243" y="2497541"/>
            <a:ext cx="4462818" cy="296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72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the following node properties to navigate between nodes with JavaScript:</a:t>
            </a:r>
          </a:p>
          <a:p>
            <a:r>
              <a:rPr lang="en-US" dirty="0" err="1"/>
              <a:t>parentNode</a:t>
            </a:r>
            <a:endParaRPr lang="en-US" dirty="0"/>
          </a:p>
          <a:p>
            <a:r>
              <a:rPr lang="en-US" dirty="0" err="1"/>
              <a:t>childNodes</a:t>
            </a:r>
            <a:r>
              <a:rPr lang="en-US" dirty="0"/>
              <a:t>[</a:t>
            </a:r>
            <a:r>
              <a:rPr lang="en-US" i="1" dirty="0" err="1"/>
              <a:t>nodenumber</a:t>
            </a:r>
            <a:r>
              <a:rPr lang="en-US" dirty="0"/>
              <a:t>]</a:t>
            </a:r>
          </a:p>
          <a:p>
            <a:r>
              <a:rPr lang="en-US" dirty="0" err="1"/>
              <a:t>firstChild</a:t>
            </a:r>
            <a:endParaRPr lang="en-US" dirty="0"/>
          </a:p>
          <a:p>
            <a:r>
              <a:rPr lang="en-US" dirty="0" err="1"/>
              <a:t>lastChild</a:t>
            </a:r>
            <a:endParaRPr lang="en-US" dirty="0"/>
          </a:p>
          <a:p>
            <a:r>
              <a:rPr lang="en-US" dirty="0" err="1"/>
              <a:t>nextSibling</a:t>
            </a:r>
            <a:endParaRPr lang="en-US" dirty="0"/>
          </a:p>
          <a:p>
            <a:r>
              <a:rPr lang="en-US" dirty="0" err="1"/>
              <a:t>previousSibling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6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3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validation is the process of ensuring that user input is clean, correct, and useful.</a:t>
            </a:r>
          </a:p>
          <a:p>
            <a:r>
              <a:rPr lang="en-US" dirty="0"/>
              <a:t>Typical validation tasks are:</a:t>
            </a:r>
          </a:p>
          <a:p>
            <a:pPr lvl="1"/>
            <a:r>
              <a:rPr lang="en-US" dirty="0"/>
              <a:t>has the user filled in all required fields?</a:t>
            </a:r>
          </a:p>
          <a:p>
            <a:pPr lvl="1"/>
            <a:r>
              <a:rPr lang="en-US" dirty="0"/>
              <a:t>has the user entered a valid date?</a:t>
            </a:r>
          </a:p>
          <a:p>
            <a:pPr lvl="1"/>
            <a:r>
              <a:rPr lang="en-US" dirty="0"/>
              <a:t>has the user entered text in a numeric field?</a:t>
            </a:r>
          </a:p>
          <a:p>
            <a:r>
              <a:rPr lang="en-US" dirty="0"/>
              <a:t>Most often, the purpose of data validation is to ensure correct user input.</a:t>
            </a:r>
          </a:p>
          <a:p>
            <a:r>
              <a:rPr lang="en-US" dirty="0"/>
              <a:t>Validation can be defined by many different methods, and deployed in many different ways.</a:t>
            </a:r>
          </a:p>
          <a:p>
            <a:r>
              <a:rPr lang="en-US" b="1" dirty="0"/>
              <a:t>Server side validation</a:t>
            </a:r>
            <a:r>
              <a:rPr lang="en-US" dirty="0"/>
              <a:t> is performed by a web server, after input has been sent to the server.</a:t>
            </a:r>
          </a:p>
          <a:p>
            <a:r>
              <a:rPr lang="en-US" b="1" dirty="0"/>
              <a:t>Client side validation</a:t>
            </a:r>
            <a:r>
              <a:rPr lang="en-US" dirty="0"/>
              <a:t> is performed by a web browser, before input is sent to a web server.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67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JavaScript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284" y="1835150"/>
            <a:ext cx="6248400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3" y="3125340"/>
            <a:ext cx="785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External JavaScript Advantages</a:t>
            </a:r>
          </a:p>
          <a:p>
            <a:r>
              <a:rPr lang="en-US" sz="2400" dirty="0"/>
              <a:t>It separates HTML and code</a:t>
            </a:r>
          </a:p>
          <a:p>
            <a:r>
              <a:rPr lang="en-US" sz="2400" dirty="0"/>
              <a:t>It makes HTML and JavaScript easier to read and maintain</a:t>
            </a:r>
          </a:p>
          <a:p>
            <a:r>
              <a:rPr lang="en-US" sz="2400" dirty="0"/>
              <a:t>Cached JavaScript files can speed up page loads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04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/>
              <a:t>Javacript</a:t>
            </a:r>
            <a:r>
              <a:rPr lang="en-US" dirty="0" smtClean="0"/>
              <a:t> Error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doesn't display </a:t>
            </a:r>
            <a:r>
              <a:rPr lang="en-US" dirty="0"/>
              <a:t>error messages in the </a:t>
            </a:r>
            <a:r>
              <a:rPr lang="en-US" dirty="0" smtClean="0"/>
              <a:t>browser.</a:t>
            </a:r>
          </a:p>
          <a:p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handles </a:t>
            </a:r>
            <a:r>
              <a:rPr lang="en-US" dirty="0"/>
              <a:t>error messages in a way that changes according to the browser used.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71800"/>
            <a:ext cx="8318955" cy="36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line comment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Multiline comment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36" y="2289361"/>
            <a:ext cx="3679451" cy="668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654843"/>
            <a:ext cx="3885713" cy="16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3">
      <a:majorFont>
        <a:latin typeface="Georgia"/>
        <a:ea typeface=""/>
        <a:cs typeface=""/>
      </a:majorFont>
      <a:minorFont>
        <a:latin typeface="Gadugi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3378</TotalTime>
  <Words>1491</Words>
  <Application>Microsoft Office PowerPoint</Application>
  <PresentationFormat>Custom</PresentationFormat>
  <Paragraphs>248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View</vt:lpstr>
      <vt:lpstr>Introduction into Javascript</vt:lpstr>
      <vt:lpstr>PowerPoint Presentation</vt:lpstr>
      <vt:lpstr>PowerPoint Presentation</vt:lpstr>
      <vt:lpstr>Internal JavaScript inside &lt;head&gt;</vt:lpstr>
      <vt:lpstr>Internal JavaScript inside &lt;body&gt;</vt:lpstr>
      <vt:lpstr>External JavaScript</vt:lpstr>
      <vt:lpstr>PowerPoint Presentation</vt:lpstr>
      <vt:lpstr>Debugging Javacript Error</vt:lpstr>
      <vt:lpstr>Using Comments</vt:lpstr>
      <vt:lpstr>Semicolons</vt:lpstr>
      <vt:lpstr>JavaScript Variables</vt:lpstr>
      <vt:lpstr>JavaScript Variables (cont.)</vt:lpstr>
      <vt:lpstr>JavaScript Variables (cont.)</vt:lpstr>
      <vt:lpstr>String Variables (cont.)</vt:lpstr>
      <vt:lpstr>Numeric Variable</vt:lpstr>
      <vt:lpstr>Array</vt:lpstr>
      <vt:lpstr>Array (cont.)</vt:lpstr>
      <vt:lpstr>Array (cont.)</vt:lpstr>
      <vt:lpstr>JavaScript Operators</vt:lpstr>
      <vt:lpstr>JavaScript Operators (cont.)</vt:lpstr>
      <vt:lpstr>JavaScript Operators (cont.)</vt:lpstr>
      <vt:lpstr>Variable Typing</vt:lpstr>
      <vt:lpstr>JavaScript Function</vt:lpstr>
      <vt:lpstr>JavaScript Function (cont.)</vt:lpstr>
      <vt:lpstr>Conditionals: If-Else Statement</vt:lpstr>
      <vt:lpstr>Conditionals: If-Else Statement</vt:lpstr>
      <vt:lpstr>Conditionals: Switch Statement</vt:lpstr>
      <vt:lpstr>Conditionals: The ? Operator</vt:lpstr>
      <vt:lpstr>Looping: while loops</vt:lpstr>
      <vt:lpstr>Looping: do-while loops</vt:lpstr>
      <vt:lpstr>Looping: for loops</vt:lpstr>
      <vt:lpstr>Explisit Casting</vt:lpstr>
      <vt:lpstr>JavaScript HTML DOM </vt:lpstr>
      <vt:lpstr>PowerPoint Presentation</vt:lpstr>
      <vt:lpstr>The DOM Programming Interface</vt:lpstr>
      <vt:lpstr>DOM - Finding HTML Elements</vt:lpstr>
      <vt:lpstr>DOM - Finding HTML Elements (cont.)</vt:lpstr>
      <vt:lpstr>DOM - Finding HTML Elements (cont.)</vt:lpstr>
      <vt:lpstr>DOM - Finding HTML Elements (cont.)</vt:lpstr>
      <vt:lpstr>Finding HTML Elements by HTML Object Collections </vt:lpstr>
      <vt:lpstr>DOM - Changing HTML Elements</vt:lpstr>
      <vt:lpstr>PowerPoint Presentation</vt:lpstr>
      <vt:lpstr>DOM - Changing HTML Elements (cont.)</vt:lpstr>
      <vt:lpstr>DOM - Adding and Deleting Elements</vt:lpstr>
      <vt:lpstr>PowerPoint Presentation</vt:lpstr>
      <vt:lpstr>DOM - Adding Events Handlers</vt:lpstr>
      <vt:lpstr>DOM - Adding Events Handlers (cont.)</vt:lpstr>
      <vt:lpstr>DOM - Event</vt:lpstr>
      <vt:lpstr>DOM – Event (cont.)</vt:lpstr>
      <vt:lpstr>PowerPoint Presentation</vt:lpstr>
      <vt:lpstr>PowerPoint Presentation</vt:lpstr>
      <vt:lpstr>PowerPoint Presentation</vt:lpstr>
      <vt:lpstr>DOM Navigation</vt:lpstr>
      <vt:lpstr>Node Realtionship</vt:lpstr>
      <vt:lpstr>PowerPoint Presentation</vt:lpstr>
      <vt:lpstr>Navigating Between Nodes</vt:lpstr>
      <vt:lpstr>PowerPoint Presentation</vt:lpstr>
      <vt:lpstr>Form 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khadijah alaydrus</dc:creator>
  <cp:lastModifiedBy>Windows User</cp:lastModifiedBy>
  <cp:revision>39</cp:revision>
  <dcterms:created xsi:type="dcterms:W3CDTF">2017-09-02T06:12:53Z</dcterms:created>
  <dcterms:modified xsi:type="dcterms:W3CDTF">2018-09-03T06:22:06Z</dcterms:modified>
</cp:coreProperties>
</file>