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2"/>
  </p:notesMasterIdLst>
  <p:sldIdLst>
    <p:sldId id="256" r:id="rId2"/>
    <p:sldId id="332" r:id="rId3"/>
    <p:sldId id="310" r:id="rId4"/>
    <p:sldId id="311" r:id="rId5"/>
    <p:sldId id="312" r:id="rId6"/>
    <p:sldId id="313" r:id="rId7"/>
    <p:sldId id="314" r:id="rId8"/>
    <p:sldId id="317" r:id="rId9"/>
    <p:sldId id="318" r:id="rId10"/>
    <p:sldId id="319" r:id="rId11"/>
    <p:sldId id="320" r:id="rId12"/>
    <p:sldId id="321" r:id="rId13"/>
    <p:sldId id="323" r:id="rId14"/>
    <p:sldId id="324" r:id="rId15"/>
    <p:sldId id="325" r:id="rId16"/>
    <p:sldId id="326" r:id="rId17"/>
    <p:sldId id="327" r:id="rId18"/>
    <p:sldId id="328" r:id="rId19"/>
    <p:sldId id="329" r:id="rId20"/>
    <p:sldId id="330" r:id="rId21"/>
    <p:sldId id="335" r:id="rId22"/>
    <p:sldId id="336" r:id="rId23"/>
    <p:sldId id="337" r:id="rId24"/>
    <p:sldId id="303" r:id="rId25"/>
    <p:sldId id="304" r:id="rId26"/>
    <p:sldId id="305" r:id="rId27"/>
    <p:sldId id="306" r:id="rId28"/>
    <p:sldId id="307" r:id="rId29"/>
    <p:sldId id="308" r:id="rId30"/>
    <p:sldId id="260" r:id="rId31"/>
    <p:sldId id="261" r:id="rId32"/>
    <p:sldId id="262" r:id="rId33"/>
    <p:sldId id="266" r:id="rId34"/>
    <p:sldId id="268" r:id="rId35"/>
    <p:sldId id="267" r:id="rId36"/>
    <p:sldId id="269" r:id="rId37"/>
    <p:sldId id="270" r:id="rId38"/>
    <p:sldId id="271" r:id="rId39"/>
    <p:sldId id="272"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4" r:id="rId58"/>
    <p:sldId id="291" r:id="rId59"/>
    <p:sldId id="293" r:id="rId60"/>
    <p:sldId id="295" r:id="rId61"/>
    <p:sldId id="296" r:id="rId62"/>
    <p:sldId id="297" r:id="rId63"/>
    <p:sldId id="298" r:id="rId64"/>
    <p:sldId id="299" r:id="rId65"/>
    <p:sldId id="300" r:id="rId66"/>
    <p:sldId id="301" r:id="rId67"/>
    <p:sldId id="302" r:id="rId68"/>
    <p:sldId id="338" r:id="rId69"/>
    <p:sldId id="339" r:id="rId70"/>
    <p:sldId id="341" r:id="rId71"/>
    <p:sldId id="342"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63"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8A4EE-76E3-433A-8B57-2667CD27E311}" type="datetimeFigureOut">
              <a:rPr lang="id-ID" smtClean="0"/>
              <a:t>09/09/2018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3198-951D-431C-8A92-51DCEE33D737}" type="slidenum">
              <a:rPr lang="id-ID" smtClean="0"/>
              <a:t>‹#›</a:t>
            </a:fld>
            <a:endParaRPr lang="id-ID"/>
          </a:p>
        </p:txBody>
      </p:sp>
    </p:spTree>
    <p:extLst>
      <p:ext uri="{BB962C8B-B14F-4D97-AF65-F5344CB8AC3E}">
        <p14:creationId xmlns:p14="http://schemas.microsoft.com/office/powerpoint/2010/main" val="348204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384C770-B22C-43D2-901B-B3727141B737}" type="slidenum">
              <a:rPr lang="id-ID" smtClean="0"/>
              <a:t>81</a:t>
            </a:fld>
            <a:endParaRPr lang="id-ID"/>
          </a:p>
        </p:txBody>
      </p:sp>
    </p:spTree>
    <p:extLst>
      <p:ext uri="{BB962C8B-B14F-4D97-AF65-F5344CB8AC3E}">
        <p14:creationId xmlns:p14="http://schemas.microsoft.com/office/powerpoint/2010/main" val="257836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9/9/2018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637BB6B-EE1B-48FB-8575-0D55C373DE88}"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637BB6B-EE1B-48FB-8575-0D55C373DE88}" type="datetimeFigureOut">
              <a:rPr lang="en-US" smtClean="0"/>
              <a:pPr/>
              <a:t>9/9/2018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637BB6B-EE1B-48FB-8575-0D55C373DE88}" type="datetimeFigureOut">
              <a:rPr lang="en-US" smtClean="0"/>
              <a:pPr/>
              <a:t>9/9/2018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9/9/2018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7BB6B-EE1B-48FB-8575-0D55C373DE88}"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7BB6B-EE1B-48FB-8575-0D55C373DE88}"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7BB6B-EE1B-48FB-8575-0D55C373DE88}" type="datetimeFigureOut">
              <a:rPr lang="en-US" smtClean="0"/>
              <a:pPr/>
              <a:t>9/9/2018</a:t>
            </a:fld>
            <a:endParaRPr lang="en-US" sz="1000">
              <a:solidFill>
                <a:schemeClr val="tx2">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564904"/>
            <a:ext cx="7772400" cy="1470025"/>
          </a:xfrm>
        </p:spPr>
        <p:txBody>
          <a:bodyPr>
            <a:normAutofit fontScale="90000"/>
          </a:bodyPr>
          <a:lstStyle/>
          <a:p>
            <a:pPr>
              <a:lnSpc>
                <a:spcPct val="150000"/>
              </a:lnSpc>
            </a:pPr>
            <a:r>
              <a:rPr lang="id-ID" dirty="0" smtClean="0"/>
              <a:t>Pemrograman Web dan Internet</a:t>
            </a:r>
            <a:r>
              <a:rPr lang="en-US" dirty="0" smtClean="0">
                <a:solidFill>
                  <a:schemeClr val="accent6">
                    <a:lumMod val="75000"/>
                  </a:schemeClr>
                </a:solidFill>
              </a:rPr>
              <a:t/>
            </a:r>
            <a:br>
              <a:rPr lang="en-US" dirty="0" smtClean="0">
                <a:solidFill>
                  <a:schemeClr val="accent6">
                    <a:lumMod val="75000"/>
                  </a:schemeClr>
                </a:solidFill>
              </a:rPr>
            </a:br>
            <a:r>
              <a:rPr lang="en-US" dirty="0" err="1" smtClean="0">
                <a:solidFill>
                  <a:schemeClr val="accent6">
                    <a:lumMod val="75000"/>
                  </a:schemeClr>
                </a:solidFill>
              </a:rPr>
              <a:t>Sintaks</a:t>
            </a:r>
            <a:r>
              <a:rPr lang="en-US" dirty="0" smtClean="0">
                <a:solidFill>
                  <a:schemeClr val="accent6">
                    <a:lumMod val="75000"/>
                  </a:schemeClr>
                </a:solidFill>
              </a:rPr>
              <a:t> </a:t>
            </a:r>
            <a:r>
              <a:rPr lang="en-US" dirty="0" err="1" smtClean="0">
                <a:solidFill>
                  <a:schemeClr val="accent6">
                    <a:lumMod val="75000"/>
                  </a:schemeClr>
                </a:solidFill>
              </a:rPr>
              <a:t>Dasar</a:t>
            </a:r>
            <a:r>
              <a:rPr lang="en-US" dirty="0" smtClean="0">
                <a:solidFill>
                  <a:schemeClr val="accent6">
                    <a:lumMod val="75000"/>
                  </a:schemeClr>
                </a:solidFill>
              </a:rPr>
              <a:t> PHP</a:t>
            </a:r>
            <a:endParaRPr lang="id-ID"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Reading a variable’s </a:t>
            </a:r>
            <a:r>
              <a:rPr lang="id-ID" dirty="0" smtClean="0"/>
              <a:t>value</a:t>
            </a:r>
            <a:endParaRPr lang="id-ID" dirty="0"/>
          </a:p>
        </p:txBody>
      </p:sp>
      <p:sp>
        <p:nvSpPr>
          <p:cNvPr id="3" name="Content Placeholder 2"/>
          <p:cNvSpPr>
            <a:spLocks noGrp="1"/>
          </p:cNvSpPr>
          <p:nvPr>
            <p:ph sz="quarter" idx="1"/>
          </p:nvPr>
        </p:nvSpPr>
        <p:spPr/>
        <p:txBody>
          <a:bodyPr>
            <a:normAutofit/>
          </a:bodyPr>
          <a:lstStyle/>
          <a:p>
            <a:r>
              <a:rPr lang="en-US" sz="2400" dirty="0" smtClean="0"/>
              <a:t>To </a:t>
            </a:r>
            <a:r>
              <a:rPr lang="en-US" sz="2400" dirty="0"/>
              <a:t>access the value of a variable that’s already been assigned, simply specify the </a:t>
            </a:r>
            <a:r>
              <a:rPr lang="en-US" sz="2400" dirty="0" smtClean="0"/>
              <a:t>dollar</a:t>
            </a:r>
            <a:r>
              <a:rPr lang="id-ID" sz="2400" dirty="0" smtClean="0"/>
              <a:t> sign (</a:t>
            </a:r>
            <a:r>
              <a:rPr lang="en-US" sz="2400" dirty="0" smtClean="0"/>
              <a:t>$) </a:t>
            </a:r>
            <a:r>
              <a:rPr lang="en-US" sz="2400" dirty="0"/>
              <a:t>followed by the variable </a:t>
            </a:r>
            <a:r>
              <a:rPr lang="en-US" sz="2400" dirty="0" smtClean="0"/>
              <a:t>name</a:t>
            </a:r>
            <a:r>
              <a:rPr lang="id-ID" sz="2400" dirty="0" smtClean="0"/>
              <a:t>. Example:</a:t>
            </a:r>
          </a:p>
          <a:p>
            <a:pPr marL="355600" indent="0">
              <a:buNone/>
            </a:pPr>
            <a:r>
              <a:rPr lang="id-ID" sz="2400" dirty="0">
                <a:latin typeface="Consolas" panose="020B0609020204030204" pitchFamily="49" charset="0"/>
                <a:cs typeface="Courier New" panose="02070309020205020404" pitchFamily="49" charset="0"/>
              </a:rPr>
              <a:t>e</a:t>
            </a:r>
            <a:r>
              <a:rPr lang="id-ID" sz="2400" dirty="0" smtClean="0">
                <a:latin typeface="Consolas" panose="020B0609020204030204" pitchFamily="49" charset="0"/>
                <a:cs typeface="Courier New" panose="02070309020205020404" pitchFamily="49" charset="0"/>
              </a:rPr>
              <a:t>cho $variable_name;</a:t>
            </a:r>
          </a:p>
          <a:p>
            <a:r>
              <a:rPr lang="en-US" sz="2400" dirty="0" smtClean="0"/>
              <a:t>You </a:t>
            </a:r>
            <a:r>
              <a:rPr lang="en-US" sz="2400" dirty="0"/>
              <a:t>don’t have to clean up your variables when your </a:t>
            </a:r>
            <a:r>
              <a:rPr lang="en-US" sz="2400" dirty="0" smtClean="0"/>
              <a:t>program</a:t>
            </a:r>
            <a:r>
              <a:rPr lang="id-ID" sz="2400" dirty="0" smtClean="0"/>
              <a:t> </a:t>
            </a:r>
            <a:r>
              <a:rPr lang="en-US" sz="2400" dirty="0" smtClean="0"/>
              <a:t>finishes</a:t>
            </a:r>
            <a:r>
              <a:rPr lang="en-US" sz="2400" dirty="0"/>
              <a:t>. </a:t>
            </a:r>
            <a:endParaRPr lang="id-ID" sz="2400" dirty="0" smtClean="0"/>
          </a:p>
          <a:p>
            <a:r>
              <a:rPr lang="en-US" sz="2400" dirty="0" smtClean="0"/>
              <a:t>They’re temporary</a:t>
            </a:r>
            <a:r>
              <a:rPr lang="id-ID" sz="2400" dirty="0" smtClean="0"/>
              <a:t> </a:t>
            </a:r>
            <a:r>
              <a:rPr lang="en-US" sz="2400" dirty="0" smtClean="0"/>
              <a:t>because </a:t>
            </a:r>
            <a:r>
              <a:rPr lang="en-US" sz="2400" dirty="0"/>
              <a:t>PHP automatically cleans them up when you’re done using them.</a:t>
            </a:r>
            <a:endParaRPr lang="id-ID" sz="2400" dirty="0"/>
          </a:p>
        </p:txBody>
      </p:sp>
    </p:spTree>
    <p:extLst>
      <p:ext uri="{BB962C8B-B14F-4D97-AF65-F5344CB8AC3E}">
        <p14:creationId xmlns:p14="http://schemas.microsoft.com/office/powerpoint/2010/main" val="295059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Variable Types</a:t>
            </a:r>
            <a:endParaRPr lang="id-ID" dirty="0"/>
          </a:p>
        </p:txBody>
      </p:sp>
      <p:sp>
        <p:nvSpPr>
          <p:cNvPr id="3" name="Content Placeholder 2"/>
          <p:cNvSpPr>
            <a:spLocks noGrp="1"/>
          </p:cNvSpPr>
          <p:nvPr>
            <p:ph sz="quarter" idx="1"/>
          </p:nvPr>
        </p:nvSpPr>
        <p:spPr/>
        <p:txBody>
          <a:bodyPr>
            <a:normAutofit/>
          </a:bodyPr>
          <a:lstStyle/>
          <a:p>
            <a:r>
              <a:rPr lang="en-US" sz="2800" dirty="0" smtClean="0"/>
              <a:t>PHP automatically picks a data variable</a:t>
            </a:r>
            <a:r>
              <a:rPr lang="id-ID" sz="2800" dirty="0" smtClean="0"/>
              <a:t> </a:t>
            </a:r>
            <a:r>
              <a:rPr lang="en-US" sz="2800" dirty="0" smtClean="0"/>
              <a:t>based on the value assigned. </a:t>
            </a:r>
            <a:endParaRPr lang="id-ID" sz="2800" dirty="0" smtClean="0"/>
          </a:p>
          <a:p>
            <a:r>
              <a:rPr lang="en-US" sz="2800" dirty="0" smtClean="0"/>
              <a:t>These data types include strings, numbers, and more</a:t>
            </a:r>
            <a:r>
              <a:rPr lang="id-ID" sz="2800" dirty="0" smtClean="0"/>
              <a:t> </a:t>
            </a:r>
            <a:r>
              <a:rPr lang="en-US" sz="2800" dirty="0" smtClean="0"/>
              <a:t>complex elements, such as arrays. </a:t>
            </a:r>
            <a:endParaRPr lang="id-ID" sz="2800" dirty="0"/>
          </a:p>
        </p:txBody>
      </p:sp>
    </p:spTree>
    <p:extLst>
      <p:ext uri="{BB962C8B-B14F-4D97-AF65-F5344CB8AC3E}">
        <p14:creationId xmlns:p14="http://schemas.microsoft.com/office/powerpoint/2010/main" val="2996462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Variable Scopes</a:t>
            </a:r>
            <a:endParaRPr lang="id-ID" dirty="0"/>
          </a:p>
        </p:txBody>
      </p:sp>
      <p:sp>
        <p:nvSpPr>
          <p:cNvPr id="3" name="Content Placeholder 2"/>
          <p:cNvSpPr>
            <a:spLocks noGrp="1"/>
          </p:cNvSpPr>
          <p:nvPr>
            <p:ph sz="quarter" idx="1"/>
          </p:nvPr>
        </p:nvSpPr>
        <p:spPr/>
        <p:txBody>
          <a:bodyPr/>
          <a:lstStyle/>
          <a:p>
            <a:r>
              <a:rPr lang="id-ID" dirty="0" smtClean="0"/>
              <a:t>Local Variable</a:t>
            </a:r>
          </a:p>
          <a:p>
            <a:r>
              <a:rPr lang="id-ID" dirty="0" smtClean="0"/>
              <a:t>Global Variable</a:t>
            </a:r>
          </a:p>
          <a:p>
            <a:r>
              <a:rPr lang="id-ID" dirty="0" smtClean="0"/>
              <a:t>Static Variable</a:t>
            </a:r>
          </a:p>
          <a:p>
            <a:r>
              <a:rPr lang="id-ID" dirty="0" smtClean="0"/>
              <a:t>Superglobal Variable</a:t>
            </a:r>
          </a:p>
          <a:p>
            <a:endParaRPr lang="id-ID" dirty="0"/>
          </a:p>
        </p:txBody>
      </p:sp>
    </p:spTree>
    <p:extLst>
      <p:ext uri="{BB962C8B-B14F-4D97-AF65-F5344CB8AC3E}">
        <p14:creationId xmlns:p14="http://schemas.microsoft.com/office/powerpoint/2010/main" val="89969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Local Variable</a:t>
            </a:r>
            <a:endParaRPr lang="id-ID" dirty="0"/>
          </a:p>
        </p:txBody>
      </p:sp>
      <p:sp>
        <p:nvSpPr>
          <p:cNvPr id="3" name="Content Placeholder 2"/>
          <p:cNvSpPr>
            <a:spLocks noGrp="1"/>
          </p:cNvSpPr>
          <p:nvPr>
            <p:ph sz="quarter" idx="1"/>
          </p:nvPr>
        </p:nvSpPr>
        <p:spPr/>
        <p:txBody>
          <a:bodyPr>
            <a:noAutofit/>
          </a:bodyPr>
          <a:lstStyle/>
          <a:p>
            <a:pPr>
              <a:buNone/>
            </a:pPr>
            <a:r>
              <a:rPr lang="en-US" sz="1800" dirty="0" smtClean="0">
                <a:latin typeface="Consolas" panose="020B0609020204030204" pitchFamily="49" charset="0"/>
                <a:cs typeface="Courier New" pitchFamily="49" charset="0"/>
              </a:rPr>
              <a:t>&lt;?</a:t>
            </a:r>
            <a:r>
              <a:rPr lang="en-US" sz="1800" dirty="0" err="1" smtClean="0">
                <a:latin typeface="Consolas" panose="020B0609020204030204" pitchFamily="49" charset="0"/>
                <a:cs typeface="Courier New" pitchFamily="49" charset="0"/>
              </a:rPr>
              <a:t>php</a:t>
            </a:r>
            <a:endParaRPr lang="en-US" sz="1800" dirty="0" smtClean="0">
              <a:latin typeface="Consolas" panose="020B0609020204030204" pitchFamily="49" charset="0"/>
              <a:cs typeface="Courier New" pitchFamily="49" charset="0"/>
            </a:endParaRPr>
          </a:p>
          <a:p>
            <a:pPr>
              <a:buNone/>
            </a:pPr>
            <a:r>
              <a:rPr lang="en-US" sz="1800" dirty="0" smtClean="0">
                <a:latin typeface="Consolas" panose="020B0609020204030204" pitchFamily="49" charset="0"/>
                <a:cs typeface="Courier New" pitchFamily="49" charset="0"/>
              </a:rPr>
              <a:t>// Define a function</a:t>
            </a:r>
          </a:p>
          <a:p>
            <a:pPr>
              <a:buNone/>
            </a:pPr>
            <a:r>
              <a:rPr lang="en-US" sz="1800" dirty="0" smtClean="0">
                <a:latin typeface="Consolas" panose="020B0609020204030204" pitchFamily="49" charset="0"/>
                <a:cs typeface="Courier New" pitchFamily="49" charset="0"/>
              </a:rPr>
              <a:t>function birthday( ){</a:t>
            </a:r>
          </a:p>
          <a:p>
            <a:pPr>
              <a:buNone/>
            </a:pPr>
            <a:r>
              <a:rPr lang="en-US" sz="1800" dirty="0" smtClean="0">
                <a:latin typeface="Consolas" panose="020B0609020204030204" pitchFamily="49" charset="0"/>
                <a:cs typeface="Courier New" pitchFamily="49" charset="0"/>
              </a:rPr>
              <a:t>    // Set age to 1</a:t>
            </a:r>
          </a:p>
          <a:p>
            <a:pPr>
              <a:buNone/>
            </a:pPr>
            <a:r>
              <a:rPr lang="en-US" sz="1800" dirty="0" smtClean="0">
                <a:latin typeface="Consolas" panose="020B0609020204030204" pitchFamily="49" charset="0"/>
                <a:cs typeface="Courier New" pitchFamily="49" charset="0"/>
              </a:rPr>
              <a:t>    $age = 1;</a:t>
            </a:r>
          </a:p>
          <a:p>
            <a:pPr>
              <a:buNone/>
            </a:pPr>
            <a:r>
              <a:rPr lang="en-US" sz="1800" dirty="0" smtClean="0">
                <a:latin typeface="Consolas" panose="020B0609020204030204" pitchFamily="49" charset="0"/>
                <a:cs typeface="Courier New" pitchFamily="49" charset="0"/>
              </a:rPr>
              <a:t>}</a:t>
            </a:r>
          </a:p>
          <a:p>
            <a:pPr>
              <a:buNone/>
            </a:pPr>
            <a:r>
              <a:rPr lang="en-US" sz="1800" dirty="0" smtClean="0">
                <a:latin typeface="Consolas" panose="020B0609020204030204" pitchFamily="49" charset="0"/>
                <a:cs typeface="Courier New" pitchFamily="49" charset="0"/>
              </a:rPr>
              <a:t>// Set age to 30</a:t>
            </a:r>
          </a:p>
          <a:p>
            <a:pPr>
              <a:buNone/>
            </a:pPr>
            <a:r>
              <a:rPr lang="en-US" sz="1800" dirty="0" smtClean="0">
                <a:latin typeface="Consolas" panose="020B0609020204030204" pitchFamily="49" charset="0"/>
                <a:cs typeface="Courier New" pitchFamily="49" charset="0"/>
              </a:rPr>
              <a:t>$age = 30;</a:t>
            </a:r>
          </a:p>
          <a:p>
            <a:pPr>
              <a:buNone/>
            </a:pPr>
            <a:r>
              <a:rPr lang="en-US" sz="1800" dirty="0" smtClean="0">
                <a:latin typeface="Consolas" panose="020B0609020204030204" pitchFamily="49" charset="0"/>
                <a:cs typeface="Courier New" pitchFamily="49" charset="0"/>
              </a:rPr>
              <a:t>// Call the function</a:t>
            </a:r>
          </a:p>
          <a:p>
            <a:pPr>
              <a:buNone/>
            </a:pPr>
            <a:r>
              <a:rPr lang="en-US" sz="1800" dirty="0" smtClean="0">
                <a:latin typeface="Consolas" panose="020B0609020204030204" pitchFamily="49" charset="0"/>
                <a:cs typeface="Courier New" pitchFamily="49" charset="0"/>
              </a:rPr>
              <a:t>birthday( );</a:t>
            </a:r>
          </a:p>
          <a:p>
            <a:pPr>
              <a:buNone/>
            </a:pPr>
            <a:r>
              <a:rPr lang="en-US" sz="1800" dirty="0" smtClean="0">
                <a:latin typeface="Consolas" panose="020B0609020204030204" pitchFamily="49" charset="0"/>
                <a:cs typeface="Courier New" pitchFamily="49" charset="0"/>
              </a:rPr>
              <a:t>// Display the age</a:t>
            </a:r>
          </a:p>
          <a:p>
            <a:pPr>
              <a:buNone/>
            </a:pPr>
            <a:r>
              <a:rPr lang="en-US" sz="1800" dirty="0" smtClean="0">
                <a:latin typeface="Consolas" panose="020B0609020204030204" pitchFamily="49" charset="0"/>
                <a:cs typeface="Courier New" pitchFamily="49" charset="0"/>
              </a:rPr>
              <a:t>echo $age;</a:t>
            </a:r>
          </a:p>
          <a:p>
            <a:pPr>
              <a:buNone/>
            </a:pPr>
            <a:r>
              <a:rPr lang="en-US" sz="1800" dirty="0" smtClean="0">
                <a:latin typeface="Consolas" panose="020B0609020204030204" pitchFamily="49" charset="0"/>
                <a:cs typeface="Courier New" pitchFamily="49" charset="0"/>
              </a:rPr>
              <a:t>?&gt;</a:t>
            </a:r>
            <a:endParaRPr lang="id-ID" sz="1800"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1497097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Local Variable (3)</a:t>
            </a:r>
            <a:endParaRPr lang="id-ID" dirty="0"/>
          </a:p>
        </p:txBody>
      </p:sp>
      <p:sp>
        <p:nvSpPr>
          <p:cNvPr id="3" name="Content Placeholder 2"/>
          <p:cNvSpPr>
            <a:spLocks noGrp="1"/>
          </p:cNvSpPr>
          <p:nvPr>
            <p:ph sz="quarter" idx="1"/>
          </p:nvPr>
        </p:nvSpPr>
        <p:spPr/>
        <p:txBody>
          <a:bodyPr>
            <a:normAutofit/>
          </a:bodyPr>
          <a:lstStyle/>
          <a:p>
            <a:r>
              <a:rPr lang="en-US" sz="2400" dirty="0" smtClean="0"/>
              <a:t>Although calling the function birthday assigns 1 to the variable $age, it’s not accessing the same variable that was defined on the main level of the program. </a:t>
            </a:r>
            <a:endParaRPr lang="id-ID" sz="2400" dirty="0" smtClean="0"/>
          </a:p>
          <a:p>
            <a:r>
              <a:rPr lang="en-US" sz="2400" dirty="0" smtClean="0"/>
              <a:t>Therefore,</a:t>
            </a:r>
            <a:r>
              <a:rPr lang="id-ID" sz="2400" dirty="0" smtClean="0"/>
              <a:t> </a:t>
            </a:r>
            <a:r>
              <a:rPr lang="en-US" sz="2400" dirty="0" smtClean="0"/>
              <a:t>when you print $age, you see the original value of 30. </a:t>
            </a:r>
            <a:endParaRPr lang="id-ID" sz="2400" dirty="0"/>
          </a:p>
        </p:txBody>
      </p:sp>
    </p:spTree>
    <p:extLst>
      <p:ext uri="{BB962C8B-B14F-4D97-AF65-F5344CB8AC3E}">
        <p14:creationId xmlns:p14="http://schemas.microsoft.com/office/powerpoint/2010/main" val="2793473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Global Variables</a:t>
            </a:r>
            <a:endParaRPr lang="id-ID" dirty="0"/>
          </a:p>
        </p:txBody>
      </p:sp>
      <p:sp>
        <p:nvSpPr>
          <p:cNvPr id="3" name="Content Placeholder 2"/>
          <p:cNvSpPr>
            <a:spLocks noGrp="1"/>
          </p:cNvSpPr>
          <p:nvPr>
            <p:ph sz="quarter" idx="1"/>
          </p:nvPr>
        </p:nvSpPr>
        <p:spPr>
          <a:xfrm>
            <a:off x="612648" y="1600200"/>
            <a:ext cx="4816608" cy="4495800"/>
          </a:xfrm>
        </p:spPr>
        <p:txBody>
          <a:bodyPr>
            <a:normAutofit/>
          </a:bodyPr>
          <a:lstStyle/>
          <a:p>
            <a:r>
              <a:rPr lang="en-US" sz="2400" dirty="0" smtClean="0"/>
              <a:t>Global variables allow you to cross the boundary between separate</a:t>
            </a:r>
            <a:r>
              <a:rPr lang="id-ID" sz="2400" dirty="0" smtClean="0"/>
              <a:t> </a:t>
            </a:r>
            <a:r>
              <a:rPr lang="en-US" sz="2400" dirty="0" smtClean="0"/>
              <a:t>functions to access a variable’s value. </a:t>
            </a:r>
            <a:endParaRPr lang="id-ID" sz="2400" dirty="0" smtClean="0"/>
          </a:p>
          <a:p>
            <a:r>
              <a:rPr lang="en-US" sz="2400" dirty="0" smtClean="0"/>
              <a:t>Global variables should be used sparingly because it’s easy to accidentally modify a</a:t>
            </a:r>
            <a:r>
              <a:rPr lang="id-ID" sz="2400" dirty="0" smtClean="0"/>
              <a:t> </a:t>
            </a:r>
            <a:r>
              <a:rPr lang="en-US" sz="2400" dirty="0" smtClean="0"/>
              <a:t>variable without realizing what the consequences are. </a:t>
            </a:r>
            <a:endParaRPr lang="id-ID" sz="2400" dirty="0" smtClean="0"/>
          </a:p>
          <a:p>
            <a:r>
              <a:rPr lang="en-US" sz="2400" dirty="0" smtClean="0"/>
              <a:t>This kind of error can be very</a:t>
            </a:r>
            <a:r>
              <a:rPr lang="id-ID" sz="2400" dirty="0" smtClean="0"/>
              <a:t> </a:t>
            </a:r>
            <a:r>
              <a:rPr lang="en-US" sz="2400" dirty="0" smtClean="0"/>
              <a:t>difficult to locate.</a:t>
            </a:r>
            <a:endParaRPr lang="id-ID" sz="2400" dirty="0"/>
          </a:p>
        </p:txBody>
      </p:sp>
      <p:pic>
        <p:nvPicPr>
          <p:cNvPr id="2050" name="Picture 2"/>
          <p:cNvPicPr>
            <a:picLocks noChangeAspect="1" noChangeArrowheads="1"/>
          </p:cNvPicPr>
          <p:nvPr/>
        </p:nvPicPr>
        <p:blipFill>
          <a:blip r:embed="rId2"/>
          <a:srcRect/>
          <a:stretch>
            <a:fillRect/>
          </a:stretch>
        </p:blipFill>
        <p:spPr bwMode="auto">
          <a:xfrm>
            <a:off x="5429256" y="2571744"/>
            <a:ext cx="3286148" cy="2656886"/>
          </a:xfrm>
          <a:prstGeom prst="rect">
            <a:avLst/>
          </a:prstGeom>
          <a:noFill/>
          <a:ln w="9525">
            <a:noFill/>
            <a:miter lim="800000"/>
            <a:headEnd/>
            <a:tailEnd/>
          </a:ln>
          <a:effectLst/>
        </p:spPr>
      </p:pic>
    </p:spTree>
    <p:extLst>
      <p:ext uri="{BB962C8B-B14F-4D97-AF65-F5344CB8AC3E}">
        <p14:creationId xmlns:p14="http://schemas.microsoft.com/office/powerpoint/2010/main" val="3433862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Global Variables (2)</a:t>
            </a:r>
            <a:endParaRPr lang="id-ID"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latin typeface="Consolas" panose="020B0609020204030204" pitchFamily="49" charset="0"/>
                <a:cs typeface="Courier New" pitchFamily="49" charset="0"/>
              </a:rPr>
              <a:t>&lt;?</a:t>
            </a:r>
            <a:r>
              <a:rPr lang="en-US" dirty="0" err="1" smtClean="0">
                <a:latin typeface="Consolas" panose="020B0609020204030204" pitchFamily="49" charset="0"/>
                <a:cs typeface="Courier New" pitchFamily="49" charset="0"/>
              </a:rPr>
              <a:t>php</a:t>
            </a:r>
            <a:endParaRPr lang="en-US" dirty="0" smtClean="0">
              <a:latin typeface="Consolas" panose="020B0609020204030204" pitchFamily="49" charset="0"/>
              <a:cs typeface="Courier New" pitchFamily="49" charset="0"/>
            </a:endParaRPr>
          </a:p>
          <a:p>
            <a:pPr>
              <a:buNone/>
            </a:pPr>
            <a:r>
              <a:rPr lang="en-US" dirty="0" smtClean="0">
                <a:latin typeface="Consolas" panose="020B0609020204030204" pitchFamily="49" charset="0"/>
                <a:cs typeface="Courier New" pitchFamily="49" charset="0"/>
              </a:rPr>
              <a:t>// Define a function</a:t>
            </a:r>
          </a:p>
          <a:p>
            <a:pPr>
              <a:buNone/>
            </a:pPr>
            <a:r>
              <a:rPr lang="en-US" dirty="0" smtClean="0">
                <a:latin typeface="Consolas" panose="020B0609020204030204" pitchFamily="49" charset="0"/>
                <a:cs typeface="Courier New" pitchFamily="49" charset="0"/>
              </a:rPr>
              <a:t>function birthday( ){</a:t>
            </a:r>
          </a:p>
          <a:p>
            <a:pPr>
              <a:buNone/>
            </a:pPr>
            <a:r>
              <a:rPr lang="en-US" dirty="0" smtClean="0">
                <a:latin typeface="Consolas" panose="020B0609020204030204" pitchFamily="49" charset="0"/>
                <a:cs typeface="Courier New" pitchFamily="49" charset="0"/>
              </a:rPr>
              <a:t>    // Define age as a global variable</a:t>
            </a:r>
          </a:p>
          <a:p>
            <a:pPr>
              <a:buNone/>
            </a:pPr>
            <a:r>
              <a:rPr lang="en-US" dirty="0" smtClean="0">
                <a:latin typeface="Consolas" panose="020B0609020204030204" pitchFamily="49" charset="0"/>
                <a:cs typeface="Courier New" pitchFamily="49" charset="0"/>
              </a:rPr>
              <a:t>    global $age;</a:t>
            </a:r>
          </a:p>
          <a:p>
            <a:pPr>
              <a:buNone/>
            </a:pPr>
            <a:r>
              <a:rPr lang="en-US" dirty="0" smtClean="0">
                <a:latin typeface="Consolas" panose="020B0609020204030204" pitchFamily="49" charset="0"/>
                <a:cs typeface="Courier New" pitchFamily="49" charset="0"/>
              </a:rPr>
              <a:t>    // Add one to the age value</a:t>
            </a:r>
          </a:p>
          <a:p>
            <a:pPr>
              <a:buNone/>
            </a:pPr>
            <a:r>
              <a:rPr lang="en-US" dirty="0" smtClean="0">
                <a:latin typeface="Consolas" panose="020B0609020204030204" pitchFamily="49" charset="0"/>
                <a:cs typeface="Courier New" pitchFamily="49" charset="0"/>
              </a:rPr>
              <a:t>    $age = $age + 1;</a:t>
            </a:r>
          </a:p>
          <a:p>
            <a:pPr>
              <a:buNone/>
            </a:pPr>
            <a:r>
              <a:rPr lang="en-US" dirty="0" smtClean="0">
                <a:latin typeface="Consolas" panose="020B0609020204030204" pitchFamily="49" charset="0"/>
                <a:cs typeface="Courier New" pitchFamily="49" charset="0"/>
              </a:rPr>
              <a:t>}</a:t>
            </a:r>
          </a:p>
          <a:p>
            <a:pPr>
              <a:buNone/>
            </a:pPr>
            <a:r>
              <a:rPr lang="en-US" dirty="0" smtClean="0">
                <a:latin typeface="Consolas" panose="020B0609020204030204" pitchFamily="49" charset="0"/>
                <a:cs typeface="Courier New" pitchFamily="49" charset="0"/>
              </a:rPr>
              <a:t>// Set age to 30</a:t>
            </a:r>
          </a:p>
          <a:p>
            <a:pPr>
              <a:buNone/>
            </a:pPr>
            <a:r>
              <a:rPr lang="en-US" dirty="0" smtClean="0">
                <a:latin typeface="Consolas" panose="020B0609020204030204" pitchFamily="49" charset="0"/>
                <a:cs typeface="Courier New" pitchFamily="49" charset="0"/>
              </a:rPr>
              <a:t>$age = 30;</a:t>
            </a:r>
          </a:p>
          <a:p>
            <a:pPr>
              <a:buNone/>
            </a:pPr>
            <a:r>
              <a:rPr lang="en-US" dirty="0" smtClean="0">
                <a:latin typeface="Consolas" panose="020B0609020204030204" pitchFamily="49" charset="0"/>
                <a:cs typeface="Courier New" pitchFamily="49" charset="0"/>
              </a:rPr>
              <a:t>// Call the function</a:t>
            </a:r>
          </a:p>
          <a:p>
            <a:pPr>
              <a:buNone/>
            </a:pPr>
            <a:r>
              <a:rPr lang="en-US" dirty="0" smtClean="0">
                <a:latin typeface="Consolas" panose="020B0609020204030204" pitchFamily="49" charset="0"/>
                <a:cs typeface="Courier New" pitchFamily="49" charset="0"/>
              </a:rPr>
              <a:t>birthday( );</a:t>
            </a:r>
          </a:p>
          <a:p>
            <a:pPr>
              <a:buNone/>
            </a:pPr>
            <a:r>
              <a:rPr lang="en-US" dirty="0" smtClean="0">
                <a:latin typeface="Consolas" panose="020B0609020204030204" pitchFamily="49" charset="0"/>
                <a:cs typeface="Courier New" pitchFamily="49" charset="0"/>
              </a:rPr>
              <a:t>// Display the age</a:t>
            </a:r>
          </a:p>
          <a:p>
            <a:pPr>
              <a:buNone/>
            </a:pPr>
            <a:r>
              <a:rPr lang="en-US" dirty="0" smtClean="0">
                <a:latin typeface="Consolas" panose="020B0609020204030204" pitchFamily="49" charset="0"/>
                <a:cs typeface="Courier New" pitchFamily="49" charset="0"/>
              </a:rPr>
              <a:t>echo $age;</a:t>
            </a:r>
          </a:p>
          <a:p>
            <a:pPr>
              <a:buNone/>
            </a:pPr>
            <a:r>
              <a:rPr lang="en-US" dirty="0" smtClean="0">
                <a:latin typeface="Consolas" panose="020B0609020204030204" pitchFamily="49" charset="0"/>
                <a:cs typeface="Courier New" pitchFamily="49" charset="0"/>
              </a:rPr>
              <a:t>?&gt;</a:t>
            </a:r>
            <a:endParaRPr lang="id-ID"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745706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Static Variables</a:t>
            </a:r>
            <a:endParaRPr lang="id-ID" dirty="0"/>
          </a:p>
        </p:txBody>
      </p:sp>
      <p:sp>
        <p:nvSpPr>
          <p:cNvPr id="3" name="Content Placeholder 2"/>
          <p:cNvSpPr>
            <a:spLocks noGrp="1"/>
          </p:cNvSpPr>
          <p:nvPr>
            <p:ph sz="quarter" idx="1"/>
          </p:nvPr>
        </p:nvSpPr>
        <p:spPr/>
        <p:txBody>
          <a:bodyPr>
            <a:normAutofit/>
          </a:bodyPr>
          <a:lstStyle/>
          <a:p>
            <a:r>
              <a:rPr lang="en-US" sz="2400" dirty="0" smtClean="0"/>
              <a:t>Static variables provide a variable that isn’t destroyed when a function ends. </a:t>
            </a:r>
            <a:endParaRPr lang="id-ID" sz="2400" dirty="0" smtClean="0"/>
          </a:p>
          <a:p>
            <a:r>
              <a:rPr lang="en-US" sz="2400" dirty="0" smtClean="0"/>
              <a:t>You can use the static variable value again the next time you call the function, and it will still have the same value as when it was last used in the function.</a:t>
            </a:r>
            <a:endParaRPr lang="id-ID" sz="2400" dirty="0" smtClean="0"/>
          </a:p>
          <a:p>
            <a:r>
              <a:rPr lang="id-ID" sz="2400" dirty="0" smtClean="0"/>
              <a:t>W</a:t>
            </a:r>
            <a:r>
              <a:rPr lang="en-US" sz="2400" dirty="0" smtClean="0"/>
              <a:t>e use the static keyword to define these function variables.</a:t>
            </a:r>
            <a:endParaRPr lang="id-ID" sz="2400" dirty="0"/>
          </a:p>
        </p:txBody>
      </p:sp>
    </p:spTree>
    <p:extLst>
      <p:ext uri="{BB962C8B-B14F-4D97-AF65-F5344CB8AC3E}">
        <p14:creationId xmlns:p14="http://schemas.microsoft.com/office/powerpoint/2010/main" val="1860080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Static Variables (2)</a:t>
            </a:r>
            <a:endParaRPr lang="id-ID" dirty="0"/>
          </a:p>
        </p:txBody>
      </p:sp>
      <p:sp>
        <p:nvSpPr>
          <p:cNvPr id="3" name="Content Placeholder 2"/>
          <p:cNvSpPr>
            <a:spLocks noGrp="1"/>
          </p:cNvSpPr>
          <p:nvPr>
            <p:ph sz="quarter" idx="1"/>
          </p:nvPr>
        </p:nvSpPr>
        <p:spPr/>
        <p:txBody>
          <a:bodyPr>
            <a:noAutofit/>
          </a:bodyPr>
          <a:lstStyle/>
          <a:p>
            <a:pPr>
              <a:spcBef>
                <a:spcPts val="0"/>
              </a:spcBef>
              <a:buNone/>
            </a:pPr>
            <a:r>
              <a:rPr lang="en-US" sz="1800" dirty="0" smtClean="0">
                <a:latin typeface="Consolas" panose="020B0609020204030204" pitchFamily="49" charset="0"/>
                <a:cs typeface="Courier New" pitchFamily="49" charset="0"/>
              </a:rPr>
              <a:t>&lt;?</a:t>
            </a:r>
            <a:r>
              <a:rPr lang="en-US" sz="1800" dirty="0" err="1" smtClean="0">
                <a:latin typeface="Consolas" panose="020B0609020204030204" pitchFamily="49" charset="0"/>
                <a:cs typeface="Courier New" pitchFamily="49" charset="0"/>
              </a:rPr>
              <a:t>php</a:t>
            </a:r>
            <a:endParaRPr lang="en-US" sz="1800" dirty="0" smtClean="0">
              <a:latin typeface="Consolas" panose="020B0609020204030204" pitchFamily="49" charset="0"/>
              <a:cs typeface="Courier New" pitchFamily="49" charset="0"/>
            </a:endParaRPr>
          </a:p>
          <a:p>
            <a:pPr>
              <a:spcBef>
                <a:spcPts val="0"/>
              </a:spcBef>
              <a:buNone/>
            </a:pPr>
            <a:r>
              <a:rPr lang="en-US" sz="1800" dirty="0" smtClean="0">
                <a:latin typeface="Consolas" panose="020B0609020204030204" pitchFamily="49" charset="0"/>
                <a:cs typeface="Courier New" pitchFamily="49" charset="0"/>
              </a:rPr>
              <a:t>// Define the function</a:t>
            </a:r>
          </a:p>
          <a:p>
            <a:pPr>
              <a:spcBef>
                <a:spcPts val="0"/>
              </a:spcBef>
              <a:buNone/>
            </a:pPr>
            <a:r>
              <a:rPr lang="en-US" sz="1800" dirty="0" smtClean="0">
                <a:latin typeface="Consolas" panose="020B0609020204030204" pitchFamily="49" charset="0"/>
                <a:cs typeface="Courier New" pitchFamily="49" charset="0"/>
              </a:rPr>
              <a:t>function birthday( ){</a:t>
            </a:r>
          </a:p>
          <a:p>
            <a:pPr>
              <a:spcBef>
                <a:spcPts val="0"/>
              </a:spcBef>
              <a:buNone/>
            </a:pPr>
            <a:r>
              <a:rPr lang="en-US" sz="1800" dirty="0" smtClean="0">
                <a:latin typeface="Consolas" panose="020B0609020204030204" pitchFamily="49" charset="0"/>
                <a:cs typeface="Courier New" pitchFamily="49" charset="0"/>
              </a:rPr>
              <a:t>    // Define age as a static variable</a:t>
            </a:r>
          </a:p>
          <a:p>
            <a:pPr>
              <a:spcBef>
                <a:spcPts val="0"/>
              </a:spcBef>
              <a:buNone/>
            </a:pPr>
            <a:r>
              <a:rPr lang="en-US" sz="1800" dirty="0" smtClean="0">
                <a:latin typeface="Consolas" panose="020B0609020204030204" pitchFamily="49" charset="0"/>
                <a:cs typeface="Courier New" pitchFamily="49" charset="0"/>
              </a:rPr>
              <a:t>    static $age = 0;</a:t>
            </a:r>
          </a:p>
          <a:p>
            <a:pPr>
              <a:spcBef>
                <a:spcPts val="0"/>
              </a:spcBef>
              <a:buNone/>
            </a:pPr>
            <a:r>
              <a:rPr lang="en-US" sz="1800" dirty="0" smtClean="0">
                <a:latin typeface="Consolas" panose="020B0609020204030204" pitchFamily="49" charset="0"/>
                <a:cs typeface="Courier New" pitchFamily="49" charset="0"/>
              </a:rPr>
              <a:t>    // Add one to the age value</a:t>
            </a:r>
          </a:p>
          <a:p>
            <a:pPr>
              <a:spcBef>
                <a:spcPts val="0"/>
              </a:spcBef>
              <a:buNone/>
            </a:pPr>
            <a:r>
              <a:rPr lang="en-US" sz="1800" dirty="0" smtClean="0">
                <a:latin typeface="Consolas" panose="020B0609020204030204" pitchFamily="49" charset="0"/>
                <a:cs typeface="Courier New" pitchFamily="49" charset="0"/>
              </a:rPr>
              <a:t>    $age = $age + 1;</a:t>
            </a:r>
          </a:p>
          <a:p>
            <a:pPr>
              <a:spcBef>
                <a:spcPts val="0"/>
              </a:spcBef>
              <a:buNone/>
            </a:pPr>
            <a:r>
              <a:rPr lang="en-US" sz="1800" dirty="0" smtClean="0">
                <a:latin typeface="Consolas" panose="020B0609020204030204" pitchFamily="49" charset="0"/>
                <a:cs typeface="Courier New" pitchFamily="49" charset="0"/>
              </a:rPr>
              <a:t>    // Print the static age variable</a:t>
            </a:r>
          </a:p>
          <a:p>
            <a:pPr>
              <a:spcBef>
                <a:spcPts val="0"/>
              </a:spcBef>
              <a:buNone/>
            </a:pPr>
            <a:r>
              <a:rPr lang="en-US" sz="1800" dirty="0" smtClean="0">
                <a:latin typeface="Consolas" panose="020B0609020204030204" pitchFamily="49" charset="0"/>
                <a:cs typeface="Courier New" pitchFamily="49" charset="0"/>
              </a:rPr>
              <a:t>    echo "Birthday number $age&lt;</a:t>
            </a:r>
            <a:r>
              <a:rPr lang="en-US" sz="1800" dirty="0" err="1" smtClean="0">
                <a:latin typeface="Consolas" panose="020B0609020204030204" pitchFamily="49" charset="0"/>
                <a:cs typeface="Courier New" pitchFamily="49" charset="0"/>
              </a:rPr>
              <a:t>br</a:t>
            </a:r>
            <a:r>
              <a:rPr lang="en-US" sz="1800" dirty="0" smtClean="0">
                <a:latin typeface="Consolas" panose="020B0609020204030204" pitchFamily="49" charset="0"/>
                <a:cs typeface="Courier New" pitchFamily="49" charset="0"/>
              </a:rPr>
              <a:t> /&gt;";</a:t>
            </a:r>
          </a:p>
          <a:p>
            <a:pPr>
              <a:spcBef>
                <a:spcPts val="0"/>
              </a:spcBef>
              <a:buNone/>
            </a:pPr>
            <a:r>
              <a:rPr lang="en-US" sz="1800" dirty="0" smtClean="0">
                <a:latin typeface="Consolas" panose="020B0609020204030204" pitchFamily="49" charset="0"/>
                <a:cs typeface="Courier New" pitchFamily="49" charset="0"/>
              </a:rPr>
              <a:t>}</a:t>
            </a:r>
          </a:p>
          <a:p>
            <a:pPr>
              <a:spcBef>
                <a:spcPts val="0"/>
              </a:spcBef>
              <a:buNone/>
            </a:pPr>
            <a:r>
              <a:rPr lang="en-US" sz="1800" dirty="0" smtClean="0">
                <a:latin typeface="Consolas" panose="020B0609020204030204" pitchFamily="49" charset="0"/>
                <a:cs typeface="Courier New" pitchFamily="49" charset="0"/>
              </a:rPr>
              <a:t>// Set age to 30</a:t>
            </a:r>
          </a:p>
          <a:p>
            <a:pPr>
              <a:spcBef>
                <a:spcPts val="0"/>
              </a:spcBef>
              <a:buNone/>
            </a:pPr>
            <a:r>
              <a:rPr lang="en-US" sz="1800" dirty="0" smtClean="0">
                <a:latin typeface="Consolas" panose="020B0609020204030204" pitchFamily="49" charset="0"/>
                <a:cs typeface="Courier New" pitchFamily="49" charset="0"/>
              </a:rPr>
              <a:t>$age = 30;</a:t>
            </a:r>
          </a:p>
          <a:p>
            <a:pPr>
              <a:spcBef>
                <a:spcPts val="0"/>
              </a:spcBef>
              <a:buNone/>
            </a:pPr>
            <a:r>
              <a:rPr lang="en-US" sz="1800" dirty="0" smtClean="0">
                <a:latin typeface="Consolas" panose="020B0609020204030204" pitchFamily="49" charset="0"/>
                <a:cs typeface="Courier New" pitchFamily="49" charset="0"/>
              </a:rPr>
              <a:t>// Call the function twice</a:t>
            </a:r>
          </a:p>
          <a:p>
            <a:pPr>
              <a:spcBef>
                <a:spcPts val="0"/>
              </a:spcBef>
              <a:buNone/>
            </a:pPr>
            <a:r>
              <a:rPr lang="en-US" sz="1800" dirty="0" smtClean="0">
                <a:latin typeface="Consolas" panose="020B0609020204030204" pitchFamily="49" charset="0"/>
                <a:cs typeface="Courier New" pitchFamily="49" charset="0"/>
              </a:rPr>
              <a:t>birthday( );</a:t>
            </a:r>
          </a:p>
          <a:p>
            <a:pPr>
              <a:spcBef>
                <a:spcPts val="0"/>
              </a:spcBef>
              <a:buNone/>
            </a:pPr>
            <a:r>
              <a:rPr lang="en-US" sz="1800" dirty="0" smtClean="0">
                <a:latin typeface="Consolas" panose="020B0609020204030204" pitchFamily="49" charset="0"/>
                <a:cs typeface="Courier New" pitchFamily="49" charset="0"/>
              </a:rPr>
              <a:t>birthday( );</a:t>
            </a:r>
          </a:p>
          <a:p>
            <a:pPr>
              <a:spcBef>
                <a:spcPts val="0"/>
              </a:spcBef>
              <a:buNone/>
            </a:pPr>
            <a:r>
              <a:rPr lang="en-US" sz="1800" dirty="0" smtClean="0">
                <a:latin typeface="Consolas" panose="020B0609020204030204" pitchFamily="49" charset="0"/>
                <a:cs typeface="Courier New" pitchFamily="49" charset="0"/>
              </a:rPr>
              <a:t>// Display the age</a:t>
            </a:r>
          </a:p>
          <a:p>
            <a:pPr>
              <a:spcBef>
                <a:spcPts val="0"/>
              </a:spcBef>
              <a:buNone/>
            </a:pPr>
            <a:r>
              <a:rPr lang="en-US" sz="1800" dirty="0" smtClean="0">
                <a:latin typeface="Consolas" panose="020B0609020204030204" pitchFamily="49" charset="0"/>
                <a:cs typeface="Courier New" pitchFamily="49" charset="0"/>
              </a:rPr>
              <a:t>echo "Age: $age&lt;</a:t>
            </a:r>
            <a:r>
              <a:rPr lang="en-US" sz="1800" dirty="0" err="1" smtClean="0">
                <a:latin typeface="Consolas" panose="020B0609020204030204" pitchFamily="49" charset="0"/>
                <a:cs typeface="Courier New" pitchFamily="49" charset="0"/>
              </a:rPr>
              <a:t>br</a:t>
            </a:r>
            <a:r>
              <a:rPr lang="en-US" sz="1800" dirty="0" smtClean="0">
                <a:latin typeface="Consolas" panose="020B0609020204030204" pitchFamily="49" charset="0"/>
                <a:cs typeface="Courier New" pitchFamily="49" charset="0"/>
              </a:rPr>
              <a:t> /&gt;";</a:t>
            </a:r>
          </a:p>
          <a:p>
            <a:pPr>
              <a:spcBef>
                <a:spcPts val="0"/>
              </a:spcBef>
              <a:buNone/>
            </a:pPr>
            <a:r>
              <a:rPr lang="en-US" sz="1800" dirty="0" smtClean="0">
                <a:latin typeface="Consolas" panose="020B0609020204030204" pitchFamily="49" charset="0"/>
                <a:cs typeface="Courier New" pitchFamily="49" charset="0"/>
              </a:rPr>
              <a:t>?&gt;</a:t>
            </a:r>
            <a:endParaRPr lang="id-ID" sz="1800"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3870033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Global Variables</a:t>
            </a:r>
            <a:endParaRPr lang="id-ID" dirty="0"/>
          </a:p>
        </p:txBody>
      </p:sp>
      <p:sp>
        <p:nvSpPr>
          <p:cNvPr id="3" name="Content Placeholder 2"/>
          <p:cNvSpPr>
            <a:spLocks noGrp="1"/>
          </p:cNvSpPr>
          <p:nvPr>
            <p:ph sz="quarter" idx="1"/>
          </p:nvPr>
        </p:nvSpPr>
        <p:spPr/>
        <p:txBody>
          <a:bodyPr>
            <a:noAutofit/>
          </a:bodyPr>
          <a:lstStyle/>
          <a:p>
            <a:r>
              <a:rPr lang="en-US" sz="2400" dirty="0" smtClean="0"/>
              <a:t>PHP uses special variables called super </a:t>
            </a:r>
            <a:r>
              <a:rPr lang="en-US" sz="2400" dirty="0" err="1" smtClean="0"/>
              <a:t>globals</a:t>
            </a:r>
            <a:r>
              <a:rPr lang="en-US" sz="2400" dirty="0" smtClean="0"/>
              <a:t> to provide information about the PHP script’s environment. </a:t>
            </a:r>
            <a:endParaRPr lang="id-ID" sz="2400" dirty="0" smtClean="0"/>
          </a:p>
          <a:p>
            <a:r>
              <a:rPr lang="en-US" sz="2400" dirty="0" smtClean="0"/>
              <a:t>These variables don’t need to be</a:t>
            </a:r>
            <a:r>
              <a:rPr lang="id-ID" sz="2400" dirty="0" smtClean="0"/>
              <a:t> </a:t>
            </a:r>
            <a:r>
              <a:rPr lang="en-US" sz="2400" dirty="0" smtClean="0"/>
              <a:t>declared as global. </a:t>
            </a:r>
            <a:endParaRPr lang="id-ID" sz="2400" dirty="0" smtClean="0"/>
          </a:p>
          <a:p>
            <a:r>
              <a:rPr lang="en-US" sz="2400" dirty="0" smtClean="0"/>
              <a:t>They are automatically available, and they provide important</a:t>
            </a:r>
            <a:r>
              <a:rPr lang="id-ID" sz="2400" dirty="0" smtClean="0"/>
              <a:t> </a:t>
            </a:r>
            <a:r>
              <a:rPr lang="en-US" sz="2400" dirty="0" smtClean="0"/>
              <a:t>information beyond the script’s code itself, such as values from a user’s input.</a:t>
            </a:r>
          </a:p>
          <a:p>
            <a:r>
              <a:rPr lang="en-US" sz="2400" dirty="0" smtClean="0"/>
              <a:t>Since PHP 4.01, the super </a:t>
            </a:r>
            <a:r>
              <a:rPr lang="en-US" sz="2400" dirty="0" err="1" smtClean="0"/>
              <a:t>globals</a:t>
            </a:r>
            <a:r>
              <a:rPr lang="en-US" sz="2400" dirty="0" smtClean="0"/>
              <a:t> are defined in arrays.</a:t>
            </a:r>
            <a:endParaRPr lang="id-ID" sz="2400" dirty="0"/>
          </a:p>
        </p:txBody>
      </p:sp>
    </p:spTree>
    <p:extLst>
      <p:ext uri="{BB962C8B-B14F-4D97-AF65-F5344CB8AC3E}">
        <p14:creationId xmlns:p14="http://schemas.microsoft.com/office/powerpoint/2010/main" val="400477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Creating Dynamic Web Pages </a:t>
            </a:r>
            <a:endParaRPr lang="id-ID" dirty="0"/>
          </a:p>
        </p:txBody>
      </p:sp>
      <p:sp>
        <p:nvSpPr>
          <p:cNvPr id="3" name="Content Placeholder 2"/>
          <p:cNvSpPr>
            <a:spLocks noGrp="1"/>
          </p:cNvSpPr>
          <p:nvPr>
            <p:ph sz="quarter" idx="1"/>
          </p:nvPr>
        </p:nvSpPr>
        <p:spPr/>
        <p:txBody>
          <a:bodyPr>
            <a:normAutofit/>
          </a:bodyPr>
          <a:lstStyle/>
          <a:p>
            <a:r>
              <a:rPr lang="en-US" sz="2400" dirty="0" smtClean="0"/>
              <a:t>There are three main components of creating dynamic</a:t>
            </a:r>
            <a:r>
              <a:rPr lang="id-ID" sz="2400" dirty="0" smtClean="0"/>
              <a:t> </a:t>
            </a:r>
            <a:r>
              <a:rPr lang="en-US" sz="2400" dirty="0" smtClean="0"/>
              <a:t>web pages: </a:t>
            </a:r>
            <a:endParaRPr lang="id-ID" sz="2400" dirty="0" smtClean="0"/>
          </a:p>
          <a:p>
            <a:pPr lvl="1"/>
            <a:r>
              <a:rPr lang="en-US" sz="2400" dirty="0" smtClean="0"/>
              <a:t>a web server</a:t>
            </a:r>
            <a:endParaRPr lang="id-ID" sz="2400" dirty="0" smtClean="0"/>
          </a:p>
          <a:p>
            <a:pPr lvl="2"/>
            <a:r>
              <a:rPr lang="id-ID" dirty="0" smtClean="0"/>
              <a:t>Examples: Apache,  </a:t>
            </a:r>
            <a:r>
              <a:rPr lang="fr-FR" dirty="0" err="1" smtClean="0"/>
              <a:t>Microsoft’s</a:t>
            </a:r>
            <a:r>
              <a:rPr lang="fr-FR" dirty="0" smtClean="0"/>
              <a:t> Internet Information Services (IIS)</a:t>
            </a:r>
            <a:endParaRPr lang="id-ID" dirty="0" smtClean="0"/>
          </a:p>
          <a:p>
            <a:pPr lvl="1"/>
            <a:r>
              <a:rPr lang="en-US" sz="2400" dirty="0" smtClean="0"/>
              <a:t>a server-side programming language,</a:t>
            </a:r>
            <a:endParaRPr lang="id-ID" sz="2400" dirty="0" smtClean="0"/>
          </a:p>
          <a:p>
            <a:pPr lvl="2"/>
            <a:r>
              <a:rPr lang="id-ID" dirty="0" smtClean="0"/>
              <a:t>Examples: PHP </a:t>
            </a:r>
            <a:r>
              <a:rPr lang="fr-FR" dirty="0" err="1" smtClean="0"/>
              <a:t>Microsoft’s</a:t>
            </a:r>
            <a:r>
              <a:rPr lang="fr-FR" dirty="0" smtClean="0"/>
              <a:t> Active Server Pages (ASP) and </a:t>
            </a:r>
            <a:r>
              <a:rPr lang="id-ID" dirty="0" smtClean="0"/>
              <a:t> </a:t>
            </a:r>
            <a:r>
              <a:rPr lang="fr-FR" dirty="0" err="1" smtClean="0"/>
              <a:t>Sun’s</a:t>
            </a:r>
            <a:r>
              <a:rPr lang="fr-FR" dirty="0" smtClean="0"/>
              <a:t> Java Server Pages (JSP)</a:t>
            </a:r>
            <a:endParaRPr lang="id-ID" dirty="0" smtClean="0"/>
          </a:p>
          <a:p>
            <a:pPr lvl="1"/>
            <a:r>
              <a:rPr lang="en-US" sz="2400" dirty="0" smtClean="0"/>
              <a:t>a database</a:t>
            </a:r>
            <a:endParaRPr lang="id-ID" sz="2400" dirty="0" smtClean="0"/>
          </a:p>
          <a:p>
            <a:pPr lvl="2"/>
            <a:r>
              <a:rPr lang="id-ID" dirty="0" smtClean="0"/>
              <a:t>Examples: MySQL, PostgreeSQL, Oracle</a:t>
            </a:r>
            <a:endParaRPr lang="id-ID" dirty="0"/>
          </a:p>
        </p:txBody>
      </p:sp>
    </p:spTree>
    <p:extLst>
      <p:ext uri="{BB962C8B-B14F-4D97-AF65-F5344CB8AC3E}">
        <p14:creationId xmlns:p14="http://schemas.microsoft.com/office/powerpoint/2010/main" val="255435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Super Global Variables (2)</a:t>
            </a:r>
            <a:endParaRPr lang="id-ID" dirty="0"/>
          </a:p>
        </p:txBody>
      </p:sp>
      <p:sp>
        <p:nvSpPr>
          <p:cNvPr id="3" name="Content Placeholder 2"/>
          <p:cNvSpPr>
            <a:spLocks noGrp="1"/>
          </p:cNvSpPr>
          <p:nvPr>
            <p:ph sz="quarter" idx="1"/>
          </p:nvPr>
        </p:nvSpPr>
        <p:spPr/>
        <p:txBody>
          <a:bodyPr>
            <a:normAutofit/>
          </a:bodyPr>
          <a:lstStyle/>
          <a:p>
            <a:endParaRPr lang="id-ID" dirty="0"/>
          </a:p>
        </p:txBody>
      </p:sp>
      <p:pic>
        <p:nvPicPr>
          <p:cNvPr id="3074" name="Picture 2"/>
          <p:cNvPicPr>
            <a:picLocks noChangeAspect="1" noChangeArrowheads="1"/>
          </p:cNvPicPr>
          <p:nvPr/>
        </p:nvPicPr>
        <p:blipFill>
          <a:blip r:embed="rId2"/>
          <a:srcRect/>
          <a:stretch>
            <a:fillRect/>
          </a:stretch>
        </p:blipFill>
        <p:spPr bwMode="auto">
          <a:xfrm>
            <a:off x="571472" y="1643050"/>
            <a:ext cx="8197799" cy="4214842"/>
          </a:xfrm>
          <a:prstGeom prst="rect">
            <a:avLst/>
          </a:prstGeom>
          <a:noFill/>
          <a:ln w="9525">
            <a:noFill/>
            <a:miter lim="800000"/>
            <a:headEnd/>
            <a:tailEnd/>
          </a:ln>
          <a:effectLst/>
        </p:spPr>
      </p:pic>
    </p:spTree>
    <p:extLst>
      <p:ext uri="{BB962C8B-B14F-4D97-AF65-F5344CB8AC3E}">
        <p14:creationId xmlns:p14="http://schemas.microsoft.com/office/powerpoint/2010/main" val="4016704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Constant</a:t>
            </a:r>
            <a:endParaRPr lang="id-ID" dirty="0"/>
          </a:p>
        </p:txBody>
      </p:sp>
      <p:sp>
        <p:nvSpPr>
          <p:cNvPr id="3" name="Content Placeholder 2"/>
          <p:cNvSpPr>
            <a:spLocks noGrp="1"/>
          </p:cNvSpPr>
          <p:nvPr>
            <p:ph idx="1"/>
          </p:nvPr>
        </p:nvSpPr>
        <p:spPr/>
        <p:txBody>
          <a:bodyPr>
            <a:noAutofit/>
          </a:bodyPr>
          <a:lstStyle/>
          <a:p>
            <a:r>
              <a:rPr lang="id-ID" sz="2200" dirty="0" smtClean="0"/>
              <a:t>A constant </a:t>
            </a:r>
            <a:r>
              <a:rPr lang="en-US" sz="2200" dirty="0" smtClean="0"/>
              <a:t>cannot</a:t>
            </a:r>
            <a:r>
              <a:rPr lang="id-ID" sz="2200" dirty="0" smtClean="0"/>
              <a:t> </a:t>
            </a:r>
            <a:r>
              <a:rPr lang="en-US" sz="2200" dirty="0" smtClean="0"/>
              <a:t>change its value during the execution of your program</a:t>
            </a:r>
            <a:r>
              <a:rPr lang="id-ID" sz="2200" dirty="0" smtClean="0"/>
              <a:t>.</a:t>
            </a:r>
          </a:p>
          <a:p>
            <a:r>
              <a:rPr lang="en-US" sz="2200" dirty="0" smtClean="0"/>
              <a:t>It’s common practice to capitalize a variable name for constants.</a:t>
            </a:r>
          </a:p>
          <a:p>
            <a:r>
              <a:rPr lang="en-US" sz="2200" dirty="0" smtClean="0"/>
              <a:t>Constants do not have a dollar sign ($) at the start of their names.</a:t>
            </a:r>
          </a:p>
          <a:p>
            <a:r>
              <a:rPr lang="en-US" sz="2200" dirty="0" smtClean="0"/>
              <a:t>Constants can be defined only by using the </a:t>
            </a:r>
            <a:r>
              <a:rPr lang="en-US" sz="2200" dirty="0" smtClean="0">
                <a:latin typeface="Courier New" pitchFamily="49" charset="0"/>
                <a:cs typeface="Courier New" pitchFamily="49" charset="0"/>
              </a:rPr>
              <a:t>define</a:t>
            </a:r>
            <a:r>
              <a:rPr lang="en-US" sz="2200" dirty="0" smtClean="0"/>
              <a:t> function, not by simple</a:t>
            </a:r>
            <a:r>
              <a:rPr lang="id-ID" sz="2200" dirty="0" smtClean="0"/>
              <a:t> </a:t>
            </a:r>
            <a:r>
              <a:rPr lang="en-US" sz="2200" dirty="0" smtClean="0"/>
              <a:t>assignment.</a:t>
            </a:r>
          </a:p>
          <a:p>
            <a:r>
              <a:rPr lang="en-US" sz="2200" dirty="0" smtClean="0"/>
              <a:t>Constants are defined and accessed globally.</a:t>
            </a:r>
          </a:p>
          <a:p>
            <a:r>
              <a:rPr lang="en-US" sz="2200" dirty="0" smtClean="0"/>
              <a:t>Constants cannot be redefined or undefined once they have been set.</a:t>
            </a:r>
          </a:p>
          <a:p>
            <a:r>
              <a:rPr lang="en-US" sz="2200" dirty="0" smtClean="0"/>
              <a:t>Constants can evaluate only to scalar values.</a:t>
            </a:r>
            <a:endParaRPr lang="id-ID" sz="2200" dirty="0"/>
          </a:p>
        </p:txBody>
      </p:sp>
    </p:spTree>
    <p:extLst>
      <p:ext uri="{BB962C8B-B14F-4D97-AF65-F5344CB8AC3E}">
        <p14:creationId xmlns:p14="http://schemas.microsoft.com/office/powerpoint/2010/main" val="2375562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Constant</a:t>
            </a:r>
            <a:endParaRPr lang="id-ID" dirty="0"/>
          </a:p>
        </p:txBody>
      </p:sp>
      <p:sp>
        <p:nvSpPr>
          <p:cNvPr id="3" name="Content Placeholder 2"/>
          <p:cNvSpPr>
            <a:spLocks noGrp="1"/>
          </p:cNvSpPr>
          <p:nvPr>
            <p:ph idx="1"/>
          </p:nvPr>
        </p:nvSpPr>
        <p:spPr/>
        <p:txBody>
          <a:bodyPr>
            <a:normAutofit/>
          </a:bodyPr>
          <a:lstStyle/>
          <a:p>
            <a:pPr>
              <a:spcBef>
                <a:spcPts val="0"/>
              </a:spcBef>
              <a:buNone/>
            </a:pPr>
            <a:r>
              <a:rPr lang="id-ID" sz="2400" dirty="0" smtClean="0">
                <a:latin typeface="Courier New" pitchFamily="49" charset="0"/>
                <a:cs typeface="Courier New" pitchFamily="49" charset="0"/>
              </a:rPr>
              <a:t>&lt;?php</a:t>
            </a:r>
          </a:p>
          <a:p>
            <a:pPr lvl="1">
              <a:spcBef>
                <a:spcPts val="0"/>
              </a:spcBef>
              <a:buNone/>
            </a:pPr>
            <a:r>
              <a:rPr lang="id-ID" sz="2400" dirty="0" smtClean="0">
                <a:latin typeface="Courier New" pitchFamily="49" charset="0"/>
                <a:cs typeface="Courier New" pitchFamily="49" charset="0"/>
              </a:rPr>
              <a:t>define("HELLO", "Hello world! ");</a:t>
            </a:r>
          </a:p>
          <a:p>
            <a:pPr lvl="1">
              <a:spcBef>
                <a:spcPts val="0"/>
              </a:spcBef>
              <a:spcAft>
                <a:spcPts val="600"/>
              </a:spcAft>
              <a:buNone/>
            </a:pPr>
            <a:r>
              <a:rPr lang="id-ID" sz="2400" dirty="0" smtClean="0">
                <a:latin typeface="Courier New" pitchFamily="49" charset="0"/>
                <a:cs typeface="Courier New" pitchFamily="49" charset="0"/>
              </a:rPr>
              <a:t>echo HELLO; // outputs "Hello world!"</a:t>
            </a:r>
          </a:p>
          <a:p>
            <a:pPr lvl="1">
              <a:spcBef>
                <a:spcPts val="0"/>
              </a:spcBef>
              <a:buNone/>
            </a:pPr>
            <a:r>
              <a:rPr lang="id-ID" sz="2400" dirty="0" smtClean="0">
                <a:latin typeface="Courier New" pitchFamily="49" charset="0"/>
                <a:cs typeface="Courier New" pitchFamily="49" charset="0"/>
              </a:rPr>
              <a:t>$constant_name = "HELLO";</a:t>
            </a:r>
          </a:p>
          <a:p>
            <a:pPr lvl="1">
              <a:spcBef>
                <a:spcPts val="0"/>
              </a:spcBef>
              <a:buNone/>
            </a:pPr>
            <a:r>
              <a:rPr lang="id-ID" sz="2400" dirty="0" smtClean="0">
                <a:latin typeface="Courier New" pitchFamily="49" charset="0"/>
                <a:cs typeface="Courier New" pitchFamily="49" charset="0"/>
              </a:rPr>
              <a:t>echo constant($constant_name);</a:t>
            </a:r>
          </a:p>
          <a:p>
            <a:pPr>
              <a:spcBef>
                <a:spcPts val="0"/>
              </a:spcBef>
              <a:buNone/>
            </a:pPr>
            <a:r>
              <a:rPr lang="id-ID" sz="2400" dirty="0" smtClean="0">
                <a:latin typeface="Courier New" pitchFamily="49" charset="0"/>
                <a:cs typeface="Courier New" pitchFamily="49" charset="0"/>
              </a:rPr>
              <a:t>?&gt;</a:t>
            </a:r>
          </a:p>
          <a:p>
            <a:pPr>
              <a:buNone/>
            </a:pPr>
            <a:r>
              <a:rPr lang="id-ID" dirty="0" smtClean="0"/>
              <a:t>Output:</a:t>
            </a:r>
          </a:p>
          <a:p>
            <a:pPr>
              <a:buNone/>
            </a:pPr>
            <a:r>
              <a:rPr lang="id-ID" sz="2400" dirty="0" smtClean="0">
                <a:latin typeface="Courier New" pitchFamily="49" charset="0"/>
                <a:cs typeface="Courier New" pitchFamily="49" charset="0"/>
              </a:rPr>
              <a:t>Hello world! Hello world!</a:t>
            </a:r>
            <a:endParaRPr lang="id-ID" sz="2400" dirty="0">
              <a:latin typeface="Courier New" pitchFamily="49" charset="0"/>
              <a:cs typeface="Courier New" pitchFamily="49" charset="0"/>
            </a:endParaRPr>
          </a:p>
        </p:txBody>
      </p:sp>
    </p:spTree>
    <p:extLst>
      <p:ext uri="{BB962C8B-B14F-4D97-AF65-F5344CB8AC3E}">
        <p14:creationId xmlns:p14="http://schemas.microsoft.com/office/powerpoint/2010/main" val="2233855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Predefined constants</a:t>
            </a:r>
            <a:endParaRPr lang="id-ID" dirty="0"/>
          </a:p>
        </p:txBody>
      </p:sp>
      <p:sp>
        <p:nvSpPr>
          <p:cNvPr id="3" name="Content Placeholder 2"/>
          <p:cNvSpPr>
            <a:spLocks noGrp="1"/>
          </p:cNvSpPr>
          <p:nvPr>
            <p:ph idx="1"/>
          </p:nvPr>
        </p:nvSpPr>
        <p:spPr/>
        <p:txBody>
          <a:bodyPr>
            <a:normAutofit/>
          </a:bodyPr>
          <a:lstStyle/>
          <a:p>
            <a:r>
              <a:rPr lang="en-US" sz="2400" dirty="0" smtClean="0"/>
              <a:t>PHP provides a few constants that are predefined similarly to the way we have some</a:t>
            </a:r>
            <a:r>
              <a:rPr lang="id-ID" sz="2400" dirty="0" smtClean="0"/>
              <a:t> </a:t>
            </a:r>
            <a:r>
              <a:rPr lang="en-US" sz="2400" dirty="0" smtClean="0"/>
              <a:t>super </a:t>
            </a:r>
            <a:r>
              <a:rPr lang="en-US" sz="2400" dirty="0" err="1" smtClean="0"/>
              <a:t>globals</a:t>
            </a:r>
            <a:r>
              <a:rPr lang="en-US" sz="2400" dirty="0" smtClean="0"/>
              <a:t>. </a:t>
            </a:r>
            <a:endParaRPr lang="id-ID" sz="2400" dirty="0" smtClean="0"/>
          </a:p>
          <a:p>
            <a:r>
              <a:rPr lang="id-ID" sz="2400" dirty="0" smtClean="0"/>
              <a:t>Example:</a:t>
            </a:r>
          </a:p>
          <a:p>
            <a:pPr lvl="1">
              <a:buNone/>
            </a:pPr>
            <a:r>
              <a:rPr lang="id-ID" sz="2400" dirty="0" smtClean="0">
                <a:latin typeface="Courier New" pitchFamily="49" charset="0"/>
                <a:cs typeface="Courier New" pitchFamily="49" charset="0"/>
              </a:rPr>
              <a:t>__FILE__ </a:t>
            </a:r>
            <a:r>
              <a:rPr lang="id-ID" sz="2400" dirty="0" smtClean="0"/>
              <a:t>: </a:t>
            </a:r>
            <a:r>
              <a:rPr lang="en-US" sz="2400" dirty="0" smtClean="0"/>
              <a:t>returns the name of the</a:t>
            </a:r>
            <a:r>
              <a:rPr lang="id-ID" sz="2400" dirty="0" smtClean="0"/>
              <a:t> </a:t>
            </a:r>
            <a:r>
              <a:rPr lang="en-US" sz="2400" dirty="0" smtClean="0"/>
              <a:t>PHP file that’s being executed</a:t>
            </a:r>
            <a:endParaRPr lang="id-ID" sz="2400" dirty="0" smtClean="0"/>
          </a:p>
          <a:p>
            <a:pPr lvl="1">
              <a:buNone/>
            </a:pPr>
            <a:r>
              <a:rPr lang="id-ID" sz="2400" dirty="0" smtClean="0">
                <a:latin typeface="Courier New" pitchFamily="49" charset="0"/>
                <a:cs typeface="Courier New" pitchFamily="49" charset="0"/>
              </a:rPr>
              <a:t>__LINE__ </a:t>
            </a:r>
            <a:r>
              <a:rPr lang="id-ID" sz="2400" dirty="0" smtClean="0"/>
              <a:t>: </a:t>
            </a:r>
            <a:r>
              <a:rPr lang="en-US" sz="2400" dirty="0" smtClean="0"/>
              <a:t>returns the line number in that</a:t>
            </a:r>
          </a:p>
          <a:p>
            <a:pPr lvl="1">
              <a:buNone/>
            </a:pPr>
            <a:r>
              <a:rPr lang="en-US" sz="2400" dirty="0" smtClean="0"/>
              <a:t>file</a:t>
            </a:r>
            <a:endParaRPr lang="id-ID" sz="2400" dirty="0"/>
          </a:p>
        </p:txBody>
      </p:sp>
    </p:spTree>
    <p:extLst>
      <p:ext uri="{BB962C8B-B14F-4D97-AF65-F5344CB8AC3E}">
        <p14:creationId xmlns:p14="http://schemas.microsoft.com/office/powerpoint/2010/main" val="34806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String</a:t>
            </a:r>
            <a:endParaRPr lang="id-ID" dirty="0"/>
          </a:p>
        </p:txBody>
      </p:sp>
      <p:sp>
        <p:nvSpPr>
          <p:cNvPr id="3" name="Content Placeholder 2"/>
          <p:cNvSpPr>
            <a:spLocks noGrp="1"/>
          </p:cNvSpPr>
          <p:nvPr>
            <p:ph idx="1"/>
          </p:nvPr>
        </p:nvSpPr>
        <p:spPr/>
        <p:txBody>
          <a:bodyPr>
            <a:normAutofit/>
          </a:bodyPr>
          <a:lstStyle/>
          <a:p>
            <a:r>
              <a:rPr lang="id-ID" sz="2400" dirty="0" smtClean="0"/>
              <a:t>Strings: </a:t>
            </a:r>
            <a:r>
              <a:rPr lang="en-US" sz="2400" dirty="0"/>
              <a:t>particular sequences of individual </a:t>
            </a:r>
            <a:r>
              <a:rPr lang="en-US" sz="2400" dirty="0" smtClean="0"/>
              <a:t>characters</a:t>
            </a:r>
            <a:r>
              <a:rPr lang="id-ID" sz="2400" dirty="0" smtClean="0"/>
              <a:t>.</a:t>
            </a:r>
          </a:p>
          <a:p>
            <a:r>
              <a:rPr lang="en-US" sz="2400" dirty="0"/>
              <a:t>A string can be used directly in a function call or stored in a variable. </a:t>
            </a:r>
            <a:endParaRPr lang="id-ID" sz="2400" dirty="0" smtClean="0"/>
          </a:p>
          <a:p>
            <a:r>
              <a:rPr lang="id-ID" sz="2400" dirty="0"/>
              <a:t>Y</a:t>
            </a:r>
            <a:r>
              <a:rPr lang="en-US" sz="2400" dirty="0" err="1" smtClean="0"/>
              <a:t>ou</a:t>
            </a:r>
            <a:r>
              <a:rPr lang="en-US" sz="2400" dirty="0" smtClean="0"/>
              <a:t> </a:t>
            </a:r>
            <a:r>
              <a:rPr lang="id-ID" sz="2400" dirty="0" smtClean="0"/>
              <a:t>can </a:t>
            </a:r>
            <a:r>
              <a:rPr lang="en-US" sz="2400" dirty="0" smtClean="0"/>
              <a:t>use double quotes</a:t>
            </a:r>
            <a:r>
              <a:rPr lang="id-ID" sz="2400" dirty="0" smtClean="0"/>
              <a:t> (</a:t>
            </a:r>
            <a:r>
              <a:rPr lang="en-US" sz="2400" dirty="0" smtClean="0"/>
              <a:t>" "</a:t>
            </a:r>
            <a:r>
              <a:rPr lang="id-ID" sz="2400" dirty="0" smtClean="0"/>
              <a:t>) or single quotes (</a:t>
            </a:r>
            <a:r>
              <a:rPr lang="en-US" sz="2400" dirty="0" smtClean="0"/>
              <a:t>' '</a:t>
            </a:r>
            <a:r>
              <a:rPr lang="id-ID" sz="2400" dirty="0" smtClean="0"/>
              <a:t>)</a:t>
            </a:r>
            <a:r>
              <a:rPr lang="en-US" sz="2400" dirty="0" smtClean="0"/>
              <a:t> to </a:t>
            </a:r>
            <a:r>
              <a:rPr lang="en-US" sz="2400" dirty="0"/>
              <a:t>start and end your </a:t>
            </a:r>
            <a:r>
              <a:rPr lang="en-US" sz="2400" dirty="0" smtClean="0"/>
              <a:t>string</a:t>
            </a:r>
            <a:r>
              <a:rPr lang="id-ID" sz="2400" dirty="0" smtClean="0"/>
              <a:t>.</a:t>
            </a:r>
          </a:p>
          <a:p>
            <a:pPr marL="271463" indent="0">
              <a:buNone/>
            </a:pP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my_string</a:t>
            </a:r>
            <a:r>
              <a:rPr lang="en-US" sz="2400" dirty="0">
                <a:latin typeface="Consolas" panose="020B0609020204030204" pitchFamily="49" charset="0"/>
                <a:cs typeface="Courier New" panose="02070309020205020404" pitchFamily="49" charset="0"/>
              </a:rPr>
              <a:t> = "</a:t>
            </a:r>
            <a:r>
              <a:rPr lang="id-ID" sz="2400" dirty="0" smtClean="0">
                <a:latin typeface="Consolas" panose="020B0609020204030204" pitchFamily="49" charset="0"/>
                <a:cs typeface="Courier New" panose="02070309020205020404" pitchFamily="49" charset="0"/>
              </a:rPr>
              <a:t>Hello world!!!</a:t>
            </a:r>
            <a:r>
              <a:rPr lang="en-US" sz="2400" dirty="0" smtClean="0">
                <a:latin typeface="Consolas" panose="020B0609020204030204" pitchFamily="49" charset="0"/>
                <a:cs typeface="Courier New" panose="02070309020205020404" pitchFamily="49" charset="0"/>
              </a:rPr>
              <a:t>";</a:t>
            </a:r>
            <a:endParaRPr lang="en-US" sz="2400" dirty="0">
              <a:latin typeface="Consolas" panose="020B0609020204030204" pitchFamily="49" charset="0"/>
              <a:cs typeface="Courier New" panose="02070309020205020404" pitchFamily="49" charset="0"/>
            </a:endParaRPr>
          </a:p>
          <a:p>
            <a:pPr marL="271463" indent="0">
              <a:buNone/>
            </a:pPr>
            <a:r>
              <a:rPr lang="id-ID" sz="2400" dirty="0">
                <a:latin typeface="Consolas" panose="020B0609020204030204" pitchFamily="49" charset="0"/>
                <a:cs typeface="Courier New" panose="02070309020205020404" pitchFamily="49" charset="0"/>
              </a:rPr>
              <a:t>echo </a:t>
            </a:r>
            <a:r>
              <a:rPr lang="en-US" sz="2400" dirty="0">
                <a:latin typeface="Consolas" panose="020B0609020204030204" pitchFamily="49" charset="0"/>
                <a:cs typeface="Courier New" panose="02070309020205020404" pitchFamily="49" charset="0"/>
              </a:rPr>
              <a:t>"</a:t>
            </a:r>
            <a:r>
              <a:rPr lang="id-ID" sz="2400" dirty="0" smtClean="0">
                <a:latin typeface="Consolas" panose="020B0609020204030204" pitchFamily="49" charset="0"/>
                <a:cs typeface="Courier New" panose="02070309020205020404" pitchFamily="49" charset="0"/>
              </a:rPr>
              <a:t>Hello word !!!";</a:t>
            </a:r>
          </a:p>
          <a:p>
            <a:pPr marL="271463" indent="0">
              <a:buNone/>
            </a:pPr>
            <a:r>
              <a:rPr lang="id-ID" sz="2400" dirty="0">
                <a:latin typeface="Consolas" panose="020B0609020204030204" pitchFamily="49" charset="0"/>
                <a:cs typeface="Courier New" panose="02070309020205020404" pitchFamily="49" charset="0"/>
              </a:rPr>
              <a:t>e</a:t>
            </a:r>
            <a:r>
              <a:rPr lang="id-ID" sz="2400" dirty="0" smtClean="0">
                <a:latin typeface="Consolas" panose="020B0609020204030204" pitchFamily="49" charset="0"/>
                <a:cs typeface="Courier New" panose="02070309020205020404" pitchFamily="49" charset="0"/>
              </a:rPr>
              <a:t>cho $my_string;</a:t>
            </a:r>
            <a:endParaRPr lang="id-ID" sz="2800" dirty="0" smtClean="0">
              <a:latin typeface="Consolas" panose="020B0609020204030204" pitchFamily="49" charset="0"/>
              <a:cs typeface="Courier New" panose="02070309020205020404" pitchFamily="49" charset="0"/>
            </a:endParaRPr>
          </a:p>
          <a:p>
            <a:pPr marL="0" indent="0">
              <a:buNone/>
            </a:pPr>
            <a:endParaRPr lang="id-ID" sz="2400" dirty="0"/>
          </a:p>
        </p:txBody>
      </p:sp>
    </p:spTree>
    <p:extLst>
      <p:ext uri="{BB962C8B-B14F-4D97-AF65-F5344CB8AC3E}">
        <p14:creationId xmlns:p14="http://schemas.microsoft.com/office/powerpoint/2010/main" val="4095428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String (2)</a:t>
            </a:r>
            <a:endParaRPr lang="id-ID" dirty="0"/>
          </a:p>
        </p:txBody>
      </p:sp>
      <p:sp>
        <p:nvSpPr>
          <p:cNvPr id="3" name="Content Placeholder 2"/>
          <p:cNvSpPr>
            <a:spLocks noGrp="1"/>
          </p:cNvSpPr>
          <p:nvPr>
            <p:ph idx="1"/>
          </p:nvPr>
        </p:nvSpPr>
        <p:spPr/>
        <p:txBody>
          <a:bodyPr>
            <a:normAutofit/>
          </a:bodyPr>
          <a:lstStyle/>
          <a:p>
            <a:r>
              <a:rPr lang="id-ID" sz="2400" dirty="0"/>
              <a:t>I</a:t>
            </a:r>
            <a:r>
              <a:rPr lang="en-US" sz="2400" dirty="0" smtClean="0"/>
              <a:t>f </a:t>
            </a:r>
            <a:r>
              <a:rPr lang="en-US" sz="2400" dirty="0"/>
              <a:t>you want to use a single quote within a string marked with </a:t>
            </a:r>
            <a:r>
              <a:rPr lang="en-US" sz="2400" dirty="0" smtClean="0"/>
              <a:t>single</a:t>
            </a:r>
            <a:r>
              <a:rPr lang="id-ID" sz="2400" dirty="0" smtClean="0"/>
              <a:t> </a:t>
            </a:r>
            <a:r>
              <a:rPr lang="en-US" sz="2400" dirty="0" smtClean="0"/>
              <a:t>quotes</a:t>
            </a:r>
            <a:r>
              <a:rPr lang="en-US" sz="2400" dirty="0"/>
              <a:t>, you have to escape the single quote with a backslash </a:t>
            </a:r>
            <a:r>
              <a:rPr lang="en-US" sz="2400" dirty="0" smtClean="0"/>
              <a:t>(</a:t>
            </a:r>
            <a:r>
              <a:rPr lang="id-ID" sz="2400" dirty="0" smtClean="0"/>
              <a:t>\). </a:t>
            </a:r>
          </a:p>
          <a:p>
            <a:endParaRPr lang="id-ID" sz="2400" dirty="0" smtClean="0"/>
          </a:p>
          <a:p>
            <a:pPr marL="0" indent="0">
              <a:buNone/>
            </a:pPr>
            <a:r>
              <a:rPr lang="en-US" sz="2000" dirty="0">
                <a:latin typeface="Consolas" panose="020B0609020204030204" pitchFamily="49" charset="0"/>
                <a:cs typeface="Courier New" panose="02070309020205020404" pitchFamily="49" charset="0"/>
              </a:rPr>
              <a:t>// This won't work because of the quotes around </a:t>
            </a:r>
            <a:r>
              <a:rPr lang="id-ID" sz="2000" dirty="0" smtClean="0">
                <a:latin typeface="Consolas" panose="020B0609020204030204" pitchFamily="49" charset="0"/>
                <a:cs typeface="Courier New" panose="02070309020205020404" pitchFamily="49" charset="0"/>
              </a:rPr>
              <a:t>title</a:t>
            </a:r>
            <a:r>
              <a:rPr lang="en-US" sz="2000" dirty="0" smtClean="0">
                <a:latin typeface="Consolas" panose="020B0609020204030204" pitchFamily="49" charset="0"/>
                <a:cs typeface="Courier New" panose="02070309020205020404" pitchFamily="49" charset="0"/>
              </a:rPr>
              <a:t>!</a:t>
            </a:r>
            <a:endParaRPr lang="en-US" sz="2000" dirty="0">
              <a:latin typeface="Consolas" panose="020B0609020204030204" pitchFamily="49" charset="0"/>
              <a:cs typeface="Courier New" panose="02070309020205020404" pitchFamily="49" charset="0"/>
            </a:endParaRPr>
          </a:p>
          <a:p>
            <a:pPr marL="0" indent="0">
              <a:buNone/>
            </a:pPr>
            <a:r>
              <a:rPr lang="pt-BR" sz="2000" dirty="0">
                <a:latin typeface="Consolas" panose="020B0609020204030204" pitchFamily="49" charset="0"/>
                <a:cs typeface="Courier New" panose="02070309020205020404" pitchFamily="49" charset="0"/>
              </a:rPr>
              <a:t>echo "&lt;h2 class</a:t>
            </a:r>
            <a:r>
              <a:rPr lang="pt-BR" sz="2000" dirty="0" smtClean="0">
                <a:latin typeface="Consolas" panose="020B0609020204030204" pitchFamily="49" charset="0"/>
                <a:cs typeface="Courier New" panose="02070309020205020404" pitchFamily="49" charset="0"/>
              </a:rPr>
              <a:t>=</a:t>
            </a:r>
            <a:r>
              <a:rPr lang="pt-BR" sz="2000" dirty="0">
                <a:latin typeface="Consolas" panose="020B0609020204030204" pitchFamily="49" charset="0"/>
                <a:cs typeface="Courier New" panose="02070309020205020404" pitchFamily="49" charset="0"/>
              </a:rPr>
              <a:t>"</a:t>
            </a:r>
            <a:r>
              <a:rPr lang="id-ID" sz="2000" dirty="0" smtClean="0">
                <a:latin typeface="Consolas" panose="020B0609020204030204" pitchFamily="49" charset="0"/>
                <a:cs typeface="Courier New" panose="02070309020205020404" pitchFamily="49" charset="0"/>
              </a:rPr>
              <a:t>title</a:t>
            </a:r>
            <a:r>
              <a:rPr lang="pt-BR" sz="2000" dirty="0" smtClean="0">
                <a:latin typeface="Consolas" panose="020B0609020204030204" pitchFamily="49" charset="0"/>
                <a:cs typeface="Courier New" panose="02070309020205020404" pitchFamily="49" charset="0"/>
              </a:rPr>
              <a:t>"&gt;</a:t>
            </a:r>
            <a:r>
              <a:rPr lang="id-ID" sz="2000" dirty="0" smtClean="0">
                <a:latin typeface="Consolas" panose="020B0609020204030204" pitchFamily="49" charset="0"/>
                <a:cs typeface="Courier New" panose="02070309020205020404" pitchFamily="49" charset="0"/>
              </a:rPr>
              <a:t>Hello world!!!</a:t>
            </a:r>
            <a:r>
              <a:rPr lang="pt-BR" sz="2000" dirty="0" smtClean="0">
                <a:latin typeface="Consolas" panose="020B0609020204030204" pitchFamily="49" charset="0"/>
                <a:cs typeface="Courier New" panose="02070309020205020404" pitchFamily="49" charset="0"/>
              </a:rPr>
              <a:t>&lt;/</a:t>
            </a:r>
            <a:r>
              <a:rPr lang="pt-BR" sz="2000" dirty="0">
                <a:latin typeface="Consolas" panose="020B0609020204030204" pitchFamily="49" charset="0"/>
                <a:cs typeface="Courier New" panose="02070309020205020404" pitchFamily="49" charset="0"/>
              </a:rPr>
              <a:t>h2</a:t>
            </a:r>
            <a:r>
              <a:rPr lang="pt-BR" sz="2000" dirty="0" smtClean="0">
                <a:latin typeface="Consolas" panose="020B0609020204030204" pitchFamily="49" charset="0"/>
                <a:cs typeface="Courier New" panose="02070309020205020404" pitchFamily="49" charset="0"/>
              </a:rPr>
              <a:t>&gt;";</a:t>
            </a:r>
          </a:p>
          <a:p>
            <a:pPr marL="0" indent="0">
              <a:buNone/>
            </a:pPr>
            <a:endParaRPr lang="id-ID" sz="2000" dirty="0" smtClean="0">
              <a:latin typeface="Consolas" panose="020B0609020204030204" pitchFamily="49" charset="0"/>
              <a:cs typeface="Courier New" panose="02070309020205020404" pitchFamily="49" charset="0"/>
            </a:endParaRPr>
          </a:p>
          <a:p>
            <a:pPr marL="0" indent="0">
              <a:buNone/>
            </a:pPr>
            <a:r>
              <a:rPr lang="id-ID" sz="2000" dirty="0" smtClean="0">
                <a:latin typeface="Consolas" panose="020B0609020204030204" pitchFamily="49" charset="0"/>
                <a:cs typeface="Courier New" panose="02070309020205020404" pitchFamily="49" charset="0"/>
              </a:rPr>
              <a:t>//This work well</a:t>
            </a:r>
            <a:endParaRPr lang="pt-BR" sz="2000" dirty="0">
              <a:latin typeface="Consolas" panose="020B0609020204030204" pitchFamily="49" charset="0"/>
              <a:cs typeface="Courier New" panose="02070309020205020404" pitchFamily="49" charset="0"/>
            </a:endParaRPr>
          </a:p>
          <a:p>
            <a:pPr marL="0" indent="0">
              <a:buNone/>
            </a:pPr>
            <a:r>
              <a:rPr lang="pt-BR" sz="2000" dirty="0">
                <a:latin typeface="Consolas" panose="020B0609020204030204" pitchFamily="49" charset="0"/>
                <a:cs typeface="Courier New" panose="02070309020205020404" pitchFamily="49" charset="0"/>
              </a:rPr>
              <a:t>echo "&lt;h2 class</a:t>
            </a:r>
            <a:r>
              <a:rPr lang="pt-BR" sz="2000" dirty="0" smtClean="0">
                <a:latin typeface="Consolas" panose="020B0609020204030204" pitchFamily="49" charset="0"/>
                <a:cs typeface="Courier New" panose="02070309020205020404" pitchFamily="49" charset="0"/>
              </a:rPr>
              <a:t>=\</a:t>
            </a:r>
            <a:r>
              <a:rPr lang="pt-BR" sz="2000" dirty="0">
                <a:latin typeface="Consolas" panose="020B0609020204030204" pitchFamily="49" charset="0"/>
                <a:cs typeface="Courier New" panose="02070309020205020404" pitchFamily="49" charset="0"/>
              </a:rPr>
              <a:t>"</a:t>
            </a:r>
            <a:r>
              <a:rPr lang="id-ID" sz="2000" dirty="0" smtClean="0">
                <a:latin typeface="Consolas" panose="020B0609020204030204" pitchFamily="49" charset="0"/>
                <a:cs typeface="Courier New" panose="02070309020205020404" pitchFamily="49" charset="0"/>
              </a:rPr>
              <a:t>title</a:t>
            </a:r>
            <a:r>
              <a:rPr lang="pt-BR" sz="2000" dirty="0" smtClean="0">
                <a:latin typeface="Consolas" panose="020B0609020204030204" pitchFamily="49" charset="0"/>
                <a:cs typeface="Courier New" panose="02070309020205020404" pitchFamily="49" charset="0"/>
              </a:rPr>
              <a:t>\"&gt;</a:t>
            </a:r>
            <a:r>
              <a:rPr lang="id-ID" sz="2000" dirty="0" smtClean="0">
                <a:latin typeface="Consolas" panose="020B0609020204030204" pitchFamily="49" charset="0"/>
                <a:cs typeface="Courier New" panose="02070309020205020404" pitchFamily="49" charset="0"/>
              </a:rPr>
              <a:t>Hello world!!!</a:t>
            </a:r>
            <a:r>
              <a:rPr lang="pt-BR" sz="2000" dirty="0" smtClean="0">
                <a:latin typeface="Consolas" panose="020B0609020204030204" pitchFamily="49" charset="0"/>
                <a:cs typeface="Courier New" panose="02070309020205020404" pitchFamily="49" charset="0"/>
              </a:rPr>
              <a:t>&lt;/</a:t>
            </a:r>
            <a:r>
              <a:rPr lang="pt-BR" sz="2000" dirty="0">
                <a:latin typeface="Consolas" panose="020B0609020204030204" pitchFamily="49" charset="0"/>
                <a:cs typeface="Courier New" panose="02070309020205020404" pitchFamily="49" charset="0"/>
              </a:rPr>
              <a:t>h2&gt;";</a:t>
            </a:r>
          </a:p>
          <a:p>
            <a:pPr marL="0" indent="0">
              <a:buNone/>
            </a:pPr>
            <a:r>
              <a:rPr lang="pt-BR" sz="2000" dirty="0">
                <a:latin typeface="Consolas" panose="020B0609020204030204" pitchFamily="49" charset="0"/>
                <a:cs typeface="Courier New" panose="02070309020205020404" pitchFamily="49" charset="0"/>
              </a:rPr>
              <a:t>echo '&lt;h2 class</a:t>
            </a:r>
            <a:r>
              <a:rPr lang="pt-BR" sz="2000" dirty="0" smtClean="0">
                <a:latin typeface="Consolas" panose="020B0609020204030204" pitchFamily="49" charset="0"/>
                <a:cs typeface="Courier New" panose="02070309020205020404" pitchFamily="49" charset="0"/>
              </a:rPr>
              <a:t>=</a:t>
            </a:r>
            <a:r>
              <a:rPr lang="pt-BR" sz="2000" dirty="0">
                <a:latin typeface="Consolas" panose="020B0609020204030204" pitchFamily="49" charset="0"/>
                <a:cs typeface="Courier New" panose="02070309020205020404" pitchFamily="49" charset="0"/>
              </a:rPr>
              <a:t>"</a:t>
            </a:r>
            <a:r>
              <a:rPr lang="id-ID" sz="2000" dirty="0" smtClean="0">
                <a:latin typeface="Consolas" panose="020B0609020204030204" pitchFamily="49" charset="0"/>
                <a:cs typeface="Courier New" panose="02070309020205020404" pitchFamily="49" charset="0"/>
              </a:rPr>
              <a:t>title</a:t>
            </a:r>
            <a:r>
              <a:rPr lang="pt-BR" sz="2000" dirty="0" smtClean="0">
                <a:latin typeface="Consolas" panose="020B0609020204030204" pitchFamily="49" charset="0"/>
                <a:cs typeface="Courier New" panose="02070309020205020404" pitchFamily="49" charset="0"/>
              </a:rPr>
              <a:t>"&gt;</a:t>
            </a:r>
            <a:r>
              <a:rPr lang="id-ID" sz="2000" dirty="0" smtClean="0">
                <a:latin typeface="Consolas" panose="020B0609020204030204" pitchFamily="49" charset="0"/>
                <a:cs typeface="Courier New" panose="02070309020205020404" pitchFamily="49" charset="0"/>
              </a:rPr>
              <a:t>Hello world!!!</a:t>
            </a:r>
            <a:r>
              <a:rPr lang="pt-BR" sz="2000" dirty="0" smtClean="0">
                <a:latin typeface="Consolas" panose="020B0609020204030204" pitchFamily="49" charset="0"/>
                <a:cs typeface="Courier New" panose="02070309020205020404" pitchFamily="49" charset="0"/>
              </a:rPr>
              <a:t>&lt;/</a:t>
            </a:r>
            <a:r>
              <a:rPr lang="pt-BR" sz="2000" dirty="0">
                <a:latin typeface="Consolas" panose="020B0609020204030204" pitchFamily="49" charset="0"/>
                <a:cs typeface="Courier New" panose="02070309020205020404" pitchFamily="49" charset="0"/>
              </a:rPr>
              <a:t>h2&gt;';</a:t>
            </a:r>
          </a:p>
          <a:p>
            <a:endParaRPr lang="id-ID" sz="2400" dirty="0"/>
          </a:p>
        </p:txBody>
      </p:sp>
    </p:spTree>
    <p:extLst>
      <p:ext uri="{BB962C8B-B14F-4D97-AF65-F5344CB8AC3E}">
        <p14:creationId xmlns:p14="http://schemas.microsoft.com/office/powerpoint/2010/main" val="1418374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Comparing Strings</a:t>
            </a:r>
            <a:endParaRPr lang="id-ID" dirty="0"/>
          </a:p>
        </p:txBody>
      </p:sp>
      <p:sp>
        <p:nvSpPr>
          <p:cNvPr id="3" name="Content Placeholder 2"/>
          <p:cNvSpPr>
            <a:spLocks noGrp="1"/>
          </p:cNvSpPr>
          <p:nvPr>
            <p:ph idx="1"/>
          </p:nvPr>
        </p:nvSpPr>
        <p:spPr/>
        <p:txBody>
          <a:bodyPr>
            <a:normAutofit/>
          </a:bodyPr>
          <a:lstStyle/>
          <a:p>
            <a:r>
              <a:rPr lang="en-US" sz="2400" dirty="0" err="1" smtClean="0">
                <a:latin typeface="Consolas" panose="020B0609020204030204" pitchFamily="49" charset="0"/>
                <a:cs typeface="Courier New" panose="02070309020205020404" pitchFamily="49" charset="0"/>
              </a:rPr>
              <a:t>strcmp</a:t>
            </a:r>
            <a:r>
              <a:rPr lang="en-US" sz="2400" dirty="0" smtClean="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a:t>
            </a:r>
            <a:r>
              <a:rPr lang="en-US" sz="2400" i="1" dirty="0">
                <a:latin typeface="Consolas" panose="020B0609020204030204" pitchFamily="49" charset="0"/>
                <a:cs typeface="Courier New" panose="02070309020205020404" pitchFamily="49" charset="0"/>
              </a:rPr>
              <a:t>string1, string2) </a:t>
            </a:r>
            <a:endParaRPr lang="id-ID" sz="2400" i="1" dirty="0" smtClean="0">
              <a:latin typeface="Consolas" panose="020B0609020204030204" pitchFamily="49" charset="0"/>
              <a:cs typeface="Courier New" panose="02070309020205020404" pitchFamily="49" charset="0"/>
            </a:endParaRPr>
          </a:p>
          <a:p>
            <a:pPr lvl="1"/>
            <a:r>
              <a:rPr lang="en-US" sz="2400" dirty="0" smtClean="0"/>
              <a:t>to </a:t>
            </a:r>
            <a:r>
              <a:rPr lang="en-US" sz="2400" dirty="0"/>
              <a:t>compare two strings including the case. </a:t>
            </a:r>
            <a:endParaRPr lang="id-ID" sz="2400" dirty="0" smtClean="0"/>
          </a:p>
          <a:p>
            <a:pPr lvl="1"/>
            <a:r>
              <a:rPr lang="en-US" sz="2400" i="1" dirty="0" smtClean="0"/>
              <a:t>The return</a:t>
            </a:r>
            <a:r>
              <a:rPr lang="id-ID" sz="2400" i="1" dirty="0" smtClean="0"/>
              <a:t> </a:t>
            </a:r>
            <a:r>
              <a:rPr lang="id-ID" sz="2400" dirty="0" smtClean="0"/>
              <a:t>value is </a:t>
            </a:r>
            <a:r>
              <a:rPr lang="en-US" sz="2400" dirty="0" smtClean="0"/>
              <a:t>0 </a:t>
            </a:r>
            <a:r>
              <a:rPr lang="en-US" sz="2400" dirty="0"/>
              <a:t>if the two strings have the same text. </a:t>
            </a:r>
            <a:endParaRPr lang="id-ID" sz="2400" dirty="0" smtClean="0"/>
          </a:p>
          <a:p>
            <a:pPr lvl="1"/>
            <a:r>
              <a:rPr lang="en-US" sz="2400" dirty="0" smtClean="0"/>
              <a:t>Any </a:t>
            </a:r>
            <a:r>
              <a:rPr lang="en-US" sz="2400" dirty="0"/>
              <a:t>nonzero value indicates they </a:t>
            </a:r>
            <a:r>
              <a:rPr lang="en-US" sz="2400" dirty="0" smtClean="0"/>
              <a:t>are</a:t>
            </a:r>
            <a:r>
              <a:rPr lang="id-ID" sz="2400" dirty="0" smtClean="0"/>
              <a:t> not </a:t>
            </a:r>
            <a:r>
              <a:rPr lang="id-ID" sz="2400" dirty="0"/>
              <a:t>the same</a:t>
            </a:r>
            <a:r>
              <a:rPr lang="id-ID" sz="2400" dirty="0" smtClean="0"/>
              <a:t>.</a:t>
            </a:r>
            <a:endParaRPr lang="id-ID" sz="2400" dirty="0"/>
          </a:p>
          <a:p>
            <a:r>
              <a:rPr lang="en-US" sz="2400" dirty="0" err="1">
                <a:latin typeface="Consolas" panose="020B0609020204030204" pitchFamily="49" charset="0"/>
                <a:cs typeface="Courier New" panose="02070309020205020404" pitchFamily="49" charset="0"/>
              </a:rPr>
              <a:t>strcasecmp</a:t>
            </a:r>
            <a:r>
              <a:rPr lang="en-US" sz="2400" dirty="0">
                <a:latin typeface="Consolas" panose="020B0609020204030204" pitchFamily="49" charset="0"/>
                <a:cs typeface="Courier New" panose="02070309020205020404" pitchFamily="49" charset="0"/>
              </a:rPr>
              <a:t> (string1, string2) </a:t>
            </a:r>
            <a:endParaRPr lang="id-ID" sz="2400" dirty="0">
              <a:latin typeface="Consolas" panose="020B0609020204030204" pitchFamily="49" charset="0"/>
              <a:cs typeface="Courier New" panose="02070309020205020404" pitchFamily="49" charset="0"/>
            </a:endParaRPr>
          </a:p>
          <a:p>
            <a:pPr lvl="1"/>
            <a:r>
              <a:rPr lang="en-US" sz="2400" dirty="0" smtClean="0"/>
              <a:t>to </a:t>
            </a:r>
            <a:r>
              <a:rPr lang="en-US" sz="2400" dirty="0"/>
              <a:t>compare two strings without comparing </a:t>
            </a:r>
            <a:r>
              <a:rPr lang="en-US" sz="2400" dirty="0" smtClean="0"/>
              <a:t>the</a:t>
            </a:r>
            <a:r>
              <a:rPr lang="id-ID" sz="2400" dirty="0" smtClean="0"/>
              <a:t> </a:t>
            </a:r>
            <a:r>
              <a:rPr lang="en-US" sz="2400" dirty="0" smtClean="0"/>
              <a:t>case</a:t>
            </a:r>
            <a:r>
              <a:rPr lang="en-US" sz="2400" dirty="0"/>
              <a:t>. </a:t>
            </a:r>
            <a:endParaRPr lang="id-ID" sz="2400" dirty="0" smtClean="0"/>
          </a:p>
          <a:p>
            <a:pPr lvl="1"/>
            <a:r>
              <a:rPr lang="en-US" sz="2400" dirty="0" smtClean="0"/>
              <a:t>The </a:t>
            </a:r>
            <a:r>
              <a:rPr lang="en-US" sz="2400" dirty="0"/>
              <a:t>return value </a:t>
            </a:r>
            <a:r>
              <a:rPr lang="en-US" sz="2400" dirty="0" smtClean="0"/>
              <a:t>is</a:t>
            </a:r>
            <a:r>
              <a:rPr lang="id-ID" sz="2400" dirty="0" smtClean="0"/>
              <a:t> </a:t>
            </a:r>
            <a:r>
              <a:rPr lang="en-US" sz="2400" dirty="0" smtClean="0"/>
              <a:t>0 </a:t>
            </a:r>
            <a:r>
              <a:rPr lang="en-US" sz="2400" dirty="0"/>
              <a:t>if the two strings have the same text. </a:t>
            </a:r>
            <a:endParaRPr lang="id-ID" sz="2400" dirty="0" smtClean="0"/>
          </a:p>
          <a:p>
            <a:pPr lvl="1"/>
            <a:r>
              <a:rPr lang="en-US" sz="2400" dirty="0" smtClean="0"/>
              <a:t>Any </a:t>
            </a:r>
            <a:r>
              <a:rPr lang="en-US" sz="2400" dirty="0"/>
              <a:t>nonzero </a:t>
            </a:r>
            <a:r>
              <a:rPr lang="en-US" sz="2400" dirty="0" smtClean="0"/>
              <a:t>value</a:t>
            </a:r>
            <a:r>
              <a:rPr lang="id-ID" sz="2400" dirty="0" smtClean="0"/>
              <a:t> </a:t>
            </a:r>
            <a:r>
              <a:rPr lang="en-US" sz="2400" dirty="0" smtClean="0"/>
              <a:t>indicates </a:t>
            </a:r>
            <a:r>
              <a:rPr lang="en-US" sz="2400" dirty="0"/>
              <a:t>they’re not the same.</a:t>
            </a:r>
            <a:endParaRPr lang="id-ID" sz="2400" dirty="0"/>
          </a:p>
        </p:txBody>
      </p:sp>
    </p:spTree>
    <p:extLst>
      <p:ext uri="{BB962C8B-B14F-4D97-AF65-F5344CB8AC3E}">
        <p14:creationId xmlns:p14="http://schemas.microsoft.com/office/powerpoint/2010/main" val="2437041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Comparing Strings (2)</a:t>
            </a:r>
            <a:endParaRPr lang="id-ID" dirty="0"/>
          </a:p>
        </p:txBody>
      </p:sp>
      <p:sp>
        <p:nvSpPr>
          <p:cNvPr id="3" name="Content Placeholder 2"/>
          <p:cNvSpPr>
            <a:spLocks noGrp="1"/>
          </p:cNvSpPr>
          <p:nvPr>
            <p:ph idx="1"/>
          </p:nvPr>
        </p:nvSpPr>
        <p:spPr/>
        <p:txBody>
          <a:bodyPr>
            <a:normAutofit/>
          </a:bodyPr>
          <a:lstStyle/>
          <a:p>
            <a:pPr marL="0" indent="0">
              <a:buNone/>
            </a:pPr>
            <a:r>
              <a:rPr lang="id-ID" sz="2400" dirty="0">
                <a:latin typeface="Consolas" panose="020B0609020204030204" pitchFamily="49" charset="0"/>
                <a:cs typeface="Courier New" panose="02070309020205020404" pitchFamily="49" charset="0"/>
              </a:rPr>
              <a:t>$string1 = 'HELLO';</a:t>
            </a:r>
          </a:p>
          <a:p>
            <a:pPr marL="0" indent="0">
              <a:buNone/>
            </a:pPr>
            <a:r>
              <a:rPr lang="id-ID" sz="2400" dirty="0">
                <a:latin typeface="Consolas" panose="020B0609020204030204" pitchFamily="49" charset="0"/>
                <a:cs typeface="Courier New" panose="02070309020205020404" pitchFamily="49" charset="0"/>
              </a:rPr>
              <a:t>$string2 = 'hello';</a:t>
            </a:r>
          </a:p>
          <a:p>
            <a:pPr marL="0" indent="0">
              <a:buNone/>
            </a:pPr>
            <a:endParaRPr lang="id-ID" sz="2400" dirty="0">
              <a:latin typeface="Consolas" panose="020B0609020204030204" pitchFamily="49" charset="0"/>
              <a:cs typeface="Courier New" panose="02070309020205020404" pitchFamily="49" charset="0"/>
            </a:endParaRPr>
          </a:p>
          <a:p>
            <a:pPr marL="0" indent="0">
              <a:buNone/>
            </a:pPr>
            <a:r>
              <a:rPr lang="id-ID" sz="2400" dirty="0">
                <a:latin typeface="Consolas" panose="020B0609020204030204" pitchFamily="49" charset="0"/>
                <a:cs typeface="Courier New" panose="02070309020205020404" pitchFamily="49" charset="0"/>
              </a:rPr>
              <a:t>$result = strcmp($string1,$string2);</a:t>
            </a:r>
          </a:p>
          <a:p>
            <a:pPr marL="0" indent="0">
              <a:buNone/>
            </a:pPr>
            <a:r>
              <a:rPr lang="id-ID" sz="2400" dirty="0">
                <a:latin typeface="Consolas" panose="020B0609020204030204" pitchFamily="49" charset="0"/>
                <a:cs typeface="Courier New" panose="02070309020205020404" pitchFamily="49" charset="0"/>
              </a:rPr>
              <a:t>if(!$result){</a:t>
            </a:r>
          </a:p>
          <a:p>
            <a:pPr marL="0" indent="0">
              <a:buNone/>
            </a:pPr>
            <a:r>
              <a:rPr lang="id-ID" sz="2400" dirty="0">
                <a:latin typeface="Consolas" panose="020B0609020204030204" pitchFamily="49" charset="0"/>
                <a:cs typeface="Courier New" panose="02070309020205020404" pitchFamily="49" charset="0"/>
              </a:rPr>
              <a:t>	echo 'String1 matches String2';</a:t>
            </a:r>
          </a:p>
          <a:p>
            <a:pPr marL="0" indent="0">
              <a:buNone/>
            </a:pPr>
            <a:r>
              <a:rPr lang="id-ID" sz="2400" dirty="0">
                <a:latin typeface="Consolas" panose="020B0609020204030204" pitchFamily="49" charset="0"/>
                <a:cs typeface="Courier New" panose="02070309020205020404" pitchFamily="49" charset="0"/>
              </a:rPr>
              <a:t>}else{</a:t>
            </a:r>
          </a:p>
          <a:p>
            <a:pPr marL="0" indent="0">
              <a:buNone/>
            </a:pPr>
            <a:r>
              <a:rPr lang="id-ID" sz="2400" dirty="0">
                <a:latin typeface="Consolas" panose="020B0609020204030204" pitchFamily="49" charset="0"/>
                <a:cs typeface="Courier New" panose="02070309020205020404" pitchFamily="49" charset="0"/>
              </a:rPr>
              <a:t>	echo 'String1 does not match String2';</a:t>
            </a:r>
          </a:p>
          <a:p>
            <a:pPr marL="0" indent="0">
              <a:buNone/>
            </a:pPr>
            <a:r>
              <a:rPr lang="id-ID" sz="2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667222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Concatenation</a:t>
            </a:r>
            <a:endParaRPr lang="id-ID" dirty="0"/>
          </a:p>
        </p:txBody>
      </p:sp>
      <p:sp>
        <p:nvSpPr>
          <p:cNvPr id="3" name="Content Placeholder 2"/>
          <p:cNvSpPr>
            <a:spLocks noGrp="1"/>
          </p:cNvSpPr>
          <p:nvPr>
            <p:ph idx="1"/>
          </p:nvPr>
        </p:nvSpPr>
        <p:spPr/>
        <p:txBody>
          <a:bodyPr>
            <a:normAutofit/>
          </a:bodyPr>
          <a:lstStyle/>
          <a:p>
            <a:r>
              <a:rPr lang="en-US" sz="2400" dirty="0"/>
              <a:t>Concatenation combines one or more text strings and </a:t>
            </a:r>
            <a:r>
              <a:rPr lang="en-US" sz="2400" dirty="0" smtClean="0"/>
              <a:t>variables</a:t>
            </a:r>
            <a:r>
              <a:rPr lang="id-ID" sz="2400" dirty="0" smtClean="0"/>
              <a:t>.</a:t>
            </a:r>
          </a:p>
          <a:p>
            <a:r>
              <a:rPr lang="en-US" sz="2400" dirty="0"/>
              <a:t>Variables and text strings are joined together with a period </a:t>
            </a:r>
            <a:r>
              <a:rPr lang="en-US" sz="2400" dirty="0" smtClean="0"/>
              <a:t>(</a:t>
            </a:r>
            <a:r>
              <a:rPr lang="id-ID" sz="2400" dirty="0" smtClean="0"/>
              <a:t>.). </a:t>
            </a:r>
          </a:p>
          <a:p>
            <a:r>
              <a:rPr lang="id-ID" sz="2400" dirty="0" smtClean="0"/>
              <a:t>This </a:t>
            </a:r>
            <a:r>
              <a:rPr lang="id-ID" sz="2400" dirty="0"/>
              <a:t>can be </a:t>
            </a:r>
            <a:r>
              <a:rPr lang="id-ID" sz="2400" dirty="0" smtClean="0"/>
              <a:t>done multiple </a:t>
            </a:r>
            <a:r>
              <a:rPr lang="id-ID" sz="2400" dirty="0"/>
              <a:t>times</a:t>
            </a:r>
          </a:p>
        </p:txBody>
      </p:sp>
      <p:pic>
        <p:nvPicPr>
          <p:cNvPr id="4" name="Picture 3"/>
          <p:cNvPicPr>
            <a:picLocks noChangeAspect="1"/>
          </p:cNvPicPr>
          <p:nvPr/>
        </p:nvPicPr>
        <p:blipFill>
          <a:blip r:embed="rId2"/>
          <a:stretch>
            <a:fillRect/>
          </a:stretch>
        </p:blipFill>
        <p:spPr>
          <a:xfrm>
            <a:off x="2483768" y="4149080"/>
            <a:ext cx="3533775" cy="1371600"/>
          </a:xfrm>
          <a:prstGeom prst="rect">
            <a:avLst/>
          </a:prstGeom>
        </p:spPr>
      </p:pic>
    </p:spTree>
    <p:extLst>
      <p:ext uri="{BB962C8B-B14F-4D97-AF65-F5344CB8AC3E}">
        <p14:creationId xmlns:p14="http://schemas.microsoft.com/office/powerpoint/2010/main" val="408253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Concatenation (2)</a:t>
            </a:r>
            <a:endParaRPr lang="id-ID" dirty="0"/>
          </a:p>
        </p:txBody>
      </p:sp>
      <p:sp>
        <p:nvSpPr>
          <p:cNvPr id="3" name="Content Placeholder 2"/>
          <p:cNvSpPr>
            <a:spLocks noGrp="1"/>
          </p:cNvSpPr>
          <p:nvPr>
            <p:ph idx="1"/>
          </p:nvPr>
        </p:nvSpPr>
        <p:spPr/>
        <p:txBody>
          <a:bodyPr>
            <a:normAutofit/>
          </a:bodyPr>
          <a:lstStyle/>
          <a:p>
            <a:r>
              <a:rPr lang="en-US" sz="2400" dirty="0" smtClean="0"/>
              <a:t>F</a:t>
            </a:r>
            <a:r>
              <a:rPr lang="id-ID" sz="2400" dirty="0" smtClean="0"/>
              <a:t>or example:</a:t>
            </a:r>
          </a:p>
          <a:p>
            <a:pPr marL="0" indent="0">
              <a:buNone/>
            </a:pPr>
            <a:endParaRPr lang="id-ID" sz="2400" dirty="0"/>
          </a:p>
          <a:p>
            <a:pPr marL="0" indent="0">
              <a:buNone/>
            </a:pPr>
            <a:r>
              <a:rPr lang="id-ID" sz="2800" dirty="0">
                <a:latin typeface="Consolas" panose="020B0609020204030204" pitchFamily="49" charset="0"/>
                <a:cs typeface="Courier New" panose="02070309020205020404" pitchFamily="49" charset="0"/>
              </a:rPr>
              <a:t>e</a:t>
            </a:r>
            <a:r>
              <a:rPr lang="id-ID" sz="2800" dirty="0" smtClean="0">
                <a:latin typeface="Consolas" panose="020B0609020204030204" pitchFamily="49" charset="0"/>
                <a:cs typeface="Courier New" panose="02070309020205020404" pitchFamily="49" charset="0"/>
              </a:rPr>
              <a:t>cho 'Hello</a:t>
            </a:r>
            <a:r>
              <a:rPr lang="id-ID" sz="2800" dirty="0">
                <a:latin typeface="Consolas" panose="020B0609020204030204" pitchFamily="49" charset="0"/>
                <a:cs typeface="Courier New" panose="02070309020205020404" pitchFamily="49" charset="0"/>
              </a:rPr>
              <a:t>'</a:t>
            </a:r>
            <a:r>
              <a:rPr lang="id-ID" sz="2800" dirty="0" smtClean="0">
                <a:latin typeface="Consolas" panose="020B0609020204030204" pitchFamily="49" charset="0"/>
                <a:cs typeface="Courier New" panose="02070309020205020404" pitchFamily="49" charset="0"/>
              </a:rPr>
              <a:t> . 'World</a:t>
            </a:r>
            <a:r>
              <a:rPr lang="id-ID" sz="2800" dirty="0">
                <a:latin typeface="Consolas" panose="020B0609020204030204" pitchFamily="49" charset="0"/>
                <a:cs typeface="Courier New" panose="02070309020205020404" pitchFamily="49" charset="0"/>
              </a:rPr>
              <a:t>'</a:t>
            </a:r>
            <a:r>
              <a:rPr lang="id-ID" sz="2800" dirty="0" smtClean="0">
                <a:latin typeface="Consolas" panose="020B0609020204030204" pitchFamily="49" charset="0"/>
                <a:cs typeface="Courier New" panose="02070309020205020404" pitchFamily="49" charset="0"/>
              </a:rPr>
              <a:t>;</a:t>
            </a:r>
          </a:p>
          <a:p>
            <a:pPr marL="0" indent="0">
              <a:buNone/>
            </a:pPr>
            <a:r>
              <a:rPr lang="id-ID" sz="2800" dirty="0" smtClean="0">
                <a:latin typeface="Consolas" panose="020B0609020204030204" pitchFamily="49" charset="0"/>
                <a:cs typeface="Courier New" panose="02070309020205020404" pitchFamily="49" charset="0"/>
              </a:rPr>
              <a:t>$string1 = 'Hello</a:t>
            </a:r>
            <a:r>
              <a:rPr lang="id-ID" sz="2800" dirty="0">
                <a:latin typeface="Consolas" panose="020B0609020204030204" pitchFamily="49" charset="0"/>
                <a:cs typeface="Courier New" panose="02070309020205020404" pitchFamily="49" charset="0"/>
              </a:rPr>
              <a:t>'</a:t>
            </a:r>
            <a:r>
              <a:rPr lang="id-ID" sz="2800" dirty="0" smtClean="0">
                <a:latin typeface="Consolas" panose="020B0609020204030204" pitchFamily="49" charset="0"/>
                <a:cs typeface="Courier New" panose="02070309020205020404" pitchFamily="49" charset="0"/>
              </a:rPr>
              <a:t>;</a:t>
            </a:r>
          </a:p>
          <a:p>
            <a:pPr marL="0" indent="0">
              <a:buNone/>
            </a:pPr>
            <a:r>
              <a:rPr lang="id-ID" sz="2800" dirty="0" smtClean="0">
                <a:latin typeface="Consolas" panose="020B0609020204030204" pitchFamily="49" charset="0"/>
                <a:cs typeface="Courier New" panose="02070309020205020404" pitchFamily="49" charset="0"/>
              </a:rPr>
              <a:t>$string2 = 'World</a:t>
            </a:r>
            <a:r>
              <a:rPr lang="id-ID" sz="2800" dirty="0">
                <a:latin typeface="Consolas" panose="020B0609020204030204" pitchFamily="49" charset="0"/>
                <a:cs typeface="Courier New" panose="02070309020205020404" pitchFamily="49" charset="0"/>
              </a:rPr>
              <a:t>'</a:t>
            </a:r>
            <a:r>
              <a:rPr lang="id-ID" sz="2800" dirty="0" smtClean="0">
                <a:latin typeface="Consolas" panose="020B0609020204030204" pitchFamily="49" charset="0"/>
                <a:cs typeface="Courier New" panose="02070309020205020404" pitchFamily="49" charset="0"/>
              </a:rPr>
              <a:t>;</a:t>
            </a:r>
          </a:p>
          <a:p>
            <a:pPr marL="0" indent="0">
              <a:buNone/>
            </a:pPr>
            <a:r>
              <a:rPr lang="id-ID" sz="2800" dirty="0">
                <a:latin typeface="Consolas" panose="020B0609020204030204" pitchFamily="49" charset="0"/>
                <a:cs typeface="Courier New" panose="02070309020205020404" pitchFamily="49" charset="0"/>
              </a:rPr>
              <a:t>e</a:t>
            </a:r>
            <a:r>
              <a:rPr lang="id-ID" sz="2800" dirty="0" smtClean="0">
                <a:latin typeface="Consolas" panose="020B0609020204030204" pitchFamily="49" charset="0"/>
                <a:cs typeface="Courier New" panose="02070309020205020404" pitchFamily="49" charset="0"/>
              </a:rPr>
              <a:t>cho $string1.' </a:t>
            </a:r>
            <a:r>
              <a:rPr lang="id-ID" sz="2800" dirty="0">
                <a:latin typeface="Consolas" panose="020B0609020204030204" pitchFamily="49" charset="0"/>
                <a:cs typeface="Courier New" panose="02070309020205020404" pitchFamily="49" charset="0"/>
              </a:rPr>
              <a:t>'</a:t>
            </a:r>
            <a:r>
              <a:rPr lang="id-ID" sz="2800" dirty="0" smtClean="0">
                <a:latin typeface="Consolas" panose="020B0609020204030204" pitchFamily="49" charset="0"/>
                <a:cs typeface="Courier New" panose="02070309020205020404" pitchFamily="49" charset="0"/>
              </a:rPr>
              <a:t>.$string2.' PHP</a:t>
            </a:r>
            <a:r>
              <a:rPr lang="id-ID" sz="2400" dirty="0">
                <a:latin typeface="Consolas" panose="020B0609020204030204" pitchFamily="49" charset="0"/>
                <a:cs typeface="Courier New" panose="02070309020205020404" pitchFamily="49" charset="0"/>
              </a:rPr>
              <a:t>'</a:t>
            </a:r>
            <a:r>
              <a:rPr lang="id-ID" sz="2400" dirty="0" smtClean="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751010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PHP Tags</a:t>
            </a:r>
            <a:endParaRPr lang="id-ID" dirty="0"/>
          </a:p>
        </p:txBody>
      </p:sp>
      <p:sp>
        <p:nvSpPr>
          <p:cNvPr id="3" name="Content Placeholder 2"/>
          <p:cNvSpPr>
            <a:spLocks noGrp="1"/>
          </p:cNvSpPr>
          <p:nvPr>
            <p:ph sz="quarter" idx="1"/>
          </p:nvPr>
        </p:nvSpPr>
        <p:spPr/>
        <p:txBody>
          <a:bodyPr>
            <a:normAutofit/>
          </a:bodyPr>
          <a:lstStyle/>
          <a:p>
            <a:r>
              <a:rPr lang="id-ID" sz="2800" dirty="0" smtClean="0"/>
              <a:t>PHP tags tell </a:t>
            </a:r>
            <a:r>
              <a:rPr lang="en-US" sz="2800" dirty="0" smtClean="0"/>
              <a:t>the </a:t>
            </a:r>
            <a:r>
              <a:rPr lang="en-US" sz="2800" dirty="0"/>
              <a:t>web server where the PHP code starts and finishes. </a:t>
            </a:r>
            <a:endParaRPr lang="id-ID" sz="2800" dirty="0" smtClean="0"/>
          </a:p>
          <a:p>
            <a:r>
              <a:rPr lang="en-US" sz="2800" dirty="0" smtClean="0"/>
              <a:t>Any </a:t>
            </a:r>
            <a:r>
              <a:rPr lang="en-US" sz="2800" dirty="0"/>
              <a:t>text between the tags </a:t>
            </a:r>
            <a:r>
              <a:rPr lang="en-US" sz="2800" dirty="0" smtClean="0"/>
              <a:t>is</a:t>
            </a:r>
            <a:r>
              <a:rPr lang="id-ID" sz="2800" dirty="0" smtClean="0"/>
              <a:t> </a:t>
            </a:r>
            <a:r>
              <a:rPr lang="en-US" sz="2800" dirty="0" smtClean="0"/>
              <a:t>interpreted </a:t>
            </a:r>
            <a:r>
              <a:rPr lang="en-US" sz="2800" dirty="0"/>
              <a:t>as PHP. </a:t>
            </a:r>
            <a:endParaRPr lang="id-ID" sz="2800" dirty="0" smtClean="0"/>
          </a:p>
          <a:p>
            <a:r>
              <a:rPr lang="en-US" sz="2800" dirty="0" smtClean="0"/>
              <a:t>Any </a:t>
            </a:r>
            <a:r>
              <a:rPr lang="en-US" sz="2800" dirty="0"/>
              <a:t>text outside these tags is treated as normal HTML</a:t>
            </a:r>
            <a:r>
              <a:rPr lang="en-US" sz="2800" dirty="0" smtClean="0"/>
              <a:t>.</a:t>
            </a:r>
            <a:endParaRPr lang="id-ID" sz="2800" dirty="0" smtClean="0"/>
          </a:p>
          <a:p>
            <a:r>
              <a:rPr lang="en-US" sz="2800" dirty="0" smtClean="0"/>
              <a:t>The PHP</a:t>
            </a:r>
            <a:r>
              <a:rPr lang="id-ID" sz="2800" dirty="0" smtClean="0"/>
              <a:t> </a:t>
            </a:r>
            <a:r>
              <a:rPr lang="en-US" sz="2800" dirty="0" smtClean="0"/>
              <a:t>tags </a:t>
            </a:r>
            <a:r>
              <a:rPr lang="en-US" sz="2800" dirty="0"/>
              <a:t>allow you to </a:t>
            </a:r>
            <a:r>
              <a:rPr lang="en-US" sz="2800" i="1" dirty="0"/>
              <a:t>escape from HTML.</a:t>
            </a:r>
            <a:endParaRPr lang="id-ID" sz="2800" dirty="0"/>
          </a:p>
        </p:txBody>
      </p:sp>
    </p:spTree>
    <p:extLst>
      <p:ext uri="{BB962C8B-B14F-4D97-AF65-F5344CB8AC3E}">
        <p14:creationId xmlns:p14="http://schemas.microsoft.com/office/powerpoint/2010/main" val="130178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Mathematical Operator</a:t>
            </a:r>
            <a:endParaRPr lang="id-ID" dirty="0"/>
          </a:p>
        </p:txBody>
      </p:sp>
      <p:sp>
        <p:nvSpPr>
          <p:cNvPr id="3" name="Content Placeholder 2"/>
          <p:cNvSpPr>
            <a:spLocks noGrp="1"/>
          </p:cNvSpPr>
          <p:nvPr>
            <p:ph idx="1"/>
          </p:nvPr>
        </p:nvSpPr>
        <p:spPr/>
        <p:txBody>
          <a:bodyPr>
            <a:normAutofit fontScale="92500" lnSpcReduction="10000"/>
          </a:bodyPr>
          <a:lstStyle/>
          <a:p>
            <a:endParaRPr lang="id-ID" dirty="0" smtClean="0"/>
          </a:p>
          <a:p>
            <a:endParaRPr lang="id-ID" dirty="0" smtClean="0"/>
          </a:p>
          <a:p>
            <a:endParaRPr lang="id-ID" dirty="0" smtClean="0"/>
          </a:p>
          <a:p>
            <a:endParaRPr lang="id-ID" dirty="0" smtClean="0"/>
          </a:p>
          <a:p>
            <a:endParaRPr lang="id-ID" dirty="0" smtClean="0"/>
          </a:p>
          <a:p>
            <a:pPr>
              <a:lnSpc>
                <a:spcPct val="124000"/>
              </a:lnSpc>
              <a:spcBef>
                <a:spcPts val="0"/>
              </a:spcBef>
            </a:pPr>
            <a:r>
              <a:rPr lang="en-US" sz="2600" dirty="0" err="1" smtClean="0"/>
              <a:t>Th</a:t>
            </a:r>
            <a:r>
              <a:rPr lang="id-ID" sz="2600" dirty="0" smtClean="0"/>
              <a:t>is</a:t>
            </a:r>
            <a:r>
              <a:rPr lang="en-US" sz="2600" dirty="0" smtClean="0"/>
              <a:t> operators can take whole numbers or decimal numbers as their input.</a:t>
            </a:r>
            <a:endParaRPr lang="id-ID" sz="2600" dirty="0" smtClean="0"/>
          </a:p>
          <a:p>
            <a:pPr>
              <a:lnSpc>
                <a:spcPct val="110000"/>
              </a:lnSpc>
              <a:spcBef>
                <a:spcPts val="0"/>
              </a:spcBef>
            </a:pPr>
            <a:r>
              <a:rPr lang="en-US" sz="2600" dirty="0" smtClean="0"/>
              <a:t>Use caution to avoid dividing a number by zero because this is undefined, producing this PHP warning: “Warning: Division by zero.”</a:t>
            </a:r>
            <a:endParaRPr lang="id-ID" sz="2600" dirty="0"/>
          </a:p>
        </p:txBody>
      </p:sp>
      <p:pic>
        <p:nvPicPr>
          <p:cNvPr id="1026" name="Picture 2"/>
          <p:cNvPicPr>
            <a:picLocks noChangeAspect="1" noChangeArrowheads="1"/>
          </p:cNvPicPr>
          <p:nvPr/>
        </p:nvPicPr>
        <p:blipFill>
          <a:blip r:embed="rId2"/>
          <a:srcRect r="16628"/>
          <a:stretch>
            <a:fillRect/>
          </a:stretch>
        </p:blipFill>
        <p:spPr bwMode="auto">
          <a:xfrm>
            <a:off x="285720" y="1500174"/>
            <a:ext cx="8572561"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Combined assignment Operators</a:t>
            </a:r>
            <a:endParaRPr lang="id-ID" dirty="0"/>
          </a:p>
        </p:txBody>
      </p:sp>
      <p:sp>
        <p:nvSpPr>
          <p:cNvPr id="3" name="Content Placeholder 2"/>
          <p:cNvSpPr>
            <a:spLocks noGrp="1"/>
          </p:cNvSpPr>
          <p:nvPr>
            <p:ph idx="1"/>
          </p:nvPr>
        </p:nvSpPr>
        <p:spPr/>
        <p:txBody>
          <a:bodyPr>
            <a:normAutofit/>
          </a:bodyPr>
          <a:lstStyle/>
          <a:p>
            <a:r>
              <a:rPr lang="id-ID" sz="2400" dirty="0" smtClean="0"/>
              <a:t>This operators </a:t>
            </a:r>
            <a:r>
              <a:rPr lang="en-US" sz="2400" dirty="0" smtClean="0"/>
              <a:t>combine reading a variable, performing an operation on</a:t>
            </a:r>
            <a:r>
              <a:rPr lang="id-ID" sz="2400" dirty="0" smtClean="0"/>
              <a:t> </a:t>
            </a:r>
            <a:r>
              <a:rPr lang="en-US" sz="2400" dirty="0" smtClean="0"/>
              <a:t>it, and placing the result back in the same variable. </a:t>
            </a:r>
            <a:endParaRPr lang="id-ID" sz="2400" dirty="0"/>
          </a:p>
        </p:txBody>
      </p:sp>
      <p:pic>
        <p:nvPicPr>
          <p:cNvPr id="2050" name="Picture 2"/>
          <p:cNvPicPr>
            <a:picLocks noChangeAspect="1" noChangeArrowheads="1"/>
          </p:cNvPicPr>
          <p:nvPr/>
        </p:nvPicPr>
        <p:blipFill>
          <a:blip r:embed="rId2"/>
          <a:srcRect r="13729"/>
          <a:stretch>
            <a:fillRect/>
          </a:stretch>
        </p:blipFill>
        <p:spPr bwMode="auto">
          <a:xfrm>
            <a:off x="714348" y="3000372"/>
            <a:ext cx="7429552" cy="28280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Autoincrement &amp; Autodecrement</a:t>
            </a:r>
            <a:endParaRPr lang="id-ID" dirty="0"/>
          </a:p>
        </p:txBody>
      </p:sp>
      <p:sp>
        <p:nvSpPr>
          <p:cNvPr id="3" name="Content Placeholder 2"/>
          <p:cNvSpPr>
            <a:spLocks noGrp="1"/>
          </p:cNvSpPr>
          <p:nvPr>
            <p:ph idx="1"/>
          </p:nvPr>
        </p:nvSpPr>
        <p:spPr/>
        <p:txBody>
          <a:bodyPr>
            <a:normAutofit fontScale="92500" lnSpcReduction="10000"/>
          </a:bodyPr>
          <a:lstStyle/>
          <a:p>
            <a:r>
              <a:rPr lang="en-US" sz="2800" dirty="0" smtClean="0"/>
              <a:t>The </a:t>
            </a:r>
            <a:r>
              <a:rPr lang="en-US" sz="2800" dirty="0" err="1" smtClean="0"/>
              <a:t>autoincrement</a:t>
            </a:r>
            <a:r>
              <a:rPr lang="en-US" sz="2800" dirty="0" smtClean="0"/>
              <a:t> operator is </a:t>
            </a:r>
            <a:r>
              <a:rPr lang="en-US" sz="2800" dirty="0" smtClean="0">
                <a:latin typeface="Courier New" pitchFamily="49" charset="0"/>
                <a:cs typeface="Courier New" pitchFamily="49" charset="0"/>
              </a:rPr>
              <a:t>++</a:t>
            </a:r>
            <a:r>
              <a:rPr lang="en-US" sz="2800" dirty="0" smtClean="0"/>
              <a:t> and is used like this:</a:t>
            </a:r>
          </a:p>
          <a:p>
            <a:pPr>
              <a:buNone/>
            </a:pPr>
            <a:r>
              <a:rPr lang="id-ID" sz="2800" dirty="0" smtClean="0"/>
              <a:t>		</a:t>
            </a:r>
            <a:r>
              <a:rPr lang="en-US" sz="2800" dirty="0" smtClean="0">
                <a:latin typeface="Courier New" pitchFamily="49" charset="0"/>
                <a:cs typeface="Courier New" pitchFamily="49" charset="0"/>
              </a:rPr>
              <a:t>$counter++</a:t>
            </a:r>
            <a:r>
              <a:rPr lang="id-ID" sz="2800" dirty="0" smtClean="0">
                <a:latin typeface="Courier New" pitchFamily="49" charset="0"/>
                <a:cs typeface="Courier New" pitchFamily="49" charset="0"/>
              </a:rPr>
              <a:t>;</a:t>
            </a:r>
          </a:p>
          <a:p>
            <a:r>
              <a:rPr lang="en-US" sz="2800" dirty="0" smtClean="0"/>
              <a:t>This is completely equivalent to</a:t>
            </a:r>
            <a:r>
              <a:rPr lang="id-ID" sz="2800" dirty="0" smtClean="0"/>
              <a:t> </a:t>
            </a:r>
          </a:p>
          <a:p>
            <a:pPr>
              <a:buNone/>
            </a:pPr>
            <a:r>
              <a:rPr lang="id-ID" sz="2800" dirty="0" smtClean="0"/>
              <a:t>		</a:t>
            </a:r>
            <a:r>
              <a:rPr lang="en-US" sz="2800" dirty="0" smtClean="0">
                <a:latin typeface="Courier New" pitchFamily="49" charset="0"/>
                <a:cs typeface="Courier New" pitchFamily="49" charset="0"/>
              </a:rPr>
              <a:t>$counter+=1;</a:t>
            </a:r>
            <a:endParaRPr lang="id-ID" sz="2800" dirty="0" smtClean="0">
              <a:latin typeface="Courier New" pitchFamily="49" charset="0"/>
              <a:cs typeface="Courier New" pitchFamily="49" charset="0"/>
            </a:endParaRPr>
          </a:p>
          <a:p>
            <a:r>
              <a:rPr lang="en-US" sz="2800" dirty="0" smtClean="0"/>
              <a:t>The auto</a:t>
            </a:r>
            <a:r>
              <a:rPr lang="id-ID" sz="2800" dirty="0" smtClean="0"/>
              <a:t>de</a:t>
            </a:r>
            <a:r>
              <a:rPr lang="en-US" sz="2800" dirty="0" err="1" smtClean="0"/>
              <a:t>crement</a:t>
            </a:r>
            <a:r>
              <a:rPr lang="en-US" sz="2800" dirty="0" smtClean="0"/>
              <a:t> operator is </a:t>
            </a:r>
            <a:r>
              <a:rPr lang="id-ID" sz="2800" dirty="0" smtClean="0">
                <a:latin typeface="Courier New" pitchFamily="49" charset="0"/>
                <a:cs typeface="Courier New" pitchFamily="49" charset="0"/>
              </a:rPr>
              <a:t>--</a:t>
            </a:r>
            <a:r>
              <a:rPr lang="en-US" sz="2800" dirty="0" smtClean="0"/>
              <a:t> and is used like this:</a:t>
            </a:r>
          </a:p>
          <a:p>
            <a:pPr>
              <a:buNone/>
            </a:pPr>
            <a:r>
              <a:rPr lang="id-ID" sz="2800" dirty="0" smtClean="0"/>
              <a:t>		</a:t>
            </a:r>
            <a:r>
              <a:rPr lang="en-US" sz="2800" dirty="0" smtClean="0">
                <a:latin typeface="Courier New" pitchFamily="49" charset="0"/>
                <a:cs typeface="Courier New" pitchFamily="49" charset="0"/>
              </a:rPr>
              <a:t>$counter</a:t>
            </a:r>
            <a:r>
              <a:rPr lang="id-ID" sz="2800" dirty="0" smtClean="0">
                <a:latin typeface="Courier New" pitchFamily="49" charset="0"/>
                <a:cs typeface="Courier New" pitchFamily="49" charset="0"/>
              </a:rPr>
              <a:t>--;</a:t>
            </a:r>
          </a:p>
          <a:p>
            <a:r>
              <a:rPr lang="en-US" sz="2800" dirty="0" smtClean="0"/>
              <a:t>This is completely equivalent to</a:t>
            </a:r>
            <a:r>
              <a:rPr lang="id-ID" sz="2800" dirty="0" smtClean="0"/>
              <a:t> </a:t>
            </a:r>
          </a:p>
          <a:p>
            <a:pPr>
              <a:buNone/>
            </a:pPr>
            <a:r>
              <a:rPr lang="id-ID" sz="2800" dirty="0" smtClean="0"/>
              <a:t>		</a:t>
            </a:r>
            <a:r>
              <a:rPr lang="en-US" sz="2800" dirty="0" smtClean="0">
                <a:latin typeface="Courier New" pitchFamily="49" charset="0"/>
                <a:cs typeface="Courier New" pitchFamily="49" charset="0"/>
              </a:rPr>
              <a:t>$counter</a:t>
            </a:r>
            <a:r>
              <a:rPr lang="id-ID"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=1;</a:t>
            </a:r>
            <a:endParaRPr lang="id-ID" sz="2800" dirty="0" smtClean="0">
              <a:latin typeface="Courier New" pitchFamily="49" charset="0"/>
              <a:cs typeface="Courier New" pitchFamily="49" charset="0"/>
            </a:endParaRPr>
          </a:p>
          <a:p>
            <a:endParaRPr lang="id-ID" sz="2800" dirty="0" smtClean="0"/>
          </a:p>
          <a:p>
            <a:endParaRPr lang="id-ID"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Convert data type</a:t>
            </a:r>
            <a:endParaRPr lang="id-ID" dirty="0"/>
          </a:p>
        </p:txBody>
      </p:sp>
      <p:sp>
        <p:nvSpPr>
          <p:cNvPr id="3" name="Content Placeholder 2"/>
          <p:cNvSpPr>
            <a:spLocks noGrp="1"/>
          </p:cNvSpPr>
          <p:nvPr>
            <p:ph idx="1"/>
          </p:nvPr>
        </p:nvSpPr>
        <p:spPr/>
        <p:txBody>
          <a:bodyPr>
            <a:normAutofit/>
          </a:bodyPr>
          <a:lstStyle/>
          <a:p>
            <a:r>
              <a:rPr lang="id-ID" sz="2400" dirty="0" err="1" smtClean="0">
                <a:latin typeface="Courier New" pitchFamily="49" charset="0"/>
                <a:cs typeface="Courier New" pitchFamily="49" charset="0"/>
              </a:rPr>
              <a:t>s</a:t>
            </a:r>
            <a:r>
              <a:rPr lang="en-US" sz="2400" dirty="0" err="1" smtClean="0">
                <a:latin typeface="Courier New" pitchFamily="49" charset="0"/>
                <a:cs typeface="Courier New" pitchFamily="49" charset="0"/>
              </a:rPr>
              <a:t>ettype</a:t>
            </a:r>
            <a:r>
              <a:rPr lang="id-ID" sz="2400" dirty="0" smtClean="0">
                <a:latin typeface="Courier New" pitchFamily="49" charset="0"/>
                <a:cs typeface="Courier New" pitchFamily="49" charset="0"/>
              </a:rPr>
              <a:t>()</a:t>
            </a:r>
            <a:r>
              <a:rPr lang="en-US" sz="2400" dirty="0" smtClean="0"/>
              <a:t> </a:t>
            </a:r>
            <a:r>
              <a:rPr lang="id-ID" sz="2400" dirty="0" smtClean="0">
                <a:sym typeface="Wingdings" pitchFamily="2" charset="2"/>
              </a:rPr>
              <a:t>: </a:t>
            </a:r>
            <a:r>
              <a:rPr lang="en-US" sz="2400" dirty="0" smtClean="0"/>
              <a:t>actually change the</a:t>
            </a:r>
            <a:r>
              <a:rPr lang="id-ID" sz="2400" dirty="0" smtClean="0"/>
              <a:t> </a:t>
            </a:r>
            <a:r>
              <a:rPr lang="en-US" sz="2400" dirty="0" smtClean="0"/>
              <a:t>data type</a:t>
            </a:r>
            <a:r>
              <a:rPr lang="id-ID" sz="2400" dirty="0" smtClean="0"/>
              <a:t> (explisit casting).</a:t>
            </a:r>
          </a:p>
          <a:p>
            <a:r>
              <a:rPr lang="id-ID" sz="2400" dirty="0" smtClean="0"/>
              <a:t>Example:</a:t>
            </a:r>
            <a:endParaRPr lang="id-ID" dirty="0" smtClean="0"/>
          </a:p>
          <a:p>
            <a:pPr>
              <a:buNone/>
            </a:pP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php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foo</a:t>
            </a:r>
            <a:r>
              <a:rPr lang="en-US" sz="2400" dirty="0" smtClean="0">
                <a:latin typeface="Courier New" pitchFamily="49" charset="0"/>
                <a:cs typeface="Courier New" pitchFamily="49" charset="0"/>
              </a:rPr>
              <a:t> = '5bar';</a:t>
            </a:r>
          </a:p>
          <a:p>
            <a:pPr>
              <a:buNone/>
            </a:pPr>
            <a:r>
              <a:rPr lang="id-ID"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settype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foo,'integer</a:t>
            </a:r>
            <a:r>
              <a:rPr lang="en-US" sz="2400" dirty="0" smtClean="0">
                <a:latin typeface="Courier New" pitchFamily="49" charset="0"/>
                <a:cs typeface="Courier New" pitchFamily="49" charset="0"/>
              </a:rPr>
              <a:t>'); </a:t>
            </a:r>
            <a:endParaRPr lang="id-ID" sz="2400" dirty="0" smtClean="0">
              <a:latin typeface="Courier New" pitchFamily="49" charset="0"/>
              <a:cs typeface="Courier New" pitchFamily="49" charset="0"/>
            </a:endParaRPr>
          </a:p>
          <a:p>
            <a:pPr>
              <a:buNone/>
            </a:pPr>
            <a:r>
              <a:rPr lang="id-ID" sz="2400" dirty="0" smtClean="0">
                <a:latin typeface="Courier New" pitchFamily="49" charset="0"/>
                <a:cs typeface="Courier New" pitchFamily="49" charset="0"/>
              </a:rPr>
              <a:t>	 echo $foo;</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?&gt;</a:t>
            </a:r>
            <a:endParaRPr lang="id-ID" sz="2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Casting value</a:t>
            </a:r>
            <a:endParaRPr lang="id-ID" dirty="0"/>
          </a:p>
        </p:txBody>
      </p:sp>
      <p:sp>
        <p:nvSpPr>
          <p:cNvPr id="3" name="Content Placeholder 2"/>
          <p:cNvSpPr>
            <a:spLocks noGrp="1"/>
          </p:cNvSpPr>
          <p:nvPr>
            <p:ph idx="1"/>
          </p:nvPr>
        </p:nvSpPr>
        <p:spPr/>
        <p:txBody>
          <a:bodyPr>
            <a:normAutofit fontScale="92500"/>
          </a:bodyPr>
          <a:lstStyle/>
          <a:p>
            <a:r>
              <a:rPr lang="en-US" sz="2400" dirty="0" smtClean="0"/>
              <a:t>Casting</a:t>
            </a:r>
            <a:r>
              <a:rPr lang="id-ID" sz="2400" dirty="0" smtClean="0"/>
              <a:t> </a:t>
            </a:r>
            <a:r>
              <a:rPr lang="id-ID" sz="2400" dirty="0" smtClean="0">
                <a:sym typeface="Wingdings" pitchFamily="2" charset="2"/>
              </a:rPr>
              <a:t>: </a:t>
            </a:r>
            <a:r>
              <a:rPr lang="en-US" sz="2400" dirty="0" smtClean="0"/>
              <a:t>temporarily converts the value</a:t>
            </a:r>
            <a:r>
              <a:rPr lang="id-ID" sz="2400" dirty="0" smtClean="0"/>
              <a:t> (implicit casting)</a:t>
            </a:r>
            <a:r>
              <a:rPr lang="en-US" sz="2400" dirty="0" smtClean="0"/>
              <a:t>.</a:t>
            </a:r>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r>
              <a:rPr lang="id-ID" sz="2400" dirty="0" smtClean="0"/>
              <a:t>Example:</a:t>
            </a:r>
          </a:p>
          <a:p>
            <a:pPr marL="271463" indent="0">
              <a:buNone/>
            </a:pPr>
            <a:r>
              <a:rPr lang="id-ID" sz="2400" dirty="0">
                <a:latin typeface="Courier New" panose="02070309020205020404" pitchFamily="49" charset="0"/>
                <a:cs typeface="Courier New" panose="02070309020205020404" pitchFamily="49" charset="0"/>
              </a:rPr>
              <a:t>$test=1234;</a:t>
            </a:r>
          </a:p>
          <a:p>
            <a:pPr marL="271463" indent="0">
              <a:buNone/>
            </a:pPr>
            <a:r>
              <a:rPr lang="id-ID" sz="2400" dirty="0">
                <a:latin typeface="Courier New" panose="02070309020205020404" pitchFamily="49" charset="0"/>
                <a:cs typeface="Courier New" panose="02070309020205020404" pitchFamily="49" charset="0"/>
              </a:rPr>
              <a:t>$test_string = (string)$test;</a:t>
            </a:r>
            <a:endParaRPr lang="id-ID" sz="2400" dirty="0" smtClean="0">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76672129"/>
              </p:ext>
            </p:extLst>
          </p:nvPr>
        </p:nvGraphicFramePr>
        <p:xfrm>
          <a:off x="827584" y="2129264"/>
          <a:ext cx="8215370" cy="2595880"/>
        </p:xfrm>
        <a:graphic>
          <a:graphicData uri="http://schemas.openxmlformats.org/drawingml/2006/table">
            <a:tbl>
              <a:tblPr firstRow="1" bandRow="1">
                <a:tableStyleId>{5C22544A-7EE6-4342-B048-85BDC9FD1C3A}</a:tableStyleId>
              </a:tblPr>
              <a:tblGrid>
                <a:gridCol w="2500330"/>
                <a:gridCol w="5715040"/>
              </a:tblGrid>
              <a:tr h="370840">
                <a:tc>
                  <a:txBody>
                    <a:bodyPr/>
                    <a:lstStyle/>
                    <a:p>
                      <a:r>
                        <a:rPr lang="id-ID" dirty="0" smtClean="0"/>
                        <a:t>Syntax</a:t>
                      </a:r>
                      <a:endParaRPr lang="id-ID" dirty="0"/>
                    </a:p>
                  </a:txBody>
                  <a:tcPr/>
                </a:tc>
                <a:tc>
                  <a:txBody>
                    <a:bodyPr/>
                    <a:lstStyle/>
                    <a:p>
                      <a:r>
                        <a:rPr lang="id-ID" dirty="0" smtClean="0"/>
                        <a:t>Function</a:t>
                      </a:r>
                      <a:endParaRPr lang="id-ID" dirty="0"/>
                    </a:p>
                  </a:txBody>
                  <a:tcPr/>
                </a:tc>
              </a:tr>
              <a:tr h="370840">
                <a:tc>
                  <a:txBody>
                    <a:bodyPr/>
                    <a:lstStyle/>
                    <a:p>
                      <a:r>
                        <a:rPr lang="en-US" dirty="0" smtClean="0"/>
                        <a:t>(</a:t>
                      </a:r>
                      <a:r>
                        <a:rPr lang="en-US" dirty="0" err="1" smtClean="0"/>
                        <a:t>int</a:t>
                      </a:r>
                      <a:r>
                        <a:rPr lang="en-US" dirty="0" smtClean="0"/>
                        <a:t>), (integer)</a:t>
                      </a:r>
                      <a:endParaRPr lang="id-ID" dirty="0"/>
                    </a:p>
                  </a:txBody>
                  <a:tcPr/>
                </a:tc>
                <a:tc>
                  <a:txBody>
                    <a:bodyPr/>
                    <a:lstStyle/>
                    <a:p>
                      <a:r>
                        <a:rPr lang="en-US" dirty="0" smtClean="0"/>
                        <a:t>Cast to integer, whole numbers without a decimal part</a:t>
                      </a:r>
                      <a:endParaRPr lang="id-ID" dirty="0"/>
                    </a:p>
                  </a:txBody>
                  <a:tcPr/>
                </a:tc>
              </a:tr>
              <a:tr h="370840">
                <a:tc>
                  <a:txBody>
                    <a:bodyPr/>
                    <a:lstStyle/>
                    <a:p>
                      <a:r>
                        <a:rPr lang="en-US" dirty="0" smtClean="0"/>
                        <a:t>(</a:t>
                      </a:r>
                      <a:r>
                        <a:rPr lang="en-US" dirty="0" err="1" smtClean="0"/>
                        <a:t>bool</a:t>
                      </a:r>
                      <a:r>
                        <a:rPr lang="en-US" dirty="0" smtClean="0"/>
                        <a:t>), (</a:t>
                      </a:r>
                      <a:r>
                        <a:rPr lang="en-US" dirty="0" err="1" smtClean="0"/>
                        <a:t>boolean</a:t>
                      </a:r>
                      <a:r>
                        <a:rPr lang="en-US" dirty="0" smtClean="0"/>
                        <a:t>)</a:t>
                      </a:r>
                      <a:r>
                        <a:rPr lang="id-ID" dirty="0" smtClean="0"/>
                        <a:t> </a:t>
                      </a:r>
                      <a:endParaRPr lang="id-ID" dirty="0"/>
                    </a:p>
                  </a:txBody>
                  <a:tcPr/>
                </a:tc>
                <a:tc>
                  <a:txBody>
                    <a:bodyPr/>
                    <a:lstStyle/>
                    <a:p>
                      <a:r>
                        <a:rPr lang="en-US" dirty="0" smtClean="0"/>
                        <a:t>Cast to Boolean</a:t>
                      </a:r>
                      <a:endParaRPr lang="id-ID" dirty="0"/>
                    </a:p>
                  </a:txBody>
                  <a:tcPr/>
                </a:tc>
              </a:tr>
              <a:tr h="370840">
                <a:tc>
                  <a:txBody>
                    <a:bodyPr/>
                    <a:lstStyle/>
                    <a:p>
                      <a:r>
                        <a:rPr lang="en-US" dirty="0" smtClean="0"/>
                        <a:t>(float), (double), (real)</a:t>
                      </a:r>
                      <a:r>
                        <a:rPr lang="id-ID" dirty="0" smtClean="0"/>
                        <a:t> </a:t>
                      </a:r>
                      <a:endParaRPr lang="id-ID" dirty="0"/>
                    </a:p>
                  </a:txBody>
                  <a:tcPr/>
                </a:tc>
                <a:tc>
                  <a:txBody>
                    <a:bodyPr/>
                    <a:lstStyle/>
                    <a:p>
                      <a:r>
                        <a:rPr lang="en-US" dirty="0" smtClean="0"/>
                        <a:t>Cast to float, numbers that may include a decimal part</a:t>
                      </a:r>
                      <a:endParaRPr lang="id-ID"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c>
                  <a:txBody>
                    <a:bodyPr/>
                    <a:lstStyle/>
                    <a:p>
                      <a:r>
                        <a:rPr lang="en-US" dirty="0" smtClean="0"/>
                        <a:t>Cast to string</a:t>
                      </a:r>
                      <a:endParaRPr lang="id-ID"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(array)</a:t>
                      </a:r>
                    </a:p>
                  </a:txBody>
                  <a:tcPr/>
                </a:tc>
                <a:tc>
                  <a:txBody>
                    <a:bodyPr/>
                    <a:lstStyle/>
                    <a:p>
                      <a:r>
                        <a:rPr lang="en-US" dirty="0" smtClean="0"/>
                        <a:t>Cast to array</a:t>
                      </a:r>
                      <a:endParaRPr lang="id-ID"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a:t>
                      </a:r>
                    </a:p>
                  </a:txBody>
                  <a:tcPr/>
                </a:tc>
                <a:tc>
                  <a:txBody>
                    <a:bodyPr/>
                    <a:lstStyle/>
                    <a:p>
                      <a:r>
                        <a:rPr lang="en-US" dirty="0" smtClean="0"/>
                        <a:t>Cast to object</a:t>
                      </a:r>
                      <a:endParaRPr lang="id-ID"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Relational Operators</a:t>
            </a:r>
            <a:endParaRPr lang="id-ID" dirty="0"/>
          </a:p>
        </p:txBody>
      </p:sp>
      <p:sp>
        <p:nvSpPr>
          <p:cNvPr id="3" name="Content Placeholder 2"/>
          <p:cNvSpPr>
            <a:spLocks noGrp="1"/>
          </p:cNvSpPr>
          <p:nvPr>
            <p:ph idx="1"/>
          </p:nvPr>
        </p:nvSpPr>
        <p:spPr/>
        <p:txBody>
          <a:bodyPr>
            <a:normAutofit/>
          </a:bodyPr>
          <a:lstStyle/>
          <a:p>
            <a:pPr>
              <a:spcAft>
                <a:spcPts val="600"/>
              </a:spcAft>
            </a:pPr>
            <a:r>
              <a:rPr lang="en-US" sz="2400" dirty="0" smtClean="0"/>
              <a:t>Relational operators provide the ability to compare two operands and return either TRUE or FALSE regarding</a:t>
            </a:r>
            <a:r>
              <a:rPr lang="id-ID" sz="2400" dirty="0" smtClean="0"/>
              <a:t> </a:t>
            </a:r>
            <a:r>
              <a:rPr lang="en-US" sz="2400" dirty="0" smtClean="0"/>
              <a:t>the comparison.</a:t>
            </a:r>
            <a:endParaRPr lang="id-ID" sz="2400" dirty="0" smtClean="0"/>
          </a:p>
          <a:p>
            <a:pPr>
              <a:spcAft>
                <a:spcPts val="600"/>
              </a:spcAft>
            </a:pPr>
            <a:r>
              <a:rPr lang="en-US" sz="2400" dirty="0" smtClean="0"/>
              <a:t>If you’re</a:t>
            </a:r>
            <a:r>
              <a:rPr lang="id-ID" sz="2400" dirty="0" smtClean="0"/>
              <a:t> </a:t>
            </a:r>
            <a:r>
              <a:rPr lang="en-US" sz="2400" dirty="0" smtClean="0"/>
              <a:t>echoing your results, TRUE is printed as 1 in your browser. FALSE is 0 and won’t display in your browser</a:t>
            </a:r>
            <a:r>
              <a:rPr lang="id-ID" sz="2400" dirty="0" smtClean="0"/>
              <a:t>.</a:t>
            </a:r>
          </a:p>
          <a:p>
            <a:pPr>
              <a:spcAft>
                <a:spcPts val="600"/>
              </a:spcAft>
            </a:pPr>
            <a:r>
              <a:rPr lang="id-ID" sz="2400" dirty="0" smtClean="0"/>
              <a:t>Types of rel</a:t>
            </a:r>
            <a:r>
              <a:rPr lang="en-US" sz="2400" dirty="0" smtClean="0"/>
              <a:t>a</a:t>
            </a:r>
            <a:r>
              <a:rPr lang="id-ID" sz="2400" dirty="0" smtClean="0"/>
              <a:t>tional operator:</a:t>
            </a:r>
          </a:p>
          <a:p>
            <a:pPr lvl="1">
              <a:spcAft>
                <a:spcPts val="600"/>
              </a:spcAft>
            </a:pPr>
            <a:r>
              <a:rPr lang="id-ID" sz="2400" dirty="0" smtClean="0"/>
              <a:t>Equality</a:t>
            </a:r>
          </a:p>
          <a:p>
            <a:pPr lvl="1">
              <a:spcAft>
                <a:spcPts val="600"/>
              </a:spcAft>
            </a:pPr>
            <a:r>
              <a:rPr lang="id-ID" sz="2400" dirty="0" smtClean="0"/>
              <a:t>Comparison</a:t>
            </a:r>
          </a:p>
          <a:p>
            <a:pPr lvl="1">
              <a:spcAft>
                <a:spcPts val="600"/>
              </a:spcAft>
            </a:pPr>
            <a:r>
              <a:rPr lang="id-ID" sz="2400" dirty="0" smtClean="0"/>
              <a:t>Logical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Equality Operator</a:t>
            </a:r>
            <a:endParaRPr lang="id-ID" dirty="0"/>
          </a:p>
        </p:txBody>
      </p:sp>
      <p:sp>
        <p:nvSpPr>
          <p:cNvPr id="3" name="Content Placeholder 2"/>
          <p:cNvSpPr>
            <a:spLocks noGrp="1"/>
          </p:cNvSpPr>
          <p:nvPr>
            <p:ph idx="1"/>
          </p:nvPr>
        </p:nvSpPr>
        <p:spPr/>
        <p:txBody>
          <a:bodyPr>
            <a:noAutofit/>
          </a:bodyPr>
          <a:lstStyle/>
          <a:p>
            <a:r>
              <a:rPr lang="id-ID" sz="2400" dirty="0" smtClean="0">
                <a:solidFill>
                  <a:srgbClr val="0070C0"/>
                </a:solidFill>
                <a:cs typeface="Courier New" pitchFamily="49" charset="0"/>
              </a:rPr>
              <a:t>Equality operator</a:t>
            </a:r>
            <a:r>
              <a:rPr lang="id-ID" sz="2400" dirty="0" smtClean="0">
                <a:solidFill>
                  <a:srgbClr val="0070C0"/>
                </a:solidFill>
                <a:latin typeface="Courier New" pitchFamily="49" charset="0"/>
                <a:cs typeface="Courier New" pitchFamily="49" charset="0"/>
              </a:rPr>
              <a:t>($var1 == $var2)</a:t>
            </a:r>
            <a:r>
              <a:rPr lang="id-ID" sz="2400" dirty="0" smtClean="0">
                <a:solidFill>
                  <a:srgbClr val="0070C0"/>
                </a:solidFill>
              </a:rPr>
              <a:t> </a:t>
            </a:r>
          </a:p>
          <a:p>
            <a:pPr lvl="1"/>
            <a:r>
              <a:rPr lang="id-ID" sz="2400" dirty="0" smtClean="0"/>
              <a:t>returns TRUE </a:t>
            </a:r>
            <a:r>
              <a:rPr lang="en-US" sz="2400" dirty="0" smtClean="0"/>
              <a:t>If the two operands are equal, otherwise</a:t>
            </a:r>
            <a:r>
              <a:rPr lang="id-ID" sz="2400" dirty="0" smtClean="0"/>
              <a:t> returns </a:t>
            </a:r>
            <a:r>
              <a:rPr lang="en-US" sz="2400" dirty="0" smtClean="0"/>
              <a:t>FALSE.</a:t>
            </a:r>
            <a:endParaRPr lang="id-ID" sz="2400" dirty="0" smtClean="0"/>
          </a:p>
          <a:p>
            <a:pPr lvl="1"/>
            <a:r>
              <a:rPr lang="id-ID" sz="2400" dirty="0"/>
              <a:t>f</a:t>
            </a:r>
            <a:r>
              <a:rPr lang="en-US" sz="2400" dirty="0" smtClean="0"/>
              <a:t>or example</a:t>
            </a:r>
            <a:r>
              <a:rPr lang="en-US" sz="2400" dirty="0" smtClean="0">
                <a:latin typeface="Courier New" pitchFamily="49" charset="0"/>
                <a:cs typeface="Courier New" pitchFamily="49" charset="0"/>
              </a:rPr>
              <a:t>,'1' == 1 </a:t>
            </a:r>
            <a:r>
              <a:rPr lang="en-US" sz="2400" dirty="0" smtClean="0"/>
              <a:t>is true. Also, </a:t>
            </a:r>
            <a:r>
              <a:rPr lang="en-US" sz="2400" dirty="0" smtClean="0">
                <a:latin typeface="Courier New" pitchFamily="49" charset="0"/>
                <a:cs typeface="Courier New" pitchFamily="49" charset="0"/>
              </a:rPr>
              <a:t>$a == 1</a:t>
            </a:r>
            <a:r>
              <a:rPr lang="en-US" sz="2400" dirty="0" smtClean="0"/>
              <a:t> is true if the variable </a:t>
            </a:r>
            <a:r>
              <a:rPr lang="en-US" sz="2400" dirty="0" smtClean="0">
                <a:latin typeface="Courier New" pitchFamily="49" charset="0"/>
                <a:cs typeface="Courier New" pitchFamily="49" charset="0"/>
              </a:rPr>
              <a:t>$a</a:t>
            </a:r>
            <a:r>
              <a:rPr lang="en-US" sz="2400" dirty="0" smtClean="0"/>
              <a:t> is assigned to </a:t>
            </a:r>
            <a:r>
              <a:rPr lang="en-US" sz="2400" dirty="0" smtClean="0">
                <a:latin typeface="Courier New" pitchFamily="49" charset="0"/>
                <a:cs typeface="Courier New" pitchFamily="49" charset="0"/>
              </a:rPr>
              <a:t>1</a:t>
            </a:r>
            <a:r>
              <a:rPr lang="id-ID" sz="2400" dirty="0" smtClean="0"/>
              <a:t>.</a:t>
            </a:r>
          </a:p>
          <a:p>
            <a:r>
              <a:rPr lang="id-ID" sz="2400" dirty="0">
                <a:solidFill>
                  <a:srgbClr val="0070C0"/>
                </a:solidFill>
                <a:cs typeface="Courier New" pitchFamily="49" charset="0"/>
              </a:rPr>
              <a:t>I</a:t>
            </a:r>
            <a:r>
              <a:rPr lang="en-US" sz="2400" dirty="0" err="1">
                <a:solidFill>
                  <a:srgbClr val="0070C0"/>
                </a:solidFill>
                <a:cs typeface="Courier New" pitchFamily="49" charset="0"/>
              </a:rPr>
              <a:t>dentity</a:t>
            </a:r>
            <a:r>
              <a:rPr lang="en-US" sz="2400" dirty="0">
                <a:solidFill>
                  <a:srgbClr val="0070C0"/>
                </a:solidFill>
                <a:cs typeface="Courier New" pitchFamily="49" charset="0"/>
              </a:rPr>
              <a:t> operator</a:t>
            </a:r>
            <a:r>
              <a:rPr lang="id-ID" sz="2400" dirty="0">
                <a:solidFill>
                  <a:srgbClr val="0070C0"/>
                </a:solidFill>
                <a:cs typeface="Courier New" pitchFamily="49" charset="0"/>
              </a:rPr>
              <a:t> </a:t>
            </a:r>
            <a:r>
              <a:rPr lang="en-US" sz="2400" dirty="0">
                <a:solidFill>
                  <a:srgbClr val="0070C0"/>
                </a:solidFill>
                <a:cs typeface="Courier New" pitchFamily="49" charset="0"/>
              </a:rPr>
              <a:t>(</a:t>
            </a:r>
            <a:r>
              <a:rPr lang="id-ID" sz="2400" dirty="0">
                <a:solidFill>
                  <a:srgbClr val="0070C0"/>
                </a:solidFill>
                <a:cs typeface="Courier New" pitchFamily="49" charset="0"/>
              </a:rPr>
              <a:t>$var1 </a:t>
            </a:r>
            <a:r>
              <a:rPr lang="en-US" sz="2400" dirty="0">
                <a:solidFill>
                  <a:srgbClr val="0070C0"/>
                </a:solidFill>
                <a:cs typeface="Courier New" pitchFamily="49" charset="0"/>
              </a:rPr>
              <a:t>===</a:t>
            </a:r>
            <a:r>
              <a:rPr lang="id-ID" sz="2400" dirty="0">
                <a:solidFill>
                  <a:srgbClr val="0070C0"/>
                </a:solidFill>
                <a:cs typeface="Courier New" pitchFamily="49" charset="0"/>
              </a:rPr>
              <a:t> $var2</a:t>
            </a:r>
            <a:r>
              <a:rPr lang="en-US" sz="2400" dirty="0">
                <a:solidFill>
                  <a:srgbClr val="0070C0"/>
                </a:solidFill>
                <a:cs typeface="Courier New" pitchFamily="49" charset="0"/>
              </a:rPr>
              <a:t>)</a:t>
            </a:r>
            <a:r>
              <a:rPr lang="id-ID" sz="2400" dirty="0">
                <a:solidFill>
                  <a:srgbClr val="0070C0"/>
                </a:solidFill>
                <a:cs typeface="Courier New" pitchFamily="49" charset="0"/>
              </a:rPr>
              <a:t> </a:t>
            </a:r>
          </a:p>
          <a:p>
            <a:pPr lvl="1"/>
            <a:r>
              <a:rPr lang="en-US" sz="2400" dirty="0" smtClean="0"/>
              <a:t>checks whether the values and</a:t>
            </a:r>
            <a:r>
              <a:rPr lang="id-ID" sz="2400" dirty="0" smtClean="0"/>
              <a:t> </a:t>
            </a:r>
            <a:r>
              <a:rPr lang="en-US" sz="2400" dirty="0" smtClean="0"/>
              <a:t>types are the same</a:t>
            </a:r>
            <a:r>
              <a:rPr lang="id-ID" sz="2400" dirty="0" smtClean="0"/>
              <a:t>.</a:t>
            </a:r>
          </a:p>
          <a:p>
            <a:pPr lvl="1"/>
            <a:r>
              <a:rPr lang="en-US" sz="2400" dirty="0" smtClean="0"/>
              <a:t>For example, </a:t>
            </a:r>
            <a:r>
              <a:rPr lang="en-US" sz="2400" dirty="0" smtClean="0">
                <a:latin typeface="Courier New" pitchFamily="49" charset="0"/>
                <a:cs typeface="Courier New" pitchFamily="49" charset="0"/>
              </a:rPr>
              <a:t>'1' === 1</a:t>
            </a:r>
            <a:r>
              <a:rPr lang="en-US" sz="2400" dirty="0" smtClean="0"/>
              <a:t> is false because they’re different types,</a:t>
            </a:r>
            <a:r>
              <a:rPr lang="id-ID" sz="2400" dirty="0" smtClean="0"/>
              <a:t> </a:t>
            </a:r>
            <a:r>
              <a:rPr lang="en-US" sz="2400" dirty="0" smtClean="0"/>
              <a:t>since a string doesn’t equal an integer.</a:t>
            </a:r>
            <a:endParaRPr lang="id-ID" sz="2400" dirty="0" smtClean="0"/>
          </a:p>
          <a:p>
            <a:r>
              <a:rPr lang="id-ID" sz="2400" dirty="0">
                <a:solidFill>
                  <a:srgbClr val="0070C0"/>
                </a:solidFill>
                <a:cs typeface="Courier New" pitchFamily="49" charset="0"/>
              </a:rPr>
              <a:t>Not equality operator </a:t>
            </a:r>
            <a:r>
              <a:rPr lang="en-US" sz="2400" dirty="0">
                <a:solidFill>
                  <a:srgbClr val="0070C0"/>
                </a:solidFill>
                <a:cs typeface="Courier New" pitchFamily="49" charset="0"/>
              </a:rPr>
              <a:t>(</a:t>
            </a:r>
            <a:r>
              <a:rPr lang="id-ID" sz="2400" dirty="0">
                <a:solidFill>
                  <a:srgbClr val="0070C0"/>
                </a:solidFill>
                <a:cs typeface="Courier New" pitchFamily="49" charset="0"/>
              </a:rPr>
              <a:t>$var1 </a:t>
            </a:r>
            <a:r>
              <a:rPr lang="en-US" sz="2400" dirty="0">
                <a:solidFill>
                  <a:srgbClr val="0070C0"/>
                </a:solidFill>
                <a:cs typeface="Courier New" pitchFamily="49" charset="0"/>
              </a:rPr>
              <a:t>!=</a:t>
            </a:r>
            <a:r>
              <a:rPr lang="id-ID" sz="2400" dirty="0">
                <a:solidFill>
                  <a:srgbClr val="0070C0"/>
                </a:solidFill>
                <a:cs typeface="Courier New" pitchFamily="49" charset="0"/>
              </a:rPr>
              <a:t> $var2</a:t>
            </a:r>
            <a:r>
              <a:rPr lang="en-US" sz="2400" dirty="0">
                <a:solidFill>
                  <a:srgbClr val="0070C0"/>
                </a:solidFill>
                <a:cs typeface="Courier New" pitchFamily="49" charset="0"/>
              </a:rPr>
              <a:t>) </a:t>
            </a:r>
            <a:endParaRPr lang="id-ID" sz="2400" dirty="0">
              <a:solidFill>
                <a:srgbClr val="0070C0"/>
              </a:solidFill>
              <a:cs typeface="Courier New" pitchFamily="49" charset="0"/>
            </a:endParaRPr>
          </a:p>
          <a:p>
            <a:pPr lvl="1"/>
            <a:r>
              <a:rPr lang="en-US" sz="2400" dirty="0" smtClean="0"/>
              <a:t>checks for the</a:t>
            </a:r>
            <a:r>
              <a:rPr lang="id-ID" sz="2400" dirty="0" smtClean="0"/>
              <a:t> </a:t>
            </a:r>
            <a:r>
              <a:rPr lang="en-US" sz="2400" dirty="0" smtClean="0"/>
              <a:t>opposite of equality</a:t>
            </a:r>
            <a:r>
              <a:rPr lang="id-ID" sz="2400" dirty="0" smtClean="0"/>
              <a:t>.</a:t>
            </a:r>
          </a:p>
          <a:p>
            <a:endParaRPr lang="id-ID" sz="2400" dirty="0" smtClean="0"/>
          </a:p>
          <a:p>
            <a:endParaRPr lang="id-ID"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Comparison Operator</a:t>
            </a:r>
            <a:endParaRPr lang="id-ID" dirty="0"/>
          </a:p>
        </p:txBody>
      </p:sp>
      <p:sp>
        <p:nvSpPr>
          <p:cNvPr id="3" name="Content Placeholder 2"/>
          <p:cNvSpPr>
            <a:spLocks noGrp="1"/>
          </p:cNvSpPr>
          <p:nvPr>
            <p:ph idx="1"/>
          </p:nvPr>
        </p:nvSpPr>
        <p:spPr/>
        <p:txBody>
          <a:bodyPr/>
          <a:lstStyle/>
          <a:p>
            <a:r>
              <a:rPr lang="en-US" dirty="0" smtClean="0"/>
              <a:t>less than (&lt;)</a:t>
            </a:r>
            <a:endParaRPr lang="id-ID" dirty="0" smtClean="0"/>
          </a:p>
          <a:p>
            <a:r>
              <a:rPr lang="en-US" dirty="0" smtClean="0"/>
              <a:t>less-than or equal to (&lt;=)</a:t>
            </a:r>
            <a:endParaRPr lang="id-ID" dirty="0" smtClean="0"/>
          </a:p>
          <a:p>
            <a:r>
              <a:rPr lang="en-US" dirty="0" smtClean="0"/>
              <a:t>greater than (&gt;)</a:t>
            </a:r>
          </a:p>
          <a:p>
            <a:r>
              <a:rPr lang="en-US" dirty="0" smtClean="0"/>
              <a:t>greater-than or equal to (&gt;=)</a:t>
            </a:r>
            <a:endParaRPr lang="id-ID"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Logical operators</a:t>
            </a:r>
            <a:endParaRPr lang="id-ID" dirty="0"/>
          </a:p>
        </p:txBody>
      </p:sp>
      <p:graphicFrame>
        <p:nvGraphicFramePr>
          <p:cNvPr id="4" name="Content Placeholder 3"/>
          <p:cNvGraphicFramePr>
            <a:graphicFrameLocks noGrp="1"/>
          </p:cNvGraphicFramePr>
          <p:nvPr>
            <p:ph idx="1"/>
          </p:nvPr>
        </p:nvGraphicFramePr>
        <p:xfrm>
          <a:off x="642910" y="1643050"/>
          <a:ext cx="7615262" cy="2123440"/>
        </p:xfrm>
        <a:graphic>
          <a:graphicData uri="http://schemas.openxmlformats.org/drawingml/2006/table">
            <a:tbl>
              <a:tblPr firstRow="1" bandRow="1">
                <a:tableStyleId>{5C22544A-7EE6-4342-B048-85BDC9FD1C3A}</a:tableStyleId>
              </a:tblPr>
              <a:tblGrid>
                <a:gridCol w="2749948"/>
                <a:gridCol w="4865314"/>
              </a:tblGrid>
              <a:tr h="370840">
                <a:tc>
                  <a:txBody>
                    <a:bodyPr/>
                    <a:lstStyle/>
                    <a:p>
                      <a:r>
                        <a:rPr lang="id-ID" dirty="0" smtClean="0"/>
                        <a:t>Logical Operator</a:t>
                      </a:r>
                      <a:endParaRPr lang="id-ID" dirty="0"/>
                    </a:p>
                  </a:txBody>
                  <a:tcPr/>
                </a:tc>
                <a:tc>
                  <a:txBody>
                    <a:bodyPr/>
                    <a:lstStyle/>
                    <a:p>
                      <a:r>
                        <a:rPr lang="id-ID" dirty="0" smtClean="0"/>
                        <a:t>Meaning</a:t>
                      </a:r>
                      <a:endParaRPr lang="id-ID" dirty="0"/>
                    </a:p>
                  </a:txBody>
                  <a:tcPr/>
                </a:tc>
              </a:tr>
              <a:tr h="370840">
                <a:tc>
                  <a:txBody>
                    <a:bodyPr/>
                    <a:lstStyle/>
                    <a:p>
                      <a:r>
                        <a:rPr lang="id-ID" dirty="0" smtClean="0"/>
                        <a:t>AND or &amp;&amp;</a:t>
                      </a:r>
                      <a:endParaRPr lang="id-ID" dirty="0"/>
                    </a:p>
                  </a:txBody>
                  <a:tcPr/>
                </a:tc>
                <a:tc>
                  <a:txBody>
                    <a:bodyPr/>
                    <a:lstStyle/>
                    <a:p>
                      <a:r>
                        <a:rPr lang="en-US" dirty="0" smtClean="0"/>
                        <a:t>TRUE if both operands must be TRUE</a:t>
                      </a:r>
                      <a:endParaRPr lang="id-ID" dirty="0"/>
                    </a:p>
                  </a:txBody>
                  <a:tcPr/>
                </a:tc>
              </a:tr>
              <a:tr h="370840">
                <a:tc>
                  <a:txBody>
                    <a:bodyPr/>
                    <a:lstStyle/>
                    <a:p>
                      <a:r>
                        <a:rPr lang="id-ID" dirty="0" smtClean="0"/>
                        <a:t>OR or ||</a:t>
                      </a:r>
                      <a:endParaRPr lang="id-ID" dirty="0"/>
                    </a:p>
                  </a:txBody>
                  <a:tcPr/>
                </a:tc>
                <a:tc>
                  <a:txBody>
                    <a:bodyPr/>
                    <a:lstStyle/>
                    <a:p>
                      <a:r>
                        <a:rPr lang="en-US" dirty="0" smtClean="0"/>
                        <a:t>TRUE if at least one operand is TRUE</a:t>
                      </a:r>
                      <a:endParaRPr lang="id-ID" dirty="0"/>
                    </a:p>
                  </a:txBody>
                  <a:tcPr/>
                </a:tc>
              </a:tr>
              <a:tr h="370840">
                <a:tc>
                  <a:txBody>
                    <a:bodyPr/>
                    <a:lstStyle/>
                    <a:p>
                      <a:r>
                        <a:rPr lang="id-ID" dirty="0" smtClean="0"/>
                        <a:t>NOT or !</a:t>
                      </a:r>
                      <a:endParaRPr lang="id-ID" dirty="0"/>
                    </a:p>
                  </a:txBody>
                  <a:tcPr/>
                </a:tc>
                <a:tc>
                  <a:txBody>
                    <a:bodyPr/>
                    <a:lstStyle/>
                    <a:p>
                      <a:r>
                        <a:rPr lang="en-US" smtClean="0"/>
                        <a:t>TRUE if FALSE, FALSE if TRUE</a:t>
                      </a:r>
                      <a:endParaRPr lang="id-ID" dirty="0"/>
                    </a:p>
                  </a:txBody>
                  <a:tcPr/>
                </a:tc>
              </a:tr>
              <a:tr h="370840">
                <a:tc>
                  <a:txBody>
                    <a:bodyPr/>
                    <a:lstStyle/>
                    <a:p>
                      <a:r>
                        <a:rPr lang="id-ID" dirty="0" smtClean="0"/>
                        <a:t>XOR</a:t>
                      </a:r>
                      <a:endParaRPr lang="id-ID"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 if only one operand is TRUE</a:t>
                      </a:r>
                      <a:endParaRPr lang="id-ID" dirty="0" smtClean="0"/>
                    </a:p>
                    <a:p>
                      <a:endParaRPr lang="id-ID" dirty="0"/>
                    </a:p>
                  </a:txBody>
                  <a:tcPr/>
                </a:tc>
              </a:tr>
            </a:tbl>
          </a:graphicData>
        </a:graphic>
      </p:graphicFrame>
      <p:sp>
        <p:nvSpPr>
          <p:cNvPr id="5" name="Rectangle 4"/>
          <p:cNvSpPr/>
          <p:nvPr/>
        </p:nvSpPr>
        <p:spPr>
          <a:xfrm>
            <a:off x="457200" y="3714752"/>
            <a:ext cx="8229600" cy="2751522"/>
          </a:xfrm>
          <a:prstGeom prst="rect">
            <a:avLst/>
          </a:prstGeom>
        </p:spPr>
        <p:txBody>
          <a:bodyPr wrap="square">
            <a:spAutoFit/>
          </a:bodyPr>
          <a:lstStyle/>
          <a:p>
            <a:pPr marL="342900" indent="-342900">
              <a:lnSpc>
                <a:spcPct val="120000"/>
              </a:lnSpc>
              <a:buFont typeface="Arial" panose="020B0604020202020204" pitchFamily="34" charset="0"/>
              <a:buChar char="•"/>
            </a:pPr>
            <a:r>
              <a:rPr lang="en-US" sz="2400" dirty="0" smtClean="0"/>
              <a:t>Using the OR operator can create tricky program</a:t>
            </a:r>
            <a:r>
              <a:rPr lang="id-ID" sz="2400" dirty="0" smtClean="0"/>
              <a:t> </a:t>
            </a:r>
            <a:r>
              <a:rPr lang="en-US" sz="2400" dirty="0" smtClean="0"/>
              <a:t>logic problems. If PHP</a:t>
            </a:r>
            <a:r>
              <a:rPr lang="id-ID" sz="2400" dirty="0" smtClean="0"/>
              <a:t> </a:t>
            </a:r>
            <a:r>
              <a:rPr lang="en-US" sz="2400" dirty="0" smtClean="0"/>
              <a:t>finds that the first operand is TRUE, it won’t evaluate the second operand. </a:t>
            </a:r>
            <a:endParaRPr lang="id-ID" sz="2400" dirty="0" smtClean="0"/>
          </a:p>
          <a:p>
            <a:pPr marL="342900" indent="-342900">
              <a:lnSpc>
                <a:spcPct val="120000"/>
              </a:lnSpc>
              <a:buFont typeface="Arial" panose="020B0604020202020204" pitchFamily="34" charset="0"/>
              <a:buChar char="•"/>
            </a:pPr>
            <a:r>
              <a:rPr lang="en-US" sz="2400" dirty="0" smtClean="0"/>
              <a:t>While this saves execution time, you need to be careful that the</a:t>
            </a:r>
            <a:r>
              <a:rPr lang="id-ID" sz="2400" dirty="0" smtClean="0"/>
              <a:t> </a:t>
            </a:r>
            <a:r>
              <a:rPr lang="en-US" sz="2400" dirty="0" smtClean="0"/>
              <a:t>second operator doesn’t contain code that needs to be executed for</a:t>
            </a:r>
            <a:r>
              <a:rPr lang="id-ID" sz="2400" dirty="0" smtClean="0"/>
              <a:t> </a:t>
            </a:r>
            <a:r>
              <a:rPr lang="en-US" sz="2400" dirty="0" smtClean="0"/>
              <a:t>your program to work properly.</a:t>
            </a:r>
            <a:endParaRPr lang="id-ID"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Conditional</a:t>
            </a:r>
            <a:endParaRPr lang="id-ID" dirty="0"/>
          </a:p>
        </p:txBody>
      </p:sp>
      <p:sp>
        <p:nvSpPr>
          <p:cNvPr id="3" name="Content Placeholder 2"/>
          <p:cNvSpPr>
            <a:spLocks noGrp="1"/>
          </p:cNvSpPr>
          <p:nvPr>
            <p:ph idx="1"/>
          </p:nvPr>
        </p:nvSpPr>
        <p:spPr/>
        <p:txBody>
          <a:bodyPr/>
          <a:lstStyle/>
          <a:p>
            <a:r>
              <a:rPr lang="en-US" dirty="0" smtClean="0"/>
              <a:t>There</a:t>
            </a:r>
            <a:r>
              <a:rPr lang="id-ID" dirty="0" smtClean="0"/>
              <a:t> </a:t>
            </a:r>
            <a:r>
              <a:rPr lang="en-US" dirty="0" smtClean="0"/>
              <a:t>are three primary conditionals in PHP:</a:t>
            </a:r>
            <a:endParaRPr lang="id-ID" dirty="0" smtClean="0"/>
          </a:p>
          <a:p>
            <a:pPr lvl="1"/>
            <a:r>
              <a:rPr lang="en-US" dirty="0" smtClean="0"/>
              <a:t>if</a:t>
            </a:r>
          </a:p>
          <a:p>
            <a:pPr lvl="1"/>
            <a:r>
              <a:rPr lang="en-US" dirty="0" smtClean="0"/>
              <a:t>?:: (shorthand for an if statement)</a:t>
            </a:r>
          </a:p>
          <a:p>
            <a:pPr lvl="1"/>
            <a:r>
              <a:rPr lang="en-US" dirty="0" smtClean="0"/>
              <a:t>switch</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PHP Tags (2)</a:t>
            </a:r>
            <a:endParaRPr lang="id-ID" dirty="0"/>
          </a:p>
        </p:txBody>
      </p:sp>
      <p:sp>
        <p:nvSpPr>
          <p:cNvPr id="3" name="Content Placeholder 2"/>
          <p:cNvSpPr>
            <a:spLocks noGrp="1"/>
          </p:cNvSpPr>
          <p:nvPr>
            <p:ph sz="quarter" idx="1"/>
          </p:nvPr>
        </p:nvSpPr>
        <p:spPr/>
        <p:txBody>
          <a:bodyPr>
            <a:normAutofit/>
          </a:bodyPr>
          <a:lstStyle/>
          <a:p>
            <a:r>
              <a:rPr lang="id-ID" sz="2400" dirty="0" smtClean="0">
                <a:solidFill>
                  <a:schemeClr val="tx2"/>
                </a:solidFill>
              </a:rPr>
              <a:t>XML Style</a:t>
            </a:r>
          </a:p>
          <a:p>
            <a:pPr marL="357188" indent="0">
              <a:buNone/>
            </a:pPr>
            <a:r>
              <a:rPr lang="en-US" sz="2400" dirty="0" smtClean="0">
                <a:latin typeface="Consolas" panose="020B0609020204030204" pitchFamily="49" charset="0"/>
                <a:cs typeface="Courier New" panose="02070309020205020404" pitchFamily="49" charset="0"/>
              </a:rPr>
              <a:t>&lt;</a:t>
            </a:r>
            <a:r>
              <a:rPr lang="id-ID" sz="2400" dirty="0" smtClean="0">
                <a:latin typeface="Consolas" panose="020B0609020204030204" pitchFamily="49" charset="0"/>
                <a:cs typeface="Courier New" panose="02070309020205020404" pitchFamily="49" charset="0"/>
              </a:rPr>
              <a:t>?</a:t>
            </a:r>
            <a:r>
              <a:rPr lang="en-US" sz="2400" dirty="0" err="1" smtClean="0">
                <a:latin typeface="Consolas" panose="020B0609020204030204" pitchFamily="49" charset="0"/>
                <a:cs typeface="Courier New" panose="02070309020205020404" pitchFamily="49" charset="0"/>
              </a:rPr>
              <a:t>php</a:t>
            </a:r>
            <a:r>
              <a:rPr lang="en-US" sz="2400" dirty="0" smtClean="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echo '</a:t>
            </a:r>
            <a:r>
              <a:rPr lang="en-US" sz="2400" dirty="0" smtClean="0">
                <a:latin typeface="Consolas" panose="020B0609020204030204" pitchFamily="49" charset="0"/>
                <a:cs typeface="Courier New" panose="02070309020205020404" pitchFamily="49" charset="0"/>
              </a:rPr>
              <a:t>&lt;</a:t>
            </a:r>
            <a:r>
              <a:rPr lang="en-US" sz="2400" dirty="0">
                <a:latin typeface="Consolas" panose="020B0609020204030204" pitchFamily="49" charset="0"/>
                <a:cs typeface="Courier New" panose="02070309020205020404" pitchFamily="49" charset="0"/>
              </a:rPr>
              <a:t>p&gt;Order processed.&lt;/p</a:t>
            </a:r>
            <a:r>
              <a:rPr lang="en-US" sz="2400" dirty="0" smtClean="0">
                <a:latin typeface="Consolas" panose="020B0609020204030204" pitchFamily="49" charset="0"/>
                <a:cs typeface="Courier New" panose="02070309020205020404" pitchFamily="49" charset="0"/>
              </a:rPr>
              <a:t>&gt;'; </a:t>
            </a:r>
            <a:r>
              <a:rPr lang="en-US" sz="2400" dirty="0">
                <a:latin typeface="Consolas" panose="020B0609020204030204" pitchFamily="49" charset="0"/>
                <a:cs typeface="Courier New" panose="02070309020205020404" pitchFamily="49" charset="0"/>
              </a:rPr>
              <a:t>?&gt;</a:t>
            </a:r>
            <a:endParaRPr lang="id-ID" sz="2400" dirty="0" smtClean="0">
              <a:latin typeface="Consolas" panose="020B0609020204030204" pitchFamily="49" charset="0"/>
              <a:cs typeface="Courier New" panose="02070309020205020404" pitchFamily="49" charset="0"/>
            </a:endParaRPr>
          </a:p>
          <a:p>
            <a:r>
              <a:rPr lang="id-ID" sz="2400" dirty="0" smtClean="0">
                <a:solidFill>
                  <a:schemeClr val="tx2"/>
                </a:solidFill>
              </a:rPr>
              <a:t>Short Style</a:t>
            </a:r>
          </a:p>
          <a:p>
            <a:pPr marL="357188" indent="0">
              <a:buNone/>
            </a:pPr>
            <a:r>
              <a:rPr lang="en-US" sz="2400" dirty="0">
                <a:latin typeface="Consolas" panose="020B0609020204030204" pitchFamily="49" charset="0"/>
                <a:cs typeface="Courier New" panose="02070309020205020404" pitchFamily="49" charset="0"/>
              </a:rPr>
              <a:t>&lt;</a:t>
            </a:r>
            <a:r>
              <a:rPr lang="id-ID" sz="2400" dirty="0">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echo </a:t>
            </a:r>
            <a:r>
              <a:rPr lang="en-US" sz="2400" dirty="0" smtClean="0">
                <a:latin typeface="Consolas" panose="020B0609020204030204" pitchFamily="49" charset="0"/>
                <a:cs typeface="Courier New" panose="02070309020205020404" pitchFamily="49" charset="0"/>
              </a:rPr>
              <a:t>'&lt;p&gt;Order </a:t>
            </a:r>
            <a:r>
              <a:rPr lang="en-US" sz="2400" dirty="0">
                <a:latin typeface="Consolas" panose="020B0609020204030204" pitchFamily="49" charset="0"/>
                <a:cs typeface="Courier New" panose="02070309020205020404" pitchFamily="49" charset="0"/>
              </a:rPr>
              <a:t>processed.&lt;/p</a:t>
            </a:r>
            <a:r>
              <a:rPr lang="en-US" sz="2400" dirty="0" smtClean="0">
                <a:latin typeface="Consolas" panose="020B0609020204030204" pitchFamily="49" charset="0"/>
                <a:cs typeface="Courier New" panose="02070309020205020404" pitchFamily="49" charset="0"/>
              </a:rPr>
              <a:t>&gt;</a:t>
            </a:r>
            <a:r>
              <a:rPr lang="en-US" sz="2400" dirty="0">
                <a:latin typeface="Consolas" panose="020B0609020204030204" pitchFamily="49" charset="0"/>
                <a:cs typeface="Courier New" panose="02070309020205020404" pitchFamily="49" charset="0"/>
              </a:rPr>
              <a:t>'</a:t>
            </a:r>
            <a:r>
              <a:rPr lang="en-US" sz="2400" dirty="0" smtClean="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?&gt;</a:t>
            </a:r>
            <a:endParaRPr lang="id-ID" sz="2400" dirty="0">
              <a:latin typeface="Consolas" panose="020B0609020204030204" pitchFamily="49" charset="0"/>
              <a:cs typeface="Courier New" panose="02070309020205020404" pitchFamily="49" charset="0"/>
            </a:endParaRPr>
          </a:p>
          <a:p>
            <a:r>
              <a:rPr lang="id-ID" sz="2400" dirty="0" smtClean="0">
                <a:solidFill>
                  <a:schemeClr val="tx2"/>
                </a:solidFill>
              </a:rPr>
              <a:t>Script Style</a:t>
            </a:r>
          </a:p>
          <a:p>
            <a:pPr marL="357188" indent="0">
              <a:buNone/>
            </a:pPr>
            <a:r>
              <a:rPr lang="en-US" sz="2400" dirty="0">
                <a:latin typeface="Consolas" panose="020B0609020204030204" pitchFamily="49" charset="0"/>
                <a:cs typeface="Courier New" panose="02070309020205020404" pitchFamily="49" charset="0"/>
              </a:rPr>
              <a:t>&lt;</a:t>
            </a:r>
            <a:r>
              <a:rPr lang="id-ID" sz="2400" dirty="0">
                <a:latin typeface="Consolas" panose="020B0609020204030204" pitchFamily="49" charset="0"/>
                <a:cs typeface="Courier New" panose="02070309020205020404" pitchFamily="49" charset="0"/>
              </a:rPr>
              <a:t>script </a:t>
            </a:r>
            <a:r>
              <a:rPr lang="id-ID" sz="2400" dirty="0" smtClean="0">
                <a:latin typeface="Consolas" panose="020B0609020204030204" pitchFamily="49" charset="0"/>
                <a:cs typeface="Courier New" panose="02070309020205020404" pitchFamily="49" charset="0"/>
              </a:rPr>
              <a:t>language=</a:t>
            </a:r>
            <a:r>
              <a:rPr lang="en-US" sz="2400" dirty="0" smtClean="0">
                <a:latin typeface="Consolas" panose="020B0609020204030204" pitchFamily="49" charset="0"/>
                <a:cs typeface="Courier New" panose="02070309020205020404" pitchFamily="49" charset="0"/>
              </a:rPr>
              <a:t>"</a:t>
            </a:r>
            <a:r>
              <a:rPr lang="id-ID" sz="2400" dirty="0" smtClean="0">
                <a:latin typeface="Consolas" panose="020B0609020204030204" pitchFamily="49" charset="0"/>
                <a:cs typeface="Courier New" panose="02070309020205020404" pitchFamily="49" charset="0"/>
              </a:rPr>
              <a:t>php</a:t>
            </a:r>
            <a:r>
              <a:rPr lang="en-US" sz="2400" dirty="0" smtClean="0">
                <a:latin typeface="Consolas" panose="020B0609020204030204" pitchFamily="49" charset="0"/>
                <a:cs typeface="Courier New" panose="02070309020205020404" pitchFamily="49" charset="0"/>
              </a:rPr>
              <a:t>"</a:t>
            </a:r>
            <a:r>
              <a:rPr lang="id-ID" sz="2400" dirty="0" smtClean="0">
                <a:latin typeface="Consolas" panose="020B0609020204030204" pitchFamily="49" charset="0"/>
                <a:cs typeface="Courier New" panose="02070309020205020404" pitchFamily="49" charset="0"/>
              </a:rPr>
              <a:t>&gt;</a:t>
            </a:r>
            <a:r>
              <a:rPr lang="en-US" sz="2400" dirty="0" smtClean="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echo '</a:t>
            </a:r>
            <a:r>
              <a:rPr lang="en-US" sz="2400" dirty="0" smtClean="0">
                <a:latin typeface="Consolas" panose="020B0609020204030204" pitchFamily="49" charset="0"/>
                <a:cs typeface="Courier New" panose="02070309020205020404" pitchFamily="49" charset="0"/>
              </a:rPr>
              <a:t>&lt;</a:t>
            </a:r>
            <a:r>
              <a:rPr lang="en-US" sz="2400" dirty="0">
                <a:latin typeface="Consolas" panose="020B0609020204030204" pitchFamily="49" charset="0"/>
                <a:cs typeface="Courier New" panose="02070309020205020404" pitchFamily="49" charset="0"/>
              </a:rPr>
              <a:t>p&gt;Order processed.&lt;/p</a:t>
            </a:r>
            <a:r>
              <a:rPr lang="en-US" sz="2400" dirty="0" smtClean="0">
                <a:latin typeface="Consolas" panose="020B0609020204030204" pitchFamily="49" charset="0"/>
                <a:cs typeface="Courier New" panose="02070309020205020404" pitchFamily="49" charset="0"/>
              </a:rPr>
              <a:t>&gt;</a:t>
            </a:r>
            <a:r>
              <a:rPr lang="en-US" sz="2400" dirty="0">
                <a:latin typeface="Consolas" panose="020B0609020204030204" pitchFamily="49" charset="0"/>
                <a:cs typeface="Courier New" panose="02070309020205020404" pitchFamily="49" charset="0"/>
              </a:rPr>
              <a:t>'</a:t>
            </a:r>
            <a:r>
              <a:rPr lang="en-US" sz="2400" dirty="0" smtClean="0">
                <a:latin typeface="Consolas" panose="020B0609020204030204" pitchFamily="49" charset="0"/>
                <a:cs typeface="Courier New" panose="02070309020205020404" pitchFamily="49" charset="0"/>
              </a:rPr>
              <a:t>; </a:t>
            </a:r>
            <a:r>
              <a:rPr lang="id-ID" sz="2400" dirty="0">
                <a:latin typeface="Consolas" panose="020B0609020204030204" pitchFamily="49" charset="0"/>
                <a:cs typeface="Courier New" panose="02070309020205020404" pitchFamily="49" charset="0"/>
              </a:rPr>
              <a:t>&lt;/script&gt;</a:t>
            </a:r>
          </a:p>
          <a:p>
            <a:r>
              <a:rPr lang="id-ID" sz="2400" dirty="0" smtClean="0">
                <a:solidFill>
                  <a:schemeClr val="tx2"/>
                </a:solidFill>
              </a:rPr>
              <a:t>ASP Style</a:t>
            </a:r>
          </a:p>
          <a:p>
            <a:pPr marL="357188" indent="0">
              <a:buNone/>
            </a:pPr>
            <a:r>
              <a:rPr lang="en-US" sz="2400" dirty="0">
                <a:latin typeface="Consolas" panose="020B0609020204030204" pitchFamily="49" charset="0"/>
                <a:cs typeface="Courier New" panose="02070309020205020404" pitchFamily="49" charset="0"/>
              </a:rPr>
              <a:t>&lt;</a:t>
            </a:r>
            <a:r>
              <a:rPr lang="id-ID" sz="2400" dirty="0">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echo '</a:t>
            </a:r>
            <a:r>
              <a:rPr lang="en-US" sz="2400" dirty="0" smtClean="0">
                <a:latin typeface="Consolas" panose="020B0609020204030204" pitchFamily="49" charset="0"/>
                <a:cs typeface="Courier New" panose="02070309020205020404" pitchFamily="49" charset="0"/>
              </a:rPr>
              <a:t>&lt;</a:t>
            </a:r>
            <a:r>
              <a:rPr lang="en-US" sz="2400" dirty="0">
                <a:latin typeface="Consolas" panose="020B0609020204030204" pitchFamily="49" charset="0"/>
                <a:cs typeface="Courier New" panose="02070309020205020404" pitchFamily="49" charset="0"/>
              </a:rPr>
              <a:t>p&gt;Order processed.&lt;/p</a:t>
            </a:r>
            <a:r>
              <a:rPr lang="en-US" sz="2400" dirty="0" smtClean="0">
                <a:latin typeface="Consolas" panose="020B0609020204030204" pitchFamily="49" charset="0"/>
                <a:cs typeface="Courier New" panose="02070309020205020404" pitchFamily="49" charset="0"/>
              </a:rPr>
              <a:t>&gt;</a:t>
            </a:r>
            <a:r>
              <a:rPr lang="en-US" sz="2400" dirty="0">
                <a:latin typeface="Consolas" panose="020B0609020204030204" pitchFamily="49" charset="0"/>
                <a:cs typeface="Courier New" panose="02070309020205020404" pitchFamily="49" charset="0"/>
              </a:rPr>
              <a:t>'</a:t>
            </a:r>
            <a:r>
              <a:rPr lang="en-US" sz="2400" dirty="0" smtClean="0">
                <a:latin typeface="Consolas" panose="020B0609020204030204" pitchFamily="49" charset="0"/>
                <a:cs typeface="Courier New" panose="02070309020205020404" pitchFamily="49" charset="0"/>
              </a:rPr>
              <a:t>; </a:t>
            </a:r>
            <a:r>
              <a:rPr lang="id-ID" sz="2400" dirty="0">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&gt;</a:t>
            </a:r>
            <a:endParaRPr lang="id-ID" sz="2400" dirty="0">
              <a:latin typeface="Consolas" panose="020B0609020204030204" pitchFamily="49" charset="0"/>
              <a:cs typeface="Courier New" panose="02070309020205020404" pitchFamily="49" charset="0"/>
            </a:endParaRPr>
          </a:p>
          <a:p>
            <a:endParaRPr lang="id-ID" sz="2400" dirty="0"/>
          </a:p>
        </p:txBody>
      </p:sp>
    </p:spTree>
    <p:extLst>
      <p:ext uri="{BB962C8B-B14F-4D97-AF65-F5344CB8AC3E}">
        <p14:creationId xmlns:p14="http://schemas.microsoft.com/office/powerpoint/2010/main" val="2170939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IF Statement</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Single condition - If </a:t>
            </a:r>
          </a:p>
          <a:p>
            <a:pPr lvl="1">
              <a:buNone/>
            </a:pPr>
            <a:r>
              <a:rPr lang="en-US" dirty="0" smtClean="0">
                <a:latin typeface="Courier New" pitchFamily="49" charset="0"/>
                <a:cs typeface="Courier New" pitchFamily="49" charset="0"/>
              </a:rPr>
              <a:t>if (conditional expression){</a:t>
            </a:r>
          </a:p>
          <a:p>
            <a:pPr lvl="1">
              <a:buNone/>
            </a:pPr>
            <a:r>
              <a:rPr lang="en-US" dirty="0" smtClean="0">
                <a:latin typeface="Courier New" pitchFamily="49" charset="0"/>
                <a:cs typeface="Courier New" pitchFamily="49" charset="0"/>
              </a:rPr>
              <a:t>    block of code;</a:t>
            </a:r>
          </a:p>
          <a:p>
            <a:pPr lvl="1">
              <a:buNone/>
            </a:pPr>
            <a:r>
              <a:rPr lang="en-US" dirty="0" smtClean="0">
                <a:latin typeface="Courier New" pitchFamily="49" charset="0"/>
                <a:cs typeface="Courier New" pitchFamily="49" charset="0"/>
              </a:rPr>
              <a:t>}</a:t>
            </a:r>
            <a:endParaRPr lang="id-ID" dirty="0" smtClean="0"/>
          </a:p>
          <a:p>
            <a:r>
              <a:rPr lang="id-ID" dirty="0" smtClean="0"/>
              <a:t>Single condition - If-else</a:t>
            </a:r>
          </a:p>
          <a:p>
            <a:pPr lvl="1">
              <a:buNone/>
            </a:pPr>
            <a:r>
              <a:rPr lang="en-US" dirty="0" smtClean="0">
                <a:latin typeface="Courier New" pitchFamily="49" charset="0"/>
                <a:cs typeface="Courier New" pitchFamily="49" charset="0"/>
              </a:rPr>
              <a:t>if (conditional expression){</a:t>
            </a:r>
          </a:p>
          <a:p>
            <a:pPr lvl="1">
              <a:buNone/>
            </a:pPr>
            <a:r>
              <a:rPr lang="en-US" dirty="0" smtClean="0">
                <a:latin typeface="Courier New" pitchFamily="49" charset="0"/>
                <a:cs typeface="Courier New" pitchFamily="49" charset="0"/>
              </a:rPr>
              <a:t>    block of code;</a:t>
            </a:r>
          </a:p>
          <a:p>
            <a:pPr lvl="1">
              <a:buNone/>
            </a:pPr>
            <a:r>
              <a:rPr lang="en-US" dirty="0" smtClean="0">
                <a:latin typeface="Courier New" pitchFamily="49" charset="0"/>
                <a:cs typeface="Courier New" pitchFamily="49" charset="0"/>
              </a:rPr>
              <a:t>}</a:t>
            </a:r>
            <a:r>
              <a:rPr lang="id-ID" dirty="0" smtClean="0">
                <a:latin typeface="Courier New" pitchFamily="49" charset="0"/>
                <a:cs typeface="Courier New" pitchFamily="49" charset="0"/>
              </a:rPr>
              <a:t>else{</a:t>
            </a:r>
          </a:p>
          <a:p>
            <a:pPr lvl="1">
              <a:buNone/>
            </a:pPr>
            <a:r>
              <a:rPr lang="id-ID" dirty="0" smtClean="0">
                <a:latin typeface="Courier New" pitchFamily="49" charset="0"/>
                <a:cs typeface="Courier New" pitchFamily="49" charset="0"/>
              </a:rPr>
              <a:t>		 block of code;</a:t>
            </a:r>
          </a:p>
          <a:p>
            <a:pPr lvl="1">
              <a:buNone/>
            </a:pPr>
            <a:r>
              <a:rPr lang="id-ID" dirty="0" smtClean="0">
                <a:latin typeface="Courier New" pitchFamily="49" charset="0"/>
                <a:cs typeface="Courier New" pitchFamily="49" charset="0"/>
              </a:rPr>
              <a:t>}</a:t>
            </a:r>
            <a:endParaRPr lang="id-ID" dirty="0" smtClean="0"/>
          </a:p>
          <a:p>
            <a:endParaRPr lang="id-ID"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IF Statement</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Multiple condition</a:t>
            </a:r>
          </a:p>
          <a:p>
            <a:pPr lvl="1">
              <a:buNone/>
            </a:pPr>
            <a:r>
              <a:rPr lang="en-US" dirty="0" smtClean="0">
                <a:latin typeface="Courier New" pitchFamily="49" charset="0"/>
                <a:cs typeface="Courier New" pitchFamily="49" charset="0"/>
              </a:rPr>
              <a:t>if (conditional expression</a:t>
            </a:r>
            <a:r>
              <a:rPr lang="id-ID" dirty="0" smtClean="0">
                <a:latin typeface="Courier New" pitchFamily="49" charset="0"/>
                <a:cs typeface="Courier New" pitchFamily="49" charset="0"/>
              </a:rPr>
              <a:t> 1</a:t>
            </a:r>
            <a:r>
              <a:rPr lang="en-US" dirty="0" smtClean="0">
                <a:latin typeface="Courier New" pitchFamily="49" charset="0"/>
                <a:cs typeface="Courier New" pitchFamily="49" charset="0"/>
              </a:rPr>
              <a:t>){</a:t>
            </a:r>
          </a:p>
          <a:p>
            <a:pPr lvl="1">
              <a:buNone/>
            </a:pPr>
            <a:r>
              <a:rPr lang="en-US" dirty="0" smtClean="0">
                <a:latin typeface="Courier New" pitchFamily="49" charset="0"/>
                <a:cs typeface="Courier New" pitchFamily="49" charset="0"/>
              </a:rPr>
              <a:t>    block of code;</a:t>
            </a:r>
          </a:p>
          <a:p>
            <a:pPr lvl="1">
              <a:buNone/>
            </a:pPr>
            <a:r>
              <a:rPr lang="en-US" dirty="0" smtClean="0">
                <a:latin typeface="Courier New" pitchFamily="49" charset="0"/>
                <a:cs typeface="Courier New" pitchFamily="49" charset="0"/>
              </a:rPr>
              <a:t>}</a:t>
            </a:r>
            <a:r>
              <a:rPr lang="id-ID" dirty="0" smtClean="0">
                <a:latin typeface="Courier New" pitchFamily="49" charset="0"/>
                <a:cs typeface="Courier New" pitchFamily="49" charset="0"/>
              </a:rPr>
              <a:t>elseif (</a:t>
            </a:r>
            <a:r>
              <a:rPr lang="en-US" dirty="0" smtClean="0">
                <a:latin typeface="Courier New" pitchFamily="49" charset="0"/>
                <a:cs typeface="Courier New" pitchFamily="49" charset="0"/>
              </a:rPr>
              <a:t>conditional expression</a:t>
            </a:r>
            <a:r>
              <a:rPr lang="id-ID" dirty="0" smtClean="0">
                <a:latin typeface="Courier New" pitchFamily="49" charset="0"/>
                <a:cs typeface="Courier New" pitchFamily="49" charset="0"/>
              </a:rPr>
              <a:t> 2){</a:t>
            </a:r>
          </a:p>
          <a:p>
            <a:pPr lvl="1">
              <a:buNone/>
            </a:pPr>
            <a:r>
              <a:rPr lang="id-ID" dirty="0" smtClean="0">
                <a:latin typeface="Courier New" pitchFamily="49" charset="0"/>
                <a:cs typeface="Courier New" pitchFamily="49" charset="0"/>
              </a:rPr>
              <a:t>		 block of code;</a:t>
            </a:r>
          </a:p>
          <a:p>
            <a:pPr lvl="1">
              <a:buNone/>
            </a:pPr>
            <a:r>
              <a:rPr lang="id-ID" dirty="0" smtClean="0">
                <a:latin typeface="Courier New" pitchFamily="49" charset="0"/>
                <a:cs typeface="Courier New" pitchFamily="49" charset="0"/>
              </a:rPr>
              <a:t>}elseif (</a:t>
            </a:r>
            <a:r>
              <a:rPr lang="en-US" dirty="0" smtClean="0">
                <a:latin typeface="Courier New" pitchFamily="49" charset="0"/>
                <a:cs typeface="Courier New" pitchFamily="49" charset="0"/>
              </a:rPr>
              <a:t>conditional expression</a:t>
            </a:r>
            <a:r>
              <a:rPr lang="id-ID" dirty="0" smtClean="0">
                <a:latin typeface="Courier New" pitchFamily="49" charset="0"/>
                <a:cs typeface="Courier New" pitchFamily="49" charset="0"/>
              </a:rPr>
              <a:t> 3){</a:t>
            </a:r>
          </a:p>
          <a:p>
            <a:pPr lvl="1">
              <a:buNone/>
            </a:pPr>
            <a:r>
              <a:rPr lang="id-ID" dirty="0" smtClean="0">
                <a:latin typeface="Courier New" pitchFamily="49" charset="0"/>
                <a:cs typeface="Courier New" pitchFamily="49" charset="0"/>
              </a:rPr>
              <a:t>		 block of code;</a:t>
            </a:r>
          </a:p>
          <a:p>
            <a:pPr lvl="1">
              <a:buNone/>
            </a:pPr>
            <a:r>
              <a:rPr lang="id-ID" dirty="0" smtClean="0">
                <a:latin typeface="Courier New" pitchFamily="49" charset="0"/>
                <a:cs typeface="Courier New" pitchFamily="49" charset="0"/>
              </a:rPr>
              <a:t>}else{</a:t>
            </a:r>
          </a:p>
          <a:p>
            <a:pPr lvl="1">
              <a:buNone/>
            </a:pPr>
            <a:r>
              <a:rPr lang="id-ID" dirty="0" smtClean="0">
                <a:latin typeface="Courier New" pitchFamily="49" charset="0"/>
                <a:cs typeface="Courier New" pitchFamily="49" charset="0"/>
              </a:rPr>
              <a:t>		 block of code;</a:t>
            </a:r>
          </a:p>
          <a:p>
            <a:pPr lvl="1">
              <a:buNone/>
            </a:pPr>
            <a:r>
              <a:rPr lang="id-ID" dirty="0" smtClean="0">
                <a:latin typeface="Courier New" pitchFamily="49" charset="0"/>
                <a:cs typeface="Courier New" pitchFamily="49" charset="0"/>
              </a:rPr>
              <a:t>}</a:t>
            </a:r>
          </a:p>
          <a:p>
            <a:pPr lvl="1">
              <a:buNone/>
            </a:pPr>
            <a:endParaRPr lang="id-ID" dirty="0" smtClean="0">
              <a:latin typeface="Courier New" pitchFamily="49" charset="0"/>
              <a:cs typeface="Courier New" pitchFamily="49" charset="0"/>
            </a:endParaRPr>
          </a:p>
          <a:p>
            <a:pPr lvl="1">
              <a:buNone/>
            </a:pPr>
            <a:endParaRPr lang="id-ID" dirty="0" smtClean="0"/>
          </a:p>
          <a:p>
            <a:pPr>
              <a:buNone/>
            </a:pPr>
            <a:endParaRPr lang="id-ID" dirty="0" smtClean="0"/>
          </a:p>
          <a:p>
            <a:endParaRPr lang="id-ID"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 Operator</a:t>
            </a:r>
            <a:endParaRPr lang="id-ID" dirty="0"/>
          </a:p>
        </p:txBody>
      </p:sp>
      <p:sp>
        <p:nvSpPr>
          <p:cNvPr id="3" name="Content Placeholder 2"/>
          <p:cNvSpPr>
            <a:spLocks noGrp="1"/>
          </p:cNvSpPr>
          <p:nvPr>
            <p:ph idx="1"/>
          </p:nvPr>
        </p:nvSpPr>
        <p:spPr/>
        <p:txBody>
          <a:bodyPr>
            <a:noAutofit/>
          </a:bodyPr>
          <a:lstStyle/>
          <a:p>
            <a:r>
              <a:rPr lang="en-US" sz="2400" dirty="0" smtClean="0"/>
              <a:t>The ? operator is a ternary operator, which means it takes three operands. </a:t>
            </a:r>
            <a:endParaRPr lang="id-ID" sz="2400" dirty="0" smtClean="0"/>
          </a:p>
          <a:p>
            <a:r>
              <a:rPr lang="en-US" sz="2400" dirty="0" smtClean="0"/>
              <a:t>It works</a:t>
            </a:r>
            <a:r>
              <a:rPr lang="id-ID" sz="2400" dirty="0" smtClean="0"/>
              <a:t> </a:t>
            </a:r>
            <a:r>
              <a:rPr lang="en-US" sz="2400" dirty="0" smtClean="0"/>
              <a:t>like an if statement but returns a value from one of the two expressions. </a:t>
            </a:r>
            <a:endParaRPr lang="id-ID" sz="2400" dirty="0" smtClean="0"/>
          </a:p>
          <a:p>
            <a:r>
              <a:rPr lang="en-US" sz="2400" dirty="0" smtClean="0"/>
              <a:t>The conditional expression determines the value of the expression. </a:t>
            </a:r>
            <a:endParaRPr lang="id-ID" sz="2400" dirty="0" smtClean="0"/>
          </a:p>
          <a:p>
            <a:r>
              <a:rPr lang="en-US" sz="2400" dirty="0" smtClean="0"/>
              <a:t>A colon (:) is used to separate the expressions, as shown here:</a:t>
            </a:r>
          </a:p>
          <a:p>
            <a:pPr>
              <a:buNone/>
            </a:pPr>
            <a:r>
              <a:rPr lang="id-ID" sz="2400" dirty="0" smtClean="0"/>
              <a:t>	</a:t>
            </a:r>
            <a:r>
              <a:rPr lang="en-US" sz="2000" dirty="0" smtClean="0">
                <a:latin typeface="Courier New" pitchFamily="49" charset="0"/>
                <a:cs typeface="Courier New" pitchFamily="49" charset="0"/>
              </a:rPr>
              <a:t>{expression} ? </a:t>
            </a:r>
            <a:r>
              <a:rPr lang="en-US" sz="2000" dirty="0" err="1" smtClean="0">
                <a:latin typeface="Courier New" pitchFamily="49" charset="0"/>
                <a:cs typeface="Courier New" pitchFamily="49" charset="0"/>
              </a:rPr>
              <a:t>return_when_expression_true</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return_when_expression_false</a:t>
            </a:r>
            <a:r>
              <a:rPr lang="en-US" sz="2000" dirty="0" smtClean="0">
                <a:latin typeface="Courier New" pitchFamily="49" charset="0"/>
                <a:cs typeface="Courier New" pitchFamily="49" charset="0"/>
              </a:rPr>
              <a:t>;</a:t>
            </a:r>
            <a:endParaRPr lang="id-ID"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 Operator</a:t>
            </a:r>
            <a:endParaRPr lang="id-ID" dirty="0"/>
          </a:p>
        </p:txBody>
      </p:sp>
      <p:sp>
        <p:nvSpPr>
          <p:cNvPr id="3" name="Content Placeholder 2"/>
          <p:cNvSpPr>
            <a:spLocks noGrp="1"/>
          </p:cNvSpPr>
          <p:nvPr>
            <p:ph idx="1"/>
          </p:nvPr>
        </p:nvSpPr>
        <p:spPr/>
        <p:txBody>
          <a:bodyPr>
            <a:normAutofit/>
          </a:bodyPr>
          <a:lstStyle/>
          <a:p>
            <a:pPr>
              <a:buNone/>
            </a:pPr>
            <a:r>
              <a:rPr lang="en-US" sz="2800" dirty="0" smtClean="0">
                <a:latin typeface="Courier New" pitchFamily="49" charset="0"/>
                <a:cs typeface="Courier New" pitchFamily="49" charset="0"/>
              </a:rPr>
              <a:t>&lt;?</a:t>
            </a:r>
            <a:r>
              <a:rPr lang="en-US" sz="2800" dirty="0" err="1" smtClean="0">
                <a:latin typeface="Courier New" pitchFamily="49" charset="0"/>
                <a:cs typeface="Courier New" pitchFamily="49" charset="0"/>
              </a:rPr>
              <a:t>php</a:t>
            </a:r>
            <a:endParaRPr lang="en-US" sz="2800" dirty="0" smtClean="0">
              <a:latin typeface="Courier New" pitchFamily="49" charset="0"/>
              <a:cs typeface="Courier New" pitchFamily="49" charset="0"/>
            </a:endParaRPr>
          </a:p>
          <a:p>
            <a:pPr lvl="1">
              <a:buNone/>
            </a:pP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logged_in</a:t>
            </a:r>
            <a:r>
              <a:rPr lang="en-US" sz="2400" dirty="0" smtClean="0">
                <a:latin typeface="Courier New" pitchFamily="49" charset="0"/>
                <a:cs typeface="Courier New" pitchFamily="49" charset="0"/>
              </a:rPr>
              <a:t> = TRUE;</a:t>
            </a:r>
          </a:p>
          <a:p>
            <a:pPr lvl="1">
              <a:buNone/>
            </a:pPr>
            <a:r>
              <a:rPr lang="en-US" sz="2400" dirty="0" smtClean="0">
                <a:latin typeface="Courier New" pitchFamily="49" charset="0"/>
                <a:cs typeface="Courier New" pitchFamily="49" charset="0"/>
              </a:rPr>
              <a:t>$user = "Admin";</a:t>
            </a:r>
          </a:p>
          <a:p>
            <a:pPr lvl="1">
              <a:buNone/>
            </a:pPr>
            <a:r>
              <a:rPr lang="en-US" sz="2400" dirty="0" smtClean="0">
                <a:latin typeface="Courier New" pitchFamily="49" charset="0"/>
                <a:cs typeface="Courier New" pitchFamily="49" charset="0"/>
              </a:rPr>
              <a:t>$banner = ($</a:t>
            </a:r>
            <a:r>
              <a:rPr lang="en-US" sz="2400" dirty="0" err="1" smtClean="0">
                <a:latin typeface="Courier New" pitchFamily="49" charset="0"/>
                <a:cs typeface="Courier New" pitchFamily="49" charset="0"/>
              </a:rPr>
              <a:t>logged_in</a:t>
            </a:r>
            <a:r>
              <a:rPr lang="en-US" sz="2400" dirty="0" smtClean="0">
                <a:latin typeface="Courier New" pitchFamily="49" charset="0"/>
                <a:cs typeface="Courier New" pitchFamily="49" charset="0"/>
              </a:rPr>
              <a:t>==TRUE)?"Welcome back, $user!":"Please login.";</a:t>
            </a:r>
          </a:p>
          <a:p>
            <a:pPr lvl="1">
              <a:buNone/>
            </a:pPr>
            <a:r>
              <a:rPr lang="en-US" sz="2400" dirty="0" smtClean="0">
                <a:latin typeface="Courier New" pitchFamily="49" charset="0"/>
                <a:cs typeface="Courier New" pitchFamily="49" charset="0"/>
              </a:rPr>
              <a:t>echo "$banner";</a:t>
            </a:r>
          </a:p>
          <a:p>
            <a:pPr>
              <a:buNone/>
            </a:pPr>
            <a:r>
              <a:rPr lang="en-US" sz="2800" dirty="0" smtClean="0">
                <a:latin typeface="Courier New" pitchFamily="49" charset="0"/>
                <a:cs typeface="Courier New" pitchFamily="49" charset="0"/>
              </a:rPr>
              <a:t>?&gt;</a:t>
            </a:r>
            <a:endParaRPr lang="id-ID" sz="2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switch Statement</a:t>
            </a:r>
            <a:endParaRPr lang="id-ID" dirty="0"/>
          </a:p>
        </p:txBody>
      </p:sp>
      <p:sp>
        <p:nvSpPr>
          <p:cNvPr id="3" name="Content Placeholder 2"/>
          <p:cNvSpPr>
            <a:spLocks noGrp="1"/>
          </p:cNvSpPr>
          <p:nvPr>
            <p:ph idx="1"/>
          </p:nvPr>
        </p:nvSpPr>
        <p:spPr/>
        <p:txBody>
          <a:bodyPr>
            <a:noAutofit/>
          </a:bodyPr>
          <a:lstStyle/>
          <a:p>
            <a:r>
              <a:rPr lang="en-US" sz="2000" dirty="0" smtClean="0"/>
              <a:t>The switch statement compares an expression to numerous values.</a:t>
            </a:r>
            <a:endParaRPr lang="id-ID" sz="2000" dirty="0" smtClean="0"/>
          </a:p>
          <a:p>
            <a:pPr>
              <a:spcAft>
                <a:spcPts val="1200"/>
              </a:spcAft>
            </a:pPr>
            <a:r>
              <a:rPr lang="id-ID" sz="2000" dirty="0" smtClean="0"/>
              <a:t>I</a:t>
            </a:r>
            <a:r>
              <a:rPr lang="en-US" sz="2000" dirty="0" smtClean="0"/>
              <a:t>f you want only the code in the matching block to execute, place a </a:t>
            </a:r>
            <a:r>
              <a:rPr lang="en-US" sz="2000" dirty="0" smtClean="0">
                <a:latin typeface="Courier New" pitchFamily="49" charset="0"/>
                <a:cs typeface="Courier New" pitchFamily="49" charset="0"/>
              </a:rPr>
              <a:t>break</a:t>
            </a:r>
            <a:r>
              <a:rPr lang="en-US" sz="2000" dirty="0" smtClean="0"/>
              <a:t> keyword at</a:t>
            </a:r>
            <a:r>
              <a:rPr lang="id-ID" sz="2000" dirty="0" smtClean="0"/>
              <a:t> </a:t>
            </a:r>
            <a:r>
              <a:rPr lang="en-US" sz="2000" dirty="0" smtClean="0"/>
              <a:t>the end of that block.</a:t>
            </a:r>
            <a:endParaRPr lang="id-ID" sz="2000" dirty="0" smtClean="0"/>
          </a:p>
          <a:p>
            <a:pPr>
              <a:spcBef>
                <a:spcPts val="0"/>
              </a:spcBef>
              <a:buNone/>
            </a:pPr>
            <a:r>
              <a:rPr lang="en-US" sz="2000" dirty="0" smtClean="0">
                <a:latin typeface="Courier New" pitchFamily="49" charset="0"/>
                <a:cs typeface="Courier New" pitchFamily="49" charset="0"/>
              </a:rPr>
              <a:t>switch ($action) {</a:t>
            </a:r>
          </a:p>
          <a:p>
            <a:pPr>
              <a:spcBef>
                <a:spcPts val="0"/>
              </a:spcBef>
              <a:buNone/>
            </a:pPr>
            <a:r>
              <a:rPr lang="en-US" sz="2000" dirty="0" smtClean="0">
                <a:latin typeface="Courier New" pitchFamily="49" charset="0"/>
                <a:cs typeface="Courier New" pitchFamily="49" charset="0"/>
              </a:rPr>
              <a:t>    case "ADD":</a:t>
            </a:r>
          </a:p>
          <a:p>
            <a:pPr>
              <a:spcBef>
                <a:spcPts val="0"/>
              </a:spcBef>
              <a:buNone/>
            </a:pPr>
            <a:r>
              <a:rPr lang="en-US" sz="2000" dirty="0" smtClean="0">
                <a:latin typeface="Courier New" pitchFamily="49" charset="0"/>
                <a:cs typeface="Courier New" pitchFamily="49" charset="0"/>
              </a:rPr>
              <a:t>        echo "Perform actions for adding.";</a:t>
            </a:r>
          </a:p>
          <a:p>
            <a:pPr>
              <a:spcBef>
                <a:spcPts val="0"/>
              </a:spcBef>
              <a:buNone/>
            </a:pPr>
            <a:r>
              <a:rPr lang="en-US" sz="2000" dirty="0" smtClean="0">
                <a:latin typeface="Courier New" pitchFamily="49" charset="0"/>
                <a:cs typeface="Courier New" pitchFamily="49" charset="0"/>
              </a:rPr>
              <a:t>        break;</a:t>
            </a:r>
          </a:p>
          <a:p>
            <a:pPr>
              <a:spcBef>
                <a:spcPts val="0"/>
              </a:spcBef>
              <a:buNone/>
            </a:pPr>
            <a:r>
              <a:rPr lang="en-US" sz="2000" dirty="0" smtClean="0">
                <a:latin typeface="Courier New" pitchFamily="49" charset="0"/>
                <a:cs typeface="Courier New" pitchFamily="49" charset="0"/>
              </a:rPr>
              <a:t>    case "MODIFY":</a:t>
            </a:r>
          </a:p>
          <a:p>
            <a:pPr>
              <a:spcBef>
                <a:spcPts val="0"/>
              </a:spcBef>
              <a:buNone/>
            </a:pPr>
            <a:r>
              <a:rPr lang="en-US" sz="2000" dirty="0" smtClean="0">
                <a:latin typeface="Courier New" pitchFamily="49" charset="0"/>
                <a:cs typeface="Courier New" pitchFamily="49" charset="0"/>
              </a:rPr>
              <a:t>        echo "Perform actions for modifying.";</a:t>
            </a:r>
          </a:p>
          <a:p>
            <a:pPr>
              <a:spcBef>
                <a:spcPts val="0"/>
              </a:spcBef>
              <a:buNone/>
            </a:pPr>
            <a:r>
              <a:rPr lang="en-US" sz="2000" dirty="0" smtClean="0">
                <a:latin typeface="Courier New" pitchFamily="49" charset="0"/>
                <a:cs typeface="Courier New" pitchFamily="49" charset="0"/>
              </a:rPr>
              <a:t>        break;</a:t>
            </a:r>
          </a:p>
          <a:p>
            <a:pPr>
              <a:spcBef>
                <a:spcPts val="0"/>
              </a:spcBef>
              <a:buNone/>
            </a:pPr>
            <a:r>
              <a:rPr lang="en-US" sz="2000" dirty="0" smtClean="0">
                <a:latin typeface="Courier New" pitchFamily="49" charset="0"/>
                <a:cs typeface="Courier New" pitchFamily="49" charset="0"/>
              </a:rPr>
              <a:t>    case "DELETE":</a:t>
            </a:r>
          </a:p>
          <a:p>
            <a:pPr>
              <a:spcBef>
                <a:spcPts val="0"/>
              </a:spcBef>
              <a:buNone/>
            </a:pPr>
            <a:r>
              <a:rPr lang="en-US" sz="2000" dirty="0" smtClean="0">
                <a:latin typeface="Courier New" pitchFamily="49" charset="0"/>
                <a:cs typeface="Courier New" pitchFamily="49" charset="0"/>
              </a:rPr>
              <a:t>        echo "Perform actions for deleting.";</a:t>
            </a:r>
          </a:p>
          <a:p>
            <a:pPr>
              <a:spcBef>
                <a:spcPts val="0"/>
              </a:spcBef>
              <a:buNone/>
            </a:pPr>
            <a:r>
              <a:rPr lang="en-US" sz="2000" dirty="0" smtClean="0">
                <a:latin typeface="Courier New" pitchFamily="49" charset="0"/>
                <a:cs typeface="Courier New" pitchFamily="49" charset="0"/>
              </a:rPr>
              <a:t>        break;</a:t>
            </a:r>
          </a:p>
          <a:p>
            <a:pPr>
              <a:spcBef>
                <a:spcPts val="0"/>
              </a:spcBef>
              <a:buNone/>
            </a:pPr>
            <a:r>
              <a:rPr lang="en-US" sz="2000" dirty="0" smtClean="0">
                <a:latin typeface="Courier New" pitchFamily="49" charset="0"/>
                <a:cs typeface="Courier New" pitchFamily="49" charset="0"/>
              </a:rPr>
              <a:t>}</a:t>
            </a:r>
            <a:endParaRPr lang="id-ID"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switch Statement</a:t>
            </a:r>
            <a:endParaRPr lang="id-ID" dirty="0"/>
          </a:p>
        </p:txBody>
      </p:sp>
      <p:sp>
        <p:nvSpPr>
          <p:cNvPr id="3" name="Content Placeholder 2"/>
          <p:cNvSpPr>
            <a:spLocks noGrp="1"/>
          </p:cNvSpPr>
          <p:nvPr>
            <p:ph idx="1"/>
          </p:nvPr>
        </p:nvSpPr>
        <p:spPr>
          <a:xfrm>
            <a:off x="457200" y="1600200"/>
            <a:ext cx="8472518" cy="4525963"/>
          </a:xfrm>
        </p:spPr>
        <p:txBody>
          <a:bodyPr>
            <a:normAutofit fontScale="85000" lnSpcReduction="20000"/>
          </a:bodyPr>
          <a:lstStyle/>
          <a:p>
            <a:pPr>
              <a:spcAft>
                <a:spcPts val="1200"/>
              </a:spcAft>
            </a:pPr>
            <a:r>
              <a:rPr lang="id-ID" dirty="0" smtClean="0"/>
              <a:t>Without break keyword:</a:t>
            </a:r>
          </a:p>
          <a:p>
            <a:pPr>
              <a:buNone/>
            </a:pPr>
            <a:r>
              <a:rPr lang="en-US" sz="2400" dirty="0" smtClean="0">
                <a:latin typeface="Courier New" pitchFamily="49" charset="0"/>
                <a:cs typeface="Courier New" pitchFamily="49" charset="0"/>
              </a:rPr>
              <a:t>switch ($action) {</a:t>
            </a:r>
          </a:p>
          <a:p>
            <a:pPr>
              <a:buNone/>
            </a:pPr>
            <a:r>
              <a:rPr lang="en-US" sz="2400" dirty="0" smtClean="0">
                <a:latin typeface="Courier New" pitchFamily="49" charset="0"/>
                <a:cs typeface="Courier New" pitchFamily="49" charset="0"/>
              </a:rPr>
              <a:t>  case "ADD":</a:t>
            </a:r>
          </a:p>
          <a:p>
            <a:pPr>
              <a:buNone/>
            </a:pPr>
            <a:r>
              <a:rPr lang="en-US" sz="2400" dirty="0" smtClean="0">
                <a:latin typeface="Courier New" pitchFamily="49" charset="0"/>
                <a:cs typeface="Courier New" pitchFamily="49" charset="0"/>
              </a:rPr>
              <a:t>    echo "Perform actions for adding</a:t>
            </a:r>
            <a:r>
              <a:rPr lang="id-ID" sz="2400" dirty="0" smtClean="0">
                <a:latin typeface="Courier New" pitchFamily="49" charset="0"/>
                <a:cs typeface="Courier New" pitchFamily="49" charset="0"/>
              </a:rPr>
              <a:t>&lt;br /&gt;</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case "MODIFY":</a:t>
            </a:r>
          </a:p>
          <a:p>
            <a:pPr>
              <a:buNone/>
            </a:pPr>
            <a:r>
              <a:rPr lang="en-US" sz="2400" dirty="0" smtClean="0">
                <a:latin typeface="Courier New" pitchFamily="49" charset="0"/>
                <a:cs typeface="Courier New" pitchFamily="49" charset="0"/>
              </a:rPr>
              <a:t>    echo "Perform actions for modifying</a:t>
            </a:r>
            <a:r>
              <a:rPr lang="id-ID" sz="2400" dirty="0" smtClean="0">
                <a:latin typeface="Courier New" pitchFamily="49" charset="0"/>
                <a:cs typeface="Courier New" pitchFamily="49" charset="0"/>
              </a:rPr>
              <a:t> &lt;br /&gt;</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case "DELETE":</a:t>
            </a:r>
          </a:p>
          <a:p>
            <a:pPr>
              <a:buNone/>
            </a:pPr>
            <a:r>
              <a:rPr lang="en-US" sz="2400" dirty="0" smtClean="0">
                <a:latin typeface="Courier New" pitchFamily="49" charset="0"/>
                <a:cs typeface="Courier New" pitchFamily="49" charset="0"/>
              </a:rPr>
              <a:t>    echo "Perform actions for deleting</a:t>
            </a:r>
            <a:r>
              <a:rPr lang="id-ID" sz="2400" dirty="0" smtClean="0">
                <a:latin typeface="Courier New" pitchFamily="49" charset="0"/>
                <a:cs typeface="Courier New" pitchFamily="49" charset="0"/>
              </a:rPr>
              <a:t> &lt;br /&gt;</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spcAft>
                <a:spcPts val="1200"/>
              </a:spcAft>
            </a:pPr>
            <a:r>
              <a:rPr lang="id-ID" dirty="0" smtClean="0"/>
              <a:t>If </a:t>
            </a:r>
            <a:r>
              <a:rPr lang="en-US" dirty="0" smtClean="0">
                <a:latin typeface="Courier New" pitchFamily="49" charset="0"/>
                <a:cs typeface="Courier New" pitchFamily="49" charset="0"/>
              </a:rPr>
              <a:t>($action</a:t>
            </a:r>
            <a:r>
              <a:rPr lang="id-ID" dirty="0" smtClean="0">
                <a:latin typeface="Courier New" pitchFamily="49" charset="0"/>
                <a:cs typeface="Courier New" pitchFamily="49" charset="0"/>
              </a:rPr>
              <a:t>==</a:t>
            </a:r>
            <a:r>
              <a:rPr lang="en-US" dirty="0" smtClean="0">
                <a:latin typeface="Courier New" pitchFamily="49" charset="0"/>
                <a:cs typeface="Courier New" pitchFamily="49" charset="0"/>
              </a:rPr>
              <a:t>"ADD"</a:t>
            </a:r>
            <a:r>
              <a:rPr lang="id-ID" dirty="0" smtClean="0">
                <a:latin typeface="Courier New" pitchFamily="49" charset="0"/>
                <a:cs typeface="Courier New" pitchFamily="49" charset="0"/>
              </a:rPr>
              <a:t>), </a:t>
            </a:r>
            <a:r>
              <a:rPr lang="id-ID" dirty="0" smtClean="0">
                <a:cs typeface="Courier New" pitchFamily="49" charset="0"/>
              </a:rPr>
              <a:t>the output will be:</a:t>
            </a:r>
          </a:p>
          <a:p>
            <a:pPr lvl="1">
              <a:buNone/>
            </a:pPr>
            <a:r>
              <a:rPr lang="en-US" sz="2400" dirty="0" smtClean="0">
                <a:latin typeface="Courier New" pitchFamily="49" charset="0"/>
                <a:cs typeface="Courier New" pitchFamily="49" charset="0"/>
              </a:rPr>
              <a:t>Perform actions for adding</a:t>
            </a:r>
            <a:endParaRPr lang="id-ID" sz="2400" dirty="0" smtClean="0">
              <a:latin typeface="Courier New" pitchFamily="49" charset="0"/>
              <a:cs typeface="Courier New" pitchFamily="49" charset="0"/>
            </a:endParaRPr>
          </a:p>
          <a:p>
            <a:pPr lvl="1">
              <a:buNone/>
            </a:pPr>
            <a:r>
              <a:rPr lang="en-US" sz="2400" dirty="0" smtClean="0">
                <a:latin typeface="Courier New" pitchFamily="49" charset="0"/>
                <a:cs typeface="Courier New" pitchFamily="49" charset="0"/>
              </a:rPr>
              <a:t>Perform actions for modifying</a:t>
            </a:r>
            <a:endParaRPr lang="id-ID" sz="2400" dirty="0" smtClean="0">
              <a:latin typeface="Courier New" pitchFamily="49" charset="0"/>
              <a:cs typeface="Courier New" pitchFamily="49" charset="0"/>
            </a:endParaRPr>
          </a:p>
          <a:p>
            <a:pPr lvl="1">
              <a:buNone/>
            </a:pPr>
            <a:r>
              <a:rPr lang="en-US" sz="2400" dirty="0" smtClean="0">
                <a:latin typeface="Courier New" pitchFamily="49" charset="0"/>
                <a:cs typeface="Courier New" pitchFamily="49" charset="0"/>
              </a:rPr>
              <a:t>Perform actions for deleting</a:t>
            </a:r>
            <a:endParaRPr lang="id-ID" dirty="0" smtClean="0">
              <a:latin typeface="Courier New" pitchFamily="49" charset="0"/>
              <a:cs typeface="Courier New" pitchFamily="49" charset="0"/>
            </a:endParaRPr>
          </a:p>
          <a:p>
            <a:endParaRPr lang="id-ID" dirty="0" smtClean="0"/>
          </a:p>
          <a:p>
            <a:pPr>
              <a:buNone/>
            </a:pPr>
            <a:endParaRPr lang="id-ID" dirty="0" smtClean="0">
              <a:latin typeface="Courier New" pitchFamily="49" charset="0"/>
              <a:cs typeface="Courier New" pitchFamily="49" charset="0"/>
            </a:endParaRPr>
          </a:p>
          <a:p>
            <a:pPr>
              <a:buNone/>
            </a:pPr>
            <a:endParaRPr lang="id-ID"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switch Statement</a:t>
            </a:r>
            <a:endParaRPr lang="id-ID" dirty="0"/>
          </a:p>
        </p:txBody>
      </p:sp>
      <p:sp>
        <p:nvSpPr>
          <p:cNvPr id="3" name="Content Placeholder 2"/>
          <p:cNvSpPr>
            <a:spLocks noGrp="1"/>
          </p:cNvSpPr>
          <p:nvPr>
            <p:ph idx="1"/>
          </p:nvPr>
        </p:nvSpPr>
        <p:spPr/>
        <p:txBody>
          <a:bodyPr>
            <a:normAutofit fontScale="70000" lnSpcReduction="20000"/>
          </a:bodyPr>
          <a:lstStyle/>
          <a:p>
            <a:pPr>
              <a:spcAft>
                <a:spcPts val="1200"/>
              </a:spcAft>
            </a:pPr>
            <a:r>
              <a:rPr lang="id-ID" dirty="0" smtClean="0"/>
              <a:t>Using default:</a:t>
            </a:r>
          </a:p>
          <a:p>
            <a:pPr>
              <a:spcBef>
                <a:spcPts val="0"/>
              </a:spcBef>
              <a:buNone/>
            </a:pPr>
            <a:r>
              <a:rPr lang="en-US" dirty="0" smtClean="0">
                <a:latin typeface="Courier New" pitchFamily="49" charset="0"/>
                <a:cs typeface="Courier New" pitchFamily="49" charset="0"/>
              </a:rPr>
              <a:t>switch ($action) {</a:t>
            </a:r>
          </a:p>
          <a:p>
            <a:pPr>
              <a:spcBef>
                <a:spcPts val="0"/>
              </a:spcBef>
              <a:buNone/>
            </a:pPr>
            <a:r>
              <a:rPr lang="en-US" dirty="0" smtClean="0">
                <a:latin typeface="Courier New" pitchFamily="49" charset="0"/>
                <a:cs typeface="Courier New" pitchFamily="49" charset="0"/>
              </a:rPr>
              <a:t>    case "ADD":</a:t>
            </a:r>
          </a:p>
          <a:p>
            <a:pPr>
              <a:spcBef>
                <a:spcPts val="0"/>
              </a:spcBef>
              <a:buNone/>
            </a:pPr>
            <a:r>
              <a:rPr lang="en-US" dirty="0" smtClean="0">
                <a:latin typeface="Courier New" pitchFamily="49" charset="0"/>
                <a:cs typeface="Courier New" pitchFamily="49" charset="0"/>
              </a:rPr>
              <a:t>        echo "Perform actions for adding.";</a:t>
            </a:r>
          </a:p>
          <a:p>
            <a:pPr>
              <a:spcBef>
                <a:spcPts val="0"/>
              </a:spcBef>
              <a:buNone/>
            </a:pPr>
            <a:r>
              <a:rPr lang="en-US" dirty="0" smtClean="0">
                <a:latin typeface="Courier New" pitchFamily="49" charset="0"/>
                <a:cs typeface="Courier New" pitchFamily="49" charset="0"/>
              </a:rPr>
              <a:t>        break;</a:t>
            </a:r>
          </a:p>
          <a:p>
            <a:pPr>
              <a:spcBef>
                <a:spcPts val="0"/>
              </a:spcBef>
              <a:buNone/>
            </a:pPr>
            <a:r>
              <a:rPr lang="en-US" dirty="0" smtClean="0">
                <a:latin typeface="Courier New" pitchFamily="49" charset="0"/>
                <a:cs typeface="Courier New" pitchFamily="49" charset="0"/>
              </a:rPr>
              <a:t>    case "MODIFY":</a:t>
            </a:r>
          </a:p>
          <a:p>
            <a:pPr>
              <a:spcBef>
                <a:spcPts val="0"/>
              </a:spcBef>
              <a:buNone/>
            </a:pPr>
            <a:r>
              <a:rPr lang="en-US" dirty="0" smtClean="0">
                <a:latin typeface="Courier New" pitchFamily="49" charset="0"/>
                <a:cs typeface="Courier New" pitchFamily="49" charset="0"/>
              </a:rPr>
              <a:t>        echo "Perform actions for modifying.";</a:t>
            </a:r>
          </a:p>
          <a:p>
            <a:pPr>
              <a:spcBef>
                <a:spcPts val="0"/>
              </a:spcBef>
              <a:buNone/>
            </a:pPr>
            <a:r>
              <a:rPr lang="en-US" dirty="0" smtClean="0">
                <a:latin typeface="Courier New" pitchFamily="49" charset="0"/>
                <a:cs typeface="Courier New" pitchFamily="49" charset="0"/>
              </a:rPr>
              <a:t>        break;</a:t>
            </a:r>
          </a:p>
          <a:p>
            <a:pPr>
              <a:spcBef>
                <a:spcPts val="0"/>
              </a:spcBef>
              <a:buNone/>
            </a:pPr>
            <a:r>
              <a:rPr lang="en-US" dirty="0" smtClean="0">
                <a:latin typeface="Courier New" pitchFamily="49" charset="0"/>
                <a:cs typeface="Courier New" pitchFamily="49" charset="0"/>
              </a:rPr>
              <a:t>    case "DELETE":</a:t>
            </a:r>
          </a:p>
          <a:p>
            <a:pPr>
              <a:spcBef>
                <a:spcPts val="0"/>
              </a:spcBef>
              <a:buNone/>
            </a:pPr>
            <a:r>
              <a:rPr lang="en-US" dirty="0" smtClean="0">
                <a:latin typeface="Courier New" pitchFamily="49" charset="0"/>
                <a:cs typeface="Courier New" pitchFamily="49" charset="0"/>
              </a:rPr>
              <a:t>        echo "Perform actions for deleting.";</a:t>
            </a:r>
          </a:p>
          <a:p>
            <a:pPr>
              <a:spcBef>
                <a:spcPts val="0"/>
              </a:spcBef>
              <a:buNone/>
            </a:pPr>
            <a:r>
              <a:rPr lang="en-US" dirty="0" smtClean="0">
                <a:latin typeface="Courier New" pitchFamily="49" charset="0"/>
                <a:cs typeface="Courier New" pitchFamily="49" charset="0"/>
              </a:rPr>
              <a:t>        break;</a:t>
            </a:r>
            <a:endParaRPr lang="id-ID" dirty="0" smtClean="0">
              <a:latin typeface="Courier New" pitchFamily="49" charset="0"/>
              <a:cs typeface="Courier New" pitchFamily="49" charset="0"/>
            </a:endParaRPr>
          </a:p>
          <a:p>
            <a:pPr>
              <a:spcBef>
                <a:spcPts val="0"/>
              </a:spcBef>
              <a:buNone/>
            </a:pPr>
            <a:r>
              <a:rPr lang="id-ID" dirty="0" smtClean="0">
                <a:latin typeface="Courier New" pitchFamily="49" charset="0"/>
                <a:cs typeface="Courier New" pitchFamily="49" charset="0"/>
              </a:rPr>
              <a:t>	  </a:t>
            </a:r>
            <a:r>
              <a:rPr lang="en-US" dirty="0" smtClean="0">
                <a:latin typeface="Courier New" pitchFamily="49" charset="0"/>
                <a:cs typeface="Courier New" pitchFamily="49" charset="0"/>
              </a:rPr>
              <a:t>default:</a:t>
            </a:r>
          </a:p>
          <a:p>
            <a:pPr>
              <a:spcBef>
                <a:spcPts val="0"/>
              </a:spcBef>
              <a:buNone/>
            </a:pPr>
            <a:r>
              <a:rPr lang="en-US" dirty="0" smtClean="0">
                <a:latin typeface="Courier New" pitchFamily="49" charset="0"/>
                <a:cs typeface="Courier New" pitchFamily="49" charset="0"/>
              </a:rPr>
              <a:t>        echo "Error: Action must be either ADD, MODIFY, or DELETE.";</a:t>
            </a:r>
          </a:p>
          <a:p>
            <a:pPr>
              <a:spcBef>
                <a:spcPts val="0"/>
              </a:spcBef>
              <a:buNone/>
            </a:pPr>
            <a:r>
              <a:rPr lang="en-US" dirty="0" smtClean="0">
                <a:latin typeface="Courier New" pitchFamily="49" charset="0"/>
                <a:cs typeface="Courier New" pitchFamily="49" charset="0"/>
              </a:rPr>
              <a:t>}</a:t>
            </a:r>
            <a:endParaRPr lang="id-ID" dirty="0" smtClean="0">
              <a:latin typeface="Courier New" pitchFamily="49" charset="0"/>
              <a:cs typeface="Courier New" pitchFamily="49" charset="0"/>
            </a:endParaRPr>
          </a:p>
          <a:p>
            <a:pPr>
              <a:buNone/>
            </a:pPr>
            <a:endParaRPr lang="id-ID" dirty="0" smtClean="0"/>
          </a:p>
          <a:p>
            <a:endParaRPr lang="id-ID"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The switch Statement</a:t>
            </a:r>
            <a:endParaRPr lang="id-ID" dirty="0"/>
          </a:p>
        </p:txBody>
      </p:sp>
      <p:sp>
        <p:nvSpPr>
          <p:cNvPr id="3" name="Content Placeholder 2"/>
          <p:cNvSpPr>
            <a:spLocks noGrp="1"/>
          </p:cNvSpPr>
          <p:nvPr>
            <p:ph idx="1"/>
          </p:nvPr>
        </p:nvSpPr>
        <p:spPr/>
        <p:txBody>
          <a:bodyPr>
            <a:normAutofit fontScale="47500" lnSpcReduction="20000"/>
          </a:bodyPr>
          <a:lstStyle/>
          <a:p>
            <a:pPr>
              <a:spcAft>
                <a:spcPts val="1200"/>
              </a:spcAft>
            </a:pPr>
            <a:r>
              <a:rPr lang="id-ID" sz="3800" dirty="0" smtClean="0"/>
              <a:t>Using endswicth</a:t>
            </a:r>
          </a:p>
          <a:p>
            <a:pPr>
              <a:buNone/>
            </a:pPr>
            <a:r>
              <a:rPr lang="id-ID" sz="3800" dirty="0" smtClean="0">
                <a:latin typeface="Consolas" panose="020B0609020204030204" pitchFamily="49" charset="0"/>
              </a:rPr>
              <a:t>switch ($action):</a:t>
            </a:r>
          </a:p>
          <a:p>
            <a:pPr>
              <a:buNone/>
            </a:pPr>
            <a:r>
              <a:rPr lang="id-ID" sz="3800" dirty="0" smtClean="0">
                <a:latin typeface="Consolas" panose="020B0609020204030204" pitchFamily="49" charset="0"/>
              </a:rPr>
              <a:t>    case "ADD":</a:t>
            </a:r>
          </a:p>
          <a:p>
            <a:pPr>
              <a:buNone/>
            </a:pPr>
            <a:r>
              <a:rPr lang="id-ID" sz="3800" dirty="0" smtClean="0">
                <a:latin typeface="Consolas" panose="020B0609020204030204" pitchFamily="49" charset="0"/>
              </a:rPr>
              <a:t>       echo "Perform actions for adding.";</a:t>
            </a:r>
          </a:p>
          <a:p>
            <a:pPr>
              <a:buNone/>
            </a:pPr>
            <a:r>
              <a:rPr lang="id-ID" sz="3800" dirty="0" smtClean="0">
                <a:latin typeface="Consolas" panose="020B0609020204030204" pitchFamily="49" charset="0"/>
              </a:rPr>
              <a:t>       break;</a:t>
            </a:r>
          </a:p>
          <a:p>
            <a:pPr>
              <a:buNone/>
            </a:pPr>
            <a:r>
              <a:rPr lang="id-ID" sz="3800" dirty="0" smtClean="0">
                <a:latin typeface="Consolas" panose="020B0609020204030204" pitchFamily="49" charset="0"/>
              </a:rPr>
              <a:t>    case "MODIFY":</a:t>
            </a:r>
          </a:p>
          <a:p>
            <a:pPr>
              <a:buNone/>
            </a:pPr>
            <a:r>
              <a:rPr lang="id-ID" sz="3800" dirty="0" smtClean="0">
                <a:latin typeface="Consolas" panose="020B0609020204030204" pitchFamily="49" charset="0"/>
              </a:rPr>
              <a:t>       echo "Perform actions for modifying.";</a:t>
            </a:r>
          </a:p>
          <a:p>
            <a:pPr>
              <a:buNone/>
            </a:pPr>
            <a:r>
              <a:rPr lang="id-ID" sz="3800" dirty="0" smtClean="0">
                <a:latin typeface="Consolas" panose="020B0609020204030204" pitchFamily="49" charset="0"/>
              </a:rPr>
              <a:t>       break;</a:t>
            </a:r>
          </a:p>
          <a:p>
            <a:pPr>
              <a:buNone/>
            </a:pPr>
            <a:r>
              <a:rPr lang="id-ID" sz="3800" dirty="0" smtClean="0">
                <a:latin typeface="Consolas" panose="020B0609020204030204" pitchFamily="49" charset="0"/>
              </a:rPr>
              <a:t>    case "DELETE":</a:t>
            </a:r>
          </a:p>
          <a:p>
            <a:pPr>
              <a:buNone/>
            </a:pPr>
            <a:r>
              <a:rPr lang="id-ID" sz="3800" dirty="0" smtClean="0">
                <a:latin typeface="Consolas" panose="020B0609020204030204" pitchFamily="49" charset="0"/>
              </a:rPr>
              <a:t>       echo "Perform actions for deleting.";</a:t>
            </a:r>
          </a:p>
          <a:p>
            <a:pPr>
              <a:buNone/>
            </a:pPr>
            <a:r>
              <a:rPr lang="id-ID" sz="3800" dirty="0" smtClean="0">
                <a:latin typeface="Consolas" panose="020B0609020204030204" pitchFamily="49" charset="0"/>
              </a:rPr>
              <a:t>       break;</a:t>
            </a:r>
          </a:p>
          <a:p>
            <a:pPr>
              <a:buNone/>
            </a:pPr>
            <a:r>
              <a:rPr lang="id-ID" sz="3800" dirty="0" smtClean="0">
                <a:latin typeface="Consolas" panose="020B0609020204030204" pitchFamily="49" charset="0"/>
              </a:rPr>
              <a:t>    default:</a:t>
            </a:r>
          </a:p>
          <a:p>
            <a:pPr>
              <a:buNone/>
            </a:pPr>
            <a:r>
              <a:rPr lang="id-ID" sz="3800" dirty="0" smtClean="0">
                <a:latin typeface="Consolas" panose="020B0609020204030204" pitchFamily="49" charset="0"/>
              </a:rPr>
              <a:t>       echo "Error: Action must be either ADD, MODIFY, or DELETE.";</a:t>
            </a:r>
          </a:p>
          <a:p>
            <a:pPr>
              <a:buNone/>
            </a:pPr>
            <a:r>
              <a:rPr lang="id-ID" sz="3800" dirty="0" smtClean="0">
                <a:latin typeface="Consolas" panose="020B0609020204030204" pitchFamily="49" charset="0"/>
              </a:rPr>
              <a:t>endswitch;</a:t>
            </a:r>
            <a:endParaRPr lang="id-ID" sz="38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Looping</a:t>
            </a:r>
            <a:endParaRPr lang="id-ID" dirty="0"/>
          </a:p>
        </p:txBody>
      </p:sp>
      <p:sp>
        <p:nvSpPr>
          <p:cNvPr id="3" name="Content Placeholder 2"/>
          <p:cNvSpPr>
            <a:spLocks noGrp="1"/>
          </p:cNvSpPr>
          <p:nvPr>
            <p:ph idx="1"/>
          </p:nvPr>
        </p:nvSpPr>
        <p:spPr/>
        <p:txBody>
          <a:bodyPr>
            <a:normAutofit/>
          </a:bodyPr>
          <a:lstStyle/>
          <a:p>
            <a:r>
              <a:rPr lang="id-ID" sz="2800" dirty="0" smtClean="0"/>
              <a:t>To do iteration task.</a:t>
            </a:r>
          </a:p>
          <a:p>
            <a:pPr lvl="1">
              <a:buNone/>
            </a:pPr>
            <a:r>
              <a:rPr lang="id-ID" sz="2400" dirty="0" smtClean="0">
                <a:latin typeface="Courier New" pitchFamily="49" charset="0"/>
                <a:cs typeface="Courier New" pitchFamily="49" charset="0"/>
              </a:rPr>
              <a:t>while loop</a:t>
            </a:r>
          </a:p>
          <a:p>
            <a:pPr lvl="1">
              <a:buNone/>
            </a:pPr>
            <a:r>
              <a:rPr lang="id-ID" sz="2400" dirty="0" smtClean="0">
                <a:latin typeface="Courier New" pitchFamily="49" charset="0"/>
                <a:cs typeface="Courier New" pitchFamily="49" charset="0"/>
              </a:rPr>
              <a:t>do while loop</a:t>
            </a:r>
          </a:p>
          <a:p>
            <a:pPr lvl="1">
              <a:buNone/>
            </a:pPr>
            <a:r>
              <a:rPr lang="id-ID" sz="2400" dirty="0" smtClean="0">
                <a:latin typeface="Courier New" pitchFamily="49" charset="0"/>
                <a:cs typeface="Courier New" pitchFamily="49" charset="0"/>
              </a:rPr>
              <a:t>for loop</a:t>
            </a:r>
          </a:p>
          <a:p>
            <a:r>
              <a:rPr lang="id-ID" sz="2800" dirty="0" smtClean="0"/>
              <a:t>Things to be spesified in looping:</a:t>
            </a:r>
          </a:p>
          <a:p>
            <a:pPr lvl="1"/>
            <a:r>
              <a:rPr lang="id-ID" sz="2400" dirty="0" smtClean="0"/>
              <a:t>Initialization expression</a:t>
            </a:r>
          </a:p>
          <a:p>
            <a:pPr lvl="1"/>
            <a:r>
              <a:rPr lang="id-ID" sz="2400" dirty="0" smtClean="0"/>
              <a:t>Condition expression</a:t>
            </a:r>
          </a:p>
          <a:p>
            <a:pPr lvl="1"/>
            <a:r>
              <a:rPr lang="id-ID" sz="2400" dirty="0" smtClean="0"/>
              <a:t>Modification of expression</a:t>
            </a:r>
          </a:p>
          <a:p>
            <a:pPr lvl="1"/>
            <a:r>
              <a:rPr lang="id-ID" sz="2400" dirty="0" smtClean="0"/>
              <a:t>The code to perform in looping</a:t>
            </a:r>
            <a:endParaRPr lang="id-ID"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While Loop</a:t>
            </a:r>
            <a:endParaRPr lang="id-ID"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sz="2600" dirty="0" smtClean="0"/>
              <a:t>The while loop takes the expression followed by the code to execute.</a:t>
            </a:r>
            <a:endParaRPr lang="id-ID" sz="2600" dirty="0" smtClean="0"/>
          </a:p>
          <a:p>
            <a:pPr>
              <a:lnSpc>
                <a:spcPct val="110000"/>
              </a:lnSpc>
            </a:pPr>
            <a:r>
              <a:rPr lang="id-ID" sz="2600" dirty="0" smtClean="0"/>
              <a:t>Example:</a:t>
            </a:r>
          </a:p>
          <a:p>
            <a:pPr>
              <a:lnSpc>
                <a:spcPct val="110000"/>
              </a:lnSpc>
              <a:buNone/>
            </a:pPr>
            <a:r>
              <a:rPr lang="id-ID" dirty="0" smtClean="0"/>
              <a:t>	</a:t>
            </a:r>
            <a:r>
              <a:rPr lang="en-US" sz="2600" dirty="0" smtClean="0">
                <a:latin typeface="Courier New" pitchFamily="49" charset="0"/>
                <a:cs typeface="Courier New" pitchFamily="49" charset="0"/>
              </a:rPr>
              <a:t>&lt;?</a:t>
            </a:r>
            <a:r>
              <a:rPr lang="en-US" sz="2600" dirty="0" err="1" smtClean="0">
                <a:latin typeface="Courier New" pitchFamily="49" charset="0"/>
                <a:cs typeface="Courier New" pitchFamily="49" charset="0"/>
              </a:rPr>
              <a:t>php</a:t>
            </a:r>
            <a:endParaRPr lang="en-US" sz="2600" dirty="0" smtClean="0">
              <a:latin typeface="Courier New" pitchFamily="49" charset="0"/>
              <a:cs typeface="Courier New" pitchFamily="49" charset="0"/>
            </a:endParaRPr>
          </a:p>
          <a:p>
            <a:pPr lvl="2">
              <a:lnSpc>
                <a:spcPct val="110000"/>
              </a:lnSpc>
              <a:buNone/>
            </a:pPr>
            <a:r>
              <a:rPr lang="en-US" sz="2600" dirty="0" smtClean="0">
                <a:latin typeface="Courier New" pitchFamily="49" charset="0"/>
                <a:cs typeface="Courier New" pitchFamily="49" charset="0"/>
              </a:rPr>
              <a:t>$num = 1;</a:t>
            </a:r>
          </a:p>
          <a:p>
            <a:pPr lvl="2">
              <a:lnSpc>
                <a:spcPct val="110000"/>
              </a:lnSpc>
              <a:buNone/>
            </a:pPr>
            <a:r>
              <a:rPr lang="en-US" sz="2600" dirty="0" smtClean="0">
                <a:latin typeface="Courier New" pitchFamily="49" charset="0"/>
                <a:cs typeface="Courier New" pitchFamily="49" charset="0"/>
              </a:rPr>
              <a:t>while ($num &lt;= 10){</a:t>
            </a:r>
          </a:p>
          <a:p>
            <a:pPr lvl="2">
              <a:lnSpc>
                <a:spcPct val="110000"/>
              </a:lnSpc>
              <a:buNone/>
            </a:pPr>
            <a:r>
              <a:rPr lang="en-US" sz="2600" dirty="0" smtClean="0">
                <a:latin typeface="Courier New" pitchFamily="49" charset="0"/>
                <a:cs typeface="Courier New" pitchFamily="49" charset="0"/>
              </a:rPr>
              <a:t>    print "Number is $num&lt;</a:t>
            </a:r>
            <a:r>
              <a:rPr lang="en-US" sz="2600" dirty="0" err="1" smtClean="0">
                <a:latin typeface="Courier New" pitchFamily="49" charset="0"/>
                <a:cs typeface="Courier New" pitchFamily="49" charset="0"/>
              </a:rPr>
              <a:t>br</a:t>
            </a:r>
            <a:r>
              <a:rPr lang="en-US" sz="2600" dirty="0" smtClean="0">
                <a:latin typeface="Courier New" pitchFamily="49" charset="0"/>
                <a:cs typeface="Courier New" pitchFamily="49" charset="0"/>
              </a:rPr>
              <a:t> /&gt;";</a:t>
            </a:r>
          </a:p>
          <a:p>
            <a:pPr lvl="2">
              <a:lnSpc>
                <a:spcPct val="110000"/>
              </a:lnSpc>
              <a:buNone/>
            </a:pPr>
            <a:r>
              <a:rPr lang="en-US" sz="2600" dirty="0" smtClean="0">
                <a:latin typeface="Courier New" pitchFamily="49" charset="0"/>
                <a:cs typeface="Courier New" pitchFamily="49" charset="0"/>
              </a:rPr>
              <a:t>    $num++;</a:t>
            </a:r>
          </a:p>
          <a:p>
            <a:pPr lvl="2">
              <a:lnSpc>
                <a:spcPct val="110000"/>
              </a:lnSpc>
              <a:buNone/>
            </a:pPr>
            <a:r>
              <a:rPr lang="en-US" sz="2600" dirty="0" smtClean="0">
                <a:latin typeface="Courier New" pitchFamily="49" charset="0"/>
                <a:cs typeface="Courier New" pitchFamily="49" charset="0"/>
              </a:rPr>
              <a:t>}</a:t>
            </a:r>
          </a:p>
          <a:p>
            <a:pPr lvl="2">
              <a:lnSpc>
                <a:spcPct val="110000"/>
              </a:lnSpc>
              <a:buNone/>
            </a:pPr>
            <a:r>
              <a:rPr lang="en-US" sz="2600" dirty="0" smtClean="0">
                <a:latin typeface="Courier New" pitchFamily="49" charset="0"/>
                <a:cs typeface="Courier New" pitchFamily="49" charset="0"/>
              </a:rPr>
              <a:t>print 'Done.';</a:t>
            </a:r>
          </a:p>
          <a:p>
            <a:pPr lvl="1">
              <a:lnSpc>
                <a:spcPct val="110000"/>
              </a:lnSpc>
              <a:buNone/>
            </a:pPr>
            <a:r>
              <a:rPr lang="en-US" sz="2600" dirty="0" smtClean="0">
                <a:latin typeface="Courier New" pitchFamily="49" charset="0"/>
                <a:cs typeface="Courier New" pitchFamily="49" charset="0"/>
              </a:rPr>
              <a:t>?&gt;</a:t>
            </a:r>
            <a:endParaRPr lang="id-ID" sz="2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PHP </a:t>
            </a:r>
            <a:r>
              <a:rPr lang="id-ID" dirty="0" smtClean="0"/>
              <a:t>Statements</a:t>
            </a:r>
            <a:endParaRPr lang="id-ID" dirty="0"/>
          </a:p>
        </p:txBody>
      </p:sp>
      <p:sp>
        <p:nvSpPr>
          <p:cNvPr id="3" name="Content Placeholder 2"/>
          <p:cNvSpPr>
            <a:spLocks noGrp="1"/>
          </p:cNvSpPr>
          <p:nvPr>
            <p:ph sz="quarter" idx="1"/>
          </p:nvPr>
        </p:nvSpPr>
        <p:spPr/>
        <p:txBody>
          <a:bodyPr>
            <a:normAutofit/>
          </a:bodyPr>
          <a:lstStyle/>
          <a:p>
            <a:r>
              <a:rPr lang="en-US" sz="2400" dirty="0" smtClean="0"/>
              <a:t>You </a:t>
            </a:r>
            <a:r>
              <a:rPr lang="en-US" sz="2400" dirty="0"/>
              <a:t>tell the PHP interpreter what to do by including PHP statements between </a:t>
            </a:r>
            <a:r>
              <a:rPr lang="en-US" sz="2400" dirty="0" smtClean="0"/>
              <a:t>your</a:t>
            </a:r>
            <a:r>
              <a:rPr lang="id-ID" sz="2400" dirty="0" smtClean="0"/>
              <a:t> </a:t>
            </a:r>
            <a:r>
              <a:rPr lang="en-US" sz="2400" dirty="0" smtClean="0"/>
              <a:t>opening </a:t>
            </a:r>
            <a:r>
              <a:rPr lang="en-US" sz="2400" dirty="0"/>
              <a:t>and closing tags</a:t>
            </a:r>
            <a:r>
              <a:rPr lang="en-US" sz="2400" dirty="0" smtClean="0"/>
              <a:t>.</a:t>
            </a:r>
            <a:endParaRPr lang="id-ID" sz="2400" dirty="0" smtClean="0"/>
          </a:p>
          <a:p>
            <a:r>
              <a:rPr lang="id-ID" sz="2400" dirty="0"/>
              <a:t>Semicolons </a:t>
            </a:r>
            <a:r>
              <a:rPr lang="id-ID" sz="2400" dirty="0" smtClean="0"/>
              <a:t>separate statements </a:t>
            </a:r>
            <a:r>
              <a:rPr lang="id-ID" sz="2400" dirty="0"/>
              <a:t>in </a:t>
            </a:r>
            <a:r>
              <a:rPr lang="id-ID" sz="2400" dirty="0" smtClean="0"/>
              <a:t>PHP.</a:t>
            </a:r>
          </a:p>
          <a:p>
            <a:r>
              <a:rPr lang="en-US" sz="2400" dirty="0" smtClean="0"/>
              <a:t>The </a:t>
            </a:r>
            <a:r>
              <a:rPr lang="en-US" sz="2400" dirty="0"/>
              <a:t>preceding example used only one type of statement</a:t>
            </a:r>
            <a:r>
              <a:rPr lang="en-US" sz="2400" dirty="0" smtClean="0"/>
              <a:t>:</a:t>
            </a:r>
            <a:endParaRPr lang="id-ID" sz="2400" dirty="0" smtClean="0"/>
          </a:p>
          <a:p>
            <a:pPr marL="271463" indent="0">
              <a:buNone/>
            </a:pPr>
            <a:endParaRPr lang="en-US" sz="2400" dirty="0" smtClean="0">
              <a:latin typeface="Consolas" panose="020B0609020204030204" pitchFamily="49" charset="0"/>
              <a:cs typeface="Courier New" panose="02070309020205020404" pitchFamily="49" charset="0"/>
            </a:endParaRPr>
          </a:p>
          <a:p>
            <a:pPr marL="357188" indent="0">
              <a:buNone/>
            </a:pPr>
            <a:r>
              <a:rPr lang="en-US" sz="2400" dirty="0" smtClean="0">
                <a:latin typeface="Consolas" panose="020B0609020204030204" pitchFamily="49" charset="0"/>
                <a:cs typeface="Courier New" panose="02070309020205020404" pitchFamily="49" charset="0"/>
              </a:rPr>
              <a:t>&lt;</a:t>
            </a:r>
            <a:r>
              <a:rPr lang="id-ID"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php</a:t>
            </a:r>
            <a:r>
              <a:rPr lang="en-US" sz="2400" dirty="0">
                <a:latin typeface="Consolas" panose="020B0609020204030204" pitchFamily="49" charset="0"/>
                <a:cs typeface="Courier New" panose="02070309020205020404" pitchFamily="49" charset="0"/>
              </a:rPr>
              <a:t> echo '</a:t>
            </a:r>
            <a:r>
              <a:rPr lang="en-US" sz="2400" dirty="0" smtClean="0">
                <a:latin typeface="Consolas" panose="020B0609020204030204" pitchFamily="49" charset="0"/>
                <a:cs typeface="Courier New" panose="02070309020205020404" pitchFamily="49" charset="0"/>
              </a:rPr>
              <a:t>&lt;</a:t>
            </a:r>
            <a:r>
              <a:rPr lang="en-US" sz="2400" dirty="0">
                <a:latin typeface="Consolas" panose="020B0609020204030204" pitchFamily="49" charset="0"/>
                <a:cs typeface="Courier New" panose="02070309020205020404" pitchFamily="49" charset="0"/>
              </a:rPr>
              <a:t>p&gt;Order processed.&lt;/p</a:t>
            </a:r>
            <a:r>
              <a:rPr lang="en-US" sz="2400" dirty="0" smtClean="0">
                <a:latin typeface="Consolas" panose="020B0609020204030204" pitchFamily="49" charset="0"/>
                <a:cs typeface="Courier New" panose="02070309020205020404" pitchFamily="49" charset="0"/>
              </a:rPr>
              <a:t>&gt;</a:t>
            </a:r>
            <a:r>
              <a:rPr lang="en-US" sz="2400" dirty="0">
                <a:latin typeface="Consolas" panose="020B0609020204030204" pitchFamily="49" charset="0"/>
                <a:cs typeface="Courier New" panose="02070309020205020404" pitchFamily="49" charset="0"/>
              </a:rPr>
              <a:t>'</a:t>
            </a:r>
            <a:r>
              <a:rPr lang="en-US" sz="2400" dirty="0" smtClean="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?&gt;</a:t>
            </a:r>
            <a:endParaRPr lang="id-ID" sz="2400" dirty="0">
              <a:latin typeface="Consolas" panose="020B0609020204030204" pitchFamily="49" charset="0"/>
              <a:cs typeface="Courier New" panose="02070309020205020404" pitchFamily="49" charset="0"/>
            </a:endParaRPr>
          </a:p>
          <a:p>
            <a:endParaRPr lang="en-US" sz="2400" dirty="0" smtClean="0"/>
          </a:p>
          <a:p>
            <a:r>
              <a:rPr lang="id-ID" sz="2400" dirty="0" smtClean="0"/>
              <a:t>It </a:t>
            </a:r>
            <a:r>
              <a:rPr lang="en-US" sz="2400" dirty="0" smtClean="0"/>
              <a:t>prints </a:t>
            </a:r>
            <a:r>
              <a:rPr lang="en-US" sz="2400" dirty="0"/>
              <a:t>(or echoes) the string passed to it to the browser. </a:t>
            </a:r>
            <a:endParaRPr lang="id-ID" sz="2400" dirty="0"/>
          </a:p>
        </p:txBody>
      </p:sp>
    </p:spTree>
    <p:extLst>
      <p:ext uri="{BB962C8B-B14F-4D97-AF65-F5344CB8AC3E}">
        <p14:creationId xmlns:p14="http://schemas.microsoft.com/office/powerpoint/2010/main" val="2944111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 ... While Loop</a:t>
            </a:r>
            <a:endParaRPr lang="id-ID" dirty="0"/>
          </a:p>
        </p:txBody>
      </p:sp>
      <p:sp>
        <p:nvSpPr>
          <p:cNvPr id="3" name="Content Placeholder 2"/>
          <p:cNvSpPr>
            <a:spLocks noGrp="1"/>
          </p:cNvSpPr>
          <p:nvPr>
            <p:ph idx="1"/>
          </p:nvPr>
        </p:nvSpPr>
        <p:spPr/>
        <p:txBody>
          <a:bodyPr>
            <a:noAutofit/>
          </a:bodyPr>
          <a:lstStyle/>
          <a:p>
            <a:r>
              <a:rPr lang="en-US" sz="2400" dirty="0" smtClean="0"/>
              <a:t>This loop is useful when you want to execute a block of code at least once regardless</a:t>
            </a:r>
            <a:r>
              <a:rPr lang="id-ID" sz="2400" dirty="0" smtClean="0"/>
              <a:t> </a:t>
            </a:r>
            <a:r>
              <a:rPr lang="en-US" sz="2400" dirty="0" smtClean="0"/>
              <a:t>of the expression value.</a:t>
            </a:r>
            <a:endParaRPr lang="id-ID" sz="2400" dirty="0" smtClean="0"/>
          </a:p>
          <a:p>
            <a:r>
              <a:rPr lang="id-ID" sz="2400" dirty="0" smtClean="0"/>
              <a:t>Example:</a:t>
            </a:r>
          </a:p>
          <a:p>
            <a:pPr>
              <a:buNone/>
            </a:pPr>
            <a:r>
              <a:rPr lang="id-ID" sz="2400" dirty="0" smtClean="0"/>
              <a:t>	</a:t>
            </a:r>
            <a:r>
              <a:rPr lang="pt-BR" sz="2400" dirty="0" smtClean="0">
                <a:latin typeface="Courier New" pitchFamily="49" charset="0"/>
                <a:cs typeface="Courier New" pitchFamily="49" charset="0"/>
              </a:rPr>
              <a:t>&lt;?php</a:t>
            </a:r>
          </a:p>
          <a:p>
            <a:pPr lvl="2">
              <a:buNone/>
            </a:pPr>
            <a:r>
              <a:rPr lang="pt-BR" dirty="0" smtClean="0">
                <a:latin typeface="Courier New" pitchFamily="49" charset="0"/>
                <a:cs typeface="Courier New" pitchFamily="49" charset="0"/>
              </a:rPr>
              <a:t>$num = 1;</a:t>
            </a:r>
          </a:p>
          <a:p>
            <a:pPr lvl="2">
              <a:buNone/>
            </a:pPr>
            <a:r>
              <a:rPr lang="pt-BR" dirty="0" smtClean="0">
                <a:latin typeface="Courier New" pitchFamily="49" charset="0"/>
                <a:cs typeface="Courier New" pitchFamily="49" charset="0"/>
              </a:rPr>
              <a:t>do {</a:t>
            </a:r>
          </a:p>
          <a:p>
            <a:pPr lvl="2">
              <a:buNone/>
            </a:pPr>
            <a:r>
              <a:rPr lang="pt-BR" dirty="0" smtClean="0">
                <a:latin typeface="Courier New" pitchFamily="49" charset="0"/>
                <a:cs typeface="Courier New" pitchFamily="49" charset="0"/>
              </a:rPr>
              <a:t>    echo "Number  is ".$num."&lt;br /&gt;";</a:t>
            </a:r>
          </a:p>
          <a:p>
            <a:pPr lvl="2">
              <a:buNone/>
            </a:pPr>
            <a:r>
              <a:rPr lang="pt-BR" dirty="0" smtClean="0">
                <a:latin typeface="Courier New" pitchFamily="49" charset="0"/>
                <a:cs typeface="Courier New" pitchFamily="49" charset="0"/>
              </a:rPr>
              <a:t>    $num++;</a:t>
            </a:r>
          </a:p>
          <a:p>
            <a:pPr lvl="2">
              <a:buNone/>
            </a:pPr>
            <a:r>
              <a:rPr lang="pt-BR" dirty="0" smtClean="0">
                <a:latin typeface="Courier New" pitchFamily="49" charset="0"/>
                <a:cs typeface="Courier New" pitchFamily="49" charset="0"/>
              </a:rPr>
              <a:t>} while ($num &lt;= 10);</a:t>
            </a:r>
          </a:p>
          <a:p>
            <a:pPr lvl="2">
              <a:buNone/>
            </a:pPr>
            <a:r>
              <a:rPr lang="pt-BR" dirty="0" smtClean="0">
                <a:latin typeface="Courier New" pitchFamily="49" charset="0"/>
                <a:cs typeface="Courier New" pitchFamily="49" charset="0"/>
              </a:rPr>
              <a:t>echo "Done.";</a:t>
            </a:r>
          </a:p>
          <a:p>
            <a:pPr>
              <a:buNone/>
            </a:pPr>
            <a:r>
              <a:rPr lang="id-ID" sz="2400" dirty="0" smtClean="0">
                <a:latin typeface="Courier New" pitchFamily="49" charset="0"/>
                <a:cs typeface="Courier New" pitchFamily="49" charset="0"/>
              </a:rPr>
              <a:t>	</a:t>
            </a:r>
            <a:r>
              <a:rPr lang="pt-BR" sz="2400" dirty="0" smtClean="0">
                <a:latin typeface="Courier New" pitchFamily="49" charset="0"/>
                <a:cs typeface="Courier New" pitchFamily="49" charset="0"/>
              </a:rPr>
              <a:t>?&gt;</a:t>
            </a:r>
            <a:endParaRPr lang="id-ID"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For Loop</a:t>
            </a:r>
            <a:endParaRPr lang="id-ID" dirty="0"/>
          </a:p>
        </p:txBody>
      </p:sp>
      <p:sp>
        <p:nvSpPr>
          <p:cNvPr id="3" name="Content Placeholder 2"/>
          <p:cNvSpPr>
            <a:spLocks noGrp="1"/>
          </p:cNvSpPr>
          <p:nvPr>
            <p:ph idx="1"/>
          </p:nvPr>
        </p:nvSpPr>
        <p:spPr/>
        <p:txBody>
          <a:bodyPr>
            <a:noAutofit/>
          </a:bodyPr>
          <a:lstStyle/>
          <a:p>
            <a:r>
              <a:rPr lang="id-ID" sz="2400" dirty="0" smtClean="0"/>
              <a:t>F</a:t>
            </a:r>
            <a:r>
              <a:rPr lang="en-US" sz="2400" dirty="0" smtClean="0"/>
              <a:t>or loops provide the same general functionality as while loops, but also provide for</a:t>
            </a:r>
            <a:r>
              <a:rPr lang="id-ID" sz="2400" dirty="0" smtClean="0"/>
              <a:t> </a:t>
            </a:r>
            <a:r>
              <a:rPr lang="en-US" sz="2400" dirty="0" smtClean="0"/>
              <a:t>a predefined location for initializing and changing a counter value.</a:t>
            </a:r>
            <a:endParaRPr lang="id-ID" sz="2400" dirty="0" smtClean="0"/>
          </a:p>
          <a:p>
            <a:r>
              <a:rPr lang="id-ID" sz="2400" dirty="0" smtClean="0"/>
              <a:t>Example:</a:t>
            </a:r>
          </a:p>
          <a:p>
            <a:pPr lvl="1">
              <a:buNone/>
            </a:pPr>
            <a:r>
              <a:rPr lang="pt-BR" sz="2400" dirty="0" smtClean="0">
                <a:latin typeface="Courier New" pitchFamily="49" charset="0"/>
                <a:cs typeface="Courier New" pitchFamily="49" charset="0"/>
              </a:rPr>
              <a:t>&lt;?php</a:t>
            </a:r>
          </a:p>
          <a:p>
            <a:pPr lvl="2">
              <a:buNone/>
            </a:pPr>
            <a:r>
              <a:rPr lang="pt-BR" dirty="0" smtClean="0">
                <a:latin typeface="Courier New" pitchFamily="49" charset="0"/>
                <a:cs typeface="Courier New" pitchFamily="49" charset="0"/>
              </a:rPr>
              <a:t>for ($num = 1; $num &lt;= 10; $num++) {</a:t>
            </a:r>
          </a:p>
          <a:p>
            <a:pPr lvl="2">
              <a:buNone/>
            </a:pPr>
            <a:r>
              <a:rPr lang="pt-BR" dirty="0" smtClean="0">
                <a:latin typeface="Courier New" pitchFamily="49" charset="0"/>
                <a:cs typeface="Courier New" pitchFamily="49" charset="0"/>
              </a:rPr>
              <a:t>    print "Number is $num&lt;br /&gt;\n";</a:t>
            </a:r>
          </a:p>
          <a:p>
            <a:pPr lvl="2">
              <a:buNone/>
            </a:pPr>
            <a:r>
              <a:rPr lang="pt-BR" dirty="0" smtClean="0">
                <a:latin typeface="Courier New" pitchFamily="49" charset="0"/>
                <a:cs typeface="Courier New" pitchFamily="49" charset="0"/>
              </a:rPr>
              <a:t>}</a:t>
            </a:r>
          </a:p>
          <a:p>
            <a:pPr lvl="1">
              <a:buNone/>
            </a:pPr>
            <a:r>
              <a:rPr lang="pt-BR" sz="2400" dirty="0" smtClean="0">
                <a:latin typeface="Courier New" pitchFamily="49" charset="0"/>
                <a:cs typeface="Courier New" pitchFamily="49" charset="0"/>
              </a:rPr>
              <a:t>?&gt;</a:t>
            </a:r>
            <a:endParaRPr lang="en-US" sz="2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Out of a Loop</a:t>
            </a:r>
            <a:endParaRPr lang="id-ID" dirty="0"/>
          </a:p>
        </p:txBody>
      </p:sp>
      <p:sp>
        <p:nvSpPr>
          <p:cNvPr id="3" name="Content Placeholder 2"/>
          <p:cNvSpPr>
            <a:spLocks noGrp="1"/>
          </p:cNvSpPr>
          <p:nvPr>
            <p:ph idx="1"/>
          </p:nvPr>
        </p:nvSpPr>
        <p:spPr/>
        <p:txBody>
          <a:bodyPr>
            <a:normAutofit fontScale="85000" lnSpcReduction="20000"/>
          </a:bodyPr>
          <a:lstStyle/>
          <a:p>
            <a:pPr>
              <a:buNone/>
            </a:pP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php</a:t>
            </a:r>
            <a:endParaRPr lang="en-US" dirty="0" smtClean="0">
              <a:latin typeface="Courier New" pitchFamily="49" charset="0"/>
              <a:cs typeface="Courier New" pitchFamily="49" charset="0"/>
            </a:endParaRPr>
          </a:p>
          <a:p>
            <a:pPr lvl="1">
              <a:buNone/>
            </a:pPr>
            <a:r>
              <a:rPr lang="en-US" dirty="0" smtClean="0">
                <a:latin typeface="Courier New" pitchFamily="49" charset="0"/>
                <a:cs typeface="Courier New" pitchFamily="49" charset="0"/>
              </a:rPr>
              <a:t>$counter = -3;</a:t>
            </a:r>
          </a:p>
          <a:p>
            <a:pPr lvl="1">
              <a:buNone/>
            </a:pPr>
            <a:r>
              <a:rPr lang="en-US" dirty="0" smtClean="0">
                <a:latin typeface="Courier New" pitchFamily="49" charset="0"/>
                <a:cs typeface="Courier New" pitchFamily="49" charset="0"/>
              </a:rPr>
              <a:t>for (; $counter &lt; 10; $counter++){</a:t>
            </a:r>
          </a:p>
          <a:p>
            <a:pPr lvl="1">
              <a:buNone/>
            </a:pPr>
            <a:r>
              <a:rPr lang="en-US" dirty="0" smtClean="0">
                <a:latin typeface="Courier New" pitchFamily="49" charset="0"/>
                <a:cs typeface="Courier New" pitchFamily="49" charset="0"/>
              </a:rPr>
              <a:t>    // Check for division by zero</a:t>
            </a:r>
          </a:p>
          <a:p>
            <a:pPr lvl="1">
              <a:buNone/>
            </a:pPr>
            <a:r>
              <a:rPr lang="en-US" dirty="0" smtClean="0">
                <a:latin typeface="Courier New" pitchFamily="49" charset="0"/>
                <a:cs typeface="Courier New" pitchFamily="49" charset="0"/>
              </a:rPr>
              <a:t>    if ($counter == 0){</a:t>
            </a:r>
          </a:p>
          <a:p>
            <a:pPr lvl="1">
              <a:buNone/>
            </a:pPr>
            <a:r>
              <a:rPr lang="en-US" dirty="0" smtClean="0">
                <a:latin typeface="Courier New" pitchFamily="49" charset="0"/>
                <a:cs typeface="Courier New" pitchFamily="49" charset="0"/>
              </a:rPr>
              <a:t>        echo "Stop</a:t>
            </a:r>
            <a:r>
              <a:rPr lang="id-ID" dirty="0" smtClean="0">
                <a:latin typeface="Courier New" pitchFamily="49" charset="0"/>
                <a:cs typeface="Courier New" pitchFamily="49" charset="0"/>
              </a:rPr>
              <a:t>: </a:t>
            </a:r>
            <a:r>
              <a:rPr lang="en-US" dirty="0" smtClean="0">
                <a:latin typeface="Courier New" pitchFamily="49" charset="0"/>
                <a:cs typeface="Courier New" pitchFamily="49" charset="0"/>
              </a:rPr>
              <a:t>division by zero.";</a:t>
            </a:r>
          </a:p>
          <a:p>
            <a:pPr lvl="1">
              <a:buNone/>
            </a:pPr>
            <a:r>
              <a:rPr lang="en-US" dirty="0" smtClean="0">
                <a:latin typeface="Courier New" pitchFamily="49" charset="0"/>
                <a:cs typeface="Courier New" pitchFamily="49" charset="0"/>
              </a:rPr>
              <a:t>        break;</a:t>
            </a:r>
          </a:p>
          <a:p>
            <a:pPr lvl="1">
              <a:buNone/>
            </a:pPr>
            <a:r>
              <a:rPr lang="en-US" dirty="0" smtClean="0">
                <a:latin typeface="Courier New" pitchFamily="49" charset="0"/>
                <a:cs typeface="Courier New" pitchFamily="49" charset="0"/>
              </a:rPr>
              <a:t>    }</a:t>
            </a:r>
          </a:p>
          <a:p>
            <a:pPr lvl="1">
              <a:buNone/>
            </a:pPr>
            <a:r>
              <a:rPr lang="en-US" dirty="0" smtClean="0">
                <a:latin typeface="Courier New" pitchFamily="49" charset="0"/>
                <a:cs typeface="Courier New" pitchFamily="49" charset="0"/>
              </a:rPr>
              <a:t>    echo "100/$counter&lt;</a:t>
            </a:r>
            <a:r>
              <a:rPr lang="en-US" dirty="0" err="1" smtClean="0">
                <a:latin typeface="Courier New" pitchFamily="49" charset="0"/>
                <a:cs typeface="Courier New" pitchFamily="49" charset="0"/>
              </a:rPr>
              <a:t>br</a:t>
            </a:r>
            <a:r>
              <a:rPr lang="en-US" dirty="0" smtClean="0">
                <a:latin typeface="Courier New" pitchFamily="49" charset="0"/>
                <a:cs typeface="Courier New" pitchFamily="49" charset="0"/>
              </a:rPr>
              <a:t> /&gt;";</a:t>
            </a:r>
          </a:p>
          <a:p>
            <a:pPr lvl="1">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?&gt;</a:t>
            </a:r>
            <a:endParaRPr lang="id-ID"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continue Statements</a:t>
            </a:r>
            <a:endParaRPr lang="id-ID" dirty="0"/>
          </a:p>
        </p:txBody>
      </p:sp>
      <p:sp>
        <p:nvSpPr>
          <p:cNvPr id="3" name="Content Placeholder 2"/>
          <p:cNvSpPr>
            <a:spLocks noGrp="1"/>
          </p:cNvSpPr>
          <p:nvPr>
            <p:ph idx="1"/>
          </p:nvPr>
        </p:nvSpPr>
        <p:spPr/>
        <p:txBody>
          <a:bodyPr>
            <a:normAutofit/>
          </a:bodyPr>
          <a:lstStyle/>
          <a:p>
            <a:r>
              <a:rPr lang="en-US" sz="2800" dirty="0" smtClean="0"/>
              <a:t>You can use the continue statement to stop processing the current block of code in a</a:t>
            </a:r>
            <a:r>
              <a:rPr lang="id-ID" sz="2800" dirty="0" smtClean="0"/>
              <a:t> </a:t>
            </a:r>
            <a:r>
              <a:rPr lang="en-US" sz="2800" dirty="0" smtClean="0"/>
              <a:t>loop and jump to the next iteration of the loop. </a:t>
            </a:r>
            <a:endParaRPr lang="id-ID" sz="2800" dirty="0" smtClean="0"/>
          </a:p>
          <a:p>
            <a:r>
              <a:rPr lang="en-US" sz="2800" dirty="0" smtClean="0"/>
              <a:t>It’s different from break in that it</a:t>
            </a:r>
            <a:r>
              <a:rPr lang="id-ID" sz="2800" dirty="0" smtClean="0"/>
              <a:t> </a:t>
            </a:r>
            <a:r>
              <a:rPr lang="en-US" sz="2800" dirty="0" smtClean="0"/>
              <a:t>doesn’t stop processing the loop entirely. </a:t>
            </a:r>
            <a:endParaRPr lang="id-ID"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continue Statements</a:t>
            </a:r>
            <a:endParaRPr lang="id-ID" dirty="0"/>
          </a:p>
        </p:txBody>
      </p:sp>
      <p:sp>
        <p:nvSpPr>
          <p:cNvPr id="3" name="Content Placeholder 2"/>
          <p:cNvSpPr>
            <a:spLocks noGrp="1"/>
          </p:cNvSpPr>
          <p:nvPr>
            <p:ph idx="1"/>
          </p:nvPr>
        </p:nvSpPr>
        <p:spPr/>
        <p:txBody>
          <a:bodyPr>
            <a:normAutofit fontScale="70000" lnSpcReduction="20000"/>
          </a:bodyPr>
          <a:lstStyle/>
          <a:p>
            <a:pPr>
              <a:buNone/>
            </a:pP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php</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$counter=-3;</a:t>
            </a:r>
          </a:p>
          <a:p>
            <a:pPr>
              <a:buNone/>
            </a:pPr>
            <a:r>
              <a:rPr lang="en-US" dirty="0" smtClean="0">
                <a:latin typeface="Courier New" pitchFamily="49" charset="0"/>
                <a:cs typeface="Courier New" pitchFamily="49" charset="0"/>
              </a:rPr>
              <a:t>for (;$counter&lt;10;$counter++){</a:t>
            </a:r>
          </a:p>
          <a:p>
            <a:pPr>
              <a:buNone/>
            </a:pPr>
            <a:r>
              <a:rPr lang="en-US" dirty="0" smtClean="0">
                <a:latin typeface="Courier New" pitchFamily="49" charset="0"/>
                <a:cs typeface="Courier New" pitchFamily="49" charset="0"/>
              </a:rPr>
              <a:t>    //check for division by zero</a:t>
            </a:r>
          </a:p>
          <a:p>
            <a:pPr>
              <a:buNone/>
            </a:pPr>
            <a:r>
              <a:rPr lang="en-US" dirty="0" smtClean="0">
                <a:latin typeface="Courier New" pitchFamily="49" charset="0"/>
                <a:cs typeface="Courier New" pitchFamily="49" charset="0"/>
              </a:rPr>
              <a:t>    if ($counter==0){</a:t>
            </a:r>
          </a:p>
          <a:p>
            <a:pPr>
              <a:buNone/>
            </a:pPr>
            <a:r>
              <a:rPr lang="en-US" dirty="0" smtClean="0">
                <a:latin typeface="Courier New" pitchFamily="49" charset="0"/>
                <a:cs typeface="Courier New" pitchFamily="49" charset="0"/>
              </a:rPr>
              <a:t>        echo "Skip</a:t>
            </a:r>
            <a:r>
              <a:rPr lang="id-ID" dirty="0" smtClean="0">
                <a:latin typeface="Courier New" pitchFamily="49" charset="0"/>
                <a:cs typeface="Courier New" pitchFamily="49" charset="0"/>
              </a:rPr>
              <a:t> : </a:t>
            </a:r>
            <a:r>
              <a:rPr lang="en-US" dirty="0" smtClean="0">
                <a:latin typeface="Courier New" pitchFamily="49" charset="0"/>
                <a:cs typeface="Courier New" pitchFamily="49" charset="0"/>
              </a:rPr>
              <a:t>division by zero.&lt;</a:t>
            </a:r>
            <a:r>
              <a:rPr lang="en-US" dirty="0" err="1" smtClean="0">
                <a:latin typeface="Courier New" pitchFamily="49" charset="0"/>
                <a:cs typeface="Courier New" pitchFamily="49" charset="0"/>
              </a:rPr>
              <a:t>br</a:t>
            </a:r>
            <a:r>
              <a:rPr lang="id-ID" dirty="0" smtClean="0">
                <a:latin typeface="Courier New" pitchFamily="49" charset="0"/>
                <a:cs typeface="Courier New" pitchFamily="49" charset="0"/>
              </a:rPr>
              <a:t> /</a:t>
            </a:r>
            <a:r>
              <a:rPr lang="en-US" dirty="0" smtClean="0">
                <a:latin typeface="Courier New" pitchFamily="49" charset="0"/>
                <a:cs typeface="Courier New" pitchFamily="49" charset="0"/>
              </a:rPr>
              <a:t>&gt;";</a:t>
            </a:r>
          </a:p>
          <a:p>
            <a:pPr>
              <a:buNone/>
            </a:pPr>
            <a:r>
              <a:rPr lang="en-US" dirty="0" smtClean="0">
                <a:latin typeface="Courier New" pitchFamily="49" charset="0"/>
                <a:cs typeface="Courier New" pitchFamily="49" charset="0"/>
              </a:rPr>
              <a:t>        continue;</a:t>
            </a:r>
          </a:p>
          <a:p>
            <a:pPr>
              <a:buNone/>
            </a:pP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echo "100/$counter ",100/$counter,"&lt;</a:t>
            </a:r>
            <a:r>
              <a:rPr lang="en-US" dirty="0" err="1" smtClean="0">
                <a:latin typeface="Courier New" pitchFamily="49" charset="0"/>
                <a:cs typeface="Courier New" pitchFamily="49" charset="0"/>
              </a:rPr>
              <a:t>br</a:t>
            </a:r>
            <a:r>
              <a:rPr lang="en-US" dirty="0" smtClean="0">
                <a:latin typeface="Courier New" pitchFamily="49" charset="0"/>
                <a:cs typeface="Courier New" pitchFamily="49" charset="0"/>
              </a:rPr>
              <a:t> /&gt;";</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?&gt;</a:t>
            </a:r>
            <a:endParaRPr lang="id-ID"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p:txBody>
          <a:bodyPr>
            <a:normAutofit/>
          </a:bodyPr>
          <a:lstStyle/>
          <a:p>
            <a:r>
              <a:rPr lang="en-US" sz="2400" dirty="0" smtClean="0"/>
              <a:t>A function is a block of code that accepts values, processes them, and then performs</a:t>
            </a:r>
            <a:r>
              <a:rPr lang="id-ID" sz="2400" dirty="0" smtClean="0"/>
              <a:t> </a:t>
            </a:r>
            <a:r>
              <a:rPr lang="en-US" sz="2400" dirty="0" smtClean="0"/>
              <a:t>an action.</a:t>
            </a:r>
            <a:endParaRPr lang="id-ID" sz="2400" dirty="0" smtClean="0"/>
          </a:p>
          <a:p>
            <a:r>
              <a:rPr lang="en-US" sz="2400" dirty="0" smtClean="0"/>
              <a:t>PHP </a:t>
            </a:r>
            <a:r>
              <a:rPr lang="en-US" sz="2400" dirty="0" smtClean="0"/>
              <a:t>doesn’t require you to define whether a function actually returns</a:t>
            </a:r>
            <a:r>
              <a:rPr lang="id-ID" sz="2400" dirty="0" smtClean="0"/>
              <a:t> </a:t>
            </a:r>
            <a:r>
              <a:rPr lang="en-US" sz="2400" dirty="0" smtClean="0"/>
              <a:t>a value, or what data type it returns</a:t>
            </a:r>
            <a:r>
              <a:rPr lang="en-US" sz="2400" dirty="0" smtClean="0"/>
              <a:t>.</a:t>
            </a:r>
          </a:p>
          <a:p>
            <a:r>
              <a:rPr lang="id-ID" sz="2400" dirty="0"/>
              <a:t>A function may take some input parameter.</a:t>
            </a:r>
          </a:p>
          <a:p>
            <a:r>
              <a:rPr lang="en-US" sz="2400" dirty="0"/>
              <a:t>Parameters send information to a function, and then the function executes the code.</a:t>
            </a:r>
            <a:endParaRPr lang="id-ID" sz="2400" dirty="0"/>
          </a:p>
          <a:p>
            <a:r>
              <a:rPr lang="en-US" sz="2400" dirty="0"/>
              <a:t>In PHP, you don’t have to define</a:t>
            </a:r>
            <a:r>
              <a:rPr lang="id-ID" sz="2400" dirty="0"/>
              <a:t> </a:t>
            </a:r>
            <a:r>
              <a:rPr lang="en-US" sz="2400" dirty="0"/>
              <a:t>what type of data a parameter holds—only the parameters’ names must be specified.</a:t>
            </a:r>
            <a:endParaRPr lang="id-ID" sz="2400" dirty="0"/>
          </a:p>
          <a:p>
            <a:endParaRPr lang="id-ID" sz="2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a:xfrm>
            <a:off x="457200" y="1600200"/>
            <a:ext cx="8229600" cy="5043510"/>
          </a:xfrm>
        </p:spPr>
        <p:txBody>
          <a:bodyPr>
            <a:noAutofit/>
          </a:bodyPr>
          <a:lstStyle/>
          <a:p>
            <a:r>
              <a:rPr lang="id-ID" sz="2400" dirty="0" smtClean="0">
                <a:solidFill>
                  <a:srgbClr val="0070C0"/>
                </a:solidFill>
              </a:rPr>
              <a:t>Defining a function</a:t>
            </a:r>
          </a:p>
          <a:p>
            <a:pPr>
              <a:buNone/>
            </a:pPr>
            <a:r>
              <a:rPr lang="id-ID" sz="2400" b="1" dirty="0" smtClean="0">
                <a:latin typeface="Courier New" pitchFamily="49" charset="0"/>
                <a:cs typeface="Courier New" pitchFamily="49" charset="0"/>
              </a:rPr>
              <a:t>	function</a:t>
            </a:r>
            <a:r>
              <a:rPr lang="id-ID" sz="2400" dirty="0" smtClean="0">
                <a:latin typeface="Courier New" pitchFamily="49" charset="0"/>
                <a:cs typeface="Courier New" pitchFamily="49" charset="0"/>
              </a:rPr>
              <a:t> function_name ([parameters]){</a:t>
            </a:r>
          </a:p>
          <a:p>
            <a:pPr>
              <a:buNone/>
            </a:pPr>
            <a:r>
              <a:rPr lang="id-ID" sz="2400" dirty="0" smtClean="0">
                <a:latin typeface="Courier New" pitchFamily="49" charset="0"/>
                <a:cs typeface="Courier New" pitchFamily="49" charset="0"/>
              </a:rPr>
              <a:t>		code to execute;</a:t>
            </a:r>
          </a:p>
          <a:p>
            <a:pPr>
              <a:buNone/>
            </a:pPr>
            <a:r>
              <a:rPr lang="id-ID" sz="2400" dirty="0" smtClean="0">
                <a:latin typeface="Courier New" pitchFamily="49" charset="0"/>
                <a:cs typeface="Courier New" pitchFamily="49" charset="0"/>
              </a:rPr>
              <a:t>	}</a:t>
            </a:r>
          </a:p>
          <a:p>
            <a:r>
              <a:rPr lang="id-ID" sz="2400" dirty="0" smtClean="0">
                <a:solidFill>
                  <a:srgbClr val="0070C0"/>
                </a:solidFill>
              </a:rPr>
              <a:t>Calling a function</a:t>
            </a:r>
          </a:p>
          <a:p>
            <a:pPr>
              <a:buNone/>
            </a:pPr>
            <a:r>
              <a:rPr lang="id-ID" sz="2400" dirty="0" smtClean="0">
                <a:latin typeface="Courier New" pitchFamily="49" charset="0"/>
                <a:cs typeface="Courier New" pitchFamily="49" charset="0"/>
              </a:rPr>
              <a:t>	function_name (parameters);</a:t>
            </a:r>
          </a:p>
          <a:p>
            <a:pPr>
              <a:spcBef>
                <a:spcPts val="600"/>
              </a:spcBef>
            </a:pPr>
            <a:r>
              <a:rPr lang="id-ID" sz="2400" dirty="0" smtClean="0">
                <a:solidFill>
                  <a:srgbClr val="0070C0"/>
                </a:solidFill>
              </a:rPr>
              <a:t>Some PHP built-in function:</a:t>
            </a:r>
          </a:p>
          <a:p>
            <a:pPr>
              <a:lnSpc>
                <a:spcPct val="110000"/>
              </a:lnSpc>
              <a:buNone/>
            </a:pPr>
            <a:r>
              <a:rPr lang="id-ID" sz="2400" dirty="0" smtClean="0">
                <a:latin typeface="Courier New" pitchFamily="49" charset="0"/>
                <a:cs typeface="Courier New" pitchFamily="49" charset="0"/>
              </a:rPr>
              <a:t>	md5($string) </a:t>
            </a:r>
            <a:r>
              <a:rPr lang="id-ID" sz="2400" dirty="0" smtClean="0">
                <a:sym typeface="Wingdings" pitchFamily="2" charset="2"/>
              </a:rPr>
              <a:t> it does md5 encription</a:t>
            </a:r>
          </a:p>
          <a:p>
            <a:pPr>
              <a:lnSpc>
                <a:spcPct val="110000"/>
              </a:lnSpc>
              <a:buNone/>
            </a:pPr>
            <a:r>
              <a:rPr lang="id-ID" sz="2400" dirty="0" smtClean="0">
                <a:latin typeface="Courier New" pitchFamily="49" charset="0"/>
                <a:cs typeface="Courier New" pitchFamily="49" charset="0"/>
                <a:sym typeface="Wingdings" pitchFamily="2" charset="2"/>
              </a:rPr>
              <a:t>	phpinfo()</a:t>
            </a:r>
            <a:r>
              <a:rPr lang="id-ID" sz="2400" dirty="0" smtClean="0">
                <a:sym typeface="Wingdings" pitchFamily="2" charset="2"/>
              </a:rPr>
              <a:t>  It </a:t>
            </a:r>
            <a:r>
              <a:rPr lang="en-US" sz="2400" dirty="0" smtClean="0">
                <a:sym typeface="Wingdings" pitchFamily="2" charset="2"/>
              </a:rPr>
              <a:t>returns configuration and technical information about your PHP installation</a:t>
            </a:r>
            <a:endParaRPr lang="id-ID" sz="2400" dirty="0" smtClean="0">
              <a:sym typeface="Wingdings" pitchFamily="2" charset="2"/>
            </a:endParaRPr>
          </a:p>
          <a:p>
            <a:pPr>
              <a:lnSpc>
                <a:spcPct val="110000"/>
              </a:lnSpc>
              <a:buNone/>
            </a:pPr>
            <a:r>
              <a:rPr lang="id-ID" sz="2400" dirty="0" smtClean="0"/>
              <a:t>	</a:t>
            </a:r>
            <a:endParaRPr lang="id-ID" sz="2400" dirty="0" smtClean="0">
              <a:latin typeface="Courier New" pitchFamily="49" charset="0"/>
              <a:cs typeface="Courier New" pitchFamily="49" charset="0"/>
            </a:endParaRPr>
          </a:p>
          <a:p>
            <a:pPr>
              <a:buNone/>
            </a:pPr>
            <a:endParaRPr lang="id-ID" sz="2400" dirty="0" smtClean="0"/>
          </a:p>
          <a:p>
            <a:pPr>
              <a:buNone/>
            </a:pPr>
            <a:endParaRPr lang="id-ID" sz="2400" dirty="0" smtClean="0">
              <a:latin typeface="Courier New" pitchFamily="49" charset="0"/>
              <a:cs typeface="Courier New" pitchFamily="49" charset="0"/>
            </a:endParaRPr>
          </a:p>
          <a:p>
            <a:pPr>
              <a:buNone/>
            </a:pPr>
            <a:endParaRPr lang="id-ID" sz="2400" dirty="0" smtClean="0">
              <a:latin typeface="Courier New" pitchFamily="49" charset="0"/>
              <a:cs typeface="Courier New" pitchFamily="49" charset="0"/>
            </a:endParaRPr>
          </a:p>
          <a:p>
            <a:pPr>
              <a:buNone/>
            </a:pPr>
            <a:endParaRPr lang="id-ID" sz="2400" dirty="0" smtClean="0">
              <a:latin typeface="Courier New" pitchFamily="49" charset="0"/>
              <a:cs typeface="Courier New" pitchFamily="49" charset="0"/>
            </a:endParaRPr>
          </a:p>
          <a:p>
            <a:pPr>
              <a:buNone/>
            </a:pPr>
            <a:endParaRPr lang="id-ID" sz="2400" dirty="0" smtClean="0">
              <a:latin typeface="Courier New" pitchFamily="49" charset="0"/>
              <a:cs typeface="Courier New" pitchFamily="49" charset="0"/>
            </a:endParaRPr>
          </a:p>
          <a:p>
            <a:pPr>
              <a:buNone/>
            </a:pPr>
            <a:endParaRPr lang="id-ID"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a:xfrm>
            <a:off x="457200" y="1628800"/>
            <a:ext cx="8229600" cy="4525963"/>
          </a:xfrm>
        </p:spPr>
        <p:txBody>
          <a:bodyPr>
            <a:normAutofit/>
          </a:bodyPr>
          <a:lstStyle/>
          <a:p>
            <a:pPr marL="0" indent="0">
              <a:buNone/>
            </a:pPr>
            <a:r>
              <a:rPr lang="id-ID" dirty="0" smtClean="0"/>
              <a:t>Simple function without parameter</a:t>
            </a:r>
          </a:p>
          <a:p>
            <a:pPr>
              <a:buNone/>
            </a:pPr>
            <a:endParaRPr lang="en-US"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function welcome()</a:t>
            </a:r>
          </a:p>
          <a:p>
            <a:pPr>
              <a:buNone/>
            </a:pPr>
            <a:r>
              <a:rPr lang="id-ID" dirty="0" smtClean="0">
                <a:latin typeface="Courier New" pitchFamily="49" charset="0"/>
                <a:cs typeface="Courier New" pitchFamily="49" charset="0"/>
              </a:rPr>
              <a:t>{</a:t>
            </a:r>
          </a:p>
          <a:p>
            <a:pPr>
              <a:buNone/>
            </a:pPr>
            <a:r>
              <a:rPr lang="id-ID" dirty="0" smtClean="0">
                <a:latin typeface="Courier New" pitchFamily="49" charset="0"/>
                <a:cs typeface="Courier New" pitchFamily="49" charset="0"/>
              </a:rPr>
              <a:t>	 echo “Hello word”;</a:t>
            </a:r>
          </a:p>
          <a:p>
            <a:pPr>
              <a:buNone/>
            </a:pPr>
            <a:r>
              <a:rPr lang="id-ID" dirty="0" smtClean="0">
                <a:latin typeface="Courier New" pitchFamily="49" charset="0"/>
                <a:cs typeface="Courier New" pitchFamily="49" charset="0"/>
              </a:rPr>
              <a:t>}</a:t>
            </a:r>
          </a:p>
          <a:p>
            <a:pPr>
              <a:buNone/>
            </a:pPr>
            <a:r>
              <a:rPr lang="id-ID" dirty="0" smtClean="0">
                <a:latin typeface="Courier New" pitchFamily="49" charset="0"/>
                <a:cs typeface="Courier New" pitchFamily="49" charset="0"/>
              </a:rPr>
              <a:t>welcome();</a:t>
            </a:r>
          </a:p>
          <a:p>
            <a:pPr>
              <a:buNone/>
            </a:pPr>
            <a:endParaRPr lang="id-ID" dirty="0"/>
          </a:p>
        </p:txBody>
      </p:sp>
      <p:sp>
        <p:nvSpPr>
          <p:cNvPr id="4" name="Rectangle 3"/>
          <p:cNvSpPr/>
          <p:nvPr/>
        </p:nvSpPr>
        <p:spPr>
          <a:xfrm>
            <a:off x="457200" y="2708920"/>
            <a:ext cx="8229600" cy="3240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a:xfrm>
            <a:off x="457200" y="1600200"/>
            <a:ext cx="8472518" cy="4525963"/>
          </a:xfrm>
        </p:spPr>
        <p:txBody>
          <a:bodyPr>
            <a:normAutofit/>
          </a:bodyPr>
          <a:lstStyle/>
          <a:p>
            <a:pPr marL="0" indent="0">
              <a:lnSpc>
                <a:spcPct val="120000"/>
              </a:lnSpc>
              <a:spcAft>
                <a:spcPts val="1200"/>
              </a:spcAft>
              <a:buNone/>
            </a:pPr>
            <a:r>
              <a:rPr lang="id-ID" sz="2400" dirty="0" smtClean="0"/>
              <a:t>Example of a function that doesn’t return a value (just echoing the result).</a:t>
            </a:r>
          </a:p>
          <a:p>
            <a:pPr>
              <a:buNone/>
            </a:pPr>
            <a:r>
              <a:rPr lang="id-ID" sz="2600" dirty="0" smtClean="0">
                <a:latin typeface="Courier New" pitchFamily="49" charset="0"/>
                <a:cs typeface="Courier New" pitchFamily="49" charset="0"/>
              </a:rPr>
              <a:t>function add( $num1,$num2 )</a:t>
            </a:r>
          </a:p>
          <a:p>
            <a:pPr>
              <a:buNone/>
            </a:pPr>
            <a:r>
              <a:rPr lang="id-ID" sz="2600" dirty="0" smtClean="0">
                <a:latin typeface="Courier New" pitchFamily="49" charset="0"/>
                <a:cs typeface="Courier New" pitchFamily="49" charset="0"/>
              </a:rPr>
              <a:t>{</a:t>
            </a:r>
          </a:p>
          <a:p>
            <a:pPr>
              <a:buNone/>
            </a:pPr>
            <a:r>
              <a:rPr lang="id-ID" sz="2600" dirty="0" smtClean="0">
                <a:latin typeface="Courier New" pitchFamily="49" charset="0"/>
                <a:cs typeface="Courier New" pitchFamily="49" charset="0"/>
              </a:rPr>
              <a:t>	$result = $num1 + $num2;</a:t>
            </a:r>
          </a:p>
          <a:p>
            <a:pPr>
              <a:buNone/>
            </a:pPr>
            <a:r>
              <a:rPr lang="id-ID" sz="2600" dirty="0" smtClean="0">
                <a:latin typeface="Courier New" pitchFamily="49" charset="0"/>
                <a:cs typeface="Courier New" pitchFamily="49" charset="0"/>
              </a:rPr>
              <a:t>	echo $result;</a:t>
            </a:r>
          </a:p>
          <a:p>
            <a:pPr>
              <a:buNone/>
            </a:pPr>
            <a:r>
              <a:rPr lang="id-ID" sz="2600" dirty="0" smtClean="0">
                <a:latin typeface="Courier New" pitchFamily="49" charset="0"/>
                <a:cs typeface="Courier New" pitchFamily="49" charset="0"/>
              </a:rPr>
              <a:t>}</a:t>
            </a:r>
          </a:p>
          <a:p>
            <a:pPr>
              <a:buNone/>
            </a:pPr>
            <a:r>
              <a:rPr lang="id-ID" sz="2600" dirty="0" smtClean="0">
                <a:latin typeface="Courier New" pitchFamily="49" charset="0"/>
                <a:cs typeface="Courier New" pitchFamily="49" charset="0"/>
              </a:rPr>
              <a:t>add(20,45);</a:t>
            </a:r>
            <a:endParaRPr lang="id-ID" sz="2600" dirty="0">
              <a:latin typeface="Courier New" pitchFamily="49" charset="0"/>
              <a:cs typeface="Courier New" pitchFamily="49" charset="0"/>
            </a:endParaRPr>
          </a:p>
        </p:txBody>
      </p:sp>
      <p:sp>
        <p:nvSpPr>
          <p:cNvPr id="4" name="Rectangle 3"/>
          <p:cNvSpPr/>
          <p:nvPr/>
        </p:nvSpPr>
        <p:spPr>
          <a:xfrm>
            <a:off x="457200" y="2708920"/>
            <a:ext cx="8229600" cy="298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a:xfrm>
            <a:off x="457200" y="1600200"/>
            <a:ext cx="8472518" cy="4525963"/>
          </a:xfrm>
        </p:spPr>
        <p:txBody>
          <a:bodyPr>
            <a:normAutofit/>
          </a:bodyPr>
          <a:lstStyle/>
          <a:p>
            <a:pPr marL="0" indent="0">
              <a:lnSpc>
                <a:spcPct val="120000"/>
              </a:lnSpc>
              <a:buNone/>
            </a:pPr>
            <a:r>
              <a:rPr lang="id-ID" sz="2400" dirty="0" smtClean="0"/>
              <a:t>Example of a function that returns a value.</a:t>
            </a:r>
            <a:r>
              <a:rPr lang="en-US" sz="2400" dirty="0" smtClean="0"/>
              <a:t> </a:t>
            </a:r>
            <a:r>
              <a:rPr lang="id-ID" sz="2400" dirty="0" smtClean="0"/>
              <a:t>The return value can be assigned to a variable.</a:t>
            </a:r>
          </a:p>
          <a:p>
            <a:pPr>
              <a:spcBef>
                <a:spcPts val="1200"/>
              </a:spcBef>
              <a:buNone/>
            </a:pPr>
            <a:r>
              <a:rPr lang="id-ID" sz="2600" dirty="0" smtClean="0">
                <a:latin typeface="Courier New" pitchFamily="49" charset="0"/>
                <a:cs typeface="Courier New" pitchFamily="49" charset="0"/>
              </a:rPr>
              <a:t>function add( $num1,$num2 )</a:t>
            </a:r>
          </a:p>
          <a:p>
            <a:pPr>
              <a:buNone/>
            </a:pPr>
            <a:r>
              <a:rPr lang="id-ID" sz="2600" dirty="0" smtClean="0">
                <a:latin typeface="Courier New" pitchFamily="49" charset="0"/>
                <a:cs typeface="Courier New" pitchFamily="49" charset="0"/>
              </a:rPr>
              <a:t>{</a:t>
            </a:r>
          </a:p>
          <a:p>
            <a:pPr>
              <a:buNone/>
            </a:pPr>
            <a:r>
              <a:rPr lang="id-ID" sz="2600" dirty="0" smtClean="0">
                <a:latin typeface="Courier New" pitchFamily="49" charset="0"/>
                <a:cs typeface="Courier New" pitchFamily="49" charset="0"/>
              </a:rPr>
              <a:t>	$result = $num1 + $num2;</a:t>
            </a:r>
          </a:p>
          <a:p>
            <a:pPr>
              <a:buNone/>
            </a:pPr>
            <a:r>
              <a:rPr lang="id-ID" sz="2600" dirty="0" smtClean="0">
                <a:latin typeface="Courier New" pitchFamily="49" charset="0"/>
                <a:cs typeface="Courier New" pitchFamily="49" charset="0"/>
              </a:rPr>
              <a:t>	</a:t>
            </a:r>
            <a:r>
              <a:rPr lang="id-ID" sz="2600" b="1" dirty="0" smtClean="0">
                <a:latin typeface="Courier New" pitchFamily="49" charset="0"/>
                <a:cs typeface="Courier New" pitchFamily="49" charset="0"/>
              </a:rPr>
              <a:t>return</a:t>
            </a:r>
            <a:r>
              <a:rPr lang="id-ID" sz="2600" dirty="0" smtClean="0">
                <a:latin typeface="Courier New" pitchFamily="49" charset="0"/>
                <a:cs typeface="Courier New" pitchFamily="49" charset="0"/>
              </a:rPr>
              <a:t> $result;</a:t>
            </a:r>
          </a:p>
          <a:p>
            <a:pPr>
              <a:buNone/>
            </a:pPr>
            <a:r>
              <a:rPr lang="id-ID" sz="2600" dirty="0" smtClean="0">
                <a:latin typeface="Courier New" pitchFamily="49" charset="0"/>
                <a:cs typeface="Courier New" pitchFamily="49" charset="0"/>
              </a:rPr>
              <a:t>}</a:t>
            </a:r>
          </a:p>
          <a:p>
            <a:pPr>
              <a:buNone/>
            </a:pPr>
            <a:r>
              <a:rPr lang="id-ID" sz="2600" dirty="0" smtClean="0">
                <a:latin typeface="Courier New" pitchFamily="49" charset="0"/>
                <a:cs typeface="Courier New" pitchFamily="49" charset="0"/>
              </a:rPr>
              <a:t>$num3 = add(20,45);</a:t>
            </a:r>
          </a:p>
          <a:p>
            <a:pPr>
              <a:buNone/>
            </a:pPr>
            <a:r>
              <a:rPr lang="id-ID" sz="2600" dirty="0" smtClean="0">
                <a:latin typeface="Courier New" pitchFamily="49" charset="0"/>
                <a:cs typeface="Courier New" pitchFamily="49" charset="0"/>
              </a:rPr>
              <a:t>echo $num3;</a:t>
            </a:r>
            <a:endParaRPr lang="id-ID" sz="2600" dirty="0">
              <a:latin typeface="Courier New" pitchFamily="49" charset="0"/>
              <a:cs typeface="Courier New" pitchFamily="49" charset="0"/>
            </a:endParaRPr>
          </a:p>
        </p:txBody>
      </p:sp>
      <p:sp>
        <p:nvSpPr>
          <p:cNvPr id="4" name="Rectangle 3"/>
          <p:cNvSpPr/>
          <p:nvPr/>
        </p:nvSpPr>
        <p:spPr>
          <a:xfrm>
            <a:off x="457200" y="2636912"/>
            <a:ext cx="8229600" cy="3240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Whitespace</a:t>
            </a:r>
          </a:p>
        </p:txBody>
      </p:sp>
      <p:sp>
        <p:nvSpPr>
          <p:cNvPr id="3" name="Content Placeholder 2"/>
          <p:cNvSpPr>
            <a:spLocks noGrp="1"/>
          </p:cNvSpPr>
          <p:nvPr>
            <p:ph sz="quarter" idx="1"/>
          </p:nvPr>
        </p:nvSpPr>
        <p:spPr/>
        <p:txBody>
          <a:bodyPr>
            <a:normAutofit/>
          </a:bodyPr>
          <a:lstStyle/>
          <a:p>
            <a:r>
              <a:rPr lang="en-US" sz="2400" dirty="0"/>
              <a:t>Spacing characters such as newlines (carriage returns), spaces, and tabs are known </a:t>
            </a:r>
            <a:r>
              <a:rPr lang="en-US" sz="2400" dirty="0" smtClean="0"/>
              <a:t>as</a:t>
            </a:r>
            <a:r>
              <a:rPr lang="id-ID" sz="2400" dirty="0" smtClean="0"/>
              <a:t> </a:t>
            </a:r>
            <a:r>
              <a:rPr lang="en-US" sz="2400" i="1" dirty="0" smtClean="0"/>
              <a:t>whitespace</a:t>
            </a:r>
            <a:r>
              <a:rPr lang="en-US" sz="2400" i="1" dirty="0"/>
              <a:t>. </a:t>
            </a:r>
            <a:endParaRPr lang="id-ID" sz="2400" i="1" dirty="0" smtClean="0"/>
          </a:p>
          <a:p>
            <a:r>
              <a:rPr lang="id-ID" sz="2400" dirty="0" smtClean="0"/>
              <a:t>PHP engine </a:t>
            </a:r>
            <a:r>
              <a:rPr lang="en-US" sz="2400" dirty="0" smtClean="0"/>
              <a:t>ignore</a:t>
            </a:r>
            <a:r>
              <a:rPr lang="id-ID" sz="2400" dirty="0" smtClean="0"/>
              <a:t>s</a:t>
            </a:r>
            <a:r>
              <a:rPr lang="en-US" sz="2400" dirty="0" smtClean="0"/>
              <a:t> </a:t>
            </a:r>
            <a:r>
              <a:rPr lang="en-US" sz="2400" dirty="0"/>
              <a:t>whitespace in </a:t>
            </a:r>
            <a:r>
              <a:rPr lang="id-ID" sz="2400" dirty="0" smtClean="0"/>
              <a:t>PHP statement</a:t>
            </a:r>
            <a:r>
              <a:rPr lang="en-US" sz="2400" dirty="0" smtClean="0"/>
              <a:t>. </a:t>
            </a:r>
            <a:endParaRPr lang="id-ID" sz="2400" dirty="0"/>
          </a:p>
        </p:txBody>
      </p:sp>
      <p:pic>
        <p:nvPicPr>
          <p:cNvPr id="4" name="Picture 3"/>
          <p:cNvPicPr>
            <a:picLocks noChangeAspect="1"/>
          </p:cNvPicPr>
          <p:nvPr/>
        </p:nvPicPr>
        <p:blipFill>
          <a:blip r:embed="rId2"/>
          <a:stretch>
            <a:fillRect/>
          </a:stretch>
        </p:blipFill>
        <p:spPr>
          <a:xfrm>
            <a:off x="899592" y="3212976"/>
            <a:ext cx="7056784" cy="2644228"/>
          </a:xfrm>
          <a:prstGeom prst="rect">
            <a:avLst/>
          </a:prstGeom>
        </p:spPr>
      </p:pic>
    </p:spTree>
    <p:extLst>
      <p:ext uri="{BB962C8B-B14F-4D97-AF65-F5344CB8AC3E}">
        <p14:creationId xmlns:p14="http://schemas.microsoft.com/office/powerpoint/2010/main" val="18587856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p:txBody>
          <a:bodyPr>
            <a:normAutofit lnSpcReduction="10000"/>
          </a:bodyPr>
          <a:lstStyle/>
          <a:p>
            <a:pPr marL="0" indent="0">
              <a:buNone/>
            </a:pPr>
            <a:r>
              <a:rPr lang="id-ID" sz="2800" dirty="0" smtClean="0"/>
              <a:t>Using default parameter</a:t>
            </a:r>
            <a:endParaRPr lang="en-US" sz="2800" dirty="0" smtClean="0"/>
          </a:p>
          <a:p>
            <a:endParaRPr lang="id-ID" sz="2800" dirty="0" smtClean="0"/>
          </a:p>
          <a:p>
            <a:pPr>
              <a:buNone/>
            </a:pPr>
            <a:r>
              <a:rPr lang="id-ID" sz="2800" dirty="0" smtClean="0">
                <a:latin typeface="Consolas" panose="020B0609020204030204" pitchFamily="49" charset="0"/>
                <a:cs typeface="Courier New" pitchFamily="49" charset="0"/>
              </a:rPr>
              <a:t>function add( $num1,$num2=1 )</a:t>
            </a:r>
          </a:p>
          <a:p>
            <a:pPr>
              <a:buNone/>
            </a:pPr>
            <a:r>
              <a:rPr lang="id-ID" sz="2800" dirty="0" smtClean="0">
                <a:latin typeface="Consolas" panose="020B0609020204030204" pitchFamily="49" charset="0"/>
                <a:cs typeface="Courier New" pitchFamily="49" charset="0"/>
              </a:rPr>
              <a:t>{</a:t>
            </a:r>
          </a:p>
          <a:p>
            <a:pPr>
              <a:buNone/>
            </a:pPr>
            <a:r>
              <a:rPr lang="id-ID" sz="2800" dirty="0" smtClean="0">
                <a:latin typeface="Consolas" panose="020B0609020204030204" pitchFamily="49" charset="0"/>
                <a:cs typeface="Courier New" pitchFamily="49" charset="0"/>
              </a:rPr>
              <a:t>	$result = $num1 + $num2;</a:t>
            </a:r>
          </a:p>
          <a:p>
            <a:pPr>
              <a:buNone/>
            </a:pPr>
            <a:r>
              <a:rPr lang="id-ID" sz="2800" dirty="0" smtClean="0">
                <a:latin typeface="Consolas" panose="020B0609020204030204" pitchFamily="49" charset="0"/>
                <a:cs typeface="Courier New" pitchFamily="49" charset="0"/>
              </a:rPr>
              <a:t>	echo $result;</a:t>
            </a:r>
          </a:p>
          <a:p>
            <a:pPr>
              <a:buNone/>
            </a:pPr>
            <a:r>
              <a:rPr lang="id-ID" sz="2800" dirty="0" smtClean="0">
                <a:latin typeface="Consolas" panose="020B0609020204030204" pitchFamily="49" charset="0"/>
                <a:cs typeface="Courier New" pitchFamily="49" charset="0"/>
              </a:rPr>
              <a:t>}</a:t>
            </a:r>
          </a:p>
          <a:p>
            <a:pPr>
              <a:buNone/>
            </a:pPr>
            <a:r>
              <a:rPr lang="id-ID" sz="2800" dirty="0" smtClean="0">
                <a:latin typeface="Consolas" panose="020B0609020204030204" pitchFamily="49" charset="0"/>
                <a:cs typeface="Courier New" pitchFamily="49" charset="0"/>
              </a:rPr>
              <a:t>$num3 = add(20);</a:t>
            </a:r>
          </a:p>
          <a:p>
            <a:pPr>
              <a:buNone/>
            </a:pPr>
            <a:r>
              <a:rPr lang="id-ID" sz="2800" dirty="0" smtClean="0">
                <a:latin typeface="Consolas" panose="020B0609020204030204" pitchFamily="49" charset="0"/>
                <a:cs typeface="Courier New" pitchFamily="49" charset="0"/>
              </a:rPr>
              <a:t>echo $num3;</a:t>
            </a:r>
          </a:p>
          <a:p>
            <a:pPr>
              <a:buNone/>
            </a:pPr>
            <a:endParaRPr lang="id-ID" sz="2800" dirty="0"/>
          </a:p>
        </p:txBody>
      </p:sp>
      <p:sp>
        <p:nvSpPr>
          <p:cNvPr id="4" name="Rectangle 3"/>
          <p:cNvSpPr/>
          <p:nvPr/>
        </p:nvSpPr>
        <p:spPr>
          <a:xfrm>
            <a:off x="457200" y="2492896"/>
            <a:ext cx="8229600" cy="3456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p:txBody>
          <a:bodyPr>
            <a:normAutofit/>
          </a:bodyPr>
          <a:lstStyle/>
          <a:p>
            <a:r>
              <a:rPr lang="en-US" sz="2400" dirty="0" smtClean="0"/>
              <a:t>When you pass an argument to the function, a local copy is made in the function to</a:t>
            </a:r>
            <a:r>
              <a:rPr lang="id-ID" sz="2400" dirty="0" smtClean="0"/>
              <a:t> </a:t>
            </a:r>
            <a:r>
              <a:rPr lang="en-US" sz="2400" dirty="0" smtClean="0"/>
              <a:t>store the value. </a:t>
            </a:r>
            <a:endParaRPr lang="id-ID" sz="2400" dirty="0" smtClean="0"/>
          </a:p>
          <a:p>
            <a:r>
              <a:rPr lang="en-US" sz="2400" dirty="0" smtClean="0"/>
              <a:t>Any changes made to that value affect only the local copy of the variable in the function, not the source of the parameter. </a:t>
            </a:r>
            <a:endParaRPr lang="id-ID" sz="2400" dirty="0" smtClean="0"/>
          </a:p>
          <a:p>
            <a:r>
              <a:rPr lang="en-US" sz="2400" dirty="0" smtClean="0"/>
              <a:t>You can define parameters that</a:t>
            </a:r>
            <a:r>
              <a:rPr lang="id-ID" sz="2400" dirty="0" smtClean="0"/>
              <a:t> </a:t>
            </a:r>
            <a:r>
              <a:rPr lang="en-US" sz="2400" dirty="0" smtClean="0"/>
              <a:t>modify the source variable by defining reference parameters.</a:t>
            </a:r>
          </a:p>
          <a:p>
            <a:r>
              <a:rPr lang="en-US" sz="2400" dirty="0" smtClean="0"/>
              <a:t>Reference parameters define references by placing an ampersand (&amp;) directly before</a:t>
            </a:r>
            <a:r>
              <a:rPr lang="id-ID" sz="2400" dirty="0" smtClean="0"/>
              <a:t> </a:t>
            </a:r>
            <a:r>
              <a:rPr lang="en-US" sz="2400" dirty="0" smtClean="0"/>
              <a:t>the parameter in the function’s definition.</a:t>
            </a:r>
            <a:endParaRPr lang="id-ID" sz="24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a:t>
            </a:r>
            <a:endParaRPr lang="id-ID" dirty="0"/>
          </a:p>
        </p:txBody>
      </p:sp>
      <p:sp>
        <p:nvSpPr>
          <p:cNvPr id="3" name="Content Placeholder 2"/>
          <p:cNvSpPr>
            <a:spLocks noGrp="1"/>
          </p:cNvSpPr>
          <p:nvPr>
            <p:ph idx="1"/>
          </p:nvPr>
        </p:nvSpPr>
        <p:spPr/>
        <p:txBody>
          <a:bodyPr>
            <a:normAutofit fontScale="85000" lnSpcReduction="20000"/>
          </a:bodyPr>
          <a:lstStyle/>
          <a:p>
            <a:pPr marL="0" indent="0">
              <a:spcAft>
                <a:spcPts val="1200"/>
              </a:spcAft>
              <a:buNone/>
            </a:pPr>
            <a:r>
              <a:rPr lang="id-ID" dirty="0" smtClean="0"/>
              <a:t>Using parameter reference</a:t>
            </a:r>
          </a:p>
          <a:p>
            <a:pPr>
              <a:buNone/>
            </a:pPr>
            <a:r>
              <a:rPr lang="id-ID" sz="2600" dirty="0" smtClean="0">
                <a:latin typeface="Consolas" panose="020B0609020204030204" pitchFamily="49" charset="0"/>
                <a:cs typeface="Courier New" pitchFamily="49" charset="0"/>
              </a:rPr>
              <a:t>&lt;?php</a:t>
            </a:r>
          </a:p>
          <a:p>
            <a:pPr>
              <a:buNone/>
            </a:pPr>
            <a:r>
              <a:rPr lang="id-ID" sz="2600" dirty="0" smtClean="0">
                <a:latin typeface="Consolas" panose="020B0609020204030204" pitchFamily="49" charset="0"/>
                <a:cs typeface="Courier New" pitchFamily="49" charset="0"/>
              </a:rPr>
              <a:t>function capitalize( &amp;$str){</a:t>
            </a:r>
          </a:p>
          <a:p>
            <a:pPr>
              <a:buNone/>
            </a:pPr>
            <a:r>
              <a:rPr lang="id-ID" sz="2600" dirty="0" smtClean="0">
                <a:latin typeface="Consolas" panose="020B0609020204030204" pitchFamily="49" charset="0"/>
                <a:cs typeface="Courier New" pitchFamily="49" charset="0"/>
              </a:rPr>
              <a:t>  //convert all characters to lowercase</a:t>
            </a:r>
          </a:p>
          <a:p>
            <a:pPr>
              <a:buNone/>
            </a:pPr>
            <a:r>
              <a:rPr lang="id-ID" sz="2600" dirty="0" smtClean="0">
                <a:latin typeface="Consolas" panose="020B0609020204030204" pitchFamily="49" charset="0"/>
                <a:cs typeface="Courier New" pitchFamily="49" charset="0"/>
              </a:rPr>
              <a:t>   $str = strtolower($str);</a:t>
            </a:r>
          </a:p>
          <a:p>
            <a:pPr>
              <a:buNone/>
            </a:pPr>
            <a:r>
              <a:rPr lang="id-ID" sz="2600" dirty="0" smtClean="0">
                <a:latin typeface="Consolas" panose="020B0609020204030204" pitchFamily="49" charset="0"/>
                <a:cs typeface="Courier New" pitchFamily="49" charset="0"/>
              </a:rPr>
              <a:t>	 //capitalize first character of each word</a:t>
            </a:r>
          </a:p>
          <a:p>
            <a:pPr>
              <a:buNone/>
            </a:pPr>
            <a:r>
              <a:rPr lang="id-ID" sz="2600" dirty="0" smtClean="0">
                <a:latin typeface="Consolas" panose="020B0609020204030204" pitchFamily="49" charset="0"/>
                <a:cs typeface="Courier New" pitchFamily="49" charset="0"/>
              </a:rPr>
              <a:t>   $str = ucwords($str);</a:t>
            </a:r>
          </a:p>
          <a:p>
            <a:pPr>
              <a:buNone/>
            </a:pPr>
            <a:r>
              <a:rPr lang="id-ID" sz="2600" dirty="0" smtClean="0">
                <a:latin typeface="Consolas" panose="020B0609020204030204" pitchFamily="49" charset="0"/>
                <a:cs typeface="Courier New" pitchFamily="49" charset="0"/>
              </a:rPr>
              <a:t>}</a:t>
            </a:r>
          </a:p>
          <a:p>
            <a:pPr>
              <a:buNone/>
            </a:pPr>
            <a:r>
              <a:rPr lang="id-ID" sz="2600" dirty="0" smtClean="0">
                <a:latin typeface="Consolas" panose="020B0609020204030204" pitchFamily="49" charset="0"/>
                <a:cs typeface="Courier New" pitchFamily="49" charset="0"/>
              </a:rPr>
              <a:t>$str = "hEllo WoRld!";</a:t>
            </a:r>
          </a:p>
          <a:p>
            <a:pPr>
              <a:buNone/>
            </a:pPr>
            <a:r>
              <a:rPr lang="id-ID" sz="2600" dirty="0" smtClean="0">
                <a:latin typeface="Consolas" panose="020B0609020204030204" pitchFamily="49" charset="0"/>
                <a:cs typeface="Courier New" pitchFamily="49" charset="0"/>
              </a:rPr>
              <a:t>capitalize( $str );</a:t>
            </a:r>
          </a:p>
          <a:p>
            <a:pPr>
              <a:buNone/>
            </a:pPr>
            <a:r>
              <a:rPr lang="id-ID" sz="2600" dirty="0" smtClean="0">
                <a:latin typeface="Consolas" panose="020B0609020204030204" pitchFamily="49" charset="0"/>
                <a:cs typeface="Courier New" pitchFamily="49" charset="0"/>
              </a:rPr>
              <a:t>echo $str;</a:t>
            </a:r>
          </a:p>
          <a:p>
            <a:pPr>
              <a:buNone/>
            </a:pPr>
            <a:r>
              <a:rPr lang="id-ID" sz="2600" dirty="0" smtClean="0">
                <a:latin typeface="Consolas" panose="020B0609020204030204" pitchFamily="49" charset="0"/>
                <a:cs typeface="Courier New" pitchFamily="49" charset="0"/>
              </a:rPr>
              <a:t>?&gt;</a:t>
            </a:r>
            <a:endParaRPr lang="id-ID" sz="2600" dirty="0">
              <a:latin typeface="Consolas" panose="020B0609020204030204" pitchFamily="49" charset="0"/>
              <a:cs typeface="Courier New" pitchFamily="49" charset="0"/>
            </a:endParaRPr>
          </a:p>
        </p:txBody>
      </p:sp>
      <p:sp>
        <p:nvSpPr>
          <p:cNvPr id="4" name="Rectangle 3"/>
          <p:cNvSpPr/>
          <p:nvPr/>
        </p:nvSpPr>
        <p:spPr>
          <a:xfrm>
            <a:off x="440085" y="2060848"/>
            <a:ext cx="8229600" cy="3960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Including PHP Files</a:t>
            </a:r>
            <a:endParaRPr lang="id-ID" dirty="0"/>
          </a:p>
        </p:txBody>
      </p:sp>
      <p:sp>
        <p:nvSpPr>
          <p:cNvPr id="3" name="Content Placeholder 2"/>
          <p:cNvSpPr>
            <a:spLocks noGrp="1"/>
          </p:cNvSpPr>
          <p:nvPr>
            <p:ph idx="1"/>
          </p:nvPr>
        </p:nvSpPr>
        <p:spPr/>
        <p:txBody>
          <a:bodyPr>
            <a:normAutofit/>
          </a:bodyPr>
          <a:lstStyle/>
          <a:p>
            <a:r>
              <a:rPr lang="en-US" sz="2400" dirty="0" smtClean="0"/>
              <a:t>The include statement allows you to include and attach other PHP scripts to your</a:t>
            </a:r>
            <a:r>
              <a:rPr lang="id-ID" sz="2400" dirty="0" smtClean="0"/>
              <a:t> </a:t>
            </a:r>
            <a:r>
              <a:rPr lang="en-US" sz="2400" dirty="0" smtClean="0"/>
              <a:t>own script. </a:t>
            </a:r>
            <a:endParaRPr lang="id-ID" sz="2400" dirty="0" smtClean="0"/>
          </a:p>
          <a:p>
            <a:r>
              <a:rPr lang="en-US" sz="2400" dirty="0" smtClean="0"/>
              <a:t>You can think of it as simply taking the included file and inserting it into</a:t>
            </a:r>
            <a:r>
              <a:rPr lang="id-ID" sz="2400" dirty="0" smtClean="0"/>
              <a:t> </a:t>
            </a:r>
            <a:r>
              <a:rPr lang="en-US" sz="2400" dirty="0" smtClean="0"/>
              <a:t>your PHP file</a:t>
            </a:r>
            <a:r>
              <a:rPr lang="id-ID" sz="2400" dirty="0" smtClean="0"/>
              <a:t>.</a:t>
            </a:r>
          </a:p>
          <a:p>
            <a:r>
              <a:rPr lang="id-ID" sz="2400" dirty="0" smtClean="0"/>
              <a:t>The include statement </a:t>
            </a:r>
            <a:r>
              <a:rPr lang="en-US" sz="2400" dirty="0" smtClean="0"/>
              <a:t>provide a warning if the resource cannot be retrieved and tries to continue execution of</a:t>
            </a:r>
            <a:r>
              <a:rPr lang="id-ID" sz="2400" dirty="0" smtClean="0"/>
              <a:t> </a:t>
            </a:r>
            <a:r>
              <a:rPr lang="en-US" sz="2400" dirty="0" smtClean="0"/>
              <a:t>the program.</a:t>
            </a:r>
            <a:endParaRPr lang="id-ID" sz="2400" dirty="0" smtClean="0"/>
          </a:p>
          <a:p>
            <a:r>
              <a:rPr lang="id-ID" sz="2400" dirty="0" smtClean="0"/>
              <a:t>Example : </a:t>
            </a:r>
            <a:r>
              <a:rPr lang="id-ID" sz="2400" dirty="0" smtClean="0">
                <a:latin typeface="Courier New" pitchFamily="49" charset="0"/>
                <a:cs typeface="Courier New" pitchFamily="49" charset="0"/>
              </a:rPr>
              <a:t>include("add.php");</a:t>
            </a:r>
            <a:endParaRPr lang="id-ID"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Including PHP Files</a:t>
            </a:r>
            <a:endParaRPr lang="id-ID" dirty="0"/>
          </a:p>
        </p:txBody>
      </p:sp>
      <p:sp>
        <p:nvSpPr>
          <p:cNvPr id="3" name="Content Placeholder 2"/>
          <p:cNvSpPr>
            <a:spLocks noGrp="1"/>
          </p:cNvSpPr>
          <p:nvPr>
            <p:ph idx="1"/>
          </p:nvPr>
        </p:nvSpPr>
        <p:spPr/>
        <p:txBody>
          <a:bodyPr>
            <a:normAutofit/>
          </a:bodyPr>
          <a:lstStyle/>
          <a:p>
            <a:r>
              <a:rPr lang="en-US" sz="2400" dirty="0" smtClean="0"/>
              <a:t>A problem may arise when you include many nested PHP scripts because the include</a:t>
            </a:r>
            <a:r>
              <a:rPr lang="id-ID" sz="2400" dirty="0" smtClean="0"/>
              <a:t> </a:t>
            </a:r>
            <a:r>
              <a:rPr lang="en-US" sz="2400" dirty="0" smtClean="0"/>
              <a:t>statement doesn’t check for scripts that have already been included.</a:t>
            </a:r>
            <a:endParaRPr lang="id-ID" sz="2400" dirty="0" smtClean="0"/>
          </a:p>
          <a:p>
            <a:r>
              <a:rPr lang="en-US" sz="2400" dirty="0" smtClean="0"/>
              <a:t>To avoid this type of error, you should use the </a:t>
            </a:r>
            <a:r>
              <a:rPr lang="en-US" sz="2400" dirty="0" err="1" smtClean="0"/>
              <a:t>include_once</a:t>
            </a:r>
            <a:r>
              <a:rPr lang="id-ID" sz="2400" dirty="0" smtClean="0"/>
              <a:t> </a:t>
            </a:r>
            <a:r>
              <a:rPr lang="en-US" sz="2400" dirty="0" smtClean="0"/>
              <a:t>statement.</a:t>
            </a:r>
            <a:endParaRPr lang="id-ID" sz="2400" dirty="0" smtClean="0"/>
          </a:p>
          <a:p>
            <a:r>
              <a:rPr lang="id-ID" sz="2400" dirty="0" smtClean="0"/>
              <a:t>Example : </a:t>
            </a:r>
            <a:r>
              <a:rPr lang="id-ID" sz="2400" dirty="0" smtClean="0">
                <a:latin typeface="Courier New" pitchFamily="49" charset="0"/>
                <a:cs typeface="Courier New" pitchFamily="49" charset="0"/>
              </a:rPr>
              <a:t>include_once("add.php");</a:t>
            </a:r>
            <a:endParaRPr lang="id-ID"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Requiring PHP File </a:t>
            </a:r>
            <a:endParaRPr lang="id-ID" dirty="0"/>
          </a:p>
        </p:txBody>
      </p:sp>
      <p:sp>
        <p:nvSpPr>
          <p:cNvPr id="3" name="Content Placeholder 2"/>
          <p:cNvSpPr>
            <a:spLocks noGrp="1"/>
          </p:cNvSpPr>
          <p:nvPr>
            <p:ph idx="1"/>
          </p:nvPr>
        </p:nvSpPr>
        <p:spPr/>
        <p:txBody>
          <a:bodyPr>
            <a:normAutofit fontScale="77500" lnSpcReduction="20000"/>
          </a:bodyPr>
          <a:lstStyle/>
          <a:p>
            <a:pPr>
              <a:lnSpc>
                <a:spcPct val="134000"/>
              </a:lnSpc>
            </a:pPr>
            <a:r>
              <a:rPr lang="en-US" sz="2800" dirty="0" smtClean="0"/>
              <a:t>The </a:t>
            </a:r>
            <a:r>
              <a:rPr lang="en-US" sz="2800" dirty="0" smtClean="0">
                <a:latin typeface="Courier New" pitchFamily="49" charset="0"/>
                <a:cs typeface="Courier New" pitchFamily="49" charset="0"/>
              </a:rPr>
              <a:t>require</a:t>
            </a:r>
            <a:r>
              <a:rPr lang="en-US" sz="2800" dirty="0" smtClean="0"/>
              <a:t> and </a:t>
            </a:r>
            <a:r>
              <a:rPr lang="en-US" sz="2800" dirty="0" err="1" smtClean="0">
                <a:latin typeface="Courier New" pitchFamily="49" charset="0"/>
                <a:cs typeface="Courier New" pitchFamily="49" charset="0"/>
              </a:rPr>
              <a:t>require_once</a:t>
            </a:r>
            <a:r>
              <a:rPr lang="en-US" sz="2800" dirty="0" smtClean="0"/>
              <a:t> functions provide stop processing of the</a:t>
            </a:r>
            <a:r>
              <a:rPr lang="id-ID" sz="2800" dirty="0" smtClean="0"/>
              <a:t> </a:t>
            </a:r>
            <a:r>
              <a:rPr lang="en-US" sz="2800" dirty="0" smtClean="0"/>
              <a:t>particular page if they can’t retrieve the resource.</a:t>
            </a:r>
            <a:endParaRPr lang="id-ID" sz="2800" dirty="0" smtClean="0"/>
          </a:p>
          <a:p>
            <a:pPr>
              <a:lnSpc>
                <a:spcPct val="134000"/>
              </a:lnSpc>
            </a:pPr>
            <a:r>
              <a:rPr lang="en-US" sz="2800" dirty="0" smtClean="0"/>
              <a:t>These are exactly the same as </a:t>
            </a:r>
            <a:r>
              <a:rPr lang="en-US" sz="2800" dirty="0" smtClean="0">
                <a:latin typeface="Courier New" pitchFamily="49" charset="0"/>
                <a:cs typeface="Courier New" pitchFamily="49" charset="0"/>
              </a:rPr>
              <a:t>include</a:t>
            </a:r>
            <a:r>
              <a:rPr lang="en-US" sz="2800" dirty="0" smtClean="0"/>
              <a:t> and</a:t>
            </a:r>
            <a:r>
              <a:rPr lang="id-ID" sz="2800" dirty="0" smtClean="0"/>
              <a:t> </a:t>
            </a:r>
            <a:r>
              <a:rPr lang="en-US" sz="2800" dirty="0" err="1" smtClean="0">
                <a:latin typeface="Courier New" pitchFamily="49" charset="0"/>
                <a:cs typeface="Courier New" pitchFamily="49" charset="0"/>
              </a:rPr>
              <a:t>include_once</a:t>
            </a:r>
            <a:r>
              <a:rPr lang="en-US" sz="2800" dirty="0" smtClean="0"/>
              <a:t> except that they make sure that the file is present; otherwise, the PHP</a:t>
            </a:r>
            <a:r>
              <a:rPr lang="id-ID" sz="2800" dirty="0" smtClean="0"/>
              <a:t> </a:t>
            </a:r>
            <a:r>
              <a:rPr lang="en-US" sz="2800" dirty="0" smtClean="0"/>
              <a:t>script’s execution is halted</a:t>
            </a:r>
            <a:r>
              <a:rPr lang="id-ID" sz="2800" dirty="0" smtClean="0"/>
              <a:t>.</a:t>
            </a:r>
          </a:p>
          <a:p>
            <a:pPr>
              <a:lnSpc>
                <a:spcPct val="134000"/>
              </a:lnSpc>
            </a:pPr>
            <a:r>
              <a:rPr lang="id-ID" sz="2800" dirty="0" smtClean="0"/>
              <a:t>Y</a:t>
            </a:r>
            <a:r>
              <a:rPr lang="en-US" sz="2800" dirty="0" err="1" smtClean="0"/>
              <a:t>ou</a:t>
            </a:r>
            <a:r>
              <a:rPr lang="en-US" sz="2800" dirty="0" smtClean="0"/>
              <a:t> should use </a:t>
            </a:r>
            <a:r>
              <a:rPr lang="en-US" sz="2800" dirty="0" smtClean="0">
                <a:latin typeface="Courier New" pitchFamily="49" charset="0"/>
                <a:cs typeface="Courier New" pitchFamily="49" charset="0"/>
              </a:rPr>
              <a:t>require</a:t>
            </a:r>
            <a:r>
              <a:rPr lang="id-ID" sz="2800" dirty="0" smtClean="0"/>
              <a:t> </a:t>
            </a:r>
            <a:r>
              <a:rPr lang="en-US" sz="2800" dirty="0" smtClean="0"/>
              <a:t>instead of </a:t>
            </a:r>
            <a:r>
              <a:rPr lang="en-US" sz="2800" dirty="0" smtClean="0">
                <a:latin typeface="Courier New" pitchFamily="49" charset="0"/>
                <a:cs typeface="Courier New" pitchFamily="49" charset="0"/>
              </a:rPr>
              <a:t>include</a:t>
            </a:r>
            <a:r>
              <a:rPr lang="en-US" sz="2800" dirty="0" smtClean="0"/>
              <a:t> if the file you’re including defines either critical functions that</a:t>
            </a:r>
            <a:r>
              <a:rPr lang="id-ID" sz="2800" dirty="0" smtClean="0"/>
              <a:t> </a:t>
            </a:r>
            <a:r>
              <a:rPr lang="en-US" sz="2800" dirty="0" smtClean="0"/>
              <a:t>your script won’t be able to execute, or variable definitions, such as database connection details.</a:t>
            </a:r>
            <a:endParaRPr lang="id-ID"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Testing a Function</a:t>
            </a:r>
            <a:endParaRPr lang="id-ID" dirty="0"/>
          </a:p>
        </p:txBody>
      </p:sp>
      <p:sp>
        <p:nvSpPr>
          <p:cNvPr id="3" name="Content Placeholder 2"/>
          <p:cNvSpPr>
            <a:spLocks noGrp="1"/>
          </p:cNvSpPr>
          <p:nvPr>
            <p:ph idx="1"/>
          </p:nvPr>
        </p:nvSpPr>
        <p:spPr/>
        <p:txBody>
          <a:bodyPr>
            <a:normAutofit/>
          </a:bodyPr>
          <a:lstStyle/>
          <a:p>
            <a:r>
              <a:rPr lang="id-ID" sz="2400" dirty="0" smtClean="0">
                <a:latin typeface="Courier New" pitchFamily="49" charset="0"/>
                <a:cs typeface="Courier New" pitchFamily="49" charset="0"/>
              </a:rPr>
              <a:t>function_exists(function_name)</a:t>
            </a:r>
            <a:r>
              <a:rPr lang="id-ID" sz="2400" dirty="0" smtClean="0"/>
              <a:t> </a:t>
            </a:r>
            <a:r>
              <a:rPr lang="id-ID" sz="2400" dirty="0" smtClean="0">
                <a:sym typeface="Wingdings" pitchFamily="2" charset="2"/>
              </a:rPr>
              <a:t> </a:t>
            </a:r>
            <a:r>
              <a:rPr lang="en-US" sz="2400" dirty="0" smtClean="0">
                <a:sym typeface="Wingdings" pitchFamily="2" charset="2"/>
              </a:rPr>
              <a:t>check</a:t>
            </a:r>
            <a:r>
              <a:rPr lang="id-ID" sz="2400" dirty="0" smtClean="0">
                <a:sym typeface="Wingdings" pitchFamily="2" charset="2"/>
              </a:rPr>
              <a:t>s</a:t>
            </a:r>
            <a:r>
              <a:rPr lang="en-US" sz="2400" dirty="0" smtClean="0">
                <a:sym typeface="Wingdings" pitchFamily="2" charset="2"/>
              </a:rPr>
              <a:t> for the existence of </a:t>
            </a:r>
            <a:r>
              <a:rPr lang="id-ID" sz="2400" dirty="0" smtClean="0">
                <a:sym typeface="Wingdings" pitchFamily="2" charset="2"/>
              </a:rPr>
              <a:t>a </a:t>
            </a:r>
            <a:r>
              <a:rPr lang="en-US" sz="2400" dirty="0" smtClean="0">
                <a:sym typeface="Wingdings" pitchFamily="2" charset="2"/>
              </a:rPr>
              <a:t>functions</a:t>
            </a:r>
            <a:r>
              <a:rPr lang="id-ID" sz="2400" dirty="0" smtClean="0">
                <a:sym typeface="Wingdings" pitchFamily="2" charset="2"/>
              </a:rPr>
              <a:t>.</a:t>
            </a:r>
          </a:p>
          <a:p>
            <a:r>
              <a:rPr lang="en-US" sz="2400" dirty="0" smtClean="0"/>
              <a:t>It takes a string with a function’s name and</a:t>
            </a:r>
            <a:r>
              <a:rPr lang="id-ID" sz="2400" dirty="0" smtClean="0"/>
              <a:t> </a:t>
            </a:r>
            <a:r>
              <a:rPr lang="en-US" sz="2400" dirty="0" smtClean="0"/>
              <a:t>returns TRUE or FALSE depending on whether the function has been defined.</a:t>
            </a:r>
            <a:endParaRPr lang="id-ID"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Testing a Function</a:t>
            </a:r>
            <a:endParaRPr lang="id-ID" dirty="0"/>
          </a:p>
        </p:txBody>
      </p:sp>
      <p:sp>
        <p:nvSpPr>
          <p:cNvPr id="3" name="Content Placeholder 2"/>
          <p:cNvSpPr>
            <a:spLocks noGrp="1"/>
          </p:cNvSpPr>
          <p:nvPr>
            <p:ph idx="1"/>
          </p:nvPr>
        </p:nvSpPr>
        <p:spPr/>
        <p:txBody>
          <a:bodyPr>
            <a:normAutofit fontScale="77500" lnSpcReduction="20000"/>
          </a:bodyPr>
          <a:lstStyle/>
          <a:p>
            <a:pPr>
              <a:buNone/>
            </a:pP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php</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$test=</a:t>
            </a:r>
            <a:r>
              <a:rPr lang="en-US" dirty="0" err="1" smtClean="0">
                <a:latin typeface="Courier New" pitchFamily="49" charset="0"/>
                <a:cs typeface="Courier New" pitchFamily="49" charset="0"/>
              </a:rPr>
              <a:t>function_exists</a:t>
            </a:r>
            <a:r>
              <a:rPr lang="en-US" dirty="0" smtClean="0">
                <a:latin typeface="Courier New" pitchFamily="49" charset="0"/>
                <a:cs typeface="Courier New" pitchFamily="49" charset="0"/>
              </a:rPr>
              <a:t>(“</a:t>
            </a:r>
            <a:r>
              <a:rPr lang="id-ID" dirty="0" smtClean="0">
                <a:latin typeface="Courier New" pitchFamily="49" charset="0"/>
                <a:cs typeface="Courier New" pitchFamily="49" charset="0"/>
              </a:rPr>
              <a:t>add</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if ($test == TRUE)</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echo "Function </a:t>
            </a:r>
            <a:r>
              <a:rPr lang="id-ID" dirty="0" smtClean="0">
                <a:latin typeface="Courier New" pitchFamily="49" charset="0"/>
                <a:cs typeface="Courier New" pitchFamily="49" charset="0"/>
              </a:rPr>
              <a:t>add</a:t>
            </a:r>
            <a:r>
              <a:rPr lang="en-US" dirty="0" smtClean="0">
                <a:latin typeface="Courier New" pitchFamily="49" charset="0"/>
                <a:cs typeface="Courier New" pitchFamily="49" charset="0"/>
              </a:rPr>
              <a:t> exists.";</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else</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echo "Function </a:t>
            </a:r>
            <a:r>
              <a:rPr lang="id-ID" dirty="0" smtClean="0">
                <a:latin typeface="Courier New" pitchFamily="49" charset="0"/>
                <a:cs typeface="Courier New" pitchFamily="49" charset="0"/>
              </a:rPr>
              <a:t>add</a:t>
            </a:r>
            <a:r>
              <a:rPr lang="en-US" dirty="0" smtClean="0">
                <a:latin typeface="Courier New" pitchFamily="49" charset="0"/>
                <a:cs typeface="Courier New" pitchFamily="49" charset="0"/>
              </a:rPr>
              <a:t> does not exist.";</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?&gt;</a:t>
            </a:r>
            <a:endParaRPr lang="id-ID" dirty="0">
              <a:latin typeface="Courier New" pitchFamily="49" charset="0"/>
              <a:cs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Arrays in PHP</a:t>
            </a:r>
            <a:endParaRPr lang="id-ID"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id-ID" dirty="0" smtClean="0">
                <a:solidFill>
                  <a:srgbClr val="0070C0"/>
                </a:solidFill>
              </a:rPr>
              <a:t>Numeric array</a:t>
            </a:r>
          </a:p>
          <a:p>
            <a:pPr lvl="1">
              <a:lnSpc>
                <a:spcPct val="120000"/>
              </a:lnSpc>
            </a:pPr>
            <a:r>
              <a:rPr lang="id-ID" dirty="0" smtClean="0"/>
              <a:t>u</a:t>
            </a:r>
            <a:r>
              <a:rPr lang="en-US" dirty="0" smtClean="0"/>
              <a:t>se numbers as their indexes</a:t>
            </a:r>
            <a:r>
              <a:rPr lang="id-ID" dirty="0" smtClean="0"/>
              <a:t>, </a:t>
            </a:r>
          </a:p>
          <a:p>
            <a:pPr lvl="1">
              <a:lnSpc>
                <a:spcPct val="120000"/>
              </a:lnSpc>
            </a:pPr>
            <a:r>
              <a:rPr lang="en-US" dirty="0" smtClean="0"/>
              <a:t>Numeric arrays allow you to just add the element, and PHP automatically assigns the first free number, starting at 0. </a:t>
            </a:r>
            <a:endParaRPr lang="id-ID" dirty="0" smtClean="0"/>
          </a:p>
          <a:p>
            <a:pPr lvl="1">
              <a:lnSpc>
                <a:spcPct val="120000"/>
              </a:lnSpc>
            </a:pPr>
            <a:r>
              <a:rPr lang="id-ID" dirty="0" smtClean="0"/>
              <a:t>Ex: $breakfast_num[0] = ‘Sandwich’;</a:t>
            </a:r>
          </a:p>
          <a:p>
            <a:pPr>
              <a:lnSpc>
                <a:spcPct val="120000"/>
              </a:lnSpc>
            </a:pPr>
            <a:r>
              <a:rPr lang="id-ID" dirty="0" smtClean="0">
                <a:solidFill>
                  <a:srgbClr val="0070C0"/>
                </a:solidFill>
              </a:rPr>
              <a:t>Associative array</a:t>
            </a:r>
          </a:p>
          <a:p>
            <a:pPr lvl="1">
              <a:lnSpc>
                <a:spcPct val="120000"/>
              </a:lnSpc>
            </a:pPr>
            <a:r>
              <a:rPr lang="id-ID" dirty="0" smtClean="0"/>
              <a:t>u</a:t>
            </a:r>
            <a:r>
              <a:rPr lang="en-US" dirty="0" smtClean="0"/>
              <a:t>se </a:t>
            </a:r>
            <a:r>
              <a:rPr lang="id-ID" dirty="0" smtClean="0"/>
              <a:t>strings</a:t>
            </a:r>
            <a:r>
              <a:rPr lang="en-US" dirty="0" smtClean="0"/>
              <a:t> as their indexes</a:t>
            </a:r>
            <a:r>
              <a:rPr lang="id-ID" dirty="0" smtClean="0"/>
              <a:t>.</a:t>
            </a:r>
          </a:p>
          <a:p>
            <a:pPr lvl="1">
              <a:lnSpc>
                <a:spcPct val="120000"/>
              </a:lnSpc>
            </a:pPr>
            <a:r>
              <a:rPr lang="en-US" dirty="0" smtClean="0"/>
              <a:t>you must supply an index string each time you add</a:t>
            </a:r>
            <a:r>
              <a:rPr lang="id-ID" dirty="0" smtClean="0"/>
              <a:t> </a:t>
            </a:r>
            <a:r>
              <a:rPr lang="en-US" dirty="0" smtClean="0"/>
              <a:t>an element. </a:t>
            </a:r>
            <a:endParaRPr lang="id-ID" dirty="0" smtClean="0"/>
          </a:p>
          <a:p>
            <a:pPr lvl="1">
              <a:lnSpc>
                <a:spcPct val="120000"/>
              </a:lnSpc>
            </a:pPr>
            <a:r>
              <a:rPr lang="id-ID" dirty="0" smtClean="0"/>
              <a:t>Ex : $breakfast_ass[‘mon’] = ‘Sandwich’;</a:t>
            </a:r>
          </a:p>
          <a:p>
            <a:pPr>
              <a:lnSpc>
                <a:spcPct val="120000"/>
              </a:lnSpc>
            </a:pPr>
            <a:endParaRPr lang="id-ID" dirty="0" smtClean="0"/>
          </a:p>
        </p:txBody>
      </p:sp>
    </p:spTree>
    <p:extLst>
      <p:ext uri="{BB962C8B-B14F-4D97-AF65-F5344CB8AC3E}">
        <p14:creationId xmlns:p14="http://schemas.microsoft.com/office/powerpoint/2010/main" val="3027751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Creating an Array</a:t>
            </a:r>
            <a:endParaRPr lang="id-ID" dirty="0"/>
          </a:p>
        </p:txBody>
      </p:sp>
      <p:sp>
        <p:nvSpPr>
          <p:cNvPr id="3" name="Content Placeholder 2"/>
          <p:cNvSpPr>
            <a:spLocks noGrp="1"/>
          </p:cNvSpPr>
          <p:nvPr>
            <p:ph idx="1"/>
          </p:nvPr>
        </p:nvSpPr>
        <p:spPr/>
        <p:txBody>
          <a:bodyPr>
            <a:noAutofit/>
          </a:bodyPr>
          <a:lstStyle/>
          <a:p>
            <a:pPr>
              <a:lnSpc>
                <a:spcPct val="120000"/>
              </a:lnSpc>
            </a:pPr>
            <a:r>
              <a:rPr lang="en-US" sz="2400" dirty="0" smtClean="0"/>
              <a:t>To create an array, you must specify the elements and index values.</a:t>
            </a:r>
            <a:endParaRPr lang="id-ID" sz="2400" dirty="0" smtClean="0"/>
          </a:p>
          <a:p>
            <a:pPr>
              <a:lnSpc>
                <a:spcPct val="120000"/>
              </a:lnSpc>
            </a:pPr>
            <a:r>
              <a:rPr lang="en-US" sz="2400" dirty="0" smtClean="0"/>
              <a:t>The elements of an array can be anything, including strings, numbers, and even other</a:t>
            </a:r>
            <a:r>
              <a:rPr lang="id-ID" sz="2400" dirty="0" smtClean="0"/>
              <a:t> </a:t>
            </a:r>
            <a:r>
              <a:rPr lang="en-US" sz="2400" dirty="0" smtClean="0"/>
              <a:t>arrays. </a:t>
            </a:r>
            <a:endParaRPr lang="id-ID" sz="2400" dirty="0" smtClean="0"/>
          </a:p>
          <a:p>
            <a:pPr>
              <a:lnSpc>
                <a:spcPct val="120000"/>
              </a:lnSpc>
            </a:pPr>
            <a:r>
              <a:rPr lang="en-US" sz="2400" dirty="0" smtClean="0"/>
              <a:t>The key field must be a scalar. </a:t>
            </a:r>
            <a:endParaRPr lang="id-ID" sz="2400" dirty="0" smtClean="0"/>
          </a:p>
          <a:p>
            <a:pPr>
              <a:lnSpc>
                <a:spcPct val="120000"/>
              </a:lnSpc>
            </a:pPr>
            <a:r>
              <a:rPr lang="en-US" sz="2400" dirty="0" smtClean="0"/>
              <a:t>Scalar values are simple values such as a number, text, or Boolean value, not data that can have more than one value such as an</a:t>
            </a:r>
            <a:r>
              <a:rPr lang="id-ID" sz="2400" dirty="0" smtClean="0"/>
              <a:t> </a:t>
            </a:r>
            <a:r>
              <a:rPr lang="en-US" sz="2400" dirty="0" smtClean="0"/>
              <a:t>array or an object. </a:t>
            </a:r>
            <a:endParaRPr lang="id-ID" sz="2400" dirty="0" smtClean="0"/>
          </a:p>
          <a:p>
            <a:pPr>
              <a:lnSpc>
                <a:spcPct val="120000"/>
              </a:lnSpc>
            </a:pPr>
            <a:r>
              <a:rPr lang="en-US" sz="2400" dirty="0" smtClean="0"/>
              <a:t>The key field of an array must also be unique for each element;</a:t>
            </a:r>
            <a:r>
              <a:rPr lang="id-ID" sz="2400" dirty="0" smtClean="0"/>
              <a:t> </a:t>
            </a:r>
            <a:r>
              <a:rPr lang="en-US" sz="2400" dirty="0" smtClean="0"/>
              <a:t>otherwise you may overwrite the same value. </a:t>
            </a:r>
            <a:endParaRPr lang="id-ID" sz="2400" dirty="0"/>
          </a:p>
        </p:txBody>
      </p:sp>
    </p:spTree>
    <p:extLst>
      <p:ext uri="{BB962C8B-B14F-4D97-AF65-F5344CB8AC3E}">
        <p14:creationId xmlns:p14="http://schemas.microsoft.com/office/powerpoint/2010/main" val="1712251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Comments</a:t>
            </a:r>
            <a:endParaRPr lang="id-ID" dirty="0"/>
          </a:p>
        </p:txBody>
      </p:sp>
      <p:sp>
        <p:nvSpPr>
          <p:cNvPr id="3" name="Content Placeholder 2"/>
          <p:cNvSpPr>
            <a:spLocks noGrp="1"/>
          </p:cNvSpPr>
          <p:nvPr>
            <p:ph sz="quarter" idx="1"/>
          </p:nvPr>
        </p:nvSpPr>
        <p:spPr/>
        <p:txBody>
          <a:bodyPr>
            <a:normAutofit/>
          </a:bodyPr>
          <a:lstStyle/>
          <a:p>
            <a:r>
              <a:rPr lang="en-US" sz="2800" dirty="0"/>
              <a:t>Comments in code act as notes to people reading the code</a:t>
            </a:r>
            <a:r>
              <a:rPr lang="en-US" sz="2800" dirty="0" smtClean="0"/>
              <a:t>.</a:t>
            </a:r>
            <a:endParaRPr lang="id-ID" sz="2800" dirty="0" smtClean="0"/>
          </a:p>
          <a:p>
            <a:r>
              <a:rPr lang="en-US" sz="2800" dirty="0"/>
              <a:t>The PHP interpreter ignores any text in comments. </a:t>
            </a:r>
            <a:endParaRPr lang="id-ID" sz="2800" dirty="0" smtClean="0"/>
          </a:p>
          <a:p>
            <a:pPr lvl="1"/>
            <a:r>
              <a:rPr lang="id-ID" sz="2400" dirty="0" smtClean="0"/>
              <a:t>Multiline </a:t>
            </a:r>
            <a:r>
              <a:rPr lang="id-ID" sz="2400" dirty="0" smtClean="0"/>
              <a:t>comment</a:t>
            </a:r>
            <a:endParaRPr lang="en-US" sz="2400" dirty="0" smtClean="0"/>
          </a:p>
          <a:p>
            <a:pPr marL="790575" indent="0">
              <a:buNone/>
            </a:pPr>
            <a:r>
              <a:rPr lang="id-ID" sz="2000" dirty="0">
                <a:solidFill>
                  <a:schemeClr val="tx1">
                    <a:lumMod val="75000"/>
                    <a:lumOff val="25000"/>
                  </a:schemeClr>
                </a:solidFill>
                <a:latin typeface="Consolas" panose="020B0609020204030204" pitchFamily="49" charset="0"/>
                <a:cs typeface="Courier New" panose="02070309020205020404" pitchFamily="49" charset="0"/>
              </a:rPr>
              <a:t>/* Author: Bob Smith</a:t>
            </a:r>
          </a:p>
          <a:p>
            <a:pPr marL="790575" indent="0">
              <a:buNone/>
            </a:pPr>
            <a:r>
              <a:rPr lang="id-ID" sz="2000" dirty="0">
                <a:solidFill>
                  <a:schemeClr val="tx1">
                    <a:lumMod val="75000"/>
                    <a:lumOff val="25000"/>
                  </a:schemeClr>
                </a:solidFill>
                <a:latin typeface="Consolas" panose="020B0609020204030204" pitchFamily="49" charset="0"/>
                <a:cs typeface="Courier New" panose="02070309020205020404" pitchFamily="49" charset="0"/>
              </a:rPr>
              <a:t>   Last modified: April 10</a:t>
            </a:r>
          </a:p>
          <a:p>
            <a:pPr marL="790575" indent="0">
              <a:buNone/>
            </a:pPr>
            <a:r>
              <a:rPr lang="id-ID" sz="2000" dirty="0">
                <a:solidFill>
                  <a:schemeClr val="tx1">
                    <a:lumMod val="75000"/>
                    <a:lumOff val="25000"/>
                  </a:schemeClr>
                </a:solidFill>
                <a:latin typeface="Consolas" panose="020B0609020204030204" pitchFamily="49" charset="0"/>
                <a:cs typeface="Courier New" panose="02070309020205020404" pitchFamily="49" charset="0"/>
              </a:rPr>
              <a:t>   </a:t>
            </a:r>
            <a:r>
              <a:rPr lang="en-US" sz="2000" dirty="0">
                <a:solidFill>
                  <a:schemeClr val="tx1">
                    <a:lumMod val="75000"/>
                    <a:lumOff val="25000"/>
                  </a:schemeClr>
                </a:solidFill>
                <a:latin typeface="Consolas" panose="020B0609020204030204" pitchFamily="49" charset="0"/>
                <a:cs typeface="Courier New" panose="02070309020205020404" pitchFamily="49" charset="0"/>
              </a:rPr>
              <a:t>This script processes the customer orders.</a:t>
            </a:r>
          </a:p>
          <a:p>
            <a:pPr marL="790575" indent="0">
              <a:buNone/>
            </a:pPr>
            <a:r>
              <a:rPr lang="id-ID" sz="2000" dirty="0">
                <a:solidFill>
                  <a:schemeClr val="tx1">
                    <a:lumMod val="75000"/>
                    <a:lumOff val="25000"/>
                  </a:schemeClr>
                </a:solidFill>
                <a:latin typeface="Consolas" panose="020B0609020204030204" pitchFamily="49" charset="0"/>
                <a:cs typeface="Courier New" panose="02070309020205020404" pitchFamily="49" charset="0"/>
              </a:rPr>
              <a:t>*/</a:t>
            </a:r>
          </a:p>
          <a:p>
            <a:pPr lvl="1">
              <a:spcBef>
                <a:spcPts val="0"/>
              </a:spcBef>
            </a:pPr>
            <a:r>
              <a:rPr lang="id-ID" sz="2400" dirty="0" smtClean="0"/>
              <a:t>Single line comment</a:t>
            </a:r>
            <a:endParaRPr lang="en-US" sz="2400" dirty="0" smtClean="0"/>
          </a:p>
          <a:p>
            <a:pPr marL="738188" lvl="1" indent="0">
              <a:buNone/>
            </a:pPr>
            <a:r>
              <a:rPr lang="en-US" sz="2000" dirty="0" smtClean="0">
                <a:solidFill>
                  <a:schemeClr val="tx2"/>
                </a:solidFill>
                <a:latin typeface="Consolas" panose="020B0609020204030204" pitchFamily="49" charset="0"/>
                <a:cs typeface="Courier New" panose="02070309020205020404" pitchFamily="49" charset="0"/>
              </a:rPr>
              <a:t>// </a:t>
            </a:r>
            <a:r>
              <a:rPr lang="en-US" sz="2000" dirty="0">
                <a:solidFill>
                  <a:schemeClr val="tx2"/>
                </a:solidFill>
                <a:latin typeface="Consolas" panose="020B0609020204030204" pitchFamily="49" charset="0"/>
                <a:cs typeface="Courier New" panose="02070309020205020404" pitchFamily="49" charset="0"/>
              </a:rPr>
              <a:t>here is a comment ?&gt; here is not</a:t>
            </a:r>
          </a:p>
          <a:p>
            <a:pPr lvl="1"/>
            <a:endParaRPr lang="id-ID" sz="2400" dirty="0" smtClean="0"/>
          </a:p>
          <a:p>
            <a:endParaRPr lang="id-ID" sz="2800" dirty="0"/>
          </a:p>
        </p:txBody>
      </p:sp>
    </p:spTree>
    <p:extLst>
      <p:ext uri="{BB962C8B-B14F-4D97-AF65-F5344CB8AC3E}">
        <p14:creationId xmlns:p14="http://schemas.microsoft.com/office/powerpoint/2010/main" val="40808476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id-ID" dirty="0" smtClean="0"/>
              <a:t>Assignment via array identiﬁers</a:t>
            </a:r>
            <a:endParaRPr lang="id-ID" dirty="0"/>
          </a:p>
        </p:txBody>
      </p:sp>
      <p:sp>
        <p:nvSpPr>
          <p:cNvPr id="3" name="Content Placeholder 2"/>
          <p:cNvSpPr>
            <a:spLocks noGrp="1"/>
          </p:cNvSpPr>
          <p:nvPr>
            <p:ph idx="1"/>
          </p:nvPr>
        </p:nvSpPr>
        <p:spPr/>
        <p:txBody>
          <a:bodyPr>
            <a:normAutofit/>
          </a:bodyPr>
          <a:lstStyle/>
          <a:p>
            <a:pPr>
              <a:buNone/>
            </a:pPr>
            <a:r>
              <a:rPr lang="id-ID" sz="2400" dirty="0" smtClean="0">
                <a:solidFill>
                  <a:srgbClr val="0070C0"/>
                </a:solidFill>
                <a:cs typeface="Courier New" pitchFamily="49" charset="0"/>
              </a:rPr>
              <a:t>Numeric Array</a:t>
            </a:r>
          </a:p>
          <a:p>
            <a:pPr>
              <a:buNone/>
            </a:pP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 = ‘</a:t>
            </a:r>
            <a:r>
              <a:rPr lang="id-ID" sz="2400" dirty="0" smtClean="0">
                <a:latin typeface="Courier New" pitchFamily="49" charset="0"/>
                <a:cs typeface="Courier New" pitchFamily="49" charset="0"/>
              </a:rPr>
              <a:t>Sandwich</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 = ‘</a:t>
            </a:r>
            <a:r>
              <a:rPr lang="id-ID" sz="2400" dirty="0" smtClean="0">
                <a:latin typeface="Courier New" pitchFamily="49" charset="0"/>
                <a:cs typeface="Courier New" pitchFamily="49" charset="0"/>
              </a:rPr>
              <a:t>Beef Burger</a:t>
            </a:r>
            <a:r>
              <a:rPr lang="en-US" sz="2400" dirty="0" smtClean="0">
                <a:latin typeface="Courier New" pitchFamily="49" charset="0"/>
                <a:cs typeface="Courier New" pitchFamily="49" charset="0"/>
              </a:rPr>
              <a:t>';</a:t>
            </a:r>
          </a:p>
          <a:p>
            <a:pPr>
              <a:spcBef>
                <a:spcPts val="1200"/>
              </a:spcBef>
              <a:buNone/>
            </a:pPr>
            <a:r>
              <a:rPr lang="id-ID" sz="2400" dirty="0" smtClean="0"/>
              <a:t>This is same with:</a:t>
            </a:r>
            <a:endParaRPr lang="id-ID" sz="2400" dirty="0"/>
          </a:p>
          <a:p>
            <a:pPr>
              <a:buNone/>
            </a:pP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0</a:t>
            </a:r>
            <a:r>
              <a:rPr lang="en-US" sz="2400" dirty="0" smtClean="0">
                <a:latin typeface="Courier New" pitchFamily="49" charset="0"/>
                <a:cs typeface="Courier New" pitchFamily="49" charset="0"/>
              </a:rPr>
              <a:t>] = ‘</a:t>
            </a:r>
            <a:r>
              <a:rPr lang="id-ID" sz="2400" dirty="0" smtClean="0">
                <a:latin typeface="Courier New" pitchFamily="49" charset="0"/>
                <a:cs typeface="Courier New" pitchFamily="49" charset="0"/>
              </a:rPr>
              <a:t>Sandwich</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1</a:t>
            </a:r>
            <a:r>
              <a:rPr lang="en-US" sz="2400" dirty="0" smtClean="0">
                <a:latin typeface="Courier New" pitchFamily="49" charset="0"/>
                <a:cs typeface="Courier New" pitchFamily="49" charset="0"/>
              </a:rPr>
              <a:t>] = ‘</a:t>
            </a:r>
            <a:r>
              <a:rPr lang="id-ID" sz="2400" dirty="0" smtClean="0">
                <a:latin typeface="Courier New" pitchFamily="49" charset="0"/>
                <a:cs typeface="Courier New" pitchFamily="49" charset="0"/>
              </a:rPr>
              <a:t>Beef Burger</a:t>
            </a: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marL="1588" indent="-1588">
              <a:spcBef>
                <a:spcPts val="1200"/>
              </a:spcBef>
              <a:buNone/>
            </a:pPr>
            <a:r>
              <a:rPr lang="en-US" sz="2400" dirty="0" smtClean="0"/>
              <a:t>If you do specify the index yourself, be careful not</a:t>
            </a:r>
            <a:r>
              <a:rPr lang="id-ID" sz="2400" dirty="0" smtClean="0"/>
              <a:t> </a:t>
            </a:r>
            <a:r>
              <a:rPr lang="en-US" sz="2400" dirty="0" smtClean="0"/>
              <a:t>to skip over numbers:</a:t>
            </a:r>
            <a:endParaRPr lang="id-ID" sz="2400" dirty="0" smtClean="0"/>
          </a:p>
          <a:p>
            <a:pPr>
              <a:buNone/>
            </a:pPr>
            <a:endParaRPr lang="en-US" sz="2400" dirty="0" smtClean="0">
              <a:latin typeface="Courier New" pitchFamily="49" charset="0"/>
              <a:cs typeface="Courier New" pitchFamily="49" charset="0"/>
            </a:endParaRPr>
          </a:p>
        </p:txBody>
      </p:sp>
    </p:spTree>
    <p:extLst>
      <p:ext uri="{BB962C8B-B14F-4D97-AF65-F5344CB8AC3E}">
        <p14:creationId xmlns:p14="http://schemas.microsoft.com/office/powerpoint/2010/main" val="22240068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1. </a:t>
            </a:r>
            <a:r>
              <a:rPr lang="id-ID" sz="3800" dirty="0" smtClean="0"/>
              <a:t>Assignment via array identiﬁers (</a:t>
            </a:r>
            <a:r>
              <a:rPr lang="en-US" sz="3800" dirty="0" smtClean="0"/>
              <a:t>cont</a:t>
            </a:r>
            <a:r>
              <a:rPr lang="en-US" sz="3800" dirty="0"/>
              <a:t>.</a:t>
            </a:r>
            <a:r>
              <a:rPr lang="id-ID" sz="3800" dirty="0" smtClean="0"/>
              <a:t>)</a:t>
            </a:r>
            <a:endParaRPr lang="id-ID" sz="3800" dirty="0"/>
          </a:p>
        </p:txBody>
      </p:sp>
      <p:sp>
        <p:nvSpPr>
          <p:cNvPr id="3" name="Content Placeholder 2"/>
          <p:cNvSpPr>
            <a:spLocks noGrp="1"/>
          </p:cNvSpPr>
          <p:nvPr>
            <p:ph idx="1"/>
          </p:nvPr>
        </p:nvSpPr>
        <p:spPr/>
        <p:txBody>
          <a:bodyPr>
            <a:normAutofit/>
          </a:bodyPr>
          <a:lstStyle/>
          <a:p>
            <a:pPr>
              <a:buNone/>
            </a:pPr>
            <a:r>
              <a:rPr lang="id-ID" sz="2800" dirty="0" smtClean="0">
                <a:solidFill>
                  <a:srgbClr val="0070C0"/>
                </a:solidFill>
                <a:cs typeface="Courier New" pitchFamily="49" charset="0"/>
              </a:rPr>
              <a:t>Assosiative Array</a:t>
            </a:r>
          </a:p>
          <a:p>
            <a:pPr>
              <a:buNone/>
            </a:pP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‘mon’</a:t>
            </a:r>
            <a:r>
              <a:rPr lang="en-US" sz="2400" dirty="0" smtClean="0">
                <a:latin typeface="Courier New" pitchFamily="49" charset="0"/>
                <a:cs typeface="Courier New" pitchFamily="49" charset="0"/>
              </a:rPr>
              <a:t>] = ‘</a:t>
            </a:r>
            <a:r>
              <a:rPr lang="id-ID" sz="2400" dirty="0" smtClean="0">
                <a:latin typeface="Courier New" pitchFamily="49" charset="0"/>
                <a:cs typeface="Courier New" pitchFamily="49" charset="0"/>
              </a:rPr>
              <a:t>Sandwich</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‘tue’</a:t>
            </a:r>
            <a:r>
              <a:rPr lang="en-US" sz="2400" dirty="0" smtClean="0">
                <a:latin typeface="Courier New" pitchFamily="49" charset="0"/>
                <a:cs typeface="Courier New" pitchFamily="49" charset="0"/>
              </a:rPr>
              <a:t>] = ‘</a:t>
            </a:r>
            <a:r>
              <a:rPr lang="id-ID" sz="2400" dirty="0" smtClean="0">
                <a:latin typeface="Courier New" pitchFamily="49" charset="0"/>
                <a:cs typeface="Courier New" pitchFamily="49" charset="0"/>
              </a:rPr>
              <a:t>Beef Burger</a:t>
            </a:r>
            <a:r>
              <a:rPr lang="en-US" sz="2400" dirty="0" smtClean="0">
                <a:latin typeface="Courier New" pitchFamily="49" charset="0"/>
                <a:cs typeface="Courier New" pitchFamily="49" charset="0"/>
              </a:rPr>
              <a:t>';</a:t>
            </a:r>
          </a:p>
        </p:txBody>
      </p:sp>
    </p:spTree>
    <p:extLst>
      <p:ext uri="{BB962C8B-B14F-4D97-AF65-F5344CB8AC3E}">
        <p14:creationId xmlns:p14="http://schemas.microsoft.com/office/powerpoint/2010/main" val="40763129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id-ID" dirty="0" smtClean="0"/>
              <a:t>Assignment using array</a:t>
            </a:r>
            <a:endParaRPr lang="id-ID" dirty="0"/>
          </a:p>
        </p:txBody>
      </p:sp>
      <p:sp>
        <p:nvSpPr>
          <p:cNvPr id="3" name="Content Placeholder 2"/>
          <p:cNvSpPr>
            <a:spLocks noGrp="1"/>
          </p:cNvSpPr>
          <p:nvPr>
            <p:ph idx="1"/>
          </p:nvPr>
        </p:nvSpPr>
        <p:spPr/>
        <p:txBody>
          <a:bodyPr>
            <a:normAutofit/>
          </a:bodyPr>
          <a:lstStyle/>
          <a:p>
            <a:r>
              <a:rPr lang="id-ID" dirty="0" smtClean="0">
                <a:solidFill>
                  <a:srgbClr val="0070C0"/>
                </a:solidFill>
              </a:rPr>
              <a:t>Numeric array</a:t>
            </a:r>
          </a:p>
          <a:p>
            <a:pPr>
              <a:buNone/>
            </a:pPr>
            <a:r>
              <a:rPr lang="id-ID" sz="2400" dirty="0" smtClean="0">
                <a:latin typeface="Courier New" pitchFamily="49" charset="0"/>
                <a:cs typeface="Courier New" pitchFamily="49" charset="0"/>
              </a:rPr>
              <a:t>$breakfast_num = </a:t>
            </a:r>
            <a:r>
              <a:rPr lang="id-ID" sz="2400" b="1" dirty="0" smtClean="0">
                <a:latin typeface="Courier New" pitchFamily="49" charset="0"/>
                <a:cs typeface="Courier New" pitchFamily="49" charset="0"/>
              </a:rPr>
              <a:t>array</a:t>
            </a:r>
            <a:r>
              <a:rPr lang="id-ID" sz="2400" dirty="0" smtClean="0">
                <a:latin typeface="Courier New" pitchFamily="49" charset="0"/>
                <a:cs typeface="Courier New" pitchFamily="49" charset="0"/>
              </a:rPr>
              <a:t>('Sandwich',</a:t>
            </a:r>
          </a:p>
          <a:p>
            <a:pPr>
              <a:buNone/>
            </a:pPr>
            <a:r>
              <a:rPr lang="id-ID" sz="2400" dirty="0" smtClean="0">
                <a:latin typeface="Courier New" pitchFamily="49" charset="0"/>
                <a:cs typeface="Courier New" pitchFamily="49" charset="0"/>
              </a:rPr>
              <a:t>					'Beef Burger',</a:t>
            </a:r>
          </a:p>
          <a:p>
            <a:pPr>
              <a:buNone/>
            </a:pPr>
            <a:r>
              <a:rPr lang="id-ID" sz="2400" dirty="0" smtClean="0">
                <a:latin typeface="Courier New" pitchFamily="49" charset="0"/>
                <a:cs typeface="Courier New" pitchFamily="49" charset="0"/>
              </a:rPr>
              <a:t>					'Chocolate Milk',</a:t>
            </a:r>
          </a:p>
          <a:p>
            <a:pPr>
              <a:buNone/>
            </a:pPr>
            <a:r>
              <a:rPr lang="id-ID" sz="2400" dirty="0" smtClean="0">
                <a:latin typeface="Courier New" pitchFamily="49" charset="0"/>
                <a:cs typeface="Courier New" pitchFamily="49" charset="0"/>
              </a:rPr>
              <a:t>					'Chicken Noodles',</a:t>
            </a:r>
          </a:p>
          <a:p>
            <a:pPr>
              <a:buNone/>
            </a:pPr>
            <a:r>
              <a:rPr lang="id-ID" sz="2400" dirty="0" smtClean="0">
                <a:latin typeface="Courier New" pitchFamily="49" charset="0"/>
                <a:cs typeface="Courier New" pitchFamily="49" charset="0"/>
              </a:rPr>
              <a:t>					'Fried Rice',</a:t>
            </a:r>
          </a:p>
          <a:p>
            <a:pPr>
              <a:buNone/>
            </a:pPr>
            <a:r>
              <a:rPr lang="id-ID" sz="2400" dirty="0" smtClean="0">
                <a:latin typeface="Courier New" pitchFamily="49" charset="0"/>
                <a:cs typeface="Courier New" pitchFamily="49" charset="0"/>
              </a:rPr>
              <a:t>					'Cereal',</a:t>
            </a:r>
          </a:p>
          <a:p>
            <a:pPr>
              <a:buNone/>
            </a:pPr>
            <a:r>
              <a:rPr lang="id-ID" sz="2400" dirty="0" smtClean="0">
                <a:latin typeface="Courier New" pitchFamily="49" charset="0"/>
                <a:cs typeface="Courier New" pitchFamily="49" charset="0"/>
              </a:rPr>
              <a:t>					'Coffee');</a:t>
            </a:r>
          </a:p>
          <a:p>
            <a:pPr>
              <a:buNone/>
            </a:pPr>
            <a:endParaRPr lang="id-ID" dirty="0"/>
          </a:p>
        </p:txBody>
      </p:sp>
    </p:spTree>
    <p:extLst>
      <p:ext uri="{BB962C8B-B14F-4D97-AF65-F5344CB8AC3E}">
        <p14:creationId xmlns:p14="http://schemas.microsoft.com/office/powerpoint/2010/main" val="16191560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id-ID" dirty="0" smtClean="0"/>
              <a:t>Assignment using array (</a:t>
            </a:r>
            <a:r>
              <a:rPr lang="en-US" dirty="0" smtClean="0"/>
              <a:t>cont.</a:t>
            </a:r>
            <a:r>
              <a:rPr lang="id-ID" dirty="0" smtClean="0"/>
              <a:t>)</a:t>
            </a:r>
            <a:endParaRPr lang="id-ID" dirty="0"/>
          </a:p>
        </p:txBody>
      </p:sp>
      <p:sp>
        <p:nvSpPr>
          <p:cNvPr id="3" name="Content Placeholder 2"/>
          <p:cNvSpPr>
            <a:spLocks noGrp="1"/>
          </p:cNvSpPr>
          <p:nvPr>
            <p:ph idx="1"/>
          </p:nvPr>
        </p:nvSpPr>
        <p:spPr>
          <a:xfrm>
            <a:off x="457200" y="1628800"/>
            <a:ext cx="8229600" cy="4525963"/>
          </a:xfrm>
        </p:spPr>
        <p:txBody>
          <a:bodyPr>
            <a:normAutofit/>
          </a:bodyPr>
          <a:lstStyle/>
          <a:p>
            <a:r>
              <a:rPr lang="id-ID" sz="2800" dirty="0" smtClean="0">
                <a:solidFill>
                  <a:srgbClr val="0070C0"/>
                </a:solidFill>
              </a:rPr>
              <a:t>Assosiative array</a:t>
            </a:r>
          </a:p>
          <a:p>
            <a:pPr>
              <a:buNone/>
            </a:pPr>
            <a:r>
              <a:rPr lang="id-ID" sz="2000" dirty="0" smtClean="0">
                <a:latin typeface="Courier New" pitchFamily="49" charset="0"/>
                <a:cs typeface="Courier New" pitchFamily="49" charset="0"/>
              </a:rPr>
              <a:t>$breakfast_ass = </a:t>
            </a:r>
            <a:r>
              <a:rPr lang="id-ID" sz="2000" b="1" dirty="0" smtClean="0">
                <a:latin typeface="Courier New" pitchFamily="49" charset="0"/>
                <a:cs typeface="Courier New" pitchFamily="49" charset="0"/>
              </a:rPr>
              <a:t>array</a:t>
            </a:r>
            <a:r>
              <a:rPr lang="id-ID" sz="2000" dirty="0" smtClean="0">
                <a:latin typeface="Courier New" pitchFamily="49" charset="0"/>
                <a:cs typeface="Courier New" pitchFamily="49" charset="0"/>
              </a:rPr>
              <a:t> ('mon' =&gt; 'Sandwich',</a:t>
            </a:r>
          </a:p>
          <a:p>
            <a:pPr>
              <a:buNone/>
            </a:pPr>
            <a:r>
              <a:rPr lang="id-ID" sz="2000" dirty="0" smtClean="0">
                <a:latin typeface="Courier New" pitchFamily="49" charset="0"/>
                <a:cs typeface="Courier New" pitchFamily="49" charset="0"/>
              </a:rPr>
              <a:t>					'tue' =&gt; 'Beef Burger',</a:t>
            </a:r>
          </a:p>
          <a:p>
            <a:pPr>
              <a:buNone/>
            </a:pPr>
            <a:r>
              <a:rPr lang="id-ID" sz="2000" dirty="0" smtClean="0">
                <a:latin typeface="Courier New" pitchFamily="49" charset="0"/>
                <a:cs typeface="Courier New" pitchFamily="49" charset="0"/>
              </a:rPr>
              <a:t>					'wed' =&gt; 'Chocolate Milk',</a:t>
            </a:r>
          </a:p>
          <a:p>
            <a:pPr>
              <a:buNone/>
            </a:pPr>
            <a:r>
              <a:rPr lang="id-ID" sz="2000" dirty="0" smtClean="0">
                <a:latin typeface="Courier New" pitchFamily="49" charset="0"/>
                <a:cs typeface="Courier New" pitchFamily="49" charset="0"/>
              </a:rPr>
              <a:t>					'thr' =&gt; 'Chicken Noodles',</a:t>
            </a:r>
          </a:p>
          <a:p>
            <a:pPr>
              <a:buNone/>
            </a:pPr>
            <a:r>
              <a:rPr lang="id-ID" sz="2000" dirty="0" smtClean="0">
                <a:latin typeface="Courier New" pitchFamily="49" charset="0"/>
                <a:cs typeface="Courier New" pitchFamily="49" charset="0"/>
              </a:rPr>
              <a:t>					'fri' =&gt; 'Fried Rice',</a:t>
            </a:r>
          </a:p>
          <a:p>
            <a:pPr>
              <a:buNone/>
            </a:pPr>
            <a:r>
              <a:rPr lang="id-ID" sz="2000" dirty="0" smtClean="0">
                <a:latin typeface="Courier New" pitchFamily="49" charset="0"/>
                <a:cs typeface="Courier New" pitchFamily="49" charset="0"/>
              </a:rPr>
              <a:t>					'sat' =&gt; 'Cereal',</a:t>
            </a:r>
          </a:p>
          <a:p>
            <a:pPr>
              <a:buNone/>
            </a:pPr>
            <a:r>
              <a:rPr lang="id-ID" sz="2000" dirty="0" smtClean="0">
                <a:latin typeface="Courier New" pitchFamily="49" charset="0"/>
                <a:cs typeface="Courier New" pitchFamily="49" charset="0"/>
              </a:rPr>
              <a:t>					'sun' =&gt; 'Coffee');</a:t>
            </a:r>
          </a:p>
          <a:p>
            <a:pPr>
              <a:buNone/>
            </a:pPr>
            <a:endParaRPr lang="id-ID" dirty="0" smtClean="0"/>
          </a:p>
        </p:txBody>
      </p:sp>
    </p:spTree>
    <p:extLst>
      <p:ext uri="{BB962C8B-B14F-4D97-AF65-F5344CB8AC3E}">
        <p14:creationId xmlns:p14="http://schemas.microsoft.com/office/powerpoint/2010/main" val="32490350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Check If the variable is an array</a:t>
            </a:r>
            <a:endParaRPr lang="id-ID" dirty="0"/>
          </a:p>
        </p:txBody>
      </p:sp>
      <p:sp>
        <p:nvSpPr>
          <p:cNvPr id="3" name="Content Placeholder 2"/>
          <p:cNvSpPr>
            <a:spLocks noGrp="1"/>
          </p:cNvSpPr>
          <p:nvPr>
            <p:ph idx="1"/>
          </p:nvPr>
        </p:nvSpPr>
        <p:spPr/>
        <p:txBody>
          <a:bodyPr>
            <a:noAutofit/>
          </a:bodyPr>
          <a:lstStyle/>
          <a:p>
            <a:pPr marL="1588" indent="-1588">
              <a:spcAft>
                <a:spcPts val="1200"/>
              </a:spcAft>
              <a:buNone/>
            </a:pPr>
            <a:r>
              <a:rPr lang="en-US" sz="2400" dirty="0" smtClean="0"/>
              <a:t>If you’re not sure whether a variable is an array, you can use </a:t>
            </a:r>
            <a:r>
              <a:rPr lang="en-US" sz="2400" dirty="0" smtClean="0">
                <a:latin typeface="Courier New" pitchFamily="49" charset="0"/>
                <a:cs typeface="Courier New" pitchFamily="49" charset="0"/>
              </a:rPr>
              <a:t>is</a:t>
            </a:r>
            <a:r>
              <a:rPr lang="id-ID" sz="2400" dirty="0" smtClean="0">
                <a:latin typeface="Courier New" pitchFamily="49" charset="0"/>
                <a:cs typeface="Courier New" pitchFamily="49" charset="0"/>
              </a:rPr>
              <a:t>_</a:t>
            </a:r>
            <a:r>
              <a:rPr lang="en-US" sz="2400" dirty="0" smtClean="0">
                <a:latin typeface="Courier New" pitchFamily="49" charset="0"/>
                <a:cs typeface="Courier New" pitchFamily="49" charset="0"/>
              </a:rPr>
              <a:t>array</a:t>
            </a:r>
            <a:r>
              <a:rPr lang="en-US" sz="2400" dirty="0" smtClean="0"/>
              <a:t>. </a:t>
            </a:r>
            <a:endParaRPr lang="en-US" sz="2000" dirty="0" smtClean="0">
              <a:latin typeface="Courier New" pitchFamily="49" charset="0"/>
              <a:cs typeface="Courier New" pitchFamily="49" charset="0"/>
            </a:endParaRPr>
          </a:p>
          <a:p>
            <a:pPr>
              <a:buNone/>
            </a:pPr>
            <a:r>
              <a:rPr lang="id-ID" sz="2000" dirty="0" smtClean="0">
                <a:latin typeface="Courier New" pitchFamily="49" charset="0"/>
                <a:cs typeface="Courier New" pitchFamily="49" charset="0"/>
              </a:rPr>
              <a:t>if (</a:t>
            </a:r>
            <a:r>
              <a:rPr lang="id-ID" sz="2000" smtClean="0">
                <a:latin typeface="Courier New" pitchFamily="49" charset="0"/>
                <a:cs typeface="Courier New" pitchFamily="49" charset="0"/>
              </a:rPr>
              <a:t>is_array($breakfast_num</a:t>
            </a:r>
            <a:r>
              <a:rPr lang="id-ID" sz="2000" dirty="0" smtClean="0">
                <a:latin typeface="Courier New" pitchFamily="49" charset="0"/>
                <a:cs typeface="Courier New" pitchFamily="49" charset="0"/>
              </a:rPr>
              <a:t>))</a:t>
            </a:r>
          </a:p>
          <a:p>
            <a:pPr>
              <a:buNone/>
            </a:pPr>
            <a:r>
              <a:rPr lang="id-ID" sz="2000" dirty="0" smtClean="0">
                <a:latin typeface="Courier New" pitchFamily="49" charset="0"/>
                <a:cs typeface="Courier New" pitchFamily="49" charset="0"/>
              </a:rPr>
              <a:t>	echo ‘Array’;</a:t>
            </a:r>
          </a:p>
          <a:p>
            <a:pPr>
              <a:buNone/>
            </a:pPr>
            <a:r>
              <a:rPr lang="id-ID" sz="2000" dirty="0" smtClean="0">
                <a:latin typeface="Courier New" pitchFamily="49" charset="0"/>
                <a:cs typeface="Courier New" pitchFamily="49" charset="0"/>
              </a:rPr>
              <a:t>else</a:t>
            </a:r>
          </a:p>
          <a:p>
            <a:pPr>
              <a:buNone/>
            </a:pPr>
            <a:r>
              <a:rPr lang="id-ID" sz="2000" dirty="0" smtClean="0">
                <a:latin typeface="Courier New" pitchFamily="49" charset="0"/>
                <a:cs typeface="Courier New" pitchFamily="49" charset="0"/>
              </a:rPr>
              <a:t>	echo ‘Not Array’;</a:t>
            </a:r>
            <a:endParaRPr lang="id-ID" sz="2000" dirty="0">
              <a:latin typeface="Courier New" pitchFamily="49" charset="0"/>
              <a:cs typeface="Courier New" pitchFamily="49" charset="0"/>
            </a:endParaRPr>
          </a:p>
        </p:txBody>
      </p:sp>
    </p:spTree>
    <p:extLst>
      <p:ext uri="{BB962C8B-B14F-4D97-AF65-F5344CB8AC3E}">
        <p14:creationId xmlns:p14="http://schemas.microsoft.com/office/powerpoint/2010/main" val="23172683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Displaying Value of An Array</a:t>
            </a:r>
            <a:endParaRPr lang="id-ID" dirty="0"/>
          </a:p>
        </p:txBody>
      </p:sp>
      <p:sp>
        <p:nvSpPr>
          <p:cNvPr id="3" name="Content Placeholder 2"/>
          <p:cNvSpPr>
            <a:spLocks noGrp="1"/>
          </p:cNvSpPr>
          <p:nvPr>
            <p:ph idx="1"/>
          </p:nvPr>
        </p:nvSpPr>
        <p:spPr/>
        <p:txBody>
          <a:bodyPr>
            <a:normAutofit fontScale="92500"/>
          </a:bodyPr>
          <a:lstStyle/>
          <a:p>
            <a:pPr>
              <a:lnSpc>
                <a:spcPct val="110000"/>
              </a:lnSpc>
            </a:pPr>
            <a:r>
              <a:rPr lang="en-US" sz="2800" dirty="0" smtClean="0"/>
              <a:t>Items in an array may be individually accessed by including the key to the array in</a:t>
            </a:r>
            <a:r>
              <a:rPr lang="id-ID" sz="2800" dirty="0" smtClean="0"/>
              <a:t> </a:t>
            </a:r>
            <a:r>
              <a:rPr lang="en-US" sz="2800" dirty="0" smtClean="0"/>
              <a:t>brackets ([]) after the name of the variable in the form $array[index]. </a:t>
            </a:r>
            <a:endParaRPr lang="id-ID" sz="2800" dirty="0" smtClean="0"/>
          </a:p>
          <a:p>
            <a:pPr>
              <a:lnSpc>
                <a:spcPct val="110000"/>
              </a:lnSpc>
              <a:buNone/>
            </a:pPr>
            <a:r>
              <a:rPr lang="id-ID" sz="2800" dirty="0" smtClean="0"/>
              <a:t>	Ex : </a:t>
            </a:r>
            <a:r>
              <a:rPr lang="id-ID" sz="2800" dirty="0" smtClean="0">
                <a:latin typeface="Courier New" pitchFamily="49" charset="0"/>
                <a:cs typeface="Courier New" pitchFamily="49" charset="0"/>
              </a:rPr>
              <a:t>echo $breakfast_num[0];</a:t>
            </a:r>
          </a:p>
          <a:p>
            <a:pPr>
              <a:lnSpc>
                <a:spcPct val="110000"/>
              </a:lnSpc>
            </a:pPr>
            <a:r>
              <a:rPr lang="en-US" sz="2800" dirty="0" smtClean="0"/>
              <a:t>Arrays referenced in a string that have a key value with whitespaces or punctuation must be</a:t>
            </a:r>
            <a:r>
              <a:rPr lang="id-ID" sz="2800" dirty="0" smtClean="0"/>
              <a:t> </a:t>
            </a:r>
            <a:r>
              <a:rPr lang="en-US" sz="2800" dirty="0" smtClean="0"/>
              <a:t>enclosed in curly braces ({}). </a:t>
            </a:r>
            <a:endParaRPr lang="id-ID" sz="2800" dirty="0" smtClean="0"/>
          </a:p>
          <a:p>
            <a:pPr>
              <a:lnSpc>
                <a:spcPct val="110000"/>
              </a:lnSpc>
              <a:buNone/>
            </a:pPr>
            <a:r>
              <a:rPr lang="id-ID" sz="2800" dirty="0" smtClean="0"/>
              <a:t>	Ex : </a:t>
            </a:r>
            <a:r>
              <a:rPr lang="id-ID" sz="2800" dirty="0" smtClean="0">
                <a:latin typeface="Courier New" pitchFamily="49" charset="0"/>
                <a:cs typeface="Courier New" pitchFamily="49" charset="0"/>
              </a:rPr>
              <a:t>$shape['Soda can'] = 'Cylinder';</a:t>
            </a:r>
          </a:p>
          <a:p>
            <a:pPr>
              <a:lnSpc>
                <a:spcPct val="110000"/>
              </a:lnSpc>
              <a:buNone/>
            </a:pPr>
            <a:r>
              <a:rPr lang="id-ID" sz="2800" dirty="0" smtClean="0">
                <a:latin typeface="Courier New" pitchFamily="49" charset="0"/>
                <a:cs typeface="Courier New" pitchFamily="49" charset="0"/>
              </a:rPr>
              <a:t>   echo "Shape : {$shape['Soda can'] }";</a:t>
            </a:r>
            <a:endParaRPr lang="id-ID" sz="2800" dirty="0">
              <a:latin typeface="Courier New" pitchFamily="49" charset="0"/>
              <a:cs typeface="Courier New" pitchFamily="49" charset="0"/>
            </a:endParaRPr>
          </a:p>
        </p:txBody>
      </p:sp>
    </p:spTree>
    <p:extLst>
      <p:ext uri="{BB962C8B-B14F-4D97-AF65-F5344CB8AC3E}">
        <p14:creationId xmlns:p14="http://schemas.microsoft.com/office/powerpoint/2010/main" val="3638427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id-ID" dirty="0" smtClean="0"/>
              <a:t>Add an element to array</a:t>
            </a:r>
            <a:endParaRPr lang="id-ID" dirty="0"/>
          </a:p>
        </p:txBody>
      </p:sp>
      <p:sp>
        <p:nvSpPr>
          <p:cNvPr id="3" name="Content Placeholder 2"/>
          <p:cNvSpPr>
            <a:spLocks noGrp="1"/>
          </p:cNvSpPr>
          <p:nvPr>
            <p:ph idx="1"/>
          </p:nvPr>
        </p:nvSpPr>
        <p:spPr>
          <a:xfrm>
            <a:off x="457200" y="1428736"/>
            <a:ext cx="8229600" cy="5000660"/>
          </a:xfrm>
        </p:spPr>
        <p:txBody>
          <a:bodyPr>
            <a:normAutofit lnSpcReduction="10000"/>
          </a:bodyPr>
          <a:lstStyle/>
          <a:p>
            <a:pPr>
              <a:lnSpc>
                <a:spcPct val="110000"/>
              </a:lnSpc>
            </a:pPr>
            <a:r>
              <a:rPr lang="en-US" sz="2200" dirty="0" err="1" smtClean="0">
                <a:latin typeface="Courier New" pitchFamily="49" charset="0"/>
                <a:cs typeface="Courier New" pitchFamily="49" charset="0"/>
              </a:rPr>
              <a:t>array_push</a:t>
            </a:r>
            <a:r>
              <a:rPr lang="id-ID" sz="2200" dirty="0" smtClean="0">
                <a:latin typeface="Courier New" pitchFamily="49" charset="0"/>
                <a:cs typeface="Courier New" pitchFamily="49" charset="0"/>
              </a:rPr>
              <a:t>()</a:t>
            </a:r>
            <a:r>
              <a:rPr lang="id-ID" sz="2200" dirty="0" smtClean="0"/>
              <a:t> </a:t>
            </a:r>
            <a:r>
              <a:rPr lang="id-ID" sz="2200" dirty="0" smtClean="0">
                <a:sym typeface="Wingdings" pitchFamily="2" charset="2"/>
              </a:rPr>
              <a:t></a:t>
            </a:r>
            <a:r>
              <a:rPr lang="en-US" sz="2200" dirty="0" smtClean="0"/>
              <a:t> </a:t>
            </a:r>
            <a:r>
              <a:rPr lang="id-ID" sz="2200" dirty="0" smtClean="0"/>
              <a:t>p</a:t>
            </a:r>
            <a:r>
              <a:rPr lang="en-US" sz="2200" dirty="0" err="1" smtClean="0"/>
              <a:t>ush</a:t>
            </a:r>
            <a:r>
              <a:rPr lang="en-US" sz="2200" dirty="0" smtClean="0"/>
              <a:t> one or more elements onto the end of array</a:t>
            </a:r>
            <a:r>
              <a:rPr lang="id-ID" sz="2200" dirty="0" smtClean="0"/>
              <a:t>. </a:t>
            </a:r>
            <a:r>
              <a:rPr lang="en-US" sz="2200" dirty="0" smtClean="0"/>
              <a:t>The length of</a:t>
            </a:r>
            <a:r>
              <a:rPr lang="id-ID" sz="2200" dirty="0" smtClean="0"/>
              <a:t> </a:t>
            </a:r>
            <a:r>
              <a:rPr lang="en-US" sz="2200" dirty="0" smtClean="0"/>
              <a:t>array increases by the number of </a:t>
            </a:r>
            <a:r>
              <a:rPr lang="id-ID" sz="2200" dirty="0" smtClean="0"/>
              <a:t>element</a:t>
            </a:r>
            <a:r>
              <a:rPr lang="en-US" sz="2200" dirty="0" smtClean="0"/>
              <a:t> pushed.</a:t>
            </a:r>
            <a:endParaRPr lang="id-ID" sz="2200" dirty="0" smtClean="0"/>
          </a:p>
          <a:p>
            <a:pPr>
              <a:lnSpc>
                <a:spcPct val="110000"/>
              </a:lnSpc>
            </a:pPr>
            <a:r>
              <a:rPr lang="id-ID" sz="2200" dirty="0" smtClean="0"/>
              <a:t>Add one element</a:t>
            </a:r>
            <a:r>
              <a:rPr lang="en-US" sz="2200" dirty="0" smtClean="0"/>
              <a:t> </a:t>
            </a:r>
            <a:endParaRPr lang="id-ID" sz="2200" dirty="0" smtClean="0"/>
          </a:p>
          <a:p>
            <a:pPr>
              <a:lnSpc>
                <a:spcPct val="110000"/>
              </a:lnSpc>
              <a:buNone/>
            </a:pPr>
            <a:r>
              <a:rPr lang="id-ID" sz="2200" dirty="0" smtClean="0"/>
              <a:t>	</a:t>
            </a:r>
            <a:r>
              <a:rPr lang="id-ID" sz="2000" dirty="0" smtClean="0">
                <a:latin typeface="Courier New" pitchFamily="49" charset="0"/>
                <a:cs typeface="Courier New" pitchFamily="49" charset="0"/>
              </a:rPr>
              <a:t>array_push($breakfast_num, ‘Chicken Porridge’);</a:t>
            </a:r>
            <a:endParaRPr lang="id-ID" sz="2200" dirty="0" smtClean="0">
              <a:latin typeface="Courier New" pitchFamily="49" charset="0"/>
              <a:cs typeface="Courier New" pitchFamily="49" charset="0"/>
            </a:endParaRPr>
          </a:p>
          <a:p>
            <a:pPr>
              <a:lnSpc>
                <a:spcPct val="110000"/>
              </a:lnSpc>
              <a:buNone/>
            </a:pPr>
            <a:r>
              <a:rPr lang="id-ID" sz="2200" dirty="0" smtClean="0"/>
              <a:t>	This code has same effect with:</a:t>
            </a:r>
          </a:p>
          <a:p>
            <a:pPr>
              <a:lnSpc>
                <a:spcPct val="110000"/>
              </a:lnSpc>
              <a:buNone/>
            </a:pPr>
            <a:r>
              <a:rPr lang="id-ID" sz="2200" dirty="0" smtClean="0"/>
              <a:t>	</a:t>
            </a:r>
            <a:r>
              <a:rPr lang="en-US" sz="2000" dirty="0" smtClean="0">
                <a:latin typeface="Courier New" pitchFamily="49" charset="0"/>
                <a:cs typeface="Courier New" pitchFamily="49" charset="0"/>
              </a:rPr>
              <a:t>$</a:t>
            </a:r>
            <a:r>
              <a:rPr lang="id-ID" sz="2000" dirty="0" smtClean="0">
                <a:latin typeface="Courier New" pitchFamily="49" charset="0"/>
                <a:cs typeface="Courier New" pitchFamily="49" charset="0"/>
              </a:rPr>
              <a:t>breakfast_num</a:t>
            </a:r>
            <a:r>
              <a:rPr lang="en-US" sz="2000" dirty="0" smtClean="0">
                <a:latin typeface="Courier New" pitchFamily="49" charset="0"/>
                <a:cs typeface="Courier New" pitchFamily="49" charset="0"/>
              </a:rPr>
              <a:t>[] = ‘</a:t>
            </a:r>
            <a:r>
              <a:rPr lang="id-ID" sz="2000" dirty="0" smtClean="0">
                <a:latin typeface="Courier New" pitchFamily="49" charset="0"/>
                <a:cs typeface="Courier New" pitchFamily="49" charset="0"/>
              </a:rPr>
              <a:t>Chicken Porridge’</a:t>
            </a:r>
            <a:r>
              <a:rPr lang="en-US" sz="2000" dirty="0" smtClean="0">
                <a:latin typeface="Courier New" pitchFamily="49" charset="0"/>
                <a:cs typeface="Courier New" pitchFamily="49" charset="0"/>
              </a:rPr>
              <a:t>;</a:t>
            </a:r>
          </a:p>
          <a:p>
            <a:pPr>
              <a:lnSpc>
                <a:spcPct val="110000"/>
              </a:lnSpc>
            </a:pPr>
            <a:r>
              <a:rPr lang="id-ID" sz="2200" dirty="0" smtClean="0"/>
              <a:t>Add more than one element</a:t>
            </a:r>
            <a:r>
              <a:rPr lang="en-US" sz="2200" dirty="0" smtClean="0"/>
              <a:t> </a:t>
            </a:r>
            <a:endParaRPr lang="id-ID" sz="2200" dirty="0" smtClean="0"/>
          </a:p>
          <a:p>
            <a:pPr>
              <a:lnSpc>
                <a:spcPct val="110000"/>
              </a:lnSpc>
              <a:buNone/>
            </a:pPr>
            <a:r>
              <a:rPr lang="id-ID" sz="2200" dirty="0" smtClean="0">
                <a:latin typeface="Courier New" pitchFamily="49" charset="0"/>
                <a:cs typeface="Courier New" pitchFamily="49" charset="0"/>
              </a:rPr>
              <a:t>	</a:t>
            </a:r>
            <a:r>
              <a:rPr lang="id-ID" sz="2000" dirty="0" smtClean="0">
                <a:latin typeface="Courier New" pitchFamily="49" charset="0"/>
                <a:cs typeface="Courier New" pitchFamily="49" charset="0"/>
              </a:rPr>
              <a:t>array_push($breakfast_num, ‘Chicken Porridge’, ‘Omlette’);</a:t>
            </a:r>
          </a:p>
          <a:p>
            <a:pPr>
              <a:lnSpc>
                <a:spcPct val="110000"/>
              </a:lnSpc>
            </a:pPr>
            <a:r>
              <a:rPr lang="id-ID" sz="2200" dirty="0" smtClean="0">
                <a:solidFill>
                  <a:srgbClr val="0070C0"/>
                </a:solidFill>
              </a:rPr>
              <a:t>Note: </a:t>
            </a:r>
            <a:r>
              <a:rPr lang="en-US" sz="2200" dirty="0" smtClean="0"/>
              <a:t>If you use </a:t>
            </a:r>
            <a:r>
              <a:rPr lang="en-US" sz="2200" dirty="0" err="1" smtClean="0">
                <a:latin typeface="Courier New" pitchFamily="49" charset="0"/>
                <a:cs typeface="Courier New" pitchFamily="49" charset="0"/>
              </a:rPr>
              <a:t>array_push</a:t>
            </a:r>
            <a:r>
              <a:rPr lang="en-US" sz="2200" dirty="0" smtClean="0">
                <a:latin typeface="Courier New" pitchFamily="49" charset="0"/>
                <a:cs typeface="Courier New" pitchFamily="49" charset="0"/>
              </a:rPr>
              <a:t>()</a:t>
            </a:r>
            <a:r>
              <a:rPr lang="en-US" sz="2200" dirty="0" smtClean="0"/>
              <a:t> to add one element to the array it's better to use </a:t>
            </a:r>
            <a:r>
              <a:rPr lang="en-US" sz="2200" dirty="0" smtClean="0">
                <a:latin typeface="Courier New" pitchFamily="49" charset="0"/>
                <a:cs typeface="Courier New" pitchFamily="49" charset="0"/>
              </a:rPr>
              <a:t>$array[] </a:t>
            </a:r>
            <a:r>
              <a:rPr lang="en-US" sz="2200" i="1" dirty="0" smtClean="0"/>
              <a:t>= </a:t>
            </a:r>
            <a:r>
              <a:rPr lang="en-US" sz="2200" dirty="0" smtClean="0"/>
              <a:t>because in that way there is no overhead of calling a function.</a:t>
            </a:r>
            <a:endParaRPr lang="en-US" sz="2200" dirty="0" smtClean="0">
              <a:cs typeface="Courier New" pitchFamily="49" charset="0"/>
            </a:endParaRPr>
          </a:p>
        </p:txBody>
      </p:sp>
    </p:spTree>
    <p:extLst>
      <p:ext uri="{BB962C8B-B14F-4D97-AF65-F5344CB8AC3E}">
        <p14:creationId xmlns:p14="http://schemas.microsoft.com/office/powerpoint/2010/main" val="22194231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Delete an element from array</a:t>
            </a:r>
            <a:endParaRPr lang="id-ID" dirty="0"/>
          </a:p>
        </p:txBody>
      </p:sp>
      <p:sp>
        <p:nvSpPr>
          <p:cNvPr id="3" name="Content Placeholder 2"/>
          <p:cNvSpPr>
            <a:spLocks noGrp="1"/>
          </p:cNvSpPr>
          <p:nvPr>
            <p:ph idx="1"/>
          </p:nvPr>
        </p:nvSpPr>
        <p:spPr/>
        <p:txBody>
          <a:bodyPr>
            <a:normAutofit/>
          </a:bodyPr>
          <a:lstStyle/>
          <a:p>
            <a:r>
              <a:rPr lang="id-ID" sz="2400" dirty="0" smtClean="0"/>
              <a:t>You can use </a:t>
            </a:r>
            <a:r>
              <a:rPr lang="en-US" sz="2400" dirty="0" smtClean="0"/>
              <a:t>unset() </a:t>
            </a:r>
            <a:r>
              <a:rPr lang="id-ID" sz="2400" dirty="0" smtClean="0"/>
              <a:t>to delete</a:t>
            </a:r>
            <a:r>
              <a:rPr lang="en-US" sz="2400" dirty="0" smtClean="0"/>
              <a:t> the specified </a:t>
            </a:r>
            <a:r>
              <a:rPr lang="id-ID" sz="2400" dirty="0" smtClean="0"/>
              <a:t>element of an array</a:t>
            </a:r>
            <a:r>
              <a:rPr lang="en-US" sz="2400" dirty="0" smtClean="0"/>
              <a:t>.</a:t>
            </a:r>
            <a:endParaRPr lang="id-ID" sz="2400" dirty="0" smtClean="0"/>
          </a:p>
          <a:p>
            <a:r>
              <a:rPr lang="id-ID" sz="2400" dirty="0" smtClean="0"/>
              <a:t>Delete one element</a:t>
            </a:r>
          </a:p>
          <a:p>
            <a:pPr>
              <a:buNone/>
            </a:pPr>
            <a:r>
              <a:rPr lang="id-ID" sz="2400" dirty="0" smtClean="0"/>
              <a:t>	</a:t>
            </a:r>
            <a:r>
              <a:rPr lang="id-ID" sz="2400" dirty="0" smtClean="0">
                <a:latin typeface="Courier New" pitchFamily="49" charset="0"/>
                <a:cs typeface="Courier New" pitchFamily="49" charset="0"/>
              </a:rPr>
              <a:t>unset($breakfast_num[7]);</a:t>
            </a:r>
          </a:p>
          <a:p>
            <a:r>
              <a:rPr lang="id-ID" sz="2400" dirty="0" smtClean="0"/>
              <a:t>Delete more than one element</a:t>
            </a:r>
          </a:p>
          <a:p>
            <a:pPr>
              <a:buNone/>
            </a:pPr>
            <a:r>
              <a:rPr lang="id-ID" sz="2400" dirty="0" smtClean="0">
                <a:latin typeface="Courier New" pitchFamily="49" charset="0"/>
                <a:cs typeface="Courier New" pitchFamily="49" charset="0"/>
                <a:sym typeface="Wingdings" pitchFamily="2" charset="2"/>
              </a:rPr>
              <a:t>	</a:t>
            </a:r>
            <a:r>
              <a:rPr lang="id-ID" sz="2400" dirty="0" smtClean="0">
                <a:latin typeface="Courier New" pitchFamily="49" charset="0"/>
                <a:cs typeface="Courier New" pitchFamily="49" charset="0"/>
              </a:rPr>
              <a:t>unset($breakfast_num[8], $breakfast_num[9]);</a:t>
            </a:r>
            <a:endParaRPr lang="id-ID" sz="2400" dirty="0" smtClean="0">
              <a:latin typeface="Courier New" pitchFamily="49" charset="0"/>
              <a:cs typeface="Courier New" pitchFamily="49" charset="0"/>
              <a:sym typeface="Wingdings" pitchFamily="2" charset="2"/>
            </a:endParaRPr>
          </a:p>
          <a:p>
            <a:pPr>
              <a:buNone/>
            </a:pPr>
            <a:r>
              <a:rPr lang="id-ID" sz="2400" dirty="0" smtClean="0">
                <a:latin typeface="Courier New" pitchFamily="49" charset="0"/>
                <a:cs typeface="Courier New" pitchFamily="49" charset="0"/>
                <a:sym typeface="Wingdings" pitchFamily="2" charset="2"/>
              </a:rPr>
              <a:t>	</a:t>
            </a:r>
            <a:endParaRPr lang="id-ID" sz="2400" dirty="0" smtClean="0">
              <a:latin typeface="Courier New" pitchFamily="49" charset="0"/>
              <a:cs typeface="Courier New" pitchFamily="49" charset="0"/>
            </a:endParaRPr>
          </a:p>
        </p:txBody>
      </p:sp>
    </p:spTree>
    <p:extLst>
      <p:ext uri="{BB962C8B-B14F-4D97-AF65-F5344CB8AC3E}">
        <p14:creationId xmlns:p14="http://schemas.microsoft.com/office/powerpoint/2010/main" val="25994764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Check if an element is in array</a:t>
            </a:r>
            <a:endParaRPr lang="id-ID" dirty="0"/>
          </a:p>
        </p:txBody>
      </p:sp>
      <p:sp>
        <p:nvSpPr>
          <p:cNvPr id="3" name="Content Placeholder 2"/>
          <p:cNvSpPr>
            <a:spLocks noGrp="1"/>
          </p:cNvSpPr>
          <p:nvPr>
            <p:ph idx="1"/>
          </p:nvPr>
        </p:nvSpPr>
        <p:spPr/>
        <p:txBody>
          <a:bodyPr>
            <a:normAutofit/>
          </a:bodyPr>
          <a:lstStyle/>
          <a:p>
            <a:r>
              <a:rPr lang="en-US" sz="2400" dirty="0" err="1" smtClean="0">
                <a:latin typeface="Courier New" pitchFamily="49" charset="0"/>
                <a:cs typeface="Courier New" pitchFamily="49" charset="0"/>
              </a:rPr>
              <a:t>in_array</a:t>
            </a:r>
            <a:r>
              <a:rPr lang="en-US" sz="2400" dirty="0" smtClean="0"/>
              <a:t> — Checks if a value exists in an array</a:t>
            </a:r>
            <a:endParaRPr lang="id-ID" sz="2400" dirty="0" smtClean="0"/>
          </a:p>
          <a:p>
            <a:r>
              <a:rPr lang="id-ID" sz="2400" dirty="0" smtClean="0"/>
              <a:t>Ex:</a:t>
            </a:r>
          </a:p>
          <a:p>
            <a:pPr>
              <a:buNone/>
            </a:pPr>
            <a:r>
              <a:rPr lang="id-ID" sz="2400" dirty="0" smtClean="0"/>
              <a:t>	</a:t>
            </a:r>
            <a:r>
              <a:rPr lang="en-US" sz="2400" dirty="0" smtClean="0">
                <a:latin typeface="Courier New" pitchFamily="49" charset="0"/>
                <a:cs typeface="Courier New" pitchFamily="49" charset="0"/>
              </a:rPr>
              <a:t> if (</a:t>
            </a:r>
            <a:r>
              <a:rPr lang="en-US" sz="2400" dirty="0" err="1" smtClean="0">
                <a:latin typeface="Courier New" pitchFamily="49" charset="0"/>
                <a:cs typeface="Courier New" pitchFamily="49" charset="0"/>
              </a:rPr>
              <a:t>in_array</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'Sandwich'</a:t>
            </a:r>
            <a:r>
              <a:rPr lang="en-US" sz="2400" dirty="0" smtClean="0">
                <a:latin typeface="Courier New" pitchFamily="49" charset="0"/>
                <a:cs typeface="Courier New" pitchFamily="49" charset="0"/>
              </a:rPr>
              <a:t>, </a:t>
            </a:r>
            <a:r>
              <a:rPr lang="id-ID" sz="2400" dirty="0" smtClean="0">
                <a:latin typeface="Courier New" pitchFamily="49" charset="0"/>
                <a:cs typeface="Courier New" pitchFamily="49" charset="0"/>
              </a:rPr>
              <a:t>$breakfast_num</a:t>
            </a:r>
            <a:r>
              <a:rPr lang="en-US" sz="2400" dirty="0" smtClean="0">
                <a:latin typeface="Courier New" pitchFamily="49" charset="0"/>
                <a:cs typeface="Courier New" pitchFamily="49" charset="0"/>
              </a:rPr>
              <a:t>))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echo "Got </a:t>
            </a:r>
            <a:r>
              <a:rPr lang="id-ID" sz="2400" dirty="0" smtClean="0">
                <a:latin typeface="Courier New" pitchFamily="49" charset="0"/>
                <a:cs typeface="Courier New" pitchFamily="49" charset="0"/>
              </a:rPr>
              <a:t>Sandwich</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endParaRPr lang="id-ID" sz="2400" dirty="0">
              <a:latin typeface="Courier New" pitchFamily="49" charset="0"/>
              <a:cs typeface="Courier New" pitchFamily="49" charset="0"/>
            </a:endParaRPr>
          </a:p>
        </p:txBody>
      </p:sp>
    </p:spTree>
    <p:extLst>
      <p:ext uri="{BB962C8B-B14F-4D97-AF65-F5344CB8AC3E}">
        <p14:creationId xmlns:p14="http://schemas.microsoft.com/office/powerpoint/2010/main" val="29978577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how many elements are in an array</a:t>
            </a:r>
            <a:endParaRPr lang="id-ID" dirty="0"/>
          </a:p>
        </p:txBody>
      </p:sp>
      <p:sp>
        <p:nvSpPr>
          <p:cNvPr id="3" name="Content Placeholder 2"/>
          <p:cNvSpPr>
            <a:spLocks noGrp="1"/>
          </p:cNvSpPr>
          <p:nvPr>
            <p:ph idx="1"/>
          </p:nvPr>
        </p:nvSpPr>
        <p:spPr/>
        <p:txBody>
          <a:bodyPr>
            <a:normAutofit/>
          </a:bodyPr>
          <a:lstStyle/>
          <a:p>
            <a:r>
              <a:rPr lang="id-ID" dirty="0" smtClean="0"/>
              <a:t>Using count or sizeof function</a:t>
            </a:r>
          </a:p>
          <a:p>
            <a:pPr>
              <a:buNone/>
            </a:pPr>
            <a:endParaRPr lang="id-ID" dirty="0" smtClean="0"/>
          </a:p>
          <a:p>
            <a:pPr>
              <a:buNone/>
            </a:pPr>
            <a:r>
              <a:rPr lang="id-ID" sz="2400" dirty="0" smtClean="0">
                <a:latin typeface="Courier New" pitchFamily="49" charset="0"/>
                <a:cs typeface="Courier New" pitchFamily="49" charset="0"/>
              </a:rPr>
              <a:t>$n = sizeof($breakfast_num);</a:t>
            </a:r>
          </a:p>
          <a:p>
            <a:pPr>
              <a:buNone/>
            </a:pPr>
            <a:r>
              <a:rPr lang="id-ID" sz="2400" dirty="0" smtClean="0">
                <a:latin typeface="Courier New" pitchFamily="49" charset="0"/>
                <a:cs typeface="Courier New" pitchFamily="49" charset="0"/>
              </a:rPr>
              <a:t>$n = count($breakfast_num);</a:t>
            </a:r>
          </a:p>
          <a:p>
            <a:pPr>
              <a:buNone/>
            </a:pPr>
            <a:endParaRPr lang="id-ID" sz="2400" dirty="0" smtClean="0">
              <a:latin typeface="Courier New" pitchFamily="49" charset="0"/>
              <a:cs typeface="Courier New" pitchFamily="49" charset="0"/>
            </a:endParaRPr>
          </a:p>
          <a:p>
            <a:pPr>
              <a:buNone/>
            </a:pPr>
            <a:endParaRPr lang="id-ID" dirty="0" smtClean="0"/>
          </a:p>
        </p:txBody>
      </p:sp>
    </p:spTree>
    <p:extLst>
      <p:ext uri="{BB962C8B-B14F-4D97-AF65-F5344CB8AC3E}">
        <p14:creationId xmlns:p14="http://schemas.microsoft.com/office/powerpoint/2010/main" val="3546540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Variables</a:t>
            </a:r>
            <a:endParaRPr lang="id-ID" dirty="0"/>
          </a:p>
        </p:txBody>
      </p:sp>
      <p:sp>
        <p:nvSpPr>
          <p:cNvPr id="3" name="Content Placeholder 2"/>
          <p:cNvSpPr>
            <a:spLocks noGrp="1"/>
          </p:cNvSpPr>
          <p:nvPr>
            <p:ph sz="quarter" idx="1"/>
          </p:nvPr>
        </p:nvSpPr>
        <p:spPr/>
        <p:txBody>
          <a:bodyPr>
            <a:normAutofit/>
          </a:bodyPr>
          <a:lstStyle/>
          <a:p>
            <a:r>
              <a:rPr lang="en-US" sz="2400" dirty="0"/>
              <a:t>In PHP, you define a variable with the following form:</a:t>
            </a:r>
          </a:p>
          <a:p>
            <a:pPr marL="355600" indent="0">
              <a:buNone/>
            </a:pPr>
            <a:r>
              <a:rPr lang="id-ID" sz="2400" dirty="0">
                <a:latin typeface="Consolas" panose="020B0609020204030204" pitchFamily="49" charset="0"/>
                <a:cs typeface="Courier New" panose="02070309020205020404" pitchFamily="49" charset="0"/>
              </a:rPr>
              <a:t>$variable_name = value;</a:t>
            </a:r>
          </a:p>
          <a:p>
            <a:r>
              <a:rPr lang="en-US" sz="2400" dirty="0"/>
              <a:t>PHP is not strongly typed, so it’s easy to </a:t>
            </a:r>
            <a:r>
              <a:rPr lang="en-US" sz="2400" dirty="0" smtClean="0"/>
              <a:t>define</a:t>
            </a:r>
            <a:r>
              <a:rPr lang="id-ID" sz="2400" dirty="0" smtClean="0"/>
              <a:t> </a:t>
            </a:r>
            <a:r>
              <a:rPr lang="en-US" sz="2400" dirty="0" smtClean="0"/>
              <a:t>and </a:t>
            </a:r>
            <a:r>
              <a:rPr lang="en-US" sz="2400" dirty="0"/>
              <a:t>use a variable without worrying what type it has.</a:t>
            </a:r>
            <a:endParaRPr lang="id-ID" sz="2400" dirty="0"/>
          </a:p>
        </p:txBody>
      </p:sp>
    </p:spTree>
    <p:extLst>
      <p:ext uri="{BB962C8B-B14F-4D97-AF65-F5344CB8AC3E}">
        <p14:creationId xmlns:p14="http://schemas.microsoft.com/office/powerpoint/2010/main" val="30853781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Looping through a</a:t>
            </a:r>
            <a:r>
              <a:rPr lang="id-ID" dirty="0" smtClean="0"/>
              <a:t>n </a:t>
            </a:r>
            <a:r>
              <a:rPr lang="en-US" dirty="0" smtClean="0"/>
              <a:t>array </a:t>
            </a:r>
            <a:endParaRPr lang="id-ID" dirty="0"/>
          </a:p>
        </p:txBody>
      </p:sp>
      <p:sp>
        <p:nvSpPr>
          <p:cNvPr id="3" name="Content Placeholder 2"/>
          <p:cNvSpPr>
            <a:spLocks noGrp="1"/>
          </p:cNvSpPr>
          <p:nvPr>
            <p:ph idx="1"/>
          </p:nvPr>
        </p:nvSpPr>
        <p:spPr>
          <a:xfrm>
            <a:off x="457200" y="1600200"/>
            <a:ext cx="8472518" cy="4525963"/>
          </a:xfrm>
        </p:spPr>
        <p:txBody>
          <a:bodyPr>
            <a:normAutofit fontScale="92500"/>
          </a:bodyPr>
          <a:lstStyle/>
          <a:p>
            <a:pPr>
              <a:buNone/>
            </a:pPr>
            <a:r>
              <a:rPr lang="id-ID" sz="2400" dirty="0" smtClean="0">
                <a:solidFill>
                  <a:srgbClr val="0070C0"/>
                </a:solidFill>
              </a:rPr>
              <a:t>Numeric Array</a:t>
            </a:r>
          </a:p>
          <a:p>
            <a:pPr>
              <a:buNone/>
            </a:pPr>
            <a:r>
              <a:rPr lang="id-ID" sz="2200" dirty="0" smtClean="0">
                <a:latin typeface="Courier New" pitchFamily="49" charset="0"/>
                <a:cs typeface="Courier New" pitchFamily="49" charset="0"/>
              </a:rPr>
              <a:t>$n = sizeof($breakfast_num);</a:t>
            </a:r>
          </a:p>
          <a:p>
            <a:pPr>
              <a:buNone/>
            </a:pPr>
            <a:r>
              <a:rPr lang="id-ID" sz="2200" b="1" dirty="0" smtClean="0">
                <a:latin typeface="Courier New" pitchFamily="49" charset="0"/>
                <a:cs typeface="Courier New" pitchFamily="49" charset="0"/>
              </a:rPr>
              <a:t>for</a:t>
            </a:r>
            <a:r>
              <a:rPr lang="id-ID" sz="2200" dirty="0" smtClean="0">
                <a:latin typeface="Courier New" pitchFamily="49" charset="0"/>
                <a:cs typeface="Courier New" pitchFamily="49" charset="0"/>
              </a:rPr>
              <a:t>($i=0;$i&lt;=($n-1);$i++){</a:t>
            </a:r>
          </a:p>
          <a:p>
            <a:pPr>
              <a:buNone/>
            </a:pPr>
            <a:r>
              <a:rPr lang="id-ID" sz="2200" dirty="0" smtClean="0">
                <a:latin typeface="Courier New" pitchFamily="49" charset="0"/>
                <a:cs typeface="Courier New" pitchFamily="49" charset="0"/>
              </a:rPr>
              <a:t>	echo 'Day '.$i.' : '.$breakfast_num[$i].'&lt;br /&gt;';</a:t>
            </a:r>
          </a:p>
          <a:p>
            <a:pPr>
              <a:buNone/>
            </a:pPr>
            <a:r>
              <a:rPr lang="id-ID" sz="2200" dirty="0" smtClean="0">
                <a:latin typeface="Courier New" pitchFamily="49" charset="0"/>
                <a:cs typeface="Courier New" pitchFamily="49" charset="0"/>
              </a:rPr>
              <a:t>}</a:t>
            </a:r>
          </a:p>
          <a:p>
            <a:pPr>
              <a:buNone/>
            </a:pPr>
            <a:r>
              <a:rPr lang="id-ID" sz="2400" dirty="0" smtClean="0">
                <a:cs typeface="Courier New" pitchFamily="49" charset="0"/>
              </a:rPr>
              <a:t>Output:</a:t>
            </a:r>
          </a:p>
          <a:p>
            <a:pPr>
              <a:buNone/>
            </a:pPr>
            <a:r>
              <a:rPr lang="id-ID" sz="2400" dirty="0" smtClean="0"/>
              <a:t>	</a:t>
            </a:r>
            <a:r>
              <a:rPr lang="en-US" sz="2200" dirty="0" smtClean="0">
                <a:latin typeface="Courier New" pitchFamily="49" charset="0"/>
                <a:cs typeface="Courier New" pitchFamily="49" charset="0"/>
              </a:rPr>
              <a:t>Day 0 : Sandwich</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1 : Beef Burger</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2 : Chocolate Milk</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3 : Chicken Noodles</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4 : Fried Rice</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5 : Cereal</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6 : Coffee</a:t>
            </a:r>
            <a:endParaRPr lang="id-ID" sz="2200" dirty="0" smtClean="0">
              <a:latin typeface="Courier New" pitchFamily="49" charset="0"/>
              <a:cs typeface="Courier New" pitchFamily="49" charset="0"/>
            </a:endParaRPr>
          </a:p>
          <a:p>
            <a:pPr>
              <a:buNone/>
            </a:pPr>
            <a:endParaRPr lang="id-ID" sz="2400" dirty="0">
              <a:cs typeface="Courier New" pitchFamily="49" charset="0"/>
            </a:endParaRPr>
          </a:p>
        </p:txBody>
      </p:sp>
    </p:spTree>
    <p:extLst>
      <p:ext uri="{BB962C8B-B14F-4D97-AF65-F5344CB8AC3E}">
        <p14:creationId xmlns:p14="http://schemas.microsoft.com/office/powerpoint/2010/main" val="16097138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Looping through a</a:t>
            </a:r>
            <a:r>
              <a:rPr lang="id-ID" dirty="0" smtClean="0"/>
              <a:t>n </a:t>
            </a:r>
            <a:r>
              <a:rPr lang="en-US" dirty="0" smtClean="0"/>
              <a:t>array </a:t>
            </a:r>
            <a:endParaRPr lang="id-ID" dirty="0"/>
          </a:p>
        </p:txBody>
      </p:sp>
      <p:sp>
        <p:nvSpPr>
          <p:cNvPr id="3" name="Content Placeholder 2"/>
          <p:cNvSpPr>
            <a:spLocks noGrp="1"/>
          </p:cNvSpPr>
          <p:nvPr>
            <p:ph idx="1"/>
          </p:nvPr>
        </p:nvSpPr>
        <p:spPr>
          <a:xfrm>
            <a:off x="457200" y="1600200"/>
            <a:ext cx="8472518" cy="4525963"/>
          </a:xfrm>
        </p:spPr>
        <p:txBody>
          <a:bodyPr>
            <a:normAutofit lnSpcReduction="10000"/>
          </a:bodyPr>
          <a:lstStyle/>
          <a:p>
            <a:pPr>
              <a:buNone/>
            </a:pPr>
            <a:r>
              <a:rPr lang="id-ID" sz="2400" dirty="0" smtClean="0">
                <a:solidFill>
                  <a:srgbClr val="0070C0"/>
                </a:solidFill>
              </a:rPr>
              <a:t>Assosiative Array</a:t>
            </a:r>
          </a:p>
          <a:p>
            <a:pPr>
              <a:buNone/>
            </a:pPr>
            <a:r>
              <a:rPr lang="id-ID" sz="2200" dirty="0" smtClean="0">
                <a:latin typeface="Courier New" pitchFamily="49" charset="0"/>
                <a:cs typeface="Courier New" pitchFamily="49" charset="0"/>
              </a:rPr>
              <a:t>$n = sizeof($breakfast_ass);</a:t>
            </a:r>
          </a:p>
          <a:p>
            <a:pPr>
              <a:buNone/>
            </a:pPr>
            <a:r>
              <a:rPr lang="en-US" sz="2200" b="1" dirty="0" err="1" smtClean="0">
                <a:latin typeface="Courier New" pitchFamily="49" charset="0"/>
                <a:cs typeface="Courier New" pitchFamily="49" charset="0"/>
              </a:rPr>
              <a:t>foreach</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breakfast_ass</a:t>
            </a:r>
            <a:r>
              <a:rPr lang="en-US" sz="2200" dirty="0" smtClean="0">
                <a:latin typeface="Courier New" pitchFamily="49" charset="0"/>
                <a:cs typeface="Courier New" pitchFamily="49" charset="0"/>
              </a:rPr>
              <a:t> as $day =&gt; $menu){</a:t>
            </a:r>
          </a:p>
          <a:p>
            <a:pPr>
              <a:buNone/>
            </a:pPr>
            <a:r>
              <a:rPr lang="en-US" sz="2200" dirty="0" smtClean="0">
                <a:latin typeface="Courier New" pitchFamily="49" charset="0"/>
                <a:cs typeface="Courier New" pitchFamily="49" charset="0"/>
              </a:rPr>
              <a:t>	echo 'Day '.$day.' : '.$menu.'&lt;</a:t>
            </a:r>
            <a:r>
              <a:rPr lang="en-US" sz="2200" dirty="0" err="1" smtClean="0">
                <a:latin typeface="Courier New" pitchFamily="49" charset="0"/>
                <a:cs typeface="Courier New" pitchFamily="49" charset="0"/>
              </a:rPr>
              <a:t>br</a:t>
            </a:r>
            <a:r>
              <a:rPr lang="en-US" sz="2200" dirty="0" smtClean="0">
                <a:latin typeface="Courier New" pitchFamily="49" charset="0"/>
                <a:cs typeface="Courier New" pitchFamily="49" charset="0"/>
              </a:rPr>
              <a:t> /&gt;';</a:t>
            </a:r>
          </a:p>
          <a:p>
            <a:pPr>
              <a:buNone/>
            </a:pPr>
            <a:r>
              <a:rPr lang="en-US" sz="2200" dirty="0" smtClean="0">
                <a:latin typeface="Courier New" pitchFamily="49" charset="0"/>
                <a:cs typeface="Courier New" pitchFamily="49" charset="0"/>
              </a:rPr>
              <a:t>}</a:t>
            </a:r>
            <a:endParaRPr lang="id-ID" sz="2200" dirty="0" smtClean="0">
              <a:latin typeface="Courier New" pitchFamily="49" charset="0"/>
              <a:cs typeface="Courier New" pitchFamily="49" charset="0"/>
            </a:endParaRPr>
          </a:p>
          <a:p>
            <a:pPr>
              <a:buNone/>
            </a:pPr>
            <a:r>
              <a:rPr lang="id-ID" sz="2400" dirty="0" smtClean="0">
                <a:cs typeface="Courier New" pitchFamily="49" charset="0"/>
              </a:rPr>
              <a:t>Output:</a:t>
            </a:r>
          </a:p>
          <a:p>
            <a:pPr>
              <a:buNone/>
            </a:pPr>
            <a:r>
              <a:rPr lang="id-ID" sz="2400" dirty="0" smtClean="0"/>
              <a:t>	</a:t>
            </a:r>
            <a:r>
              <a:rPr lang="en-US" sz="2200" dirty="0" smtClean="0">
                <a:latin typeface="Courier New" pitchFamily="49" charset="0"/>
                <a:cs typeface="Courier New" pitchFamily="49" charset="0"/>
              </a:rPr>
              <a:t>Day mon : Sandwich</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a:t>
            </a:r>
            <a:r>
              <a:rPr lang="en-US" sz="2200" dirty="0" err="1" smtClean="0">
                <a:latin typeface="Courier New" pitchFamily="49" charset="0"/>
                <a:cs typeface="Courier New" pitchFamily="49" charset="0"/>
              </a:rPr>
              <a:t>tue</a:t>
            </a:r>
            <a:r>
              <a:rPr lang="en-US" sz="2200" dirty="0" smtClean="0">
                <a:latin typeface="Courier New" pitchFamily="49" charset="0"/>
                <a:cs typeface="Courier New" pitchFamily="49" charset="0"/>
              </a:rPr>
              <a:t> : Beef Burger</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wed : Chocolate Milk</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a:t>
            </a:r>
            <a:r>
              <a:rPr lang="en-US" sz="2200" dirty="0" err="1" smtClean="0">
                <a:latin typeface="Courier New" pitchFamily="49" charset="0"/>
                <a:cs typeface="Courier New" pitchFamily="49" charset="0"/>
              </a:rPr>
              <a:t>thr</a:t>
            </a:r>
            <a:r>
              <a:rPr lang="en-US" sz="2200" dirty="0" smtClean="0">
                <a:latin typeface="Courier New" pitchFamily="49" charset="0"/>
                <a:cs typeface="Courier New" pitchFamily="49" charset="0"/>
              </a:rPr>
              <a:t> : Chicken Noodles</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a:t>
            </a:r>
            <a:r>
              <a:rPr lang="en-US" sz="2200" dirty="0" err="1" smtClean="0">
                <a:latin typeface="Courier New" pitchFamily="49" charset="0"/>
                <a:cs typeface="Courier New" pitchFamily="49" charset="0"/>
              </a:rPr>
              <a:t>fri</a:t>
            </a:r>
            <a:r>
              <a:rPr lang="en-US" sz="2200" dirty="0" smtClean="0">
                <a:latin typeface="Courier New" pitchFamily="49" charset="0"/>
                <a:cs typeface="Courier New" pitchFamily="49" charset="0"/>
              </a:rPr>
              <a:t> : Fried Rice</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sat : Cereal</a:t>
            </a:r>
            <a:br>
              <a:rPr lang="en-US" sz="2200" dirty="0" smtClean="0">
                <a:latin typeface="Courier New" pitchFamily="49" charset="0"/>
                <a:cs typeface="Courier New" pitchFamily="49" charset="0"/>
              </a:rPr>
            </a:br>
            <a:r>
              <a:rPr lang="en-US" sz="2200" dirty="0" smtClean="0">
                <a:latin typeface="Courier New" pitchFamily="49" charset="0"/>
                <a:cs typeface="Courier New" pitchFamily="49" charset="0"/>
              </a:rPr>
              <a:t>Day sun : Coffee</a:t>
            </a:r>
            <a:endParaRPr lang="id-ID" sz="2200" dirty="0" smtClean="0">
              <a:latin typeface="Courier New" pitchFamily="49" charset="0"/>
              <a:cs typeface="Courier New" pitchFamily="49" charset="0"/>
            </a:endParaRPr>
          </a:p>
          <a:p>
            <a:pPr>
              <a:buNone/>
            </a:pPr>
            <a:endParaRPr lang="id-ID" sz="2400" dirty="0">
              <a:cs typeface="Courier New" pitchFamily="49" charset="0"/>
            </a:endParaRPr>
          </a:p>
        </p:txBody>
      </p:sp>
    </p:spTree>
    <p:extLst>
      <p:ext uri="{BB962C8B-B14F-4D97-AF65-F5344CB8AC3E}">
        <p14:creationId xmlns:p14="http://schemas.microsoft.com/office/powerpoint/2010/main" val="14633340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Sorting arrays</a:t>
            </a:r>
            <a:endParaRPr lang="id-ID" dirty="0"/>
          </a:p>
        </p:txBody>
      </p:sp>
      <p:sp>
        <p:nvSpPr>
          <p:cNvPr id="3" name="Content Placeholder 2"/>
          <p:cNvSpPr>
            <a:spLocks noGrp="1"/>
          </p:cNvSpPr>
          <p:nvPr>
            <p:ph idx="1"/>
          </p:nvPr>
        </p:nvSpPr>
        <p:spPr/>
        <p:txBody>
          <a:bodyPr>
            <a:normAutofit fontScale="85000" lnSpcReduction="10000"/>
          </a:bodyPr>
          <a:lstStyle/>
          <a:p>
            <a:r>
              <a:rPr lang="id-ID" dirty="0" smtClean="0">
                <a:latin typeface="Courier New" pitchFamily="49" charset="0"/>
                <a:cs typeface="Courier New" pitchFamily="49" charset="0"/>
              </a:rPr>
              <a:t>sort()</a:t>
            </a:r>
            <a:endParaRPr lang="id-ID" dirty="0" smtClean="0">
              <a:latin typeface="Courier New" pitchFamily="49" charset="0"/>
              <a:cs typeface="Courier New" pitchFamily="49" charset="0"/>
              <a:sym typeface="Wingdings" pitchFamily="2" charset="2"/>
            </a:endParaRPr>
          </a:p>
          <a:p>
            <a:pPr lvl="1"/>
            <a:r>
              <a:rPr lang="id-ID" dirty="0" smtClean="0">
                <a:sym typeface="Wingdings" pitchFamily="2" charset="2"/>
              </a:rPr>
              <a:t>Oredering the values of  array without maintaining the correaltion between indices and the values.</a:t>
            </a:r>
          </a:p>
          <a:p>
            <a:pPr lvl="1"/>
            <a:r>
              <a:rPr lang="id-ID" dirty="0" smtClean="0">
                <a:sym typeface="Wingdings" pitchFamily="2" charset="2"/>
              </a:rPr>
              <a:t>Works for numeric array.</a:t>
            </a:r>
          </a:p>
          <a:p>
            <a:r>
              <a:rPr lang="id-ID" dirty="0" smtClean="0">
                <a:latin typeface="Courier New" pitchFamily="49" charset="0"/>
                <a:cs typeface="Courier New" pitchFamily="49" charset="0"/>
              </a:rPr>
              <a:t>asort()</a:t>
            </a:r>
          </a:p>
          <a:p>
            <a:pPr lvl="1"/>
            <a:r>
              <a:rPr lang="id-ID" dirty="0" smtClean="0"/>
              <a:t>Ordering value of array while maintaining the correlation between indices and the values.</a:t>
            </a:r>
          </a:p>
          <a:p>
            <a:r>
              <a:rPr lang="id-ID" dirty="0" smtClean="0">
                <a:latin typeface="Courier New" pitchFamily="49" charset="0"/>
                <a:cs typeface="Courier New" pitchFamily="49" charset="0"/>
              </a:rPr>
              <a:t>ksort()</a:t>
            </a:r>
          </a:p>
          <a:p>
            <a:pPr lvl="1"/>
            <a:r>
              <a:rPr lang="id-ID" dirty="0" smtClean="0"/>
              <a:t>Ordering the key of the array while while maintaining the correlation between indices and the values.</a:t>
            </a:r>
          </a:p>
          <a:p>
            <a:endParaRPr lang="id-ID" dirty="0"/>
          </a:p>
        </p:txBody>
      </p:sp>
    </p:spTree>
    <p:extLst>
      <p:ext uri="{BB962C8B-B14F-4D97-AF65-F5344CB8AC3E}">
        <p14:creationId xmlns:p14="http://schemas.microsoft.com/office/powerpoint/2010/main" val="22877220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sort – Numeric Array</a:t>
            </a:r>
            <a:endParaRPr lang="id-ID" dirty="0"/>
          </a:p>
        </p:txBody>
      </p:sp>
      <p:sp>
        <p:nvSpPr>
          <p:cNvPr id="3" name="Content Placeholder 2"/>
          <p:cNvSpPr>
            <a:spLocks noGrp="1"/>
          </p:cNvSpPr>
          <p:nvPr>
            <p:ph idx="1"/>
          </p:nvPr>
        </p:nvSpPr>
        <p:spPr/>
        <p:txBody>
          <a:bodyPr>
            <a:normAutofit/>
          </a:bodyPr>
          <a:lstStyle/>
          <a:p>
            <a:pPr>
              <a:buNone/>
            </a:pPr>
            <a:r>
              <a:rPr lang="id-ID" sz="2000" b="1" dirty="0" smtClean="0">
                <a:latin typeface="Courier New" pitchFamily="49" charset="0"/>
                <a:cs typeface="Courier New" pitchFamily="49" charset="0"/>
              </a:rPr>
              <a:t>sort</a:t>
            </a:r>
            <a:r>
              <a:rPr lang="id-ID" sz="2000" dirty="0" smtClean="0">
                <a:latin typeface="Courier New" pitchFamily="49" charset="0"/>
                <a:cs typeface="Courier New" pitchFamily="49" charset="0"/>
              </a:rPr>
              <a:t>($breakfast_num);</a:t>
            </a:r>
          </a:p>
          <a:p>
            <a:pPr>
              <a:buNone/>
            </a:pPr>
            <a:r>
              <a:rPr lang="id-ID" sz="2000" b="1" dirty="0" smtClean="0">
                <a:latin typeface="Courier New" pitchFamily="49" charset="0"/>
                <a:cs typeface="Courier New" pitchFamily="49" charset="0"/>
              </a:rPr>
              <a:t>for</a:t>
            </a:r>
            <a:r>
              <a:rPr lang="id-ID" sz="2000" dirty="0" smtClean="0">
                <a:latin typeface="Courier New" pitchFamily="49" charset="0"/>
                <a:cs typeface="Courier New" pitchFamily="49" charset="0"/>
              </a:rPr>
              <a:t>($i=0;$i&lt;=($n-1);$i++){</a:t>
            </a:r>
          </a:p>
          <a:p>
            <a:pPr>
              <a:buNone/>
            </a:pPr>
            <a:r>
              <a:rPr lang="id-ID" sz="2000" dirty="0" smtClean="0">
                <a:latin typeface="Courier New" pitchFamily="49" charset="0"/>
                <a:cs typeface="Courier New" pitchFamily="49" charset="0"/>
              </a:rPr>
              <a:t>	echo 'Day '.$i.' : '.$breakfast_num[$i].'&lt;br /&gt;';</a:t>
            </a:r>
          </a:p>
          <a:p>
            <a:pPr>
              <a:buNone/>
            </a:pPr>
            <a:r>
              <a:rPr lang="id-ID" sz="2000" dirty="0" smtClean="0">
                <a:latin typeface="Courier New" pitchFamily="49" charset="0"/>
                <a:cs typeface="Courier New" pitchFamily="49" charset="0"/>
              </a:rPr>
              <a:t>}</a:t>
            </a:r>
          </a:p>
          <a:p>
            <a:pPr>
              <a:buNone/>
            </a:pPr>
            <a:endParaRPr lang="id-ID" dirty="0"/>
          </a:p>
        </p:txBody>
      </p:sp>
      <p:graphicFrame>
        <p:nvGraphicFramePr>
          <p:cNvPr id="4" name="Table 3"/>
          <p:cNvGraphicFramePr>
            <a:graphicFrameLocks noGrp="1"/>
          </p:cNvGraphicFramePr>
          <p:nvPr/>
        </p:nvGraphicFramePr>
        <p:xfrm>
          <a:off x="500034" y="3571876"/>
          <a:ext cx="8072494" cy="3000396"/>
        </p:xfrm>
        <a:graphic>
          <a:graphicData uri="http://schemas.openxmlformats.org/drawingml/2006/table">
            <a:tbl>
              <a:tblPr firstRow="1" bandRow="1">
                <a:tableStyleId>{5C22544A-7EE6-4342-B048-85BDC9FD1C3A}</a:tableStyleId>
              </a:tblPr>
              <a:tblGrid>
                <a:gridCol w="4036247"/>
                <a:gridCol w="4036247"/>
              </a:tblGrid>
              <a:tr h="467013">
                <a:tc>
                  <a:txBody>
                    <a:bodyPr/>
                    <a:lstStyle/>
                    <a:p>
                      <a:r>
                        <a:rPr lang="id-ID" sz="2200" dirty="0" smtClean="0"/>
                        <a:t>Output</a:t>
                      </a:r>
                      <a:endParaRPr lang="id-ID" sz="2200" dirty="0"/>
                    </a:p>
                  </a:txBody>
                  <a:tcPr/>
                </a:tc>
                <a:tc>
                  <a:txBody>
                    <a:bodyPr/>
                    <a:lstStyle/>
                    <a:p>
                      <a:r>
                        <a:rPr lang="id-ID" sz="2200" dirty="0" smtClean="0"/>
                        <a:t>Original Value</a:t>
                      </a:r>
                      <a:endParaRPr lang="id-ID" sz="2200" dirty="0"/>
                    </a:p>
                  </a:txBody>
                  <a:tcPr/>
                </a:tc>
              </a:tr>
              <a:tr h="2533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kern="1200" dirty="0" smtClean="0">
                          <a:solidFill>
                            <a:schemeClr val="dk1"/>
                          </a:solidFill>
                          <a:latin typeface="+mn-lt"/>
                          <a:ea typeface="+mn-ea"/>
                          <a:cs typeface="+mn-cs"/>
                        </a:rPr>
                        <a:t>Day 0 : Beef Burger</a:t>
                      </a:r>
                      <a:r>
                        <a:rPr lang="en-US" sz="2200" dirty="0" smtClean="0"/>
                        <a:t/>
                      </a:r>
                      <a:br>
                        <a:rPr lang="en-US" sz="2200" dirty="0" smtClean="0"/>
                      </a:br>
                      <a:r>
                        <a:rPr lang="en-US" sz="2200" b="0" i="0" kern="1200" dirty="0" smtClean="0">
                          <a:solidFill>
                            <a:schemeClr val="dk1"/>
                          </a:solidFill>
                          <a:latin typeface="+mn-lt"/>
                          <a:ea typeface="+mn-ea"/>
                          <a:cs typeface="+mn-cs"/>
                        </a:rPr>
                        <a:t>Day 1 : Cereal</a:t>
                      </a:r>
                      <a:r>
                        <a:rPr lang="en-US" sz="2200" dirty="0" smtClean="0"/>
                        <a:t/>
                      </a:r>
                      <a:br>
                        <a:rPr lang="en-US" sz="2200" dirty="0" smtClean="0"/>
                      </a:br>
                      <a:r>
                        <a:rPr lang="en-US" sz="2200" b="0" i="0" kern="1200" dirty="0" smtClean="0">
                          <a:solidFill>
                            <a:schemeClr val="dk1"/>
                          </a:solidFill>
                          <a:latin typeface="+mn-lt"/>
                          <a:ea typeface="+mn-ea"/>
                          <a:cs typeface="+mn-cs"/>
                        </a:rPr>
                        <a:t>Day 2 : Chicken Noodles</a:t>
                      </a:r>
                      <a:r>
                        <a:rPr lang="en-US" sz="2200" dirty="0" smtClean="0"/>
                        <a:t/>
                      </a:r>
                      <a:br>
                        <a:rPr lang="en-US" sz="2200" dirty="0" smtClean="0"/>
                      </a:br>
                      <a:r>
                        <a:rPr lang="en-US" sz="2200" b="0" i="0" kern="1200" dirty="0" smtClean="0">
                          <a:solidFill>
                            <a:schemeClr val="dk1"/>
                          </a:solidFill>
                          <a:latin typeface="+mn-lt"/>
                          <a:ea typeface="+mn-ea"/>
                          <a:cs typeface="+mn-cs"/>
                        </a:rPr>
                        <a:t>Day 3 : Chocolate Milk</a:t>
                      </a:r>
                      <a:r>
                        <a:rPr lang="en-US" sz="2200" dirty="0" smtClean="0"/>
                        <a:t/>
                      </a:r>
                      <a:br>
                        <a:rPr lang="en-US" sz="2200" dirty="0" smtClean="0"/>
                      </a:br>
                      <a:r>
                        <a:rPr lang="en-US" sz="2200" b="0" i="0" kern="1200" dirty="0" smtClean="0">
                          <a:solidFill>
                            <a:schemeClr val="dk1"/>
                          </a:solidFill>
                          <a:latin typeface="+mn-lt"/>
                          <a:ea typeface="+mn-ea"/>
                          <a:cs typeface="+mn-cs"/>
                        </a:rPr>
                        <a:t>Day 4 : Coffee</a:t>
                      </a:r>
                      <a:r>
                        <a:rPr lang="en-US" sz="2200" dirty="0" smtClean="0"/>
                        <a:t/>
                      </a:r>
                      <a:br>
                        <a:rPr lang="en-US" sz="2200" dirty="0" smtClean="0"/>
                      </a:br>
                      <a:r>
                        <a:rPr lang="en-US" sz="2200" b="0" i="0" kern="1200" dirty="0" smtClean="0">
                          <a:solidFill>
                            <a:schemeClr val="dk1"/>
                          </a:solidFill>
                          <a:latin typeface="+mn-lt"/>
                          <a:ea typeface="+mn-ea"/>
                          <a:cs typeface="+mn-cs"/>
                        </a:rPr>
                        <a:t>Day 5 : Fried Rice</a:t>
                      </a:r>
                      <a:r>
                        <a:rPr lang="en-US" sz="2200" dirty="0" smtClean="0"/>
                        <a:t/>
                      </a:r>
                      <a:br>
                        <a:rPr lang="en-US" sz="2200" dirty="0" smtClean="0"/>
                      </a:br>
                      <a:r>
                        <a:rPr lang="en-US" sz="2200" b="0" i="0" kern="1200" dirty="0" smtClean="0">
                          <a:solidFill>
                            <a:schemeClr val="dk1"/>
                          </a:solidFill>
                          <a:latin typeface="+mn-lt"/>
                          <a:ea typeface="+mn-ea"/>
                          <a:cs typeface="+mn-cs"/>
                        </a:rPr>
                        <a:t>Day 6 : Sandwich</a:t>
                      </a:r>
                      <a:endParaRPr lang="id-ID" sz="2200" dirty="0" smtClean="0"/>
                    </a:p>
                  </a:txBody>
                  <a:tcPr/>
                </a:tc>
                <a:tc>
                  <a:txBody>
                    <a:bodyPr/>
                    <a:lstStyle/>
                    <a:p>
                      <a:r>
                        <a:rPr lang="en-US" sz="2200" b="0" i="0" kern="1200" dirty="0" smtClean="0">
                          <a:solidFill>
                            <a:schemeClr val="dk1"/>
                          </a:solidFill>
                          <a:latin typeface="+mn-lt"/>
                          <a:ea typeface="+mn-ea"/>
                          <a:cs typeface="+mn-cs"/>
                        </a:rPr>
                        <a:t>Day 0 : Sandwich</a:t>
                      </a:r>
                      <a:r>
                        <a:rPr lang="en-US" sz="2200" dirty="0" smtClean="0"/>
                        <a:t/>
                      </a:r>
                      <a:br>
                        <a:rPr lang="en-US" sz="2200" dirty="0" smtClean="0"/>
                      </a:br>
                      <a:r>
                        <a:rPr lang="en-US" sz="2200" b="0" i="0" kern="1200" dirty="0" smtClean="0">
                          <a:solidFill>
                            <a:schemeClr val="dk1"/>
                          </a:solidFill>
                          <a:latin typeface="+mn-lt"/>
                          <a:ea typeface="+mn-ea"/>
                          <a:cs typeface="+mn-cs"/>
                        </a:rPr>
                        <a:t>Day 1 : Beef Burger</a:t>
                      </a:r>
                      <a:r>
                        <a:rPr lang="en-US" sz="2200" dirty="0" smtClean="0"/>
                        <a:t/>
                      </a:r>
                      <a:br>
                        <a:rPr lang="en-US" sz="2200" dirty="0" smtClean="0"/>
                      </a:br>
                      <a:r>
                        <a:rPr lang="en-US" sz="2200" b="0" i="0" kern="1200" dirty="0" smtClean="0">
                          <a:solidFill>
                            <a:schemeClr val="dk1"/>
                          </a:solidFill>
                          <a:latin typeface="+mn-lt"/>
                          <a:ea typeface="+mn-ea"/>
                          <a:cs typeface="+mn-cs"/>
                        </a:rPr>
                        <a:t>Day 2 : Chocolate Milk</a:t>
                      </a:r>
                      <a:r>
                        <a:rPr lang="en-US" sz="2200" dirty="0" smtClean="0"/>
                        <a:t/>
                      </a:r>
                      <a:br>
                        <a:rPr lang="en-US" sz="2200" dirty="0" smtClean="0"/>
                      </a:br>
                      <a:r>
                        <a:rPr lang="en-US" sz="2200" b="0" i="0" kern="1200" dirty="0" smtClean="0">
                          <a:solidFill>
                            <a:schemeClr val="dk1"/>
                          </a:solidFill>
                          <a:latin typeface="+mn-lt"/>
                          <a:ea typeface="+mn-ea"/>
                          <a:cs typeface="+mn-cs"/>
                        </a:rPr>
                        <a:t>Day 3 : Chicken Noodles</a:t>
                      </a:r>
                      <a:r>
                        <a:rPr lang="en-US" sz="2200" dirty="0" smtClean="0"/>
                        <a:t/>
                      </a:r>
                      <a:br>
                        <a:rPr lang="en-US" sz="2200" dirty="0" smtClean="0"/>
                      </a:br>
                      <a:r>
                        <a:rPr lang="en-US" sz="2200" b="0" i="0" kern="1200" dirty="0" smtClean="0">
                          <a:solidFill>
                            <a:schemeClr val="dk1"/>
                          </a:solidFill>
                          <a:latin typeface="+mn-lt"/>
                          <a:ea typeface="+mn-ea"/>
                          <a:cs typeface="+mn-cs"/>
                        </a:rPr>
                        <a:t>Day 4 : Fried Rice</a:t>
                      </a:r>
                      <a:r>
                        <a:rPr lang="en-US" sz="2200" dirty="0" smtClean="0"/>
                        <a:t/>
                      </a:r>
                      <a:br>
                        <a:rPr lang="en-US" sz="2200" dirty="0" smtClean="0"/>
                      </a:br>
                      <a:r>
                        <a:rPr lang="en-US" sz="2200" b="0" i="0" kern="1200" dirty="0" smtClean="0">
                          <a:solidFill>
                            <a:schemeClr val="dk1"/>
                          </a:solidFill>
                          <a:latin typeface="+mn-lt"/>
                          <a:ea typeface="+mn-ea"/>
                          <a:cs typeface="+mn-cs"/>
                        </a:rPr>
                        <a:t>Day 5 : Cereal</a:t>
                      </a:r>
                      <a:r>
                        <a:rPr lang="en-US" sz="2200" dirty="0" smtClean="0"/>
                        <a:t/>
                      </a:r>
                      <a:br>
                        <a:rPr lang="en-US" sz="2200" dirty="0" smtClean="0"/>
                      </a:br>
                      <a:r>
                        <a:rPr lang="en-US" sz="2200" b="0" i="0" kern="1200" dirty="0" smtClean="0">
                          <a:solidFill>
                            <a:schemeClr val="dk1"/>
                          </a:solidFill>
                          <a:latin typeface="+mn-lt"/>
                          <a:ea typeface="+mn-ea"/>
                          <a:cs typeface="+mn-cs"/>
                        </a:rPr>
                        <a:t>Day 6 : Coffee</a:t>
                      </a:r>
                      <a:endParaRPr lang="id-ID" sz="2200" dirty="0"/>
                    </a:p>
                  </a:txBody>
                  <a:tcPr/>
                </a:tc>
              </a:tr>
            </a:tbl>
          </a:graphicData>
        </a:graphic>
      </p:graphicFrame>
    </p:spTree>
    <p:extLst>
      <p:ext uri="{BB962C8B-B14F-4D97-AF65-F5344CB8AC3E}">
        <p14:creationId xmlns:p14="http://schemas.microsoft.com/office/powerpoint/2010/main" val="31303343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asort – Numeric Array</a:t>
            </a:r>
            <a:endParaRPr lang="id-ID" dirty="0"/>
          </a:p>
        </p:txBody>
      </p:sp>
      <p:sp>
        <p:nvSpPr>
          <p:cNvPr id="3" name="Content Placeholder 2"/>
          <p:cNvSpPr>
            <a:spLocks noGrp="1"/>
          </p:cNvSpPr>
          <p:nvPr>
            <p:ph idx="1"/>
          </p:nvPr>
        </p:nvSpPr>
        <p:spPr/>
        <p:txBody>
          <a:bodyPr>
            <a:normAutofit/>
          </a:bodyPr>
          <a:lstStyle/>
          <a:p>
            <a:pPr>
              <a:buNone/>
            </a:pPr>
            <a:r>
              <a:rPr lang="en-US" sz="2400" b="1" dirty="0" err="1" smtClean="0">
                <a:latin typeface="Courier New" pitchFamily="49" charset="0"/>
                <a:cs typeface="Courier New" pitchFamily="49" charset="0"/>
              </a:rPr>
              <a:t>asort</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breakfast_num</a:t>
            </a:r>
            <a:r>
              <a:rPr lang="en-US" sz="2400" dirty="0" smtClean="0">
                <a:latin typeface="Courier New" pitchFamily="49" charset="0"/>
                <a:cs typeface="Courier New" pitchFamily="49" charset="0"/>
              </a:rPr>
              <a:t>);</a:t>
            </a:r>
          </a:p>
          <a:p>
            <a:pPr>
              <a:buNone/>
            </a:pPr>
            <a:r>
              <a:rPr lang="en-US" sz="2400" b="1" dirty="0" err="1" smtClean="0">
                <a:latin typeface="Courier New" pitchFamily="49" charset="0"/>
                <a:cs typeface="Courier New" pitchFamily="49" charset="0"/>
              </a:rPr>
              <a:t>foreach</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breakfast_num</a:t>
            </a:r>
            <a:r>
              <a:rPr lang="en-US" sz="2400" dirty="0" smtClean="0">
                <a:latin typeface="Courier New" pitchFamily="49" charset="0"/>
                <a:cs typeface="Courier New" pitchFamily="49" charset="0"/>
              </a:rPr>
              <a:t> as $day =&gt; $menu){</a:t>
            </a:r>
          </a:p>
          <a:p>
            <a:pPr>
              <a:buNone/>
            </a:pPr>
            <a:r>
              <a:rPr lang="en-US" sz="2400" dirty="0" smtClean="0">
                <a:latin typeface="Courier New" pitchFamily="49" charset="0"/>
                <a:cs typeface="Courier New" pitchFamily="49" charset="0"/>
              </a:rPr>
              <a:t>	echo 'Day '.$day.' : '.$menu.'&lt;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 /&gt;';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buNone/>
            </a:pPr>
            <a:r>
              <a:rPr lang="id-ID" dirty="0" smtClean="0"/>
              <a:t>	</a:t>
            </a:r>
            <a:endParaRPr lang="id-ID" dirty="0"/>
          </a:p>
        </p:txBody>
      </p:sp>
      <p:graphicFrame>
        <p:nvGraphicFramePr>
          <p:cNvPr id="5" name="Table 4"/>
          <p:cNvGraphicFramePr>
            <a:graphicFrameLocks noGrp="1"/>
          </p:cNvGraphicFramePr>
          <p:nvPr/>
        </p:nvGraphicFramePr>
        <p:xfrm>
          <a:off x="500034" y="3571876"/>
          <a:ext cx="8072494" cy="2571768"/>
        </p:xfrm>
        <a:graphic>
          <a:graphicData uri="http://schemas.openxmlformats.org/drawingml/2006/table">
            <a:tbl>
              <a:tblPr firstRow="1" bandRow="1">
                <a:tableStyleId>{5C22544A-7EE6-4342-B048-85BDC9FD1C3A}</a:tableStyleId>
              </a:tblPr>
              <a:tblGrid>
                <a:gridCol w="4036247"/>
                <a:gridCol w="4036247"/>
              </a:tblGrid>
              <a:tr h="400297">
                <a:tc>
                  <a:txBody>
                    <a:bodyPr/>
                    <a:lstStyle/>
                    <a:p>
                      <a:r>
                        <a:rPr lang="id-ID" dirty="0" smtClean="0"/>
                        <a:t>Output</a:t>
                      </a:r>
                      <a:endParaRPr lang="id-ID" dirty="0"/>
                    </a:p>
                  </a:txBody>
                  <a:tcPr/>
                </a:tc>
                <a:tc>
                  <a:txBody>
                    <a:bodyPr/>
                    <a:lstStyle/>
                    <a:p>
                      <a:r>
                        <a:rPr lang="id-ID" dirty="0" smtClean="0"/>
                        <a:t>Original Value</a:t>
                      </a:r>
                      <a:endParaRPr lang="id-ID" dirty="0"/>
                    </a:p>
                  </a:txBody>
                  <a:tcPr/>
                </a:tc>
              </a:tr>
              <a:tr h="2171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Day 1 : Beef Burger</a:t>
                      </a:r>
                      <a:br>
                        <a:rPr lang="en-US" dirty="0" smtClean="0"/>
                      </a:br>
                      <a:r>
                        <a:rPr lang="en-US" dirty="0" smtClean="0"/>
                        <a:t>Day 5 : Cereal</a:t>
                      </a:r>
                      <a:br>
                        <a:rPr lang="en-US" dirty="0" smtClean="0"/>
                      </a:br>
                      <a:r>
                        <a:rPr lang="en-US" dirty="0" smtClean="0"/>
                        <a:t>Day 3 : Chicken Noodles</a:t>
                      </a:r>
                      <a:br>
                        <a:rPr lang="en-US" dirty="0" smtClean="0"/>
                      </a:br>
                      <a:r>
                        <a:rPr lang="en-US" dirty="0" smtClean="0"/>
                        <a:t>Day 2 : Chocolate Milk</a:t>
                      </a:r>
                      <a:br>
                        <a:rPr lang="en-US" dirty="0" smtClean="0"/>
                      </a:br>
                      <a:r>
                        <a:rPr lang="en-US" dirty="0" smtClean="0"/>
                        <a:t>Day 6 : Coffee</a:t>
                      </a:r>
                      <a:br>
                        <a:rPr lang="en-US" dirty="0" smtClean="0"/>
                      </a:br>
                      <a:r>
                        <a:rPr lang="en-US" dirty="0" smtClean="0"/>
                        <a:t>Day 4 : Fried Rice</a:t>
                      </a:r>
                      <a:br>
                        <a:rPr lang="en-US" dirty="0" smtClean="0"/>
                      </a:br>
                      <a:r>
                        <a:rPr lang="en-US" dirty="0" smtClean="0"/>
                        <a:t>Day 0 : Sandwich</a:t>
                      </a:r>
                      <a:endParaRPr lang="id-ID" dirty="0" smtClean="0"/>
                    </a:p>
                  </a:txBody>
                  <a:tcPr/>
                </a:tc>
                <a:tc>
                  <a:txBody>
                    <a:bodyPr/>
                    <a:lstStyle/>
                    <a:p>
                      <a:r>
                        <a:rPr lang="en-US" sz="1800" b="0" i="0" kern="1200" dirty="0" smtClean="0">
                          <a:solidFill>
                            <a:schemeClr val="dk1"/>
                          </a:solidFill>
                          <a:latin typeface="+mn-lt"/>
                          <a:ea typeface="+mn-ea"/>
                          <a:cs typeface="+mn-cs"/>
                        </a:rPr>
                        <a:t>Day 0 : Sandwich</a:t>
                      </a:r>
                      <a:r>
                        <a:rPr lang="en-US" dirty="0" smtClean="0"/>
                        <a:t/>
                      </a:r>
                      <a:br>
                        <a:rPr lang="en-US" dirty="0" smtClean="0"/>
                      </a:br>
                      <a:r>
                        <a:rPr lang="en-US" sz="1800" b="0" i="0" kern="1200" dirty="0" smtClean="0">
                          <a:solidFill>
                            <a:schemeClr val="dk1"/>
                          </a:solidFill>
                          <a:latin typeface="+mn-lt"/>
                          <a:ea typeface="+mn-ea"/>
                          <a:cs typeface="+mn-cs"/>
                        </a:rPr>
                        <a:t>Day 1 : Beef Burger</a:t>
                      </a:r>
                      <a:r>
                        <a:rPr lang="en-US" dirty="0" smtClean="0"/>
                        <a:t/>
                      </a:r>
                      <a:br>
                        <a:rPr lang="en-US" dirty="0" smtClean="0"/>
                      </a:br>
                      <a:r>
                        <a:rPr lang="en-US" sz="1800" b="0" i="0" kern="1200" dirty="0" smtClean="0">
                          <a:solidFill>
                            <a:schemeClr val="dk1"/>
                          </a:solidFill>
                          <a:latin typeface="+mn-lt"/>
                          <a:ea typeface="+mn-ea"/>
                          <a:cs typeface="+mn-cs"/>
                        </a:rPr>
                        <a:t>Day 2 : Chocolate Milk</a:t>
                      </a:r>
                      <a:r>
                        <a:rPr lang="en-US" dirty="0" smtClean="0"/>
                        <a:t/>
                      </a:r>
                      <a:br>
                        <a:rPr lang="en-US" dirty="0" smtClean="0"/>
                      </a:br>
                      <a:r>
                        <a:rPr lang="en-US" sz="1800" b="0" i="0" kern="1200" dirty="0" smtClean="0">
                          <a:solidFill>
                            <a:schemeClr val="dk1"/>
                          </a:solidFill>
                          <a:latin typeface="+mn-lt"/>
                          <a:ea typeface="+mn-ea"/>
                          <a:cs typeface="+mn-cs"/>
                        </a:rPr>
                        <a:t>Day 3 : Chicken Noodles</a:t>
                      </a:r>
                      <a:r>
                        <a:rPr lang="en-US" dirty="0" smtClean="0"/>
                        <a:t/>
                      </a:r>
                      <a:br>
                        <a:rPr lang="en-US" dirty="0" smtClean="0"/>
                      </a:br>
                      <a:r>
                        <a:rPr lang="en-US" sz="1800" b="0" i="0" kern="1200" dirty="0" smtClean="0">
                          <a:solidFill>
                            <a:schemeClr val="dk1"/>
                          </a:solidFill>
                          <a:latin typeface="+mn-lt"/>
                          <a:ea typeface="+mn-ea"/>
                          <a:cs typeface="+mn-cs"/>
                        </a:rPr>
                        <a:t>Day 4 : Fried Rice</a:t>
                      </a:r>
                      <a:r>
                        <a:rPr lang="en-US" dirty="0" smtClean="0"/>
                        <a:t/>
                      </a:r>
                      <a:br>
                        <a:rPr lang="en-US" dirty="0" smtClean="0"/>
                      </a:br>
                      <a:r>
                        <a:rPr lang="en-US" sz="1800" b="0" i="0" kern="1200" dirty="0" smtClean="0">
                          <a:solidFill>
                            <a:schemeClr val="dk1"/>
                          </a:solidFill>
                          <a:latin typeface="+mn-lt"/>
                          <a:ea typeface="+mn-ea"/>
                          <a:cs typeface="+mn-cs"/>
                        </a:rPr>
                        <a:t>Day 5 : Cereal</a:t>
                      </a:r>
                      <a:r>
                        <a:rPr lang="en-US" dirty="0" smtClean="0"/>
                        <a:t/>
                      </a:r>
                      <a:br>
                        <a:rPr lang="en-US" dirty="0" smtClean="0"/>
                      </a:br>
                      <a:r>
                        <a:rPr lang="en-US" sz="1800" b="0" i="0" kern="1200" dirty="0" smtClean="0">
                          <a:solidFill>
                            <a:schemeClr val="dk1"/>
                          </a:solidFill>
                          <a:latin typeface="+mn-lt"/>
                          <a:ea typeface="+mn-ea"/>
                          <a:cs typeface="+mn-cs"/>
                        </a:rPr>
                        <a:t>Day 6 : Coffee</a:t>
                      </a:r>
                      <a:endParaRPr lang="id-ID" dirty="0"/>
                    </a:p>
                  </a:txBody>
                  <a:tcPr/>
                </a:tc>
              </a:tr>
            </a:tbl>
          </a:graphicData>
        </a:graphic>
      </p:graphicFrame>
    </p:spTree>
    <p:extLst>
      <p:ext uri="{BB962C8B-B14F-4D97-AF65-F5344CB8AC3E}">
        <p14:creationId xmlns:p14="http://schemas.microsoft.com/office/powerpoint/2010/main" val="26792358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shuffle – Numeric Array</a:t>
            </a:r>
            <a:endParaRPr lang="id-ID" dirty="0"/>
          </a:p>
        </p:txBody>
      </p:sp>
      <p:sp>
        <p:nvSpPr>
          <p:cNvPr id="3" name="Content Placeholder 2"/>
          <p:cNvSpPr>
            <a:spLocks noGrp="1"/>
          </p:cNvSpPr>
          <p:nvPr>
            <p:ph idx="1"/>
          </p:nvPr>
        </p:nvSpPr>
        <p:spPr/>
        <p:txBody>
          <a:bodyPr>
            <a:normAutofit/>
          </a:bodyPr>
          <a:lstStyle/>
          <a:p>
            <a:pPr>
              <a:buNone/>
            </a:pPr>
            <a:r>
              <a:rPr lang="id-ID" sz="2400" b="1" dirty="0" smtClean="0">
                <a:latin typeface="Courier New" pitchFamily="49" charset="0"/>
                <a:cs typeface="Courier New" pitchFamily="49" charset="0"/>
              </a:rPr>
              <a:t>shuffle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breakfast_num</a:t>
            </a:r>
            <a:r>
              <a:rPr lang="en-US" sz="2400" dirty="0" smtClean="0">
                <a:latin typeface="Courier New" pitchFamily="49" charset="0"/>
                <a:cs typeface="Courier New" pitchFamily="49" charset="0"/>
              </a:rPr>
              <a:t>);</a:t>
            </a:r>
          </a:p>
          <a:p>
            <a:pPr>
              <a:buNone/>
            </a:pPr>
            <a:r>
              <a:rPr lang="en-US" sz="2400" b="1" dirty="0" err="1" smtClean="0">
                <a:latin typeface="Courier New" pitchFamily="49" charset="0"/>
                <a:cs typeface="Courier New" pitchFamily="49" charset="0"/>
              </a:rPr>
              <a:t>foreach</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breakfast_num</a:t>
            </a:r>
            <a:r>
              <a:rPr lang="en-US" sz="2400" dirty="0" smtClean="0">
                <a:latin typeface="Courier New" pitchFamily="49" charset="0"/>
                <a:cs typeface="Courier New" pitchFamily="49" charset="0"/>
              </a:rPr>
              <a:t> as $day =&gt; $menu){</a:t>
            </a:r>
          </a:p>
          <a:p>
            <a:pPr>
              <a:buNone/>
            </a:pPr>
            <a:r>
              <a:rPr lang="en-US" sz="2400" dirty="0" smtClean="0">
                <a:latin typeface="Courier New" pitchFamily="49" charset="0"/>
                <a:cs typeface="Courier New" pitchFamily="49" charset="0"/>
              </a:rPr>
              <a:t>	echo 'Day '.$day.' : '.$menu.'&lt;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 /&gt;';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buNone/>
            </a:pPr>
            <a:r>
              <a:rPr lang="id-ID" dirty="0" smtClean="0"/>
              <a:t>	</a:t>
            </a:r>
            <a:endParaRPr lang="id-ID" dirty="0"/>
          </a:p>
        </p:txBody>
      </p:sp>
      <p:graphicFrame>
        <p:nvGraphicFramePr>
          <p:cNvPr id="5" name="Table 4"/>
          <p:cNvGraphicFramePr>
            <a:graphicFrameLocks noGrp="1"/>
          </p:cNvGraphicFramePr>
          <p:nvPr/>
        </p:nvGraphicFramePr>
        <p:xfrm>
          <a:off x="500034" y="3571876"/>
          <a:ext cx="8072494" cy="2571768"/>
        </p:xfrm>
        <a:graphic>
          <a:graphicData uri="http://schemas.openxmlformats.org/drawingml/2006/table">
            <a:tbl>
              <a:tblPr firstRow="1" bandRow="1">
                <a:tableStyleId>{5C22544A-7EE6-4342-B048-85BDC9FD1C3A}</a:tableStyleId>
              </a:tblPr>
              <a:tblGrid>
                <a:gridCol w="4036247"/>
                <a:gridCol w="4036247"/>
              </a:tblGrid>
              <a:tr h="400297">
                <a:tc>
                  <a:txBody>
                    <a:bodyPr/>
                    <a:lstStyle/>
                    <a:p>
                      <a:r>
                        <a:rPr lang="id-ID" dirty="0" smtClean="0"/>
                        <a:t>Output</a:t>
                      </a:r>
                      <a:endParaRPr lang="id-ID" dirty="0"/>
                    </a:p>
                  </a:txBody>
                  <a:tcPr/>
                </a:tc>
                <a:tc>
                  <a:txBody>
                    <a:bodyPr/>
                    <a:lstStyle/>
                    <a:p>
                      <a:r>
                        <a:rPr lang="id-ID" dirty="0" smtClean="0"/>
                        <a:t>Original Value</a:t>
                      </a:r>
                      <a:endParaRPr lang="id-ID" dirty="0"/>
                    </a:p>
                  </a:txBody>
                  <a:tcPr/>
                </a:tc>
              </a:tr>
              <a:tr h="2171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Day 0 : Fried Rice</a:t>
                      </a:r>
                      <a:r>
                        <a:rPr lang="en-US" dirty="0" smtClean="0"/>
                        <a:t/>
                      </a:r>
                      <a:br>
                        <a:rPr lang="en-US" dirty="0" smtClean="0"/>
                      </a:br>
                      <a:r>
                        <a:rPr lang="en-US" sz="1800" b="0" i="0" kern="1200" dirty="0" smtClean="0">
                          <a:solidFill>
                            <a:schemeClr val="dk1"/>
                          </a:solidFill>
                          <a:latin typeface="+mn-lt"/>
                          <a:ea typeface="+mn-ea"/>
                          <a:cs typeface="+mn-cs"/>
                        </a:rPr>
                        <a:t>Day 1 : Chocolate Milk</a:t>
                      </a:r>
                      <a:r>
                        <a:rPr lang="en-US" dirty="0" smtClean="0"/>
                        <a:t/>
                      </a:r>
                      <a:br>
                        <a:rPr lang="en-US" dirty="0" smtClean="0"/>
                      </a:br>
                      <a:r>
                        <a:rPr lang="en-US" sz="1800" b="0" i="0" kern="1200" dirty="0" smtClean="0">
                          <a:solidFill>
                            <a:schemeClr val="dk1"/>
                          </a:solidFill>
                          <a:latin typeface="+mn-lt"/>
                          <a:ea typeface="+mn-ea"/>
                          <a:cs typeface="+mn-cs"/>
                        </a:rPr>
                        <a:t>Day 2 : Cereal</a:t>
                      </a:r>
                      <a:r>
                        <a:rPr lang="en-US" dirty="0" smtClean="0"/>
                        <a:t/>
                      </a:r>
                      <a:br>
                        <a:rPr lang="en-US" dirty="0" smtClean="0"/>
                      </a:br>
                      <a:r>
                        <a:rPr lang="en-US" sz="1800" b="0" i="0" kern="1200" dirty="0" smtClean="0">
                          <a:solidFill>
                            <a:schemeClr val="dk1"/>
                          </a:solidFill>
                          <a:latin typeface="+mn-lt"/>
                          <a:ea typeface="+mn-ea"/>
                          <a:cs typeface="+mn-cs"/>
                        </a:rPr>
                        <a:t>Day 3 : Beef Burger</a:t>
                      </a:r>
                      <a:r>
                        <a:rPr lang="en-US" dirty="0" smtClean="0"/>
                        <a:t/>
                      </a:r>
                      <a:br>
                        <a:rPr lang="en-US" dirty="0" smtClean="0"/>
                      </a:br>
                      <a:r>
                        <a:rPr lang="en-US" sz="1800" b="0" i="0" kern="1200" dirty="0" smtClean="0">
                          <a:solidFill>
                            <a:schemeClr val="dk1"/>
                          </a:solidFill>
                          <a:latin typeface="+mn-lt"/>
                          <a:ea typeface="+mn-ea"/>
                          <a:cs typeface="+mn-cs"/>
                        </a:rPr>
                        <a:t>Day 4 : Chicken Noodles</a:t>
                      </a:r>
                      <a:r>
                        <a:rPr lang="en-US" dirty="0" smtClean="0"/>
                        <a:t/>
                      </a:r>
                      <a:br>
                        <a:rPr lang="en-US" dirty="0" smtClean="0"/>
                      </a:br>
                      <a:r>
                        <a:rPr lang="en-US" sz="1800" b="0" i="0" kern="1200" dirty="0" smtClean="0">
                          <a:solidFill>
                            <a:schemeClr val="dk1"/>
                          </a:solidFill>
                          <a:latin typeface="+mn-lt"/>
                          <a:ea typeface="+mn-ea"/>
                          <a:cs typeface="+mn-cs"/>
                        </a:rPr>
                        <a:t>Day 5 : Sandwich</a:t>
                      </a:r>
                      <a:r>
                        <a:rPr lang="en-US" dirty="0" smtClean="0"/>
                        <a:t/>
                      </a:r>
                      <a:br>
                        <a:rPr lang="en-US" dirty="0" smtClean="0"/>
                      </a:br>
                      <a:r>
                        <a:rPr lang="en-US" sz="1800" b="0" i="0" kern="1200" dirty="0" smtClean="0">
                          <a:solidFill>
                            <a:schemeClr val="dk1"/>
                          </a:solidFill>
                          <a:latin typeface="+mn-lt"/>
                          <a:ea typeface="+mn-ea"/>
                          <a:cs typeface="+mn-cs"/>
                        </a:rPr>
                        <a:t>Day 6 : Coffee</a:t>
                      </a:r>
                      <a:endParaRPr lang="id-ID" dirty="0" smtClean="0"/>
                    </a:p>
                  </a:txBody>
                  <a:tcPr/>
                </a:tc>
                <a:tc>
                  <a:txBody>
                    <a:bodyPr/>
                    <a:lstStyle/>
                    <a:p>
                      <a:r>
                        <a:rPr lang="en-US" sz="1800" b="0" i="0" kern="1200" dirty="0" smtClean="0">
                          <a:solidFill>
                            <a:schemeClr val="dk1"/>
                          </a:solidFill>
                          <a:latin typeface="+mn-lt"/>
                          <a:ea typeface="+mn-ea"/>
                          <a:cs typeface="+mn-cs"/>
                        </a:rPr>
                        <a:t>Day 0 : Sandwich</a:t>
                      </a:r>
                      <a:r>
                        <a:rPr lang="en-US" dirty="0" smtClean="0"/>
                        <a:t/>
                      </a:r>
                      <a:br>
                        <a:rPr lang="en-US" dirty="0" smtClean="0"/>
                      </a:br>
                      <a:r>
                        <a:rPr lang="en-US" sz="1800" b="0" i="0" kern="1200" dirty="0" smtClean="0">
                          <a:solidFill>
                            <a:schemeClr val="dk1"/>
                          </a:solidFill>
                          <a:latin typeface="+mn-lt"/>
                          <a:ea typeface="+mn-ea"/>
                          <a:cs typeface="+mn-cs"/>
                        </a:rPr>
                        <a:t>Day 1 : Beef Burger</a:t>
                      </a:r>
                      <a:r>
                        <a:rPr lang="en-US" dirty="0" smtClean="0"/>
                        <a:t/>
                      </a:r>
                      <a:br>
                        <a:rPr lang="en-US" dirty="0" smtClean="0"/>
                      </a:br>
                      <a:r>
                        <a:rPr lang="en-US" sz="1800" b="0" i="0" kern="1200" dirty="0" smtClean="0">
                          <a:solidFill>
                            <a:schemeClr val="dk1"/>
                          </a:solidFill>
                          <a:latin typeface="+mn-lt"/>
                          <a:ea typeface="+mn-ea"/>
                          <a:cs typeface="+mn-cs"/>
                        </a:rPr>
                        <a:t>Day 2 : Chocolate Milk</a:t>
                      </a:r>
                      <a:r>
                        <a:rPr lang="en-US" dirty="0" smtClean="0"/>
                        <a:t/>
                      </a:r>
                      <a:br>
                        <a:rPr lang="en-US" dirty="0" smtClean="0"/>
                      </a:br>
                      <a:r>
                        <a:rPr lang="en-US" sz="1800" b="0" i="0" kern="1200" dirty="0" smtClean="0">
                          <a:solidFill>
                            <a:schemeClr val="dk1"/>
                          </a:solidFill>
                          <a:latin typeface="+mn-lt"/>
                          <a:ea typeface="+mn-ea"/>
                          <a:cs typeface="+mn-cs"/>
                        </a:rPr>
                        <a:t>Day 3 : Chicken Noodles</a:t>
                      </a:r>
                      <a:r>
                        <a:rPr lang="en-US" dirty="0" smtClean="0"/>
                        <a:t/>
                      </a:r>
                      <a:br>
                        <a:rPr lang="en-US" dirty="0" smtClean="0"/>
                      </a:br>
                      <a:r>
                        <a:rPr lang="en-US" sz="1800" b="0" i="0" kern="1200" dirty="0" smtClean="0">
                          <a:solidFill>
                            <a:schemeClr val="dk1"/>
                          </a:solidFill>
                          <a:latin typeface="+mn-lt"/>
                          <a:ea typeface="+mn-ea"/>
                          <a:cs typeface="+mn-cs"/>
                        </a:rPr>
                        <a:t>Day 4 : Fried Rice</a:t>
                      </a:r>
                      <a:r>
                        <a:rPr lang="en-US" dirty="0" smtClean="0"/>
                        <a:t/>
                      </a:r>
                      <a:br>
                        <a:rPr lang="en-US" dirty="0" smtClean="0"/>
                      </a:br>
                      <a:r>
                        <a:rPr lang="en-US" sz="1800" b="0" i="0" kern="1200" dirty="0" smtClean="0">
                          <a:solidFill>
                            <a:schemeClr val="dk1"/>
                          </a:solidFill>
                          <a:latin typeface="+mn-lt"/>
                          <a:ea typeface="+mn-ea"/>
                          <a:cs typeface="+mn-cs"/>
                        </a:rPr>
                        <a:t>Day 5 : Cereal</a:t>
                      </a:r>
                      <a:r>
                        <a:rPr lang="en-US" dirty="0" smtClean="0"/>
                        <a:t/>
                      </a:r>
                      <a:br>
                        <a:rPr lang="en-US" dirty="0" smtClean="0"/>
                      </a:br>
                      <a:r>
                        <a:rPr lang="en-US" sz="1800" b="0" i="0" kern="1200" dirty="0" smtClean="0">
                          <a:solidFill>
                            <a:schemeClr val="dk1"/>
                          </a:solidFill>
                          <a:latin typeface="+mn-lt"/>
                          <a:ea typeface="+mn-ea"/>
                          <a:cs typeface="+mn-cs"/>
                        </a:rPr>
                        <a:t>Day 6 : Coffee</a:t>
                      </a:r>
                      <a:endParaRPr lang="id-ID" dirty="0"/>
                    </a:p>
                  </a:txBody>
                  <a:tcPr/>
                </a:tc>
              </a:tr>
            </a:tbl>
          </a:graphicData>
        </a:graphic>
      </p:graphicFrame>
    </p:spTree>
    <p:extLst>
      <p:ext uri="{BB962C8B-B14F-4D97-AF65-F5344CB8AC3E}">
        <p14:creationId xmlns:p14="http://schemas.microsoft.com/office/powerpoint/2010/main" val="36337156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sort - Assosiative Array </a:t>
            </a:r>
            <a:endParaRPr lang="id-ID" dirty="0"/>
          </a:p>
        </p:txBody>
      </p:sp>
      <p:sp>
        <p:nvSpPr>
          <p:cNvPr id="3" name="Content Placeholder 2"/>
          <p:cNvSpPr>
            <a:spLocks noGrp="1"/>
          </p:cNvSpPr>
          <p:nvPr>
            <p:ph idx="1"/>
          </p:nvPr>
        </p:nvSpPr>
        <p:spPr/>
        <p:txBody>
          <a:bodyPr>
            <a:normAutofit/>
          </a:bodyPr>
          <a:lstStyle/>
          <a:p>
            <a:pPr>
              <a:buNone/>
            </a:pPr>
            <a:r>
              <a:rPr lang="en-US" sz="2400" dirty="0" smtClean="0">
                <a:latin typeface="Courier New" pitchFamily="49" charset="0"/>
                <a:cs typeface="Courier New" pitchFamily="49" charset="0"/>
              </a:rPr>
              <a:t>sort($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a:t>
            </a:r>
          </a:p>
          <a:p>
            <a:pPr>
              <a:buNone/>
            </a:pPr>
            <a:r>
              <a:rPr lang="en-US" sz="2400" dirty="0" err="1" smtClean="0">
                <a:latin typeface="Courier New" pitchFamily="49" charset="0"/>
                <a:cs typeface="Courier New" pitchFamily="49" charset="0"/>
              </a:rPr>
              <a:t>foreach</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 as $day =&gt; $menu){</a:t>
            </a:r>
          </a:p>
          <a:p>
            <a:pPr>
              <a:buNone/>
            </a:pPr>
            <a:r>
              <a:rPr lang="en-US" sz="2400" dirty="0" smtClean="0">
                <a:latin typeface="Courier New" pitchFamily="49" charset="0"/>
                <a:cs typeface="Courier New" pitchFamily="49" charset="0"/>
              </a:rPr>
              <a:t>		echo 'Day '.$day.' : '.$menu.'&lt;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 /&gt;';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buNone/>
            </a:pPr>
            <a:r>
              <a:rPr lang="en-US" dirty="0" smtClean="0"/>
              <a:t/>
            </a:r>
            <a:br>
              <a:rPr lang="en-US" dirty="0" smtClean="0"/>
            </a:br>
            <a:endParaRPr lang="id-ID" dirty="0"/>
          </a:p>
        </p:txBody>
      </p:sp>
      <p:graphicFrame>
        <p:nvGraphicFramePr>
          <p:cNvPr id="4" name="Table 3"/>
          <p:cNvGraphicFramePr>
            <a:graphicFrameLocks noGrp="1"/>
          </p:cNvGraphicFramePr>
          <p:nvPr/>
        </p:nvGraphicFramePr>
        <p:xfrm>
          <a:off x="500034" y="3571876"/>
          <a:ext cx="8072494" cy="2571768"/>
        </p:xfrm>
        <a:graphic>
          <a:graphicData uri="http://schemas.openxmlformats.org/drawingml/2006/table">
            <a:tbl>
              <a:tblPr firstRow="1" bandRow="1">
                <a:tableStyleId>{5C22544A-7EE6-4342-B048-85BDC9FD1C3A}</a:tableStyleId>
              </a:tblPr>
              <a:tblGrid>
                <a:gridCol w="4036247"/>
                <a:gridCol w="4036247"/>
              </a:tblGrid>
              <a:tr h="400297">
                <a:tc>
                  <a:txBody>
                    <a:bodyPr/>
                    <a:lstStyle/>
                    <a:p>
                      <a:r>
                        <a:rPr lang="id-ID" dirty="0" smtClean="0"/>
                        <a:t>Output</a:t>
                      </a:r>
                      <a:endParaRPr lang="id-ID" dirty="0"/>
                    </a:p>
                  </a:txBody>
                  <a:tcPr/>
                </a:tc>
                <a:tc>
                  <a:txBody>
                    <a:bodyPr/>
                    <a:lstStyle/>
                    <a:p>
                      <a:r>
                        <a:rPr lang="id-ID" dirty="0" smtClean="0"/>
                        <a:t>Original Value</a:t>
                      </a:r>
                      <a:endParaRPr lang="id-ID" dirty="0"/>
                    </a:p>
                  </a:txBody>
                  <a:tcPr/>
                </a:tc>
              </a:tr>
              <a:tr h="2171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Day 0 : Beef Burger</a:t>
                      </a:r>
                      <a:br>
                        <a:rPr lang="en-US" dirty="0" smtClean="0"/>
                      </a:br>
                      <a:r>
                        <a:rPr lang="en-US" dirty="0" smtClean="0"/>
                        <a:t>Day 1 : Cereal</a:t>
                      </a:r>
                      <a:br>
                        <a:rPr lang="en-US" dirty="0" smtClean="0"/>
                      </a:br>
                      <a:r>
                        <a:rPr lang="en-US" dirty="0" smtClean="0"/>
                        <a:t>Day 2 : Chicken Noodles</a:t>
                      </a:r>
                      <a:br>
                        <a:rPr lang="en-US" dirty="0" smtClean="0"/>
                      </a:br>
                      <a:r>
                        <a:rPr lang="en-US" dirty="0" smtClean="0"/>
                        <a:t>Day 3 : Chocolate Milk</a:t>
                      </a:r>
                      <a:br>
                        <a:rPr lang="en-US" dirty="0" smtClean="0"/>
                      </a:br>
                      <a:r>
                        <a:rPr lang="en-US" dirty="0" smtClean="0"/>
                        <a:t>Day 4 : Coffee</a:t>
                      </a:r>
                      <a:br>
                        <a:rPr lang="en-US" dirty="0" smtClean="0"/>
                      </a:br>
                      <a:r>
                        <a:rPr lang="en-US" dirty="0" smtClean="0"/>
                        <a:t>Day 5 : Fried Rice</a:t>
                      </a:r>
                      <a:br>
                        <a:rPr lang="en-US" dirty="0" smtClean="0"/>
                      </a:br>
                      <a:r>
                        <a:rPr lang="en-US" dirty="0" smtClean="0"/>
                        <a:t>Day 6 : Sandwich</a:t>
                      </a:r>
                      <a:endParaRPr lang="id-ID" dirty="0" smtClean="0"/>
                    </a:p>
                  </a:txBody>
                  <a:tcPr/>
                </a:tc>
                <a:tc>
                  <a:txBody>
                    <a:bodyPr/>
                    <a:lstStyle/>
                    <a:p>
                      <a:r>
                        <a:rPr lang="en-US" sz="1800" b="0" i="0" kern="1200" dirty="0" smtClean="0">
                          <a:solidFill>
                            <a:schemeClr val="dk1"/>
                          </a:solidFill>
                          <a:latin typeface="+mn-lt"/>
                          <a:ea typeface="+mn-ea"/>
                          <a:cs typeface="+mn-cs"/>
                        </a:rPr>
                        <a:t>Day </a:t>
                      </a:r>
                      <a:r>
                        <a:rPr lang="en-US" sz="1800" b="0" i="0" kern="1200" dirty="0" err="1" smtClean="0">
                          <a:solidFill>
                            <a:schemeClr val="dk1"/>
                          </a:solidFill>
                          <a:latin typeface="+mn-lt"/>
                          <a:ea typeface="+mn-ea"/>
                          <a:cs typeface="+mn-cs"/>
                        </a:rPr>
                        <a:t>mon</a:t>
                      </a:r>
                      <a:r>
                        <a:rPr lang="en-US" sz="1800" b="0" i="0" kern="1200" dirty="0" smtClean="0">
                          <a:solidFill>
                            <a:schemeClr val="dk1"/>
                          </a:solidFill>
                          <a:latin typeface="+mn-lt"/>
                          <a:ea typeface="+mn-ea"/>
                          <a:cs typeface="+mn-cs"/>
                        </a:rPr>
                        <a:t> : Sandwich</a:t>
                      </a:r>
                      <a:r>
                        <a:rPr lang="en-US" dirty="0" smtClean="0"/>
                        <a:t/>
                      </a:r>
                      <a:br>
                        <a:rPr lang="en-US" dirty="0" smtClean="0"/>
                      </a:br>
                      <a:r>
                        <a:rPr lang="en-US" sz="1800" b="0" i="0" kern="1200" dirty="0" smtClean="0">
                          <a:solidFill>
                            <a:schemeClr val="dk1"/>
                          </a:solidFill>
                          <a:latin typeface="+mn-lt"/>
                          <a:ea typeface="+mn-ea"/>
                          <a:cs typeface="+mn-cs"/>
                        </a:rPr>
                        <a:t>Day </a:t>
                      </a:r>
                      <a:r>
                        <a:rPr lang="en-US" sz="1800" b="0" i="0" kern="1200" dirty="0" err="1" smtClean="0">
                          <a:solidFill>
                            <a:schemeClr val="dk1"/>
                          </a:solidFill>
                          <a:latin typeface="+mn-lt"/>
                          <a:ea typeface="+mn-ea"/>
                          <a:cs typeface="+mn-cs"/>
                        </a:rPr>
                        <a:t>tue</a:t>
                      </a:r>
                      <a:r>
                        <a:rPr lang="en-US" sz="1800" b="0" i="0" kern="1200" dirty="0" smtClean="0">
                          <a:solidFill>
                            <a:schemeClr val="dk1"/>
                          </a:solidFill>
                          <a:latin typeface="+mn-lt"/>
                          <a:ea typeface="+mn-ea"/>
                          <a:cs typeface="+mn-cs"/>
                        </a:rPr>
                        <a:t> : Beef Burger</a:t>
                      </a:r>
                      <a:r>
                        <a:rPr lang="en-US" dirty="0" smtClean="0"/>
                        <a:t/>
                      </a:r>
                      <a:br>
                        <a:rPr lang="en-US" dirty="0" smtClean="0"/>
                      </a:br>
                      <a:r>
                        <a:rPr lang="en-US" sz="1800" b="0" i="0" kern="1200" dirty="0" smtClean="0">
                          <a:solidFill>
                            <a:schemeClr val="dk1"/>
                          </a:solidFill>
                          <a:latin typeface="+mn-lt"/>
                          <a:ea typeface="+mn-ea"/>
                          <a:cs typeface="+mn-cs"/>
                        </a:rPr>
                        <a:t>Day wed : Chocolate Milk</a:t>
                      </a:r>
                      <a:r>
                        <a:rPr lang="en-US" dirty="0" smtClean="0"/>
                        <a:t/>
                      </a:r>
                      <a:br>
                        <a:rPr lang="en-US" dirty="0" smtClean="0"/>
                      </a:br>
                      <a:r>
                        <a:rPr lang="en-US" sz="1800" b="0" i="0" kern="1200" dirty="0" smtClean="0">
                          <a:solidFill>
                            <a:schemeClr val="dk1"/>
                          </a:solidFill>
                          <a:latin typeface="+mn-lt"/>
                          <a:ea typeface="+mn-ea"/>
                          <a:cs typeface="+mn-cs"/>
                        </a:rPr>
                        <a:t>Day </a:t>
                      </a:r>
                      <a:r>
                        <a:rPr lang="en-US" sz="1800" b="0" i="0" kern="1200" dirty="0" err="1" smtClean="0">
                          <a:solidFill>
                            <a:schemeClr val="dk1"/>
                          </a:solidFill>
                          <a:latin typeface="+mn-lt"/>
                          <a:ea typeface="+mn-ea"/>
                          <a:cs typeface="+mn-cs"/>
                        </a:rPr>
                        <a:t>thr</a:t>
                      </a:r>
                      <a:r>
                        <a:rPr lang="en-US" sz="1800" b="0" i="0" kern="1200" dirty="0" smtClean="0">
                          <a:solidFill>
                            <a:schemeClr val="dk1"/>
                          </a:solidFill>
                          <a:latin typeface="+mn-lt"/>
                          <a:ea typeface="+mn-ea"/>
                          <a:cs typeface="+mn-cs"/>
                        </a:rPr>
                        <a:t> : Chicken Noodles</a:t>
                      </a:r>
                      <a:r>
                        <a:rPr lang="en-US" dirty="0" smtClean="0"/>
                        <a:t/>
                      </a:r>
                      <a:br>
                        <a:rPr lang="en-US" dirty="0" smtClean="0"/>
                      </a:br>
                      <a:r>
                        <a:rPr lang="en-US" sz="1800" b="0" i="0" kern="1200" dirty="0" smtClean="0">
                          <a:solidFill>
                            <a:schemeClr val="dk1"/>
                          </a:solidFill>
                          <a:latin typeface="+mn-lt"/>
                          <a:ea typeface="+mn-ea"/>
                          <a:cs typeface="+mn-cs"/>
                        </a:rPr>
                        <a:t>Day </a:t>
                      </a:r>
                      <a:r>
                        <a:rPr lang="en-US" sz="1800" b="0" i="0" kern="1200" dirty="0" err="1" smtClean="0">
                          <a:solidFill>
                            <a:schemeClr val="dk1"/>
                          </a:solidFill>
                          <a:latin typeface="+mn-lt"/>
                          <a:ea typeface="+mn-ea"/>
                          <a:cs typeface="+mn-cs"/>
                        </a:rPr>
                        <a:t>fri</a:t>
                      </a:r>
                      <a:r>
                        <a:rPr lang="en-US" sz="1800" b="0" i="0" kern="1200" dirty="0" smtClean="0">
                          <a:solidFill>
                            <a:schemeClr val="dk1"/>
                          </a:solidFill>
                          <a:latin typeface="+mn-lt"/>
                          <a:ea typeface="+mn-ea"/>
                          <a:cs typeface="+mn-cs"/>
                        </a:rPr>
                        <a:t> : Fried Rice</a:t>
                      </a:r>
                      <a:r>
                        <a:rPr lang="en-US" dirty="0" smtClean="0"/>
                        <a:t/>
                      </a:r>
                      <a:br>
                        <a:rPr lang="en-US" dirty="0" smtClean="0"/>
                      </a:br>
                      <a:r>
                        <a:rPr lang="en-US" sz="1800" b="0" i="0" kern="1200" dirty="0" smtClean="0">
                          <a:solidFill>
                            <a:schemeClr val="dk1"/>
                          </a:solidFill>
                          <a:latin typeface="+mn-lt"/>
                          <a:ea typeface="+mn-ea"/>
                          <a:cs typeface="+mn-cs"/>
                        </a:rPr>
                        <a:t>Day sat : Cereal</a:t>
                      </a:r>
                      <a:r>
                        <a:rPr lang="en-US" dirty="0" smtClean="0"/>
                        <a:t/>
                      </a:r>
                      <a:br>
                        <a:rPr lang="en-US" dirty="0" smtClean="0"/>
                      </a:br>
                      <a:r>
                        <a:rPr lang="en-US" sz="1800" b="0" i="0" kern="1200" dirty="0" smtClean="0">
                          <a:solidFill>
                            <a:schemeClr val="dk1"/>
                          </a:solidFill>
                          <a:latin typeface="+mn-lt"/>
                          <a:ea typeface="+mn-ea"/>
                          <a:cs typeface="+mn-cs"/>
                        </a:rPr>
                        <a:t>Day sun : Coffee</a:t>
                      </a:r>
                      <a:endParaRPr lang="id-ID" dirty="0"/>
                    </a:p>
                  </a:txBody>
                  <a:tcPr/>
                </a:tc>
              </a:tr>
            </a:tbl>
          </a:graphicData>
        </a:graphic>
      </p:graphicFrame>
    </p:spTree>
    <p:extLst>
      <p:ext uri="{BB962C8B-B14F-4D97-AF65-F5344CB8AC3E}">
        <p14:creationId xmlns:p14="http://schemas.microsoft.com/office/powerpoint/2010/main" val="1324156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asort - Assosiative Array </a:t>
            </a:r>
            <a:endParaRPr lang="id-ID" dirty="0"/>
          </a:p>
        </p:txBody>
      </p:sp>
      <p:sp>
        <p:nvSpPr>
          <p:cNvPr id="3" name="Content Placeholder 2"/>
          <p:cNvSpPr>
            <a:spLocks noGrp="1"/>
          </p:cNvSpPr>
          <p:nvPr>
            <p:ph idx="1"/>
          </p:nvPr>
        </p:nvSpPr>
        <p:spPr/>
        <p:txBody>
          <a:bodyPr>
            <a:normAutofit/>
          </a:bodyPr>
          <a:lstStyle/>
          <a:p>
            <a:pPr>
              <a:buNone/>
            </a:pPr>
            <a:r>
              <a:rPr lang="id-ID" sz="2400" dirty="0" smtClean="0">
                <a:latin typeface="Courier New" pitchFamily="49" charset="0"/>
                <a:cs typeface="Courier New" pitchFamily="49" charset="0"/>
              </a:rPr>
              <a:t>a</a:t>
            </a:r>
            <a:r>
              <a:rPr lang="en-US" sz="2400" dirty="0" smtClean="0">
                <a:latin typeface="Courier New" pitchFamily="49" charset="0"/>
                <a:cs typeface="Courier New" pitchFamily="49" charset="0"/>
              </a:rPr>
              <a:t>sort($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a:t>
            </a:r>
          </a:p>
          <a:p>
            <a:pPr>
              <a:buNone/>
            </a:pPr>
            <a:r>
              <a:rPr lang="en-US" sz="2400" dirty="0" err="1" smtClean="0">
                <a:latin typeface="Courier New" pitchFamily="49" charset="0"/>
                <a:cs typeface="Courier New" pitchFamily="49" charset="0"/>
              </a:rPr>
              <a:t>foreach</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 as $day =&gt; $menu){</a:t>
            </a:r>
          </a:p>
          <a:p>
            <a:pPr>
              <a:buNone/>
            </a:pPr>
            <a:r>
              <a:rPr lang="en-US" sz="2400" dirty="0" smtClean="0">
                <a:latin typeface="Courier New" pitchFamily="49" charset="0"/>
                <a:cs typeface="Courier New" pitchFamily="49" charset="0"/>
              </a:rPr>
              <a:t>		echo 'Day '.$day.' : '.$menu.'&lt;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 /&gt;';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buNone/>
            </a:pPr>
            <a:r>
              <a:rPr lang="en-US" dirty="0" smtClean="0"/>
              <a:t/>
            </a:r>
            <a:br>
              <a:rPr lang="en-US" dirty="0" smtClean="0"/>
            </a:br>
            <a:r>
              <a:rPr lang="en-US" dirty="0" smtClean="0"/>
              <a:t/>
            </a:r>
            <a:br>
              <a:rPr lang="en-US" dirty="0" smtClean="0"/>
            </a:br>
            <a:endParaRPr lang="id-ID" dirty="0"/>
          </a:p>
        </p:txBody>
      </p:sp>
      <p:graphicFrame>
        <p:nvGraphicFramePr>
          <p:cNvPr id="4" name="Table 3"/>
          <p:cNvGraphicFramePr>
            <a:graphicFrameLocks noGrp="1"/>
          </p:cNvGraphicFramePr>
          <p:nvPr/>
        </p:nvGraphicFramePr>
        <p:xfrm>
          <a:off x="571472" y="3571876"/>
          <a:ext cx="8072494" cy="2865120"/>
        </p:xfrm>
        <a:graphic>
          <a:graphicData uri="http://schemas.openxmlformats.org/drawingml/2006/table">
            <a:tbl>
              <a:tblPr firstRow="1" bandRow="1">
                <a:tableStyleId>{5C22544A-7EE6-4342-B048-85BDC9FD1C3A}</a:tableStyleId>
              </a:tblPr>
              <a:tblGrid>
                <a:gridCol w="4036247"/>
                <a:gridCol w="4036247"/>
              </a:tblGrid>
              <a:tr h="400297">
                <a:tc>
                  <a:txBody>
                    <a:bodyPr/>
                    <a:lstStyle/>
                    <a:p>
                      <a:r>
                        <a:rPr lang="id-ID" sz="2200" dirty="0" smtClean="0"/>
                        <a:t>Output</a:t>
                      </a:r>
                      <a:endParaRPr lang="id-ID" sz="2200" dirty="0"/>
                    </a:p>
                  </a:txBody>
                  <a:tcPr/>
                </a:tc>
                <a:tc>
                  <a:txBody>
                    <a:bodyPr/>
                    <a:lstStyle/>
                    <a:p>
                      <a:r>
                        <a:rPr lang="id-ID" sz="2200" dirty="0" smtClean="0"/>
                        <a:t>Original Value</a:t>
                      </a:r>
                      <a:endParaRPr lang="id-ID" sz="2200" dirty="0"/>
                    </a:p>
                  </a:txBody>
                  <a:tcPr/>
                </a:tc>
              </a:tr>
              <a:tr h="2171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Day </a:t>
                      </a:r>
                      <a:r>
                        <a:rPr lang="en-US" sz="2200" dirty="0" err="1" smtClean="0"/>
                        <a:t>tue</a:t>
                      </a:r>
                      <a:r>
                        <a:rPr lang="en-US" sz="2200" dirty="0" smtClean="0"/>
                        <a:t> : Beef Burger</a:t>
                      </a:r>
                      <a:br>
                        <a:rPr lang="en-US" sz="2200" dirty="0" smtClean="0"/>
                      </a:br>
                      <a:r>
                        <a:rPr lang="en-US" sz="2200" dirty="0" smtClean="0"/>
                        <a:t>Day sat : Cereal</a:t>
                      </a:r>
                      <a:br>
                        <a:rPr lang="en-US" sz="2200" dirty="0" smtClean="0"/>
                      </a:br>
                      <a:r>
                        <a:rPr lang="en-US" sz="2200" dirty="0" smtClean="0"/>
                        <a:t>Day </a:t>
                      </a:r>
                      <a:r>
                        <a:rPr lang="en-US" sz="2200" dirty="0" err="1" smtClean="0"/>
                        <a:t>thr</a:t>
                      </a:r>
                      <a:r>
                        <a:rPr lang="en-US" sz="2200" dirty="0" smtClean="0"/>
                        <a:t> : Chicken Noodles</a:t>
                      </a:r>
                      <a:br>
                        <a:rPr lang="en-US" sz="2200" dirty="0" smtClean="0"/>
                      </a:br>
                      <a:r>
                        <a:rPr lang="en-US" sz="2200" dirty="0" smtClean="0"/>
                        <a:t>Day wed : Chocolate Milk</a:t>
                      </a:r>
                      <a:br>
                        <a:rPr lang="en-US" sz="2200" dirty="0" smtClean="0"/>
                      </a:br>
                      <a:r>
                        <a:rPr lang="en-US" sz="2200" dirty="0" smtClean="0"/>
                        <a:t>Day sun : Coffee</a:t>
                      </a:r>
                      <a:br>
                        <a:rPr lang="en-US" sz="2200" dirty="0" smtClean="0"/>
                      </a:br>
                      <a:r>
                        <a:rPr lang="en-US" sz="2200" dirty="0" smtClean="0"/>
                        <a:t>Day </a:t>
                      </a:r>
                      <a:r>
                        <a:rPr lang="en-US" sz="2200" dirty="0" err="1" smtClean="0"/>
                        <a:t>fri</a:t>
                      </a:r>
                      <a:r>
                        <a:rPr lang="en-US" sz="2200" dirty="0" smtClean="0"/>
                        <a:t> : Fried Rice</a:t>
                      </a:r>
                      <a:br>
                        <a:rPr lang="en-US" sz="2200" dirty="0" smtClean="0"/>
                      </a:br>
                      <a:r>
                        <a:rPr lang="en-US" sz="2200" dirty="0" smtClean="0"/>
                        <a:t>Day </a:t>
                      </a:r>
                      <a:r>
                        <a:rPr lang="en-US" sz="2200" dirty="0" err="1" smtClean="0"/>
                        <a:t>mon</a:t>
                      </a:r>
                      <a:r>
                        <a:rPr lang="en-US" sz="2200" dirty="0" smtClean="0"/>
                        <a:t> : Sandwich </a:t>
                      </a:r>
                      <a:endParaRPr lang="id-ID" sz="2200" dirty="0" smtClean="0"/>
                    </a:p>
                  </a:txBody>
                  <a:tcPr/>
                </a:tc>
                <a:tc>
                  <a:txBody>
                    <a:bodyPr/>
                    <a:lstStyle/>
                    <a:p>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mon</a:t>
                      </a:r>
                      <a:r>
                        <a:rPr lang="en-US" sz="2200" b="0" i="0" kern="1200" dirty="0" smtClean="0">
                          <a:solidFill>
                            <a:schemeClr val="dk1"/>
                          </a:solidFill>
                          <a:latin typeface="+mn-lt"/>
                          <a:ea typeface="+mn-ea"/>
                          <a:cs typeface="+mn-cs"/>
                        </a:rPr>
                        <a:t> : Sandwich</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tue</a:t>
                      </a:r>
                      <a:r>
                        <a:rPr lang="en-US" sz="2200" b="0" i="0" kern="1200" dirty="0" smtClean="0">
                          <a:solidFill>
                            <a:schemeClr val="dk1"/>
                          </a:solidFill>
                          <a:latin typeface="+mn-lt"/>
                          <a:ea typeface="+mn-ea"/>
                          <a:cs typeface="+mn-cs"/>
                        </a:rPr>
                        <a:t> : Beef Burger</a:t>
                      </a:r>
                      <a:r>
                        <a:rPr lang="en-US" sz="2200" dirty="0" smtClean="0"/>
                        <a:t/>
                      </a:r>
                      <a:br>
                        <a:rPr lang="en-US" sz="2200" dirty="0" smtClean="0"/>
                      </a:br>
                      <a:r>
                        <a:rPr lang="en-US" sz="2200" b="0" i="0" kern="1200" dirty="0" smtClean="0">
                          <a:solidFill>
                            <a:schemeClr val="dk1"/>
                          </a:solidFill>
                          <a:latin typeface="+mn-lt"/>
                          <a:ea typeface="+mn-ea"/>
                          <a:cs typeface="+mn-cs"/>
                        </a:rPr>
                        <a:t>Day wed : Chocolate Milk</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thr</a:t>
                      </a:r>
                      <a:r>
                        <a:rPr lang="en-US" sz="2200" b="0" i="0" kern="1200" dirty="0" smtClean="0">
                          <a:solidFill>
                            <a:schemeClr val="dk1"/>
                          </a:solidFill>
                          <a:latin typeface="+mn-lt"/>
                          <a:ea typeface="+mn-ea"/>
                          <a:cs typeface="+mn-cs"/>
                        </a:rPr>
                        <a:t> : Chicken Noodles</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fri</a:t>
                      </a:r>
                      <a:r>
                        <a:rPr lang="en-US" sz="2200" b="0" i="0" kern="1200" dirty="0" smtClean="0">
                          <a:solidFill>
                            <a:schemeClr val="dk1"/>
                          </a:solidFill>
                          <a:latin typeface="+mn-lt"/>
                          <a:ea typeface="+mn-ea"/>
                          <a:cs typeface="+mn-cs"/>
                        </a:rPr>
                        <a:t> : Fried Rice</a:t>
                      </a:r>
                      <a:r>
                        <a:rPr lang="en-US" sz="2200" dirty="0" smtClean="0"/>
                        <a:t/>
                      </a:r>
                      <a:br>
                        <a:rPr lang="en-US" sz="2200" dirty="0" smtClean="0"/>
                      </a:br>
                      <a:r>
                        <a:rPr lang="en-US" sz="2200" b="0" i="0" kern="1200" dirty="0" smtClean="0">
                          <a:solidFill>
                            <a:schemeClr val="dk1"/>
                          </a:solidFill>
                          <a:latin typeface="+mn-lt"/>
                          <a:ea typeface="+mn-ea"/>
                          <a:cs typeface="+mn-cs"/>
                        </a:rPr>
                        <a:t>Day sat : Cereal</a:t>
                      </a:r>
                      <a:r>
                        <a:rPr lang="en-US" sz="2200" dirty="0" smtClean="0"/>
                        <a:t/>
                      </a:r>
                      <a:br>
                        <a:rPr lang="en-US" sz="2200" dirty="0" smtClean="0"/>
                      </a:br>
                      <a:r>
                        <a:rPr lang="en-US" sz="2200" b="0" i="0" kern="1200" dirty="0" smtClean="0">
                          <a:solidFill>
                            <a:schemeClr val="dk1"/>
                          </a:solidFill>
                          <a:latin typeface="+mn-lt"/>
                          <a:ea typeface="+mn-ea"/>
                          <a:cs typeface="+mn-cs"/>
                        </a:rPr>
                        <a:t>Day sun : Coffee</a:t>
                      </a:r>
                      <a:endParaRPr lang="id-ID" sz="2200" dirty="0"/>
                    </a:p>
                  </a:txBody>
                  <a:tcPr/>
                </a:tc>
              </a:tr>
            </a:tbl>
          </a:graphicData>
        </a:graphic>
      </p:graphicFrame>
    </p:spTree>
    <p:extLst>
      <p:ext uri="{BB962C8B-B14F-4D97-AF65-F5344CB8AC3E}">
        <p14:creationId xmlns:p14="http://schemas.microsoft.com/office/powerpoint/2010/main" val="21566966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ksort - Assosiative Array </a:t>
            </a:r>
            <a:endParaRPr lang="id-ID" dirty="0"/>
          </a:p>
        </p:txBody>
      </p:sp>
      <p:sp>
        <p:nvSpPr>
          <p:cNvPr id="3" name="Content Placeholder 2"/>
          <p:cNvSpPr>
            <a:spLocks noGrp="1"/>
          </p:cNvSpPr>
          <p:nvPr>
            <p:ph idx="1"/>
          </p:nvPr>
        </p:nvSpPr>
        <p:spPr/>
        <p:txBody>
          <a:bodyPr>
            <a:normAutofit/>
          </a:bodyPr>
          <a:lstStyle/>
          <a:p>
            <a:pPr>
              <a:buNone/>
            </a:pPr>
            <a:r>
              <a:rPr lang="id-ID" sz="2400" dirty="0" smtClean="0">
                <a:latin typeface="Courier New" pitchFamily="49" charset="0"/>
                <a:cs typeface="Courier New" pitchFamily="49" charset="0"/>
              </a:rPr>
              <a:t>k</a:t>
            </a:r>
            <a:r>
              <a:rPr lang="en-US" sz="2400" dirty="0" smtClean="0">
                <a:latin typeface="Courier New" pitchFamily="49" charset="0"/>
                <a:cs typeface="Courier New" pitchFamily="49" charset="0"/>
              </a:rPr>
              <a:t>sort($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a:t>
            </a:r>
          </a:p>
          <a:p>
            <a:pPr>
              <a:buNone/>
            </a:pPr>
            <a:r>
              <a:rPr lang="en-US" sz="2400" dirty="0" err="1" smtClean="0">
                <a:latin typeface="Courier New" pitchFamily="49" charset="0"/>
                <a:cs typeface="Courier New" pitchFamily="49" charset="0"/>
              </a:rPr>
              <a:t>foreach</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 as $day =&gt; $menu){</a:t>
            </a:r>
          </a:p>
          <a:p>
            <a:pPr>
              <a:buNone/>
            </a:pPr>
            <a:r>
              <a:rPr lang="en-US" sz="2400" dirty="0" smtClean="0">
                <a:latin typeface="Courier New" pitchFamily="49" charset="0"/>
                <a:cs typeface="Courier New" pitchFamily="49" charset="0"/>
              </a:rPr>
              <a:t>		echo 'Day '.$day.' : '.$menu.'&lt;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 /&gt;';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buNone/>
            </a:pPr>
            <a:r>
              <a:rPr lang="en-US" dirty="0" smtClean="0"/>
              <a:t/>
            </a:r>
            <a:br>
              <a:rPr lang="en-US" dirty="0" smtClean="0"/>
            </a:br>
            <a:r>
              <a:rPr lang="en-US" dirty="0" smtClean="0"/>
              <a:t/>
            </a:r>
            <a:br>
              <a:rPr lang="en-US" dirty="0" smtClean="0"/>
            </a:br>
            <a:endParaRPr lang="id-ID" dirty="0"/>
          </a:p>
        </p:txBody>
      </p:sp>
      <p:graphicFrame>
        <p:nvGraphicFramePr>
          <p:cNvPr id="4" name="Table 3"/>
          <p:cNvGraphicFramePr>
            <a:graphicFrameLocks noGrp="1"/>
          </p:cNvGraphicFramePr>
          <p:nvPr/>
        </p:nvGraphicFramePr>
        <p:xfrm>
          <a:off x="571472" y="3571876"/>
          <a:ext cx="8072494" cy="2865120"/>
        </p:xfrm>
        <a:graphic>
          <a:graphicData uri="http://schemas.openxmlformats.org/drawingml/2006/table">
            <a:tbl>
              <a:tblPr firstRow="1" bandRow="1">
                <a:tableStyleId>{5C22544A-7EE6-4342-B048-85BDC9FD1C3A}</a:tableStyleId>
              </a:tblPr>
              <a:tblGrid>
                <a:gridCol w="4036247"/>
                <a:gridCol w="4036247"/>
              </a:tblGrid>
              <a:tr h="400297">
                <a:tc>
                  <a:txBody>
                    <a:bodyPr/>
                    <a:lstStyle/>
                    <a:p>
                      <a:r>
                        <a:rPr lang="id-ID" sz="2200" dirty="0" smtClean="0"/>
                        <a:t>Output</a:t>
                      </a:r>
                      <a:endParaRPr lang="id-ID" sz="2200" dirty="0"/>
                    </a:p>
                  </a:txBody>
                  <a:tcPr/>
                </a:tc>
                <a:tc>
                  <a:txBody>
                    <a:bodyPr/>
                    <a:lstStyle/>
                    <a:p>
                      <a:r>
                        <a:rPr lang="id-ID" sz="2200" dirty="0" smtClean="0"/>
                        <a:t>Original Value</a:t>
                      </a:r>
                      <a:endParaRPr lang="id-ID" sz="2200" dirty="0"/>
                    </a:p>
                  </a:txBody>
                  <a:tcPr/>
                </a:tc>
              </a:tr>
              <a:tr h="2171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fri</a:t>
                      </a:r>
                      <a:r>
                        <a:rPr lang="en-US" sz="2200" b="0" i="0" kern="1200" dirty="0" smtClean="0">
                          <a:solidFill>
                            <a:schemeClr val="dk1"/>
                          </a:solidFill>
                          <a:latin typeface="+mn-lt"/>
                          <a:ea typeface="+mn-ea"/>
                          <a:cs typeface="+mn-cs"/>
                        </a:rPr>
                        <a:t> : Fried Rice</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mon</a:t>
                      </a:r>
                      <a:r>
                        <a:rPr lang="en-US" sz="2200" b="0" i="0" kern="1200" dirty="0" smtClean="0">
                          <a:solidFill>
                            <a:schemeClr val="dk1"/>
                          </a:solidFill>
                          <a:latin typeface="+mn-lt"/>
                          <a:ea typeface="+mn-ea"/>
                          <a:cs typeface="+mn-cs"/>
                        </a:rPr>
                        <a:t> : Sandwich</a:t>
                      </a:r>
                      <a:r>
                        <a:rPr lang="en-US" sz="2200" dirty="0" smtClean="0"/>
                        <a:t/>
                      </a:r>
                      <a:br>
                        <a:rPr lang="en-US" sz="2200" dirty="0" smtClean="0"/>
                      </a:br>
                      <a:r>
                        <a:rPr lang="en-US" sz="2200" b="0" i="0" kern="1200" dirty="0" smtClean="0">
                          <a:solidFill>
                            <a:schemeClr val="dk1"/>
                          </a:solidFill>
                          <a:latin typeface="+mn-lt"/>
                          <a:ea typeface="+mn-ea"/>
                          <a:cs typeface="+mn-cs"/>
                        </a:rPr>
                        <a:t>Day sat : Cereal</a:t>
                      </a:r>
                      <a:r>
                        <a:rPr lang="en-US" sz="2200" dirty="0" smtClean="0"/>
                        <a:t/>
                      </a:r>
                      <a:br>
                        <a:rPr lang="en-US" sz="2200" dirty="0" smtClean="0"/>
                      </a:br>
                      <a:r>
                        <a:rPr lang="en-US" sz="2200" b="0" i="0" kern="1200" dirty="0" smtClean="0">
                          <a:solidFill>
                            <a:schemeClr val="dk1"/>
                          </a:solidFill>
                          <a:latin typeface="+mn-lt"/>
                          <a:ea typeface="+mn-ea"/>
                          <a:cs typeface="+mn-cs"/>
                        </a:rPr>
                        <a:t>Day sun : Coffee</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thr</a:t>
                      </a:r>
                      <a:r>
                        <a:rPr lang="en-US" sz="2200" b="0" i="0" kern="1200" dirty="0" smtClean="0">
                          <a:solidFill>
                            <a:schemeClr val="dk1"/>
                          </a:solidFill>
                          <a:latin typeface="+mn-lt"/>
                          <a:ea typeface="+mn-ea"/>
                          <a:cs typeface="+mn-cs"/>
                        </a:rPr>
                        <a:t> : Chicken Noodles</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tue</a:t>
                      </a:r>
                      <a:r>
                        <a:rPr lang="en-US" sz="2200" b="0" i="0" kern="1200" dirty="0" smtClean="0">
                          <a:solidFill>
                            <a:schemeClr val="dk1"/>
                          </a:solidFill>
                          <a:latin typeface="+mn-lt"/>
                          <a:ea typeface="+mn-ea"/>
                          <a:cs typeface="+mn-cs"/>
                        </a:rPr>
                        <a:t> : Beef Burger</a:t>
                      </a:r>
                      <a:r>
                        <a:rPr lang="en-US" sz="2200" dirty="0" smtClean="0"/>
                        <a:t/>
                      </a:r>
                      <a:br>
                        <a:rPr lang="en-US" sz="2200" dirty="0" smtClean="0"/>
                      </a:br>
                      <a:r>
                        <a:rPr lang="en-US" sz="2200" b="0" i="0" kern="1200" dirty="0" smtClean="0">
                          <a:solidFill>
                            <a:schemeClr val="dk1"/>
                          </a:solidFill>
                          <a:latin typeface="+mn-lt"/>
                          <a:ea typeface="+mn-ea"/>
                          <a:cs typeface="+mn-cs"/>
                        </a:rPr>
                        <a:t>Day wed : Chocolate Milk</a:t>
                      </a:r>
                      <a:endParaRPr lang="id-ID" sz="2200" dirty="0" smtClean="0"/>
                    </a:p>
                  </a:txBody>
                  <a:tcPr/>
                </a:tc>
                <a:tc>
                  <a:txBody>
                    <a:bodyPr/>
                    <a:lstStyle/>
                    <a:p>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mon</a:t>
                      </a:r>
                      <a:r>
                        <a:rPr lang="en-US" sz="2200" b="0" i="0" kern="1200" dirty="0" smtClean="0">
                          <a:solidFill>
                            <a:schemeClr val="dk1"/>
                          </a:solidFill>
                          <a:latin typeface="+mn-lt"/>
                          <a:ea typeface="+mn-ea"/>
                          <a:cs typeface="+mn-cs"/>
                        </a:rPr>
                        <a:t> : Sandwich</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tue</a:t>
                      </a:r>
                      <a:r>
                        <a:rPr lang="en-US" sz="2200" b="0" i="0" kern="1200" dirty="0" smtClean="0">
                          <a:solidFill>
                            <a:schemeClr val="dk1"/>
                          </a:solidFill>
                          <a:latin typeface="+mn-lt"/>
                          <a:ea typeface="+mn-ea"/>
                          <a:cs typeface="+mn-cs"/>
                        </a:rPr>
                        <a:t> : Beef Burger</a:t>
                      </a:r>
                      <a:r>
                        <a:rPr lang="en-US" sz="2200" dirty="0" smtClean="0"/>
                        <a:t/>
                      </a:r>
                      <a:br>
                        <a:rPr lang="en-US" sz="2200" dirty="0" smtClean="0"/>
                      </a:br>
                      <a:r>
                        <a:rPr lang="en-US" sz="2200" b="0" i="0" kern="1200" dirty="0" smtClean="0">
                          <a:solidFill>
                            <a:schemeClr val="dk1"/>
                          </a:solidFill>
                          <a:latin typeface="+mn-lt"/>
                          <a:ea typeface="+mn-ea"/>
                          <a:cs typeface="+mn-cs"/>
                        </a:rPr>
                        <a:t>Day wed : Chocolate Milk</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thr</a:t>
                      </a:r>
                      <a:r>
                        <a:rPr lang="en-US" sz="2200" b="0" i="0" kern="1200" dirty="0" smtClean="0">
                          <a:solidFill>
                            <a:schemeClr val="dk1"/>
                          </a:solidFill>
                          <a:latin typeface="+mn-lt"/>
                          <a:ea typeface="+mn-ea"/>
                          <a:cs typeface="+mn-cs"/>
                        </a:rPr>
                        <a:t> : Chicken Noodles</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fri</a:t>
                      </a:r>
                      <a:r>
                        <a:rPr lang="en-US" sz="2200" b="0" i="0" kern="1200" dirty="0" smtClean="0">
                          <a:solidFill>
                            <a:schemeClr val="dk1"/>
                          </a:solidFill>
                          <a:latin typeface="+mn-lt"/>
                          <a:ea typeface="+mn-ea"/>
                          <a:cs typeface="+mn-cs"/>
                        </a:rPr>
                        <a:t> : Fried Rice</a:t>
                      </a:r>
                      <a:r>
                        <a:rPr lang="en-US" sz="2200" dirty="0" smtClean="0"/>
                        <a:t/>
                      </a:r>
                      <a:br>
                        <a:rPr lang="en-US" sz="2200" dirty="0" smtClean="0"/>
                      </a:br>
                      <a:r>
                        <a:rPr lang="en-US" sz="2200" b="0" i="0" kern="1200" dirty="0" smtClean="0">
                          <a:solidFill>
                            <a:schemeClr val="dk1"/>
                          </a:solidFill>
                          <a:latin typeface="+mn-lt"/>
                          <a:ea typeface="+mn-ea"/>
                          <a:cs typeface="+mn-cs"/>
                        </a:rPr>
                        <a:t>Day sat : Cereal</a:t>
                      </a:r>
                      <a:r>
                        <a:rPr lang="en-US" sz="2200" dirty="0" smtClean="0"/>
                        <a:t/>
                      </a:r>
                      <a:br>
                        <a:rPr lang="en-US" sz="2200" dirty="0" smtClean="0"/>
                      </a:br>
                      <a:r>
                        <a:rPr lang="en-US" sz="2200" b="0" i="0" kern="1200" dirty="0" smtClean="0">
                          <a:solidFill>
                            <a:schemeClr val="dk1"/>
                          </a:solidFill>
                          <a:latin typeface="+mn-lt"/>
                          <a:ea typeface="+mn-ea"/>
                          <a:cs typeface="+mn-cs"/>
                        </a:rPr>
                        <a:t>Day sun : Coffee</a:t>
                      </a:r>
                      <a:endParaRPr lang="id-ID" sz="2200" dirty="0"/>
                    </a:p>
                  </a:txBody>
                  <a:tcPr/>
                </a:tc>
              </a:tr>
            </a:tbl>
          </a:graphicData>
        </a:graphic>
      </p:graphicFrame>
    </p:spTree>
    <p:extLst>
      <p:ext uri="{BB962C8B-B14F-4D97-AF65-F5344CB8AC3E}">
        <p14:creationId xmlns:p14="http://schemas.microsoft.com/office/powerpoint/2010/main" val="20420250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shuffle - Assosiative Array </a:t>
            </a:r>
            <a:endParaRPr lang="id-ID" dirty="0"/>
          </a:p>
        </p:txBody>
      </p:sp>
      <p:sp>
        <p:nvSpPr>
          <p:cNvPr id="3" name="Content Placeholder 2"/>
          <p:cNvSpPr>
            <a:spLocks noGrp="1"/>
          </p:cNvSpPr>
          <p:nvPr>
            <p:ph idx="1"/>
          </p:nvPr>
        </p:nvSpPr>
        <p:spPr/>
        <p:txBody>
          <a:bodyPr>
            <a:normAutofit/>
          </a:bodyPr>
          <a:lstStyle/>
          <a:p>
            <a:pPr>
              <a:buNone/>
            </a:pPr>
            <a:r>
              <a:rPr lang="id-ID" sz="2400" dirty="0" smtClean="0">
                <a:latin typeface="Courier New" pitchFamily="49" charset="0"/>
                <a:cs typeface="Courier New" pitchFamily="49" charset="0"/>
              </a:rPr>
              <a:t>shuffle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a:t>
            </a:r>
          </a:p>
          <a:p>
            <a:pPr>
              <a:buNone/>
            </a:pPr>
            <a:r>
              <a:rPr lang="en-US" sz="2400" dirty="0" err="1" smtClean="0">
                <a:latin typeface="Courier New" pitchFamily="49" charset="0"/>
                <a:cs typeface="Courier New" pitchFamily="49" charset="0"/>
              </a:rPr>
              <a:t>foreach</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breakfast_ass</a:t>
            </a:r>
            <a:r>
              <a:rPr lang="en-US" sz="2400" dirty="0" smtClean="0">
                <a:latin typeface="Courier New" pitchFamily="49" charset="0"/>
                <a:cs typeface="Courier New" pitchFamily="49" charset="0"/>
              </a:rPr>
              <a:t> as $day =&gt; $menu){</a:t>
            </a:r>
          </a:p>
          <a:p>
            <a:pPr>
              <a:buNone/>
            </a:pPr>
            <a:r>
              <a:rPr lang="en-US" sz="2400" dirty="0" smtClean="0">
                <a:latin typeface="Courier New" pitchFamily="49" charset="0"/>
                <a:cs typeface="Courier New" pitchFamily="49" charset="0"/>
              </a:rPr>
              <a:t>		echo 'Day '.$day.' : '.$menu.'&lt;</a:t>
            </a:r>
            <a:r>
              <a:rPr lang="en-US" sz="2400" dirty="0" err="1" smtClean="0">
                <a:latin typeface="Courier New" pitchFamily="49" charset="0"/>
                <a:cs typeface="Courier New" pitchFamily="49" charset="0"/>
              </a:rPr>
              <a:t>br</a:t>
            </a:r>
            <a:r>
              <a:rPr lang="en-US" sz="2400" dirty="0" smtClean="0">
                <a:latin typeface="Courier New" pitchFamily="49" charset="0"/>
                <a:cs typeface="Courier New" pitchFamily="49" charset="0"/>
              </a:rPr>
              <a:t> /&gt;';</a:t>
            </a:r>
          </a:p>
          <a:p>
            <a:pPr>
              <a:buNone/>
            </a:pP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buNone/>
            </a:pPr>
            <a:r>
              <a:rPr lang="en-US" dirty="0" smtClean="0"/>
              <a:t/>
            </a:r>
            <a:br>
              <a:rPr lang="en-US" dirty="0" smtClean="0"/>
            </a:br>
            <a:r>
              <a:rPr lang="en-US" dirty="0" smtClean="0"/>
              <a:t/>
            </a:r>
            <a:br>
              <a:rPr lang="en-US" dirty="0" smtClean="0"/>
            </a:br>
            <a:endParaRPr lang="id-ID" dirty="0"/>
          </a:p>
        </p:txBody>
      </p:sp>
      <p:graphicFrame>
        <p:nvGraphicFramePr>
          <p:cNvPr id="4" name="Table 3"/>
          <p:cNvGraphicFramePr>
            <a:graphicFrameLocks noGrp="1"/>
          </p:cNvGraphicFramePr>
          <p:nvPr/>
        </p:nvGraphicFramePr>
        <p:xfrm>
          <a:off x="571472" y="3571876"/>
          <a:ext cx="8072494" cy="2865120"/>
        </p:xfrm>
        <a:graphic>
          <a:graphicData uri="http://schemas.openxmlformats.org/drawingml/2006/table">
            <a:tbl>
              <a:tblPr firstRow="1" bandRow="1">
                <a:tableStyleId>{5C22544A-7EE6-4342-B048-85BDC9FD1C3A}</a:tableStyleId>
              </a:tblPr>
              <a:tblGrid>
                <a:gridCol w="4036247"/>
                <a:gridCol w="4036247"/>
              </a:tblGrid>
              <a:tr h="400297">
                <a:tc>
                  <a:txBody>
                    <a:bodyPr/>
                    <a:lstStyle/>
                    <a:p>
                      <a:r>
                        <a:rPr lang="id-ID" sz="2200" dirty="0" smtClean="0"/>
                        <a:t>Output</a:t>
                      </a:r>
                      <a:endParaRPr lang="id-ID" sz="2200" dirty="0"/>
                    </a:p>
                  </a:txBody>
                  <a:tcPr/>
                </a:tc>
                <a:tc>
                  <a:txBody>
                    <a:bodyPr/>
                    <a:lstStyle/>
                    <a:p>
                      <a:r>
                        <a:rPr lang="id-ID" sz="2200" dirty="0" smtClean="0"/>
                        <a:t>Original Value</a:t>
                      </a:r>
                      <a:endParaRPr lang="id-ID" sz="2200" dirty="0"/>
                    </a:p>
                  </a:txBody>
                  <a:tcPr/>
                </a:tc>
              </a:tr>
              <a:tr h="2171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i="0" kern="1200" dirty="0" smtClean="0">
                          <a:solidFill>
                            <a:schemeClr val="dk1"/>
                          </a:solidFill>
                          <a:latin typeface="+mn-lt"/>
                          <a:ea typeface="+mn-ea"/>
                          <a:cs typeface="+mn-cs"/>
                        </a:rPr>
                        <a:t>Day 0 : Coffee</a:t>
                      </a:r>
                      <a:r>
                        <a:rPr lang="en-US" sz="2200" dirty="0" smtClean="0"/>
                        <a:t/>
                      </a:r>
                      <a:br>
                        <a:rPr lang="en-US" sz="2200" dirty="0" smtClean="0"/>
                      </a:br>
                      <a:r>
                        <a:rPr lang="en-US" sz="2200" b="0" i="0" kern="1200" dirty="0" smtClean="0">
                          <a:solidFill>
                            <a:schemeClr val="dk1"/>
                          </a:solidFill>
                          <a:latin typeface="+mn-lt"/>
                          <a:ea typeface="+mn-ea"/>
                          <a:cs typeface="+mn-cs"/>
                        </a:rPr>
                        <a:t>Day 1 : Fried Rice</a:t>
                      </a:r>
                      <a:r>
                        <a:rPr lang="en-US" sz="2200" dirty="0" smtClean="0"/>
                        <a:t/>
                      </a:r>
                      <a:br>
                        <a:rPr lang="en-US" sz="2200" dirty="0" smtClean="0"/>
                      </a:br>
                      <a:r>
                        <a:rPr lang="en-US" sz="2200" b="0" i="0" kern="1200" dirty="0" smtClean="0">
                          <a:solidFill>
                            <a:schemeClr val="dk1"/>
                          </a:solidFill>
                          <a:latin typeface="+mn-lt"/>
                          <a:ea typeface="+mn-ea"/>
                          <a:cs typeface="+mn-cs"/>
                        </a:rPr>
                        <a:t>Day 2 : Sandwich</a:t>
                      </a:r>
                      <a:r>
                        <a:rPr lang="en-US" sz="2200" dirty="0" smtClean="0"/>
                        <a:t/>
                      </a:r>
                      <a:br>
                        <a:rPr lang="en-US" sz="2200" dirty="0" smtClean="0"/>
                      </a:br>
                      <a:r>
                        <a:rPr lang="en-US" sz="2200" b="0" i="0" kern="1200" dirty="0" smtClean="0">
                          <a:solidFill>
                            <a:schemeClr val="dk1"/>
                          </a:solidFill>
                          <a:latin typeface="+mn-lt"/>
                          <a:ea typeface="+mn-ea"/>
                          <a:cs typeface="+mn-cs"/>
                        </a:rPr>
                        <a:t>Day 3 : Chocolate Milk</a:t>
                      </a:r>
                      <a:r>
                        <a:rPr lang="en-US" sz="2200" dirty="0" smtClean="0"/>
                        <a:t/>
                      </a:r>
                      <a:br>
                        <a:rPr lang="en-US" sz="2200" dirty="0" smtClean="0"/>
                      </a:br>
                      <a:r>
                        <a:rPr lang="en-US" sz="2200" b="0" i="0" kern="1200" dirty="0" smtClean="0">
                          <a:solidFill>
                            <a:schemeClr val="dk1"/>
                          </a:solidFill>
                          <a:latin typeface="+mn-lt"/>
                          <a:ea typeface="+mn-ea"/>
                          <a:cs typeface="+mn-cs"/>
                        </a:rPr>
                        <a:t>Day 4 : Beef Burger</a:t>
                      </a:r>
                      <a:r>
                        <a:rPr lang="en-US" sz="2200" dirty="0" smtClean="0"/>
                        <a:t/>
                      </a:r>
                      <a:br>
                        <a:rPr lang="en-US" sz="2200" dirty="0" smtClean="0"/>
                      </a:br>
                      <a:r>
                        <a:rPr lang="en-US" sz="2200" b="0" i="0" kern="1200" dirty="0" smtClean="0">
                          <a:solidFill>
                            <a:schemeClr val="dk1"/>
                          </a:solidFill>
                          <a:latin typeface="+mn-lt"/>
                          <a:ea typeface="+mn-ea"/>
                          <a:cs typeface="+mn-cs"/>
                        </a:rPr>
                        <a:t>Day 5 : Cereal</a:t>
                      </a:r>
                      <a:r>
                        <a:rPr lang="en-US" sz="2200" dirty="0" smtClean="0"/>
                        <a:t/>
                      </a:r>
                      <a:br>
                        <a:rPr lang="en-US" sz="2200" dirty="0" smtClean="0"/>
                      </a:br>
                      <a:r>
                        <a:rPr lang="en-US" sz="2200" b="0" i="0" kern="1200" dirty="0" smtClean="0">
                          <a:solidFill>
                            <a:schemeClr val="dk1"/>
                          </a:solidFill>
                          <a:latin typeface="+mn-lt"/>
                          <a:ea typeface="+mn-ea"/>
                          <a:cs typeface="+mn-cs"/>
                        </a:rPr>
                        <a:t>Day 6 : Chicken Noodles</a:t>
                      </a:r>
                      <a:endParaRPr lang="id-ID" sz="2200" dirty="0" smtClean="0"/>
                    </a:p>
                  </a:txBody>
                  <a:tcPr/>
                </a:tc>
                <a:tc>
                  <a:txBody>
                    <a:bodyPr/>
                    <a:lstStyle/>
                    <a:p>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mon</a:t>
                      </a:r>
                      <a:r>
                        <a:rPr lang="en-US" sz="2200" b="0" i="0" kern="1200" dirty="0" smtClean="0">
                          <a:solidFill>
                            <a:schemeClr val="dk1"/>
                          </a:solidFill>
                          <a:latin typeface="+mn-lt"/>
                          <a:ea typeface="+mn-ea"/>
                          <a:cs typeface="+mn-cs"/>
                        </a:rPr>
                        <a:t> : Sandwich</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tue</a:t>
                      </a:r>
                      <a:r>
                        <a:rPr lang="en-US" sz="2200" b="0" i="0" kern="1200" dirty="0" smtClean="0">
                          <a:solidFill>
                            <a:schemeClr val="dk1"/>
                          </a:solidFill>
                          <a:latin typeface="+mn-lt"/>
                          <a:ea typeface="+mn-ea"/>
                          <a:cs typeface="+mn-cs"/>
                        </a:rPr>
                        <a:t> : Beef Burger</a:t>
                      </a:r>
                      <a:r>
                        <a:rPr lang="en-US" sz="2200" dirty="0" smtClean="0"/>
                        <a:t/>
                      </a:r>
                      <a:br>
                        <a:rPr lang="en-US" sz="2200" dirty="0" smtClean="0"/>
                      </a:br>
                      <a:r>
                        <a:rPr lang="en-US" sz="2200" b="0" i="0" kern="1200" dirty="0" smtClean="0">
                          <a:solidFill>
                            <a:schemeClr val="dk1"/>
                          </a:solidFill>
                          <a:latin typeface="+mn-lt"/>
                          <a:ea typeface="+mn-ea"/>
                          <a:cs typeface="+mn-cs"/>
                        </a:rPr>
                        <a:t>Day wed : Chocolate Milk</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thr</a:t>
                      </a:r>
                      <a:r>
                        <a:rPr lang="en-US" sz="2200" b="0" i="0" kern="1200" dirty="0" smtClean="0">
                          <a:solidFill>
                            <a:schemeClr val="dk1"/>
                          </a:solidFill>
                          <a:latin typeface="+mn-lt"/>
                          <a:ea typeface="+mn-ea"/>
                          <a:cs typeface="+mn-cs"/>
                        </a:rPr>
                        <a:t> : Chicken Noodles</a:t>
                      </a:r>
                      <a:r>
                        <a:rPr lang="en-US" sz="2200" dirty="0" smtClean="0"/>
                        <a:t/>
                      </a:r>
                      <a:br>
                        <a:rPr lang="en-US" sz="2200" dirty="0" smtClean="0"/>
                      </a:br>
                      <a:r>
                        <a:rPr lang="en-US" sz="2200" b="0" i="0" kern="1200" dirty="0" smtClean="0">
                          <a:solidFill>
                            <a:schemeClr val="dk1"/>
                          </a:solidFill>
                          <a:latin typeface="+mn-lt"/>
                          <a:ea typeface="+mn-ea"/>
                          <a:cs typeface="+mn-cs"/>
                        </a:rPr>
                        <a:t>Day </a:t>
                      </a:r>
                      <a:r>
                        <a:rPr lang="en-US" sz="2200" b="0" i="0" kern="1200" dirty="0" err="1" smtClean="0">
                          <a:solidFill>
                            <a:schemeClr val="dk1"/>
                          </a:solidFill>
                          <a:latin typeface="+mn-lt"/>
                          <a:ea typeface="+mn-ea"/>
                          <a:cs typeface="+mn-cs"/>
                        </a:rPr>
                        <a:t>fri</a:t>
                      </a:r>
                      <a:r>
                        <a:rPr lang="en-US" sz="2200" b="0" i="0" kern="1200" dirty="0" smtClean="0">
                          <a:solidFill>
                            <a:schemeClr val="dk1"/>
                          </a:solidFill>
                          <a:latin typeface="+mn-lt"/>
                          <a:ea typeface="+mn-ea"/>
                          <a:cs typeface="+mn-cs"/>
                        </a:rPr>
                        <a:t> : Fried Rice</a:t>
                      </a:r>
                      <a:r>
                        <a:rPr lang="en-US" sz="2200" dirty="0" smtClean="0"/>
                        <a:t/>
                      </a:r>
                      <a:br>
                        <a:rPr lang="en-US" sz="2200" dirty="0" smtClean="0"/>
                      </a:br>
                      <a:r>
                        <a:rPr lang="en-US" sz="2200" b="0" i="0" kern="1200" dirty="0" smtClean="0">
                          <a:solidFill>
                            <a:schemeClr val="dk1"/>
                          </a:solidFill>
                          <a:latin typeface="+mn-lt"/>
                          <a:ea typeface="+mn-ea"/>
                          <a:cs typeface="+mn-cs"/>
                        </a:rPr>
                        <a:t>Day sat : Cereal</a:t>
                      </a:r>
                      <a:r>
                        <a:rPr lang="en-US" sz="2200" dirty="0" smtClean="0"/>
                        <a:t/>
                      </a:r>
                      <a:br>
                        <a:rPr lang="en-US" sz="2200" dirty="0" smtClean="0"/>
                      </a:br>
                      <a:r>
                        <a:rPr lang="en-US" sz="2200" b="0" i="0" kern="1200" dirty="0" smtClean="0">
                          <a:solidFill>
                            <a:schemeClr val="dk1"/>
                          </a:solidFill>
                          <a:latin typeface="+mn-lt"/>
                          <a:ea typeface="+mn-ea"/>
                          <a:cs typeface="+mn-cs"/>
                        </a:rPr>
                        <a:t>Day sun : Coffee</a:t>
                      </a:r>
                      <a:endParaRPr lang="id-ID" sz="2200" dirty="0"/>
                    </a:p>
                  </a:txBody>
                  <a:tcPr/>
                </a:tc>
              </a:tr>
            </a:tbl>
          </a:graphicData>
        </a:graphic>
      </p:graphicFrame>
    </p:spTree>
    <p:extLst>
      <p:ext uri="{BB962C8B-B14F-4D97-AF65-F5344CB8AC3E}">
        <p14:creationId xmlns:p14="http://schemas.microsoft.com/office/powerpoint/2010/main" val="2406005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Variables (2)</a:t>
            </a:r>
            <a:endParaRPr lang="id-ID" dirty="0"/>
          </a:p>
        </p:txBody>
      </p:sp>
      <p:sp>
        <p:nvSpPr>
          <p:cNvPr id="3" name="Content Placeholder 2"/>
          <p:cNvSpPr>
            <a:spLocks noGrp="1"/>
          </p:cNvSpPr>
          <p:nvPr>
            <p:ph sz="quarter" idx="1"/>
          </p:nvPr>
        </p:nvSpPr>
        <p:spPr/>
        <p:txBody>
          <a:bodyPr>
            <a:noAutofit/>
          </a:bodyPr>
          <a:lstStyle/>
          <a:p>
            <a:r>
              <a:rPr lang="en-US" sz="2400" dirty="0"/>
              <a:t>PHP variables may be composed only of alphanumeric characters and </a:t>
            </a:r>
            <a:r>
              <a:rPr lang="en-US" sz="2400" dirty="0" smtClean="0"/>
              <a:t>underscores;</a:t>
            </a:r>
            <a:r>
              <a:rPr lang="id-ID" sz="2400" dirty="0" smtClean="0"/>
              <a:t> for example, a-z, A-Z</a:t>
            </a:r>
            <a:r>
              <a:rPr lang="id-ID" sz="2400" dirty="0"/>
              <a:t>, 0-9, and _.</a:t>
            </a:r>
          </a:p>
          <a:p>
            <a:r>
              <a:rPr lang="en-US" sz="2400" dirty="0" smtClean="0"/>
              <a:t>Variables </a:t>
            </a:r>
            <a:r>
              <a:rPr lang="en-US" sz="2400" dirty="0"/>
              <a:t>in PHP are case-sensitive. This means </a:t>
            </a:r>
            <a:r>
              <a:rPr lang="en-US" sz="2400" dirty="0" smtClean="0"/>
              <a:t>that</a:t>
            </a:r>
            <a:r>
              <a:rPr lang="id-ID" sz="2400" dirty="0" smtClean="0"/>
              <a:t> </a:t>
            </a:r>
            <a:r>
              <a:rPr lang="id-ID" sz="2400" dirty="0" smtClean="0">
                <a:latin typeface="Consolas" panose="020B0609020204030204" pitchFamily="49" charset="0"/>
                <a:cs typeface="Courier New" panose="02070309020205020404" pitchFamily="49" charset="0"/>
              </a:rPr>
              <a:t>$variable_name</a:t>
            </a:r>
            <a:r>
              <a:rPr lang="id-ID" sz="2400" dirty="0" smtClean="0">
                <a:latin typeface="Consolas" panose="020B0609020204030204" pitchFamily="49" charset="0"/>
              </a:rPr>
              <a:t> </a:t>
            </a:r>
            <a:r>
              <a:rPr lang="id-ID" sz="2400" dirty="0" smtClean="0"/>
              <a:t>and </a:t>
            </a:r>
            <a:r>
              <a:rPr lang="id-ID" sz="2400" dirty="0">
                <a:latin typeface="Consolas" panose="020B0609020204030204" pitchFamily="49" charset="0"/>
                <a:cs typeface="Courier New" panose="02070309020205020404" pitchFamily="49" charset="0"/>
              </a:rPr>
              <a:t>$Variable_Name</a:t>
            </a:r>
            <a:r>
              <a:rPr lang="id-ID" sz="2400" dirty="0">
                <a:latin typeface="Courier New" panose="02070309020205020404" pitchFamily="49" charset="0"/>
                <a:cs typeface="Courier New" panose="02070309020205020404" pitchFamily="49" charset="0"/>
              </a:rPr>
              <a:t> </a:t>
            </a:r>
            <a:r>
              <a:rPr lang="id-ID" sz="2400" dirty="0"/>
              <a:t>are different.</a:t>
            </a:r>
          </a:p>
          <a:p>
            <a:r>
              <a:rPr lang="en-US" sz="2400" dirty="0" smtClean="0"/>
              <a:t>Variables </a:t>
            </a:r>
            <a:r>
              <a:rPr lang="en-US" sz="2400" dirty="0"/>
              <a:t>with more than one word can be separated with underscores to </a:t>
            </a:r>
            <a:r>
              <a:rPr lang="en-US" sz="2400" dirty="0" smtClean="0"/>
              <a:t>make</a:t>
            </a:r>
            <a:r>
              <a:rPr lang="id-ID" sz="2400" dirty="0" smtClean="0"/>
              <a:t> </a:t>
            </a:r>
            <a:r>
              <a:rPr lang="en-US" sz="2400" dirty="0" smtClean="0"/>
              <a:t>them </a:t>
            </a:r>
            <a:r>
              <a:rPr lang="en-US" sz="2400" dirty="0"/>
              <a:t>easier to read; for example</a:t>
            </a:r>
            <a:r>
              <a:rPr lang="en-US" sz="2400" dirty="0" smtClean="0"/>
              <a:t>,</a:t>
            </a:r>
            <a:r>
              <a:rPr lang="id-ID" sz="2400" dirty="0" smtClean="0"/>
              <a:t> $</a:t>
            </a:r>
            <a:r>
              <a:rPr lang="id-ID" sz="2400" dirty="0"/>
              <a:t>test_variable.</a:t>
            </a:r>
          </a:p>
          <a:p>
            <a:r>
              <a:rPr lang="en-US" sz="2400" dirty="0" smtClean="0"/>
              <a:t>Variables </a:t>
            </a:r>
            <a:r>
              <a:rPr lang="en-US" sz="2400" dirty="0"/>
              <a:t>can be assigned values using the equals sign </a:t>
            </a:r>
            <a:r>
              <a:rPr lang="en-US" sz="2400" dirty="0" smtClean="0"/>
              <a:t>(</a:t>
            </a:r>
            <a:r>
              <a:rPr lang="id-ID" sz="2400" dirty="0" smtClean="0"/>
              <a:t>=).</a:t>
            </a:r>
            <a:endParaRPr lang="id-ID" sz="2400" dirty="0"/>
          </a:p>
          <a:p>
            <a:r>
              <a:rPr lang="en-US" sz="2400" dirty="0" smtClean="0"/>
              <a:t>Always </a:t>
            </a:r>
            <a:r>
              <a:rPr lang="en-US" sz="2400" dirty="0"/>
              <a:t>end with a semicolon </a:t>
            </a:r>
            <a:r>
              <a:rPr lang="en-US" sz="2400" dirty="0" smtClean="0"/>
              <a:t>(;) </a:t>
            </a:r>
            <a:r>
              <a:rPr lang="en-US" sz="2400" dirty="0"/>
              <a:t>to complete the assignment of the variable.</a:t>
            </a:r>
            <a:endParaRPr lang="id-ID" sz="2400" dirty="0"/>
          </a:p>
        </p:txBody>
      </p:sp>
    </p:spTree>
    <p:extLst>
      <p:ext uri="{BB962C8B-B14F-4D97-AF65-F5344CB8AC3E}">
        <p14:creationId xmlns:p14="http://schemas.microsoft.com/office/powerpoint/2010/main" val="22929058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PHP’s Array Operators</a:t>
            </a:r>
            <a:endParaRPr lang="id-ID" dirty="0"/>
          </a:p>
        </p:txBody>
      </p:sp>
      <p:sp>
        <p:nvSpPr>
          <p:cNvPr id="3" name="Content Placeholder 2"/>
          <p:cNvSpPr>
            <a:spLocks noGrp="1"/>
          </p:cNvSpPr>
          <p:nvPr>
            <p:ph idx="1"/>
          </p:nvPr>
        </p:nvSpPr>
        <p:spPr/>
        <p:txBody>
          <a:bodyPr/>
          <a:lstStyle/>
          <a:p>
            <a:endParaRPr lang="id-ID"/>
          </a:p>
        </p:txBody>
      </p:sp>
      <p:pic>
        <p:nvPicPr>
          <p:cNvPr id="1026" name="Picture 2"/>
          <p:cNvPicPr>
            <a:picLocks noChangeAspect="1" noChangeArrowheads="1"/>
          </p:cNvPicPr>
          <p:nvPr/>
        </p:nvPicPr>
        <p:blipFill>
          <a:blip r:embed="rId2"/>
          <a:srcRect/>
          <a:stretch>
            <a:fillRect/>
          </a:stretch>
        </p:blipFill>
        <p:spPr bwMode="auto">
          <a:xfrm>
            <a:off x="-326725" y="1444696"/>
            <a:ext cx="9023273" cy="4000528"/>
          </a:xfrm>
          <a:prstGeom prst="rect">
            <a:avLst/>
          </a:prstGeom>
          <a:noFill/>
          <a:ln w="9525">
            <a:noFill/>
            <a:miter lim="800000"/>
            <a:headEnd/>
            <a:tailEnd/>
          </a:ln>
          <a:effectLst/>
        </p:spPr>
      </p:pic>
    </p:spTree>
    <p:extLst>
      <p:ext uri="{BB962C8B-B14F-4D97-AF65-F5344CB8AC3E}">
        <p14:creationId xmlns:p14="http://schemas.microsoft.com/office/powerpoint/2010/main" val="781534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erlin Sans FB"/>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900</TotalTime>
  <Words>4072</Words>
  <Application>Microsoft Office PowerPoint</Application>
  <PresentationFormat>On-screen Show (4:3)</PresentationFormat>
  <Paragraphs>734</Paragraphs>
  <Slides>90</Slides>
  <Notes>1</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Pemrograman Web dan Internet Sintaks Dasar PHP</vt:lpstr>
      <vt:lpstr>Creating Dynamic Web Pages </vt:lpstr>
      <vt:lpstr>PHP Tags</vt:lpstr>
      <vt:lpstr>PHP Tags (2)</vt:lpstr>
      <vt:lpstr>PHP Statements</vt:lpstr>
      <vt:lpstr>Whitespace</vt:lpstr>
      <vt:lpstr>Comments</vt:lpstr>
      <vt:lpstr>Variables</vt:lpstr>
      <vt:lpstr>Variables (2)</vt:lpstr>
      <vt:lpstr>Reading a variable’s value</vt:lpstr>
      <vt:lpstr>Variable Types</vt:lpstr>
      <vt:lpstr>Variable Scopes</vt:lpstr>
      <vt:lpstr>Local Variable</vt:lpstr>
      <vt:lpstr>Local Variable (3)</vt:lpstr>
      <vt:lpstr>Global Variables</vt:lpstr>
      <vt:lpstr>Global Variables (2)</vt:lpstr>
      <vt:lpstr>Static Variables</vt:lpstr>
      <vt:lpstr>Static Variables (2)</vt:lpstr>
      <vt:lpstr>Super Global Variables</vt:lpstr>
      <vt:lpstr>Super Global Variables (2)</vt:lpstr>
      <vt:lpstr>Constant</vt:lpstr>
      <vt:lpstr>Constant</vt:lpstr>
      <vt:lpstr>Predefined constants</vt:lpstr>
      <vt:lpstr>String</vt:lpstr>
      <vt:lpstr>String (2)</vt:lpstr>
      <vt:lpstr>Comparing Strings</vt:lpstr>
      <vt:lpstr>Comparing Strings (2)</vt:lpstr>
      <vt:lpstr>Concatenation</vt:lpstr>
      <vt:lpstr>Concatenation (2)</vt:lpstr>
      <vt:lpstr>Mathematical Operator</vt:lpstr>
      <vt:lpstr>Combined assignment Operators</vt:lpstr>
      <vt:lpstr>Autoincrement &amp; Autodecrement</vt:lpstr>
      <vt:lpstr>Convert data type</vt:lpstr>
      <vt:lpstr>Casting value</vt:lpstr>
      <vt:lpstr>Relational Operators</vt:lpstr>
      <vt:lpstr>Equality Operator</vt:lpstr>
      <vt:lpstr>Comparison Operator</vt:lpstr>
      <vt:lpstr>Logical operators</vt:lpstr>
      <vt:lpstr>Conditional</vt:lpstr>
      <vt:lpstr>IF Statement</vt:lpstr>
      <vt:lpstr>IF Statement</vt:lpstr>
      <vt:lpstr>The ? Operator</vt:lpstr>
      <vt:lpstr>The ? Operator</vt:lpstr>
      <vt:lpstr>The switch Statement</vt:lpstr>
      <vt:lpstr>The switch Statement</vt:lpstr>
      <vt:lpstr>The switch Statement</vt:lpstr>
      <vt:lpstr>The switch Statement</vt:lpstr>
      <vt:lpstr>Looping</vt:lpstr>
      <vt:lpstr>While Loop</vt:lpstr>
      <vt:lpstr>Do ... While Loop</vt:lpstr>
      <vt:lpstr>For Loop</vt:lpstr>
      <vt:lpstr>Breaking Out of a Loop</vt:lpstr>
      <vt:lpstr>continue Statements</vt:lpstr>
      <vt:lpstr>continue Statements</vt:lpstr>
      <vt:lpstr>Function</vt:lpstr>
      <vt:lpstr>Function</vt:lpstr>
      <vt:lpstr>Function</vt:lpstr>
      <vt:lpstr>Function</vt:lpstr>
      <vt:lpstr>Function</vt:lpstr>
      <vt:lpstr>Function</vt:lpstr>
      <vt:lpstr>Function</vt:lpstr>
      <vt:lpstr>Function</vt:lpstr>
      <vt:lpstr>Including PHP Files</vt:lpstr>
      <vt:lpstr>Including PHP Files</vt:lpstr>
      <vt:lpstr>Requiring PHP File </vt:lpstr>
      <vt:lpstr>Testing a Function</vt:lpstr>
      <vt:lpstr>Testing a Function</vt:lpstr>
      <vt:lpstr>Arrays in PHP</vt:lpstr>
      <vt:lpstr>Creating an Array</vt:lpstr>
      <vt:lpstr>1. Assignment via array identiﬁers</vt:lpstr>
      <vt:lpstr>1. Assignment via array identiﬁers (cont.)</vt:lpstr>
      <vt:lpstr>2. Assignment using array</vt:lpstr>
      <vt:lpstr>2. Assignment using array (cont.)</vt:lpstr>
      <vt:lpstr>Check If the variable is an array</vt:lpstr>
      <vt:lpstr>Displaying Value of An Array</vt:lpstr>
      <vt:lpstr>Add an element to array</vt:lpstr>
      <vt:lpstr>Delete an element from array</vt:lpstr>
      <vt:lpstr>Check if an element is in array</vt:lpstr>
      <vt:lpstr>Counting how many elements are in an array</vt:lpstr>
      <vt:lpstr>Looping through an array </vt:lpstr>
      <vt:lpstr>Looping through an array </vt:lpstr>
      <vt:lpstr>Sorting arrays</vt:lpstr>
      <vt:lpstr>sort – Numeric Array</vt:lpstr>
      <vt:lpstr>asort – Numeric Array</vt:lpstr>
      <vt:lpstr>shuffle – Numeric Array</vt:lpstr>
      <vt:lpstr>sort - Assosiative Array </vt:lpstr>
      <vt:lpstr>asort - Assosiative Array </vt:lpstr>
      <vt:lpstr>ksort - Assosiative Array </vt:lpstr>
      <vt:lpstr>shuffle - Assosiative Array </vt:lpstr>
      <vt:lpstr>PHP’s Array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Windows User</cp:lastModifiedBy>
  <cp:revision>59</cp:revision>
  <dcterms:created xsi:type="dcterms:W3CDTF">2014-10-29T07:37:01Z</dcterms:created>
  <dcterms:modified xsi:type="dcterms:W3CDTF">2018-09-10T01:21:59Z</dcterms:modified>
</cp:coreProperties>
</file>