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86" r:id="rId10"/>
    <p:sldId id="263" r:id="rId11"/>
    <p:sldId id="264" r:id="rId12"/>
    <p:sldId id="265" r:id="rId13"/>
    <p:sldId id="287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7" r:id="rId22"/>
    <p:sldId id="274" r:id="rId23"/>
    <p:sldId id="270" r:id="rId24"/>
    <p:sldId id="280" r:id="rId25"/>
    <p:sldId id="276" r:id="rId26"/>
    <p:sldId id="281" r:id="rId27"/>
    <p:sldId id="282" r:id="rId28"/>
    <p:sldId id="283" r:id="rId29"/>
    <p:sldId id="284" r:id="rId30"/>
    <p:sldId id="288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9/9/2018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Connecting to MySQL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Connecting to the Database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// Include our login information</a:t>
            </a:r>
          </a:p>
          <a:p>
            <a:pPr>
              <a:spcAft>
                <a:spcPts val="1200"/>
              </a:spcAft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require_once('db_login.php');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// Connect</a:t>
            </a:r>
          </a:p>
          <a:p>
            <a:pPr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$connection = mysqli_connect($db_host, $db_username, $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db_password,$db_database);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if (mysqli_connect_errno()){</a:t>
            </a:r>
          </a:p>
          <a:p>
            <a:pPr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    die ("Could not connect to the database: &lt;br /&gt;". mysqli_connect_error());</a:t>
            </a:r>
          </a:p>
          <a:p>
            <a:pPr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}?&gt;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Selecting the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select_db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($connection,$db_database)</a:t>
            </a:r>
            <a:endParaRPr lang="id-ID" sz="2400" dirty="0" smtClean="0"/>
          </a:p>
          <a:p>
            <a:r>
              <a:rPr lang="id-ID" sz="2400" dirty="0" smtClean="0"/>
              <a:t>This function </a:t>
            </a:r>
            <a:r>
              <a:rPr lang="en-US" sz="2400" dirty="0" smtClean="0"/>
              <a:t>is </a:t>
            </a:r>
            <a:r>
              <a:rPr lang="en-US" sz="2400" dirty="0"/>
              <a:t>used to change the default database for the connection</a:t>
            </a:r>
            <a:endParaRPr lang="id-ID" sz="2400" dirty="0" smtClean="0"/>
          </a:p>
          <a:p>
            <a:r>
              <a:rPr lang="en-US" sz="2400" dirty="0" smtClean="0"/>
              <a:t>It takes two parameters: </a:t>
            </a:r>
            <a:endParaRPr lang="id-ID" sz="2400" dirty="0" smtClean="0"/>
          </a:p>
          <a:p>
            <a:pPr lvl="1"/>
            <a:r>
              <a:rPr lang="en-US" sz="2400" dirty="0"/>
              <a:t>database </a:t>
            </a:r>
            <a:r>
              <a:rPr lang="en-US" sz="2400" dirty="0" smtClean="0"/>
              <a:t>connection </a:t>
            </a:r>
            <a:endParaRPr lang="id-ID" sz="2400" dirty="0"/>
          </a:p>
          <a:p>
            <a:pPr lvl="1"/>
            <a:r>
              <a:rPr lang="en-US" sz="2400" dirty="0" smtClean="0"/>
              <a:t>the database name </a:t>
            </a:r>
            <a:endParaRPr lang="id-ID" sz="2400" dirty="0" smtClean="0"/>
          </a:p>
          <a:p>
            <a:r>
              <a:rPr lang="id-ID" sz="2400" dirty="0" smtClean="0"/>
              <a:t>It returns </a:t>
            </a:r>
            <a:r>
              <a:rPr lang="en-US" sz="2400" dirty="0" smtClean="0"/>
              <a:t>TRUE </a:t>
            </a:r>
            <a:r>
              <a:rPr lang="en-US" sz="2400" dirty="0"/>
              <a:t>on </a:t>
            </a:r>
            <a:r>
              <a:rPr lang="en-US" sz="2400" dirty="0" smtClean="0"/>
              <a:t>success</a:t>
            </a:r>
            <a:r>
              <a:rPr lang="id-ID" sz="2400" dirty="0" smtClean="0"/>
              <a:t> or</a:t>
            </a:r>
            <a:r>
              <a:rPr lang="en-US" sz="2400" dirty="0" smtClean="0"/>
              <a:t> </a:t>
            </a:r>
            <a:r>
              <a:rPr lang="en-US" sz="2400" dirty="0"/>
              <a:t>FALSE on </a:t>
            </a:r>
            <a:r>
              <a:rPr lang="en-US" sz="2400" dirty="0" smtClean="0"/>
              <a:t>failure</a:t>
            </a:r>
            <a:r>
              <a:rPr lang="id-ID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Selecting the Database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// Select the database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$db_select=mysqli_select_db($connection,$db_database);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if (!$db_select)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   die ("Could not select the database: &lt;br /&gt;". mysqli_error($connection));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Displaying Error Message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_error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($connection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1463" indent="0">
              <a:lnSpc>
                <a:spcPct val="110000"/>
              </a:lnSpc>
              <a:buNone/>
            </a:pPr>
            <a:r>
              <a:rPr lang="id-ID" sz="2400" dirty="0" smtClean="0"/>
              <a:t>It displays error messages </a:t>
            </a:r>
            <a:r>
              <a:rPr lang="id-ID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there’s a problem, such as an incorrect </a:t>
            </a:r>
            <a:r>
              <a:rPr lang="id-ID" sz="2400" dirty="0" smtClean="0"/>
              <a:t>database name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>
              <a:lnSpc>
                <a:spcPct val="110000"/>
              </a:lnSpc>
            </a:pPr>
            <a:endParaRPr lang="id-ID" sz="2400" dirty="0"/>
          </a:p>
          <a:p>
            <a:pPr>
              <a:lnSpc>
                <a:spcPct val="11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die()</a:t>
            </a:r>
            <a:r>
              <a:rPr lang="en-US" sz="2400" dirty="0"/>
              <a:t> </a:t>
            </a:r>
            <a:endParaRPr lang="id-ID" sz="2400" dirty="0" smtClean="0"/>
          </a:p>
          <a:p>
            <a:pPr marL="357188" indent="0">
              <a:lnSpc>
                <a:spcPct val="110000"/>
              </a:lnSpc>
              <a:buNone/>
            </a:pPr>
            <a:r>
              <a:rPr lang="id-ID" sz="2400" dirty="0" smtClean="0"/>
              <a:t>This function </a:t>
            </a:r>
            <a:r>
              <a:rPr lang="en-US" sz="2400" dirty="0"/>
              <a:t>displays the error</a:t>
            </a:r>
            <a:r>
              <a:rPr lang="id-ID" sz="2400" dirty="0"/>
              <a:t> </a:t>
            </a:r>
            <a:r>
              <a:rPr lang="en-US" sz="2400" dirty="0"/>
              <a:t>and stops the program</a:t>
            </a:r>
            <a:r>
              <a:rPr lang="id-ID" sz="2400" dirty="0"/>
              <a:t>.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631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SQL SELECT 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Assing the query to the string variable</a:t>
            </a:r>
          </a:p>
          <a:p>
            <a:r>
              <a:rPr lang="id-ID" sz="2800" dirty="0" smtClean="0"/>
              <a:t>T</a:t>
            </a:r>
            <a:r>
              <a:rPr lang="en-US" sz="2800" dirty="0" smtClean="0"/>
              <a:t>he query you send to </a:t>
            </a:r>
            <a:r>
              <a:rPr lang="en-US" sz="2800" dirty="0" err="1" smtClean="0"/>
              <a:t>MySQL</a:t>
            </a:r>
            <a:r>
              <a:rPr lang="en-US" sz="2800" dirty="0" smtClean="0"/>
              <a:t> does not need a semicolon at the end of it, unlike a query you</a:t>
            </a:r>
            <a:r>
              <a:rPr lang="id-ID" sz="2800" dirty="0" smtClean="0"/>
              <a:t> </a:t>
            </a:r>
            <a:r>
              <a:rPr lang="en-US" sz="2800" dirty="0" smtClean="0"/>
              <a:t>type into the </a:t>
            </a:r>
            <a:r>
              <a:rPr lang="en-US" sz="2800" dirty="0" err="1" smtClean="0"/>
              <a:t>MySQL</a:t>
            </a:r>
            <a:r>
              <a:rPr lang="en-US" sz="2800" dirty="0" smtClean="0"/>
              <a:t> monitor</a:t>
            </a:r>
            <a:r>
              <a:rPr lang="id-ID" sz="2800" dirty="0" smtClean="0"/>
              <a:t>.</a:t>
            </a:r>
          </a:p>
          <a:p>
            <a:pPr>
              <a:buNone/>
            </a:pPr>
            <a:endParaRPr lang="id-ID" sz="28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Assign the query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$query = "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 FROM books ";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Executing the 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_query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($connection,$query)</a:t>
            </a:r>
            <a:endParaRPr lang="id-ID" sz="2400" dirty="0" smtClean="0"/>
          </a:p>
          <a:p>
            <a:r>
              <a:rPr lang="id-ID" sz="2400" dirty="0" smtClean="0"/>
              <a:t>This function is used to </a:t>
            </a:r>
            <a:r>
              <a:rPr lang="en-US" sz="2400" dirty="0" smtClean="0"/>
              <a:t>execute the query. </a:t>
            </a:r>
            <a:endParaRPr lang="id-ID" sz="2400" dirty="0" smtClean="0"/>
          </a:p>
          <a:p>
            <a:r>
              <a:rPr lang="en-US" sz="2400" dirty="0" smtClean="0"/>
              <a:t>It takes two</a:t>
            </a:r>
            <a:r>
              <a:rPr lang="id-ID" sz="2400" dirty="0" smtClean="0"/>
              <a:t> </a:t>
            </a:r>
            <a:r>
              <a:rPr lang="en-US" sz="2400" dirty="0" smtClean="0"/>
              <a:t>parameter</a:t>
            </a:r>
            <a:r>
              <a:rPr lang="id-ID" sz="2400" dirty="0" smtClean="0"/>
              <a:t>s</a:t>
            </a:r>
          </a:p>
          <a:p>
            <a:pPr lvl="1"/>
            <a:r>
              <a:rPr lang="en-US" sz="2400" dirty="0"/>
              <a:t>database </a:t>
            </a:r>
            <a:r>
              <a:rPr lang="id-ID" sz="2400" dirty="0" smtClean="0"/>
              <a:t>connection</a:t>
            </a:r>
          </a:p>
          <a:p>
            <a:pPr lvl="1"/>
            <a:r>
              <a:rPr lang="en-US" sz="2400" dirty="0" smtClean="0"/>
              <a:t>the query</a:t>
            </a:r>
            <a:endParaRPr lang="id-ID" sz="2400" dirty="0" smtClean="0"/>
          </a:p>
          <a:p>
            <a:r>
              <a:rPr lang="id-ID" sz="2400" dirty="0" smtClean="0"/>
              <a:t>It </a:t>
            </a:r>
            <a:r>
              <a:rPr lang="en-US" sz="2400" dirty="0" smtClean="0"/>
              <a:t>returns the result</a:t>
            </a:r>
            <a:endParaRPr lang="id-ID" sz="2400" dirty="0" smtClean="0"/>
          </a:p>
          <a:p>
            <a:pPr lvl="1"/>
            <a:r>
              <a:rPr lang="id-ID" sz="2400" dirty="0" smtClean="0"/>
              <a:t>The result can be stored in a variable, ex: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$result</a:t>
            </a:r>
            <a:r>
              <a:rPr lang="id-ID" sz="2400" dirty="0" smtClean="0"/>
              <a:t>.</a:t>
            </a:r>
          </a:p>
          <a:p>
            <a:pPr lvl="1"/>
            <a:r>
              <a:rPr lang="id-ID" sz="2400" dirty="0" smtClean="0"/>
              <a:t>If </a:t>
            </a:r>
            <a:r>
              <a:rPr lang="en-US" sz="2400" dirty="0" smtClean="0"/>
              <a:t>there </a:t>
            </a:r>
            <a:r>
              <a:rPr lang="id-ID" sz="2400" dirty="0" smtClean="0"/>
              <a:t>are some</a:t>
            </a:r>
            <a:r>
              <a:rPr lang="en-US" sz="2400" dirty="0" smtClean="0"/>
              <a:t> errors in the query string or the database connection </a:t>
            </a:r>
            <a:r>
              <a:rPr lang="id-ID" sz="2400" dirty="0" smtClean="0"/>
              <a:t>the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$result </a:t>
            </a:r>
            <a:r>
              <a:rPr lang="id-ID" sz="2400" dirty="0" smtClean="0"/>
              <a:t>will be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id-ID" sz="2400" dirty="0" smtClean="0"/>
              <a:t>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Executing the 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Execute the query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_query(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$connection,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$query);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(!$result){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die ("Could not query the database: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/&gt;".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_error(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$connection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Fetching and Displaying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fetch_ro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w($result)</a:t>
            </a:r>
            <a:endParaRPr lang="id-ID" sz="2400" dirty="0" smtClean="0"/>
          </a:p>
          <a:p>
            <a:r>
              <a:rPr lang="id-ID" sz="2400" dirty="0" smtClean="0"/>
              <a:t>This function is used </a:t>
            </a:r>
            <a:r>
              <a:rPr lang="en-US" sz="2400" dirty="0" smtClean="0"/>
              <a:t>to get the rows from the result set.</a:t>
            </a:r>
            <a:endParaRPr lang="id-ID" sz="2400" dirty="0" smtClean="0"/>
          </a:p>
          <a:p>
            <a:r>
              <a:rPr lang="en-US" sz="2400" dirty="0" smtClean="0"/>
              <a:t>It takes the result you stored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$result </a:t>
            </a:r>
            <a:r>
              <a:rPr lang="en-US" sz="2400" dirty="0" smtClean="0"/>
              <a:t>from</a:t>
            </a:r>
            <a:r>
              <a:rPr lang="id-ID" sz="2400" dirty="0" smtClean="0"/>
              <a:t> </a:t>
            </a:r>
            <a:r>
              <a:rPr lang="en-US" sz="2400" dirty="0" smtClean="0"/>
              <a:t>the query as a parameter. </a:t>
            </a:r>
            <a:endParaRPr lang="id-ID" sz="2400" dirty="0" smtClean="0"/>
          </a:p>
          <a:p>
            <a:r>
              <a:rPr lang="en-US" sz="2400" dirty="0" smtClean="0"/>
              <a:t>It returns one</a:t>
            </a:r>
            <a:r>
              <a:rPr lang="id-ID" sz="2400" dirty="0" smtClean="0"/>
              <a:t> </a:t>
            </a:r>
            <a:r>
              <a:rPr lang="en-US" sz="2400" dirty="0" smtClean="0"/>
              <a:t>row at a time from the query until there are no more rows, and then it returns FALSE.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mysqli_num_rows($result) </a:t>
            </a:r>
          </a:p>
          <a:p>
            <a:r>
              <a:rPr lang="id-ID" sz="2400" dirty="0" smtClean="0">
                <a:cs typeface="Courier New" pitchFamily="49" charset="0"/>
              </a:rPr>
              <a:t>It returns the total rows of result query.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Fetching and Displaying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Fetch and display the results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($row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fetch_row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($result)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echo 'ISBN: '.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$row[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 '&lt;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/&gt;';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echo 'Author: '.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$row[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 '&lt;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 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'Title: '.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$row[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 '&lt;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 ';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echo 'Price: '.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$row[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 '&lt;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/&gt;';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echo 'Total Rows = '.mysqli_num_rows($result);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Fetching and Displaying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($result,resulttype)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id-ID" sz="2400" dirty="0" smtClean="0"/>
              <a:t>This function </a:t>
            </a:r>
            <a:r>
              <a:rPr lang="en-US" sz="2400" dirty="0" smtClean="0"/>
              <a:t>fetches </a:t>
            </a:r>
            <a:r>
              <a:rPr lang="en-US" sz="2400" dirty="0"/>
              <a:t>a result row as an associative array, a numeric array, or </a:t>
            </a:r>
            <a:r>
              <a:rPr lang="en-US" sz="2400" dirty="0" smtClean="0"/>
              <a:t>both</a:t>
            </a:r>
            <a:r>
              <a:rPr lang="id-ID" sz="2400" dirty="0" smtClean="0"/>
              <a:t>.</a:t>
            </a:r>
            <a:endParaRPr lang="id-ID" sz="2400" dirty="0"/>
          </a:p>
          <a:p>
            <a:r>
              <a:rPr lang="en-US" sz="2400" dirty="0" smtClean="0"/>
              <a:t>It takes </a:t>
            </a:r>
            <a:r>
              <a:rPr lang="id-ID" sz="2400" dirty="0" smtClean="0"/>
              <a:t>2 parameters </a:t>
            </a:r>
          </a:p>
          <a:p>
            <a:pPr lvl="1"/>
            <a:r>
              <a:rPr lang="id-ID" sz="2000" dirty="0"/>
              <a:t>R</a:t>
            </a:r>
            <a:r>
              <a:rPr lang="en-US" sz="2000" dirty="0" err="1" smtClean="0"/>
              <a:t>esult</a:t>
            </a:r>
            <a:r>
              <a:rPr lang="id-ID" sz="2000" dirty="0" smtClean="0"/>
              <a:t> query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 lvl="1"/>
            <a:r>
              <a:rPr lang="id-ID" sz="2000" dirty="0" smtClean="0"/>
              <a:t>Resulttype (</a:t>
            </a:r>
            <a:r>
              <a:rPr lang="en-US" sz="2000" dirty="0" smtClean="0"/>
              <a:t>the</a:t>
            </a:r>
            <a:r>
              <a:rPr lang="id-ID" sz="2000" dirty="0" smtClean="0"/>
              <a:t> </a:t>
            </a:r>
            <a:r>
              <a:rPr lang="en-US" sz="2000" dirty="0" smtClean="0"/>
              <a:t>way to bind the results as an optional second parameter</a:t>
            </a:r>
            <a:r>
              <a:rPr lang="id-ID" sz="2000" dirty="0" smtClean="0"/>
              <a:t>)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r>
              <a:rPr lang="id-ID" sz="2400" dirty="0" smtClean="0"/>
              <a:t>Resulttype can be one of this: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_ASSOC</a:t>
            </a:r>
            <a:r>
              <a:rPr lang="id-ID" sz="2000" dirty="0" smtClean="0"/>
              <a:t> (default value)</a:t>
            </a:r>
            <a:r>
              <a:rPr lang="id-ID" sz="2000" dirty="0"/>
              <a:t> </a:t>
            </a:r>
            <a:r>
              <a:rPr lang="id-ID" sz="2000" dirty="0" smtClean="0"/>
              <a:t>: fetch row as associative array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_NUM</a:t>
            </a:r>
            <a:r>
              <a:rPr lang="en-US" sz="2000" dirty="0" smtClean="0"/>
              <a:t> </a:t>
            </a:r>
            <a:r>
              <a:rPr lang="id-ID" sz="2000" dirty="0" smtClean="0"/>
              <a:t>: fetch row as numeric array</a:t>
            </a:r>
            <a:r>
              <a:rPr lang="en-US" sz="2000" dirty="0" smtClean="0"/>
              <a:t>. 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Process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8" indent="-1588">
              <a:buNone/>
            </a:pPr>
            <a:r>
              <a:rPr lang="en-US" sz="2800" dirty="0" smtClean="0"/>
              <a:t>The basic steps of performing a query, whether using the </a:t>
            </a:r>
            <a:r>
              <a:rPr lang="en-US" sz="2800" dirty="0" err="1" smtClean="0"/>
              <a:t>mysql</a:t>
            </a:r>
            <a:r>
              <a:rPr lang="en-US" sz="2800" dirty="0" smtClean="0"/>
              <a:t> command-line tool or</a:t>
            </a:r>
            <a:r>
              <a:rPr lang="id-ID" sz="2800" dirty="0" smtClean="0"/>
              <a:t> </a:t>
            </a:r>
            <a:r>
              <a:rPr lang="en-US" sz="2800" dirty="0" smtClean="0"/>
              <a:t>PHP, are the same:</a:t>
            </a:r>
          </a:p>
          <a:p>
            <a:r>
              <a:rPr lang="en-US" sz="2800" dirty="0" smtClean="0"/>
              <a:t>Connect to the database.</a:t>
            </a:r>
          </a:p>
          <a:p>
            <a:r>
              <a:rPr lang="en-US" sz="2800" dirty="0" smtClean="0"/>
              <a:t>Select the database to use.</a:t>
            </a:r>
          </a:p>
          <a:p>
            <a:r>
              <a:rPr lang="en-US" sz="2800" dirty="0" smtClean="0"/>
              <a:t>Build a SELECT statement.</a:t>
            </a:r>
          </a:p>
          <a:p>
            <a:r>
              <a:rPr lang="en-US" sz="2800" dirty="0" smtClean="0"/>
              <a:t>Perform the query.</a:t>
            </a:r>
          </a:p>
          <a:p>
            <a:r>
              <a:rPr lang="en-US" sz="2800" dirty="0" smtClean="0"/>
              <a:t>Display the results.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Fetching and Displaying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4" y="1643050"/>
            <a:ext cx="89297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// Fetch and display the results 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while ($row =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mysqli_fetch_array($result,MYSQLI_ASSOC)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echo 'ISBN: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$row['isbn']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. '&lt;br /&gt;';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echo 'Author: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$row['author']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. '&lt;br /&gt; 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echo 'Title: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$row['title']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. '&lt;br /&gt; 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echo 'Price: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$row['price']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. '&lt;br /&gt;&lt;br /&gt;';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Fetching and Displaying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mysqli_fetch_object($result)</a:t>
            </a:r>
          </a:p>
          <a:p>
            <a:r>
              <a:rPr lang="id-ID" sz="2400" dirty="0" smtClean="0"/>
              <a:t>It </a:t>
            </a:r>
            <a:r>
              <a:rPr lang="en-US" sz="2400" dirty="0" smtClean="0"/>
              <a:t>returns </a:t>
            </a:r>
            <a:r>
              <a:rPr lang="en-US" sz="2400" dirty="0"/>
              <a:t>the current row of a result set, as an </a:t>
            </a:r>
            <a:r>
              <a:rPr lang="en-US" sz="2400" dirty="0" smtClean="0"/>
              <a:t>object</a:t>
            </a:r>
            <a:r>
              <a:rPr lang="id-ID" sz="2400" dirty="0" smtClean="0"/>
              <a:t>.</a:t>
            </a:r>
            <a:endParaRPr lang="id-ID" sz="2400" dirty="0" smtClean="0">
              <a:cs typeface="Courier New" pitchFamily="49" charset="0"/>
            </a:endParaRPr>
          </a:p>
          <a:p>
            <a:endParaRPr lang="id-ID" sz="2400" dirty="0" smtClean="0"/>
          </a:p>
          <a:p>
            <a:pPr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// Fetch and display the results</a:t>
            </a:r>
          </a:p>
          <a:p>
            <a:pPr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while ($row = </a:t>
            </a:r>
            <a:r>
              <a:rPr lang="id-ID" sz="2200" b="1" dirty="0" smtClean="0">
                <a:latin typeface="Courier New" pitchFamily="49" charset="0"/>
                <a:cs typeface="Courier New" pitchFamily="49" charset="0"/>
              </a:rPr>
              <a:t>mysqli_fetch_object($result)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  echo 'ISBN: '.</a:t>
            </a:r>
            <a:r>
              <a:rPr lang="id-ID" sz="2200" b="1" dirty="0" smtClean="0">
                <a:latin typeface="Courier New" pitchFamily="49" charset="0"/>
                <a:cs typeface="Courier New" pitchFamily="49" charset="0"/>
              </a:rPr>
              <a:t>$row-&gt;isbn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.'&lt;br /&gt;';</a:t>
            </a:r>
          </a:p>
          <a:p>
            <a:pPr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  echo 'Author: '.</a:t>
            </a:r>
            <a:r>
              <a:rPr lang="id-ID" sz="2200" b="1" dirty="0" smtClean="0">
                <a:latin typeface="Courier New" pitchFamily="49" charset="0"/>
                <a:cs typeface="Courier New" pitchFamily="49" charset="0"/>
              </a:rPr>
              <a:t>$row-&gt;author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.'&lt;br /&gt; ';</a:t>
            </a:r>
          </a:p>
          <a:p>
            <a:pPr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  echo 'Title: '.</a:t>
            </a:r>
            <a:r>
              <a:rPr lang="id-ID" sz="2200" b="1" dirty="0" smtClean="0">
                <a:latin typeface="Courier New" pitchFamily="49" charset="0"/>
                <a:cs typeface="Courier New" pitchFamily="49" charset="0"/>
              </a:rPr>
              <a:t>$row-&gt;title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.'&lt;br /&gt; ';</a:t>
            </a:r>
          </a:p>
          <a:p>
            <a:pPr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  echo 'Price: '.</a:t>
            </a:r>
            <a:r>
              <a:rPr lang="id-ID" sz="2200" b="1" dirty="0" smtClean="0">
                <a:latin typeface="Courier New" pitchFamily="49" charset="0"/>
                <a:cs typeface="Courier New" pitchFamily="49" charset="0"/>
              </a:rPr>
              <a:t>$row-&gt;price'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.'&lt;br /&gt;&lt;br /&gt;';</a:t>
            </a:r>
          </a:p>
          <a:p>
            <a:pPr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d-ID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Fetching and Displaying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12362" r="68704" b="39217"/>
          <a:stretch>
            <a:fillRect/>
          </a:stretch>
        </p:blipFill>
        <p:spPr bwMode="auto">
          <a:xfrm>
            <a:off x="500034" y="1571612"/>
            <a:ext cx="6000792" cy="494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Closing the Connection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C</a:t>
            </a:r>
            <a:r>
              <a:rPr lang="en-US" sz="2400" dirty="0" smtClean="0"/>
              <a:t>lose a connection to a database when you’re</a:t>
            </a:r>
            <a:r>
              <a:rPr lang="id-ID" sz="2400" dirty="0" smtClean="0"/>
              <a:t> </a:t>
            </a:r>
            <a:r>
              <a:rPr lang="en-US" sz="2400" dirty="0" smtClean="0"/>
              <a:t>done using it. </a:t>
            </a:r>
            <a:endParaRPr lang="id-ID" sz="2400" dirty="0" smtClean="0"/>
          </a:p>
          <a:p>
            <a:r>
              <a:rPr lang="en-US" sz="2400" dirty="0" smtClean="0"/>
              <a:t>Closing a database with </a:t>
            </a:r>
            <a:r>
              <a:rPr lang="en-US" sz="2400" dirty="0" err="1" smtClean="0"/>
              <a:t>mysql_close</a:t>
            </a:r>
            <a:r>
              <a:rPr lang="en-US" sz="2400" dirty="0" smtClean="0"/>
              <a:t> will tell PHP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that</a:t>
            </a:r>
            <a:r>
              <a:rPr lang="id-ID" sz="2400" dirty="0" smtClean="0"/>
              <a:t> </a:t>
            </a:r>
            <a:r>
              <a:rPr lang="en-US" sz="2400" dirty="0" smtClean="0"/>
              <a:t>you no longer will be using the connection, and will free any resources and memory</a:t>
            </a:r>
            <a:r>
              <a:rPr lang="id-ID" sz="2400" dirty="0" smtClean="0"/>
              <a:t> </a:t>
            </a:r>
            <a:r>
              <a:rPr lang="en-US" sz="2400" dirty="0" smtClean="0"/>
              <a:t>allocated to it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id-ID" sz="2400" dirty="0" smtClean="0"/>
              <a:t>	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_close($connection)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id-ID" sz="4000" dirty="0" smtClean="0"/>
              <a:t>Querying database using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d-ID" sz="4000" dirty="0" smtClean="0"/>
              <a:t>object oriented approach</a:t>
            </a:r>
            <a:endParaRPr lang="id-ID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Connecting to the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id-ID" sz="2400" dirty="0" smtClean="0"/>
              <a:t>Creates an object of </a:t>
            </a:r>
            <a:r>
              <a:rPr lang="en-US" sz="2400" dirty="0" err="1" smtClean="0"/>
              <a:t>mysqli</a:t>
            </a:r>
            <a:r>
              <a:rPr lang="en-US" sz="2400" dirty="0" smtClean="0"/>
              <a:t> class and creates a connection to host </a:t>
            </a:r>
            <a:r>
              <a:rPr lang="id-ID" sz="2400" dirty="0" smtClean="0"/>
              <a:t>$db_host</a:t>
            </a:r>
            <a:r>
              <a:rPr lang="en-US" sz="2400" dirty="0" smtClean="0"/>
              <a:t> with</a:t>
            </a:r>
            <a:r>
              <a:rPr lang="id-ID" sz="2400" dirty="0" smtClean="0"/>
              <a:t> </a:t>
            </a:r>
            <a:r>
              <a:rPr lang="en-US" sz="2400" dirty="0" smtClean="0"/>
              <a:t>username </a:t>
            </a:r>
            <a:r>
              <a:rPr lang="id-ID" sz="2400" dirty="0" smtClean="0"/>
              <a:t>$db_username</a:t>
            </a:r>
            <a:r>
              <a:rPr lang="en-US" sz="2400" dirty="0" smtClean="0"/>
              <a:t>, and password </a:t>
            </a:r>
            <a:r>
              <a:rPr lang="id-ID" sz="2400" dirty="0" smtClean="0"/>
              <a:t>$db_password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>
              <a:lnSpc>
                <a:spcPct val="120000"/>
              </a:lnSpc>
              <a:buNone/>
            </a:pPr>
            <a:r>
              <a:rPr lang="id-ID" sz="2400" dirty="0" smtClean="0"/>
              <a:t>	</a:t>
            </a:r>
            <a:r>
              <a:rPr lang="id-ID" sz="2300" b="1" dirty="0" smtClean="0">
                <a:latin typeface="Courier New" pitchFamily="49" charset="0"/>
                <a:cs typeface="Courier New" pitchFamily="49" charset="0"/>
              </a:rPr>
              <a:t>$db = new mysqli($db_host, $db_username, $db_password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db_database</a:t>
            </a:r>
            <a:r>
              <a:rPr lang="id-ID" sz="23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id-ID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id-ID" sz="2400" dirty="0" smtClean="0"/>
          </a:p>
          <a:p>
            <a:pPr>
              <a:lnSpc>
                <a:spcPct val="120000"/>
              </a:lnSpc>
            </a:pPr>
            <a:r>
              <a:rPr lang="id-ID" sz="2400" dirty="0" smtClean="0"/>
              <a:t>Checking error connection</a:t>
            </a:r>
          </a:p>
          <a:p>
            <a:pPr>
              <a:lnSpc>
                <a:spcPct val="12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$db-&gt;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connect_errno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die ("Could not connect to the database: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/&gt;".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$db-&gt;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connect_error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  <a:p>
            <a:pPr indent="14288">
              <a:lnSpc>
                <a:spcPct val="120000"/>
              </a:lnSpc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$db-&gt; connect_errno </a:t>
            </a:r>
            <a:r>
              <a:rPr lang="id-ID" sz="2400" dirty="0" smtClean="0"/>
              <a:t>r</a:t>
            </a:r>
            <a:r>
              <a:rPr lang="en-US" sz="2400" dirty="0" err="1" smtClean="0"/>
              <a:t>eturns</a:t>
            </a:r>
            <a:r>
              <a:rPr lang="en-US" sz="2400" dirty="0" smtClean="0"/>
              <a:t> an error number on error, or zero on success</a:t>
            </a:r>
            <a:r>
              <a:rPr lang="id-ID" sz="2400" dirty="0" smtClean="0"/>
              <a:t>.</a:t>
            </a:r>
          </a:p>
          <a:p>
            <a:pPr indent="14288">
              <a:lnSpc>
                <a:spcPct val="120000"/>
              </a:lnSpc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$db-&gt;connect_error </a:t>
            </a:r>
            <a:r>
              <a:rPr lang="id-ID" sz="2400" dirty="0" smtClean="0"/>
              <a:t>print error connection messages.	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Selecting the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db_select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$db-&gt;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select_db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db_database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(!$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db_select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die ("Could not select the database: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/&gt;".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$db-&gt;error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$db-&gt;error </a:t>
            </a:r>
            <a:r>
              <a:rPr lang="id-ID" sz="2000" dirty="0" smtClean="0"/>
              <a:t>print the mysql error messages.	</a:t>
            </a:r>
          </a:p>
          <a:p>
            <a:pPr>
              <a:buNone/>
            </a:pPr>
            <a:endParaRPr lang="id-ID" sz="2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Executing the 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Execute the query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$result = $db-&gt;query( $query 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(!$result){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die ("Could not query the database: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/&gt;". $db-&gt;error);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Fetching and Displaying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// Fetch and display the results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while ($row =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$result-&gt;fetch_object()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echo 'ISBN: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$row-&gt;isbn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.'&lt;br /&gt;';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echo 'Author: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$row-&gt;author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.'&lt;br /&gt; 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echo 'Title: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$row-&gt;title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.'&lt;br /&gt; 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echo 'Price: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$row-&gt;price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.'&lt;br /&gt;&lt;br /&gt;';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echo 'Total Rows = '.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$result-&gt;num_rows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Closing the Connection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free up your </a:t>
            </a:r>
            <a:r>
              <a:rPr lang="en-US" sz="2400" dirty="0" err="1" smtClean="0"/>
              <a:t>resultset</a:t>
            </a:r>
            <a:r>
              <a:rPr lang="en-US" sz="2400" dirty="0" smtClean="0"/>
              <a:t> by calling either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$result-&gt;free();</a:t>
            </a:r>
          </a:p>
          <a:p>
            <a:r>
              <a:rPr lang="en-US" sz="2400" dirty="0" smtClean="0"/>
              <a:t>You can </a:t>
            </a:r>
            <a:r>
              <a:rPr lang="id-ID" sz="2400" dirty="0" smtClean="0"/>
              <a:t>close the connection </a:t>
            </a:r>
            <a:r>
              <a:rPr lang="en-US" sz="2400" dirty="0" smtClean="0"/>
              <a:t>use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$db-&gt;close();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Resources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8" indent="-1588">
              <a:buNone/>
            </a:pPr>
            <a:r>
              <a:rPr lang="en-US" sz="2800" dirty="0" smtClean="0"/>
              <a:t>When connecting to a </a:t>
            </a:r>
            <a:r>
              <a:rPr lang="en-US" sz="2800" dirty="0" err="1" smtClean="0"/>
              <a:t>MySQL</a:t>
            </a:r>
            <a:r>
              <a:rPr lang="en-US" sz="2800" dirty="0" smtClean="0"/>
              <a:t> database, you will use two new resources. </a:t>
            </a:r>
            <a:endParaRPr lang="id-ID" sz="2800" dirty="0" smtClean="0"/>
          </a:p>
          <a:p>
            <a:r>
              <a:rPr lang="id-ID" sz="2800" dirty="0" smtClean="0">
                <a:solidFill>
                  <a:srgbClr val="0070C0"/>
                </a:solidFill>
              </a:rPr>
              <a:t>T</a:t>
            </a:r>
            <a:r>
              <a:rPr lang="en-US" sz="2800" dirty="0" smtClean="0">
                <a:solidFill>
                  <a:srgbClr val="0070C0"/>
                </a:solidFill>
              </a:rPr>
              <a:t>he link identifier </a:t>
            </a:r>
            <a:r>
              <a:rPr lang="id-ID" sz="2800" dirty="0" smtClean="0">
                <a:solidFill>
                  <a:srgbClr val="0070C0"/>
                </a:solidFill>
              </a:rPr>
              <a:t>resource</a:t>
            </a:r>
          </a:p>
          <a:p>
            <a:pPr lvl="1"/>
            <a:r>
              <a:rPr lang="en-US" sz="2400" dirty="0" smtClean="0"/>
              <a:t>holds all of the information necessary to connect to the database for an active connection. </a:t>
            </a:r>
            <a:endParaRPr lang="id-ID" sz="2400" dirty="0" smtClean="0"/>
          </a:p>
          <a:p>
            <a:r>
              <a:rPr lang="id-ID" sz="2800" dirty="0" smtClean="0">
                <a:solidFill>
                  <a:srgbClr val="0070C0"/>
                </a:solidFill>
              </a:rPr>
              <a:t>T</a:t>
            </a:r>
            <a:r>
              <a:rPr lang="en-US" sz="2800" dirty="0" smtClean="0">
                <a:solidFill>
                  <a:srgbClr val="0070C0"/>
                </a:solidFill>
              </a:rPr>
              <a:t>he results resource</a:t>
            </a:r>
            <a:r>
              <a:rPr lang="id-ID" sz="2800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400" dirty="0" smtClean="0"/>
              <a:t>contains</a:t>
            </a:r>
            <a:r>
              <a:rPr lang="id-ID" sz="2400" dirty="0" smtClean="0"/>
              <a:t> </a:t>
            </a:r>
            <a:r>
              <a:rPr lang="en-US" sz="2400" dirty="0" smtClean="0"/>
              <a:t>all information required to retrieve results from an active database query’s result set.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844" t="22439" r="21221" b="8656"/>
          <a:stretch/>
        </p:blipFill>
        <p:spPr>
          <a:xfrm>
            <a:off x="1043608" y="274638"/>
            <a:ext cx="7560840" cy="6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4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Example: Struktur Database bookdb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309" t="16532" r="12367" b="28344"/>
          <a:stretch/>
        </p:blipFill>
        <p:spPr>
          <a:xfrm>
            <a:off x="0" y="548679"/>
            <a:ext cx="10856174" cy="55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7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interaction between functions and resources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4488"/>
            <a:ext cx="5500726" cy="489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Including Database Login Details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id-ID" sz="2600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>
              <a:lnSpc>
                <a:spcPct val="110000"/>
              </a:lnSpc>
              <a:buNone/>
            </a:pPr>
            <a:r>
              <a:rPr lang="id-ID" sz="2600" dirty="0" smtClean="0">
                <a:latin typeface="Courier New" pitchFamily="49" charset="0"/>
                <a:cs typeface="Courier New" pitchFamily="49" charset="0"/>
              </a:rPr>
              <a:t>$db_host='hostname of database server';</a:t>
            </a:r>
          </a:p>
          <a:p>
            <a:pPr>
              <a:lnSpc>
                <a:spcPct val="110000"/>
              </a:lnSpc>
              <a:buNone/>
            </a:pPr>
            <a:r>
              <a:rPr lang="id-ID" sz="2600" dirty="0" smtClean="0">
                <a:latin typeface="Courier New" pitchFamily="49" charset="0"/>
                <a:cs typeface="Courier New" pitchFamily="49" charset="0"/>
              </a:rPr>
              <a:t>$db_database='database name';</a:t>
            </a:r>
          </a:p>
          <a:p>
            <a:pPr>
              <a:lnSpc>
                <a:spcPct val="110000"/>
              </a:lnSpc>
              <a:buNone/>
            </a:pPr>
            <a:r>
              <a:rPr lang="id-ID" sz="2600" dirty="0" smtClean="0">
                <a:latin typeface="Courier New" pitchFamily="49" charset="0"/>
                <a:cs typeface="Courier New" pitchFamily="49" charset="0"/>
              </a:rPr>
              <a:t>$db_username='username';</a:t>
            </a:r>
          </a:p>
          <a:p>
            <a:pPr>
              <a:lnSpc>
                <a:spcPct val="110000"/>
              </a:lnSpc>
              <a:buNone/>
            </a:pPr>
            <a:r>
              <a:rPr lang="id-ID" sz="2600" dirty="0" smtClean="0">
                <a:latin typeface="Courier New" pitchFamily="49" charset="0"/>
                <a:cs typeface="Courier New" pitchFamily="49" charset="0"/>
              </a:rPr>
              <a:t>$db_password='password';</a:t>
            </a:r>
          </a:p>
          <a:p>
            <a:pPr>
              <a:lnSpc>
                <a:spcPct val="110000"/>
              </a:lnSpc>
              <a:buNone/>
            </a:pPr>
            <a:r>
              <a:rPr lang="id-ID" sz="26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lnSpc>
                <a:spcPct val="110000"/>
              </a:lnSpc>
              <a:buNone/>
            </a:pPr>
            <a:endParaRPr lang="id-ID" sz="2600" dirty="0" smtClean="0"/>
          </a:p>
          <a:p>
            <a:pPr marL="0" indent="0">
              <a:lnSpc>
                <a:spcPct val="134000"/>
              </a:lnSpc>
              <a:buNone/>
            </a:pPr>
            <a:r>
              <a:rPr lang="en-US" sz="2600" dirty="0" smtClean="0"/>
              <a:t>Including the file that you set up to store your connection information allows you to use the variables instead of hardcoded values when you call the</a:t>
            </a:r>
            <a:r>
              <a:rPr lang="id-ID" sz="2600" dirty="0" smtClean="0"/>
              <a:t> </a:t>
            </a:r>
            <a:r>
              <a:rPr lang="en-US" sz="2600" dirty="0" err="1" smtClean="0"/>
              <a:t>mysql_connect</a:t>
            </a:r>
            <a:r>
              <a:rPr lang="en-US" sz="2600" dirty="0" smtClean="0"/>
              <a:t> function</a:t>
            </a:r>
            <a:r>
              <a:rPr lang="id-ID" sz="2600" dirty="0" smtClean="0"/>
              <a:t>.</a:t>
            </a:r>
            <a:endParaRPr lang="id-ID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Reusing the login details in multiple files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001056" cy="462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id-ID" sz="4000" dirty="0" smtClean="0"/>
              <a:t>Querying database using procedural approach</a:t>
            </a:r>
            <a:endParaRPr lang="id-ID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Connecting to the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($db_host,$db_username,$db_password,$db_database)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id-ID" sz="2400" dirty="0" smtClean="0"/>
              <a:t>This f</a:t>
            </a:r>
            <a:r>
              <a:rPr lang="en-US" sz="2400" dirty="0" smtClean="0"/>
              <a:t>unction takes </a:t>
            </a:r>
            <a:r>
              <a:rPr lang="id-ID" sz="2400" dirty="0" smtClean="0"/>
              <a:t>some parameters:</a:t>
            </a:r>
          </a:p>
          <a:p>
            <a:pPr lvl="1">
              <a:lnSpc>
                <a:spcPct val="110000"/>
              </a:lnSpc>
            </a:pPr>
            <a:r>
              <a:rPr lang="id-ID" sz="2000" dirty="0"/>
              <a:t>T</a:t>
            </a:r>
            <a:r>
              <a:rPr lang="en-US" sz="2000" dirty="0" smtClean="0"/>
              <a:t>he database host</a:t>
            </a:r>
            <a:endParaRPr lang="id-ID" sz="2000" dirty="0" smtClean="0"/>
          </a:p>
          <a:p>
            <a:pPr lvl="1">
              <a:lnSpc>
                <a:spcPct val="110000"/>
              </a:lnSpc>
            </a:pPr>
            <a:r>
              <a:rPr lang="id-ID" sz="2000" dirty="0" smtClean="0"/>
              <a:t>The database </a:t>
            </a:r>
            <a:r>
              <a:rPr lang="en-US" sz="2000" dirty="0" smtClean="0"/>
              <a:t>username</a:t>
            </a:r>
            <a:endParaRPr lang="id-ID" sz="2000" dirty="0" smtClean="0"/>
          </a:p>
          <a:p>
            <a:pPr lvl="1">
              <a:lnSpc>
                <a:spcPct val="110000"/>
              </a:lnSpc>
            </a:pPr>
            <a:r>
              <a:rPr lang="id-ID" sz="2000" dirty="0" smtClean="0"/>
              <a:t>The database </a:t>
            </a:r>
            <a:r>
              <a:rPr lang="en-US" sz="2000" dirty="0" smtClean="0"/>
              <a:t>password </a:t>
            </a:r>
            <a:endParaRPr lang="id-ID" sz="2000" dirty="0" smtClean="0"/>
          </a:p>
          <a:p>
            <a:pPr lvl="1">
              <a:lnSpc>
                <a:spcPct val="110000"/>
              </a:lnSpc>
            </a:pPr>
            <a:r>
              <a:rPr lang="id-ID" sz="2000" dirty="0" smtClean="0"/>
              <a:t>The database name (optional)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If the connection is successful, a link to a database is returned. 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FALSE is</a:t>
            </a:r>
            <a:r>
              <a:rPr lang="id-ID" sz="2000" dirty="0" smtClean="0"/>
              <a:t> </a:t>
            </a:r>
            <a:r>
              <a:rPr lang="en-US" sz="2000" dirty="0" smtClean="0"/>
              <a:t>returned if a connection can’t be made. </a:t>
            </a:r>
            <a:endParaRPr lang="id-ID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Check Error Connection Message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mysqli_connect_errno()</a:t>
            </a:r>
            <a:endParaRPr lang="id-ID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Returns an error code </a:t>
            </a:r>
            <a:r>
              <a:rPr lang="en-US" sz="2400" dirty="0" smtClean="0"/>
              <a:t>value</a:t>
            </a:r>
            <a:endParaRPr lang="id-ID" sz="2400" dirty="0" smtClean="0"/>
          </a:p>
          <a:p>
            <a:pPr lvl="1"/>
            <a:r>
              <a:rPr lang="en-US" sz="2400" dirty="0" smtClean="0"/>
              <a:t>Zero </a:t>
            </a:r>
            <a:r>
              <a:rPr lang="en-US" sz="2400" dirty="0"/>
              <a:t>if no error </a:t>
            </a:r>
            <a:r>
              <a:rPr lang="en-US" sz="2400" dirty="0" smtClean="0"/>
              <a:t>occurred</a:t>
            </a:r>
            <a:endParaRPr lang="id-ID" sz="2400" dirty="0" smtClean="0"/>
          </a:p>
          <a:p>
            <a:pPr lvl="1"/>
            <a:endParaRPr lang="id-ID" sz="2400" dirty="0" smtClean="0"/>
          </a:p>
          <a:p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mysqli_connect_error()</a:t>
            </a:r>
            <a:endParaRPr lang="id-ID" sz="2400" dirty="0"/>
          </a:p>
          <a:p>
            <a:pPr lvl="1"/>
            <a:r>
              <a:rPr lang="en-US" sz="2400" dirty="0"/>
              <a:t>Return an error description from the last connection error, if </a:t>
            </a:r>
            <a:r>
              <a:rPr lang="en-US" sz="2400" dirty="0" smtClean="0"/>
              <a:t>any</a:t>
            </a:r>
            <a:r>
              <a:rPr lang="id-ID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269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Berlin Sans FB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1275</Words>
  <Application>Microsoft Office PowerPoint</Application>
  <PresentationFormat>On-screen Show (4:3)</PresentationFormat>
  <Paragraphs>188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Connecting to MySQL</vt:lpstr>
      <vt:lpstr>The Process</vt:lpstr>
      <vt:lpstr>Resources</vt:lpstr>
      <vt:lpstr>The interaction between functions and resources</vt:lpstr>
      <vt:lpstr>Including Database Login Details</vt:lpstr>
      <vt:lpstr>Reusing the login details in multiple files</vt:lpstr>
      <vt:lpstr>PowerPoint Presentation</vt:lpstr>
      <vt:lpstr>Connecting to the Database</vt:lpstr>
      <vt:lpstr>Check Error Connection Message</vt:lpstr>
      <vt:lpstr>Connecting to the Database (2)</vt:lpstr>
      <vt:lpstr>Selecting the Database</vt:lpstr>
      <vt:lpstr>Selecting the Database (2)</vt:lpstr>
      <vt:lpstr>Displaying Error Message</vt:lpstr>
      <vt:lpstr>Building the SQL SELECT Query</vt:lpstr>
      <vt:lpstr>Executing the Query</vt:lpstr>
      <vt:lpstr>Executing the Query</vt:lpstr>
      <vt:lpstr>Fetching and Displaying</vt:lpstr>
      <vt:lpstr>Fetching and Displaying</vt:lpstr>
      <vt:lpstr>Fetching and Displaying</vt:lpstr>
      <vt:lpstr>Fetching and Displaying</vt:lpstr>
      <vt:lpstr>Fetching and Displaying</vt:lpstr>
      <vt:lpstr>Fetching and Displaying</vt:lpstr>
      <vt:lpstr>Closing the Connection</vt:lpstr>
      <vt:lpstr>PowerPoint Presentation</vt:lpstr>
      <vt:lpstr>Connecting to the Database</vt:lpstr>
      <vt:lpstr>Selecting the Database</vt:lpstr>
      <vt:lpstr>Executing the Query</vt:lpstr>
      <vt:lpstr>Fetching and Displaying</vt:lpstr>
      <vt:lpstr>Closing the Connection</vt:lpstr>
      <vt:lpstr>PowerPoint Presentation</vt:lpstr>
      <vt:lpstr>Example: Struktur Database bookdb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Windows User</cp:lastModifiedBy>
  <cp:revision>110</cp:revision>
  <dcterms:created xsi:type="dcterms:W3CDTF">2014-11-04T07:24:11Z</dcterms:created>
  <dcterms:modified xsi:type="dcterms:W3CDTF">2018-09-10T01:23:14Z</dcterms:modified>
</cp:coreProperties>
</file>