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76" r:id="rId3"/>
    <p:sldId id="277" r:id="rId4"/>
    <p:sldId id="281" r:id="rId5"/>
    <p:sldId id="296" r:id="rId6"/>
    <p:sldId id="297" r:id="rId7"/>
    <p:sldId id="298" r:id="rId8"/>
    <p:sldId id="279" r:id="rId9"/>
    <p:sldId id="280" r:id="rId10"/>
    <p:sldId id="305" r:id="rId11"/>
    <p:sldId id="307" r:id="rId12"/>
    <p:sldId id="282" r:id="rId13"/>
    <p:sldId id="283" r:id="rId14"/>
    <p:sldId id="284" r:id="rId15"/>
    <p:sldId id="285" r:id="rId16"/>
    <p:sldId id="287" r:id="rId17"/>
    <p:sldId id="286" r:id="rId18"/>
    <p:sldId id="320" r:id="rId19"/>
    <p:sldId id="321" r:id="rId20"/>
    <p:sldId id="322" r:id="rId21"/>
    <p:sldId id="278" r:id="rId22"/>
    <p:sldId id="288" r:id="rId23"/>
    <p:sldId id="295" r:id="rId24"/>
    <p:sldId id="300" r:id="rId25"/>
    <p:sldId id="308" r:id="rId26"/>
    <p:sldId id="309" r:id="rId27"/>
    <p:sldId id="275" r:id="rId28"/>
    <p:sldId id="291" r:id="rId29"/>
    <p:sldId id="299" r:id="rId30"/>
    <p:sldId id="301" r:id="rId31"/>
    <p:sldId id="302" r:id="rId32"/>
    <p:sldId id="303" r:id="rId33"/>
    <p:sldId id="304" r:id="rId34"/>
    <p:sldId id="312" r:id="rId35"/>
    <p:sldId id="313" r:id="rId36"/>
    <p:sldId id="314" r:id="rId37"/>
    <p:sldId id="310" r:id="rId38"/>
    <p:sldId id="311" r:id="rId39"/>
    <p:sldId id="325" r:id="rId40"/>
    <p:sldId id="323" r:id="rId41"/>
    <p:sldId id="324" r:id="rId42"/>
    <p:sldId id="315" r:id="rId43"/>
    <p:sldId id="316" r:id="rId44"/>
    <p:sldId id="326" r:id="rId45"/>
    <p:sldId id="327" r:id="rId46"/>
    <p:sldId id="317" r:id="rId47"/>
    <p:sldId id="318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2CC3C-DE5B-4998-8AC3-BA82C23EE102}" type="datetimeFigureOut">
              <a:rPr lang="id-ID" smtClean="0"/>
              <a:pPr/>
              <a:t>25/09/2017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5C9AC-F9E5-44DC-BB9C-658814369DD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189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5C9AC-F9E5-44DC-BB9C-658814369DD7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091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5C9AC-F9E5-44DC-BB9C-658814369DD7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296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5C9AC-F9E5-44DC-BB9C-658814369DD7}" type="slidenum">
              <a:rPr lang="id-ID" smtClean="0"/>
              <a:pPr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62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9/25/2017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php/filter_validate_url.asp" TargetMode="External"/><Relationship Id="rId3" Type="http://schemas.openxmlformats.org/officeDocument/2006/relationships/hyperlink" Target="http://www.w3schools.com/php/filter_validate_email.asp" TargetMode="External"/><Relationship Id="rId7" Type="http://schemas.openxmlformats.org/officeDocument/2006/relationships/hyperlink" Target="http://www.w3schools.com/php/filter_validate_regexp.asp" TargetMode="External"/><Relationship Id="rId2" Type="http://schemas.openxmlformats.org/officeDocument/2006/relationships/hyperlink" Target="http://www.w3schools.com/php/filter_validate_boolea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php/filter_validate_ip.asp" TargetMode="External"/><Relationship Id="rId5" Type="http://schemas.openxmlformats.org/officeDocument/2006/relationships/hyperlink" Target="http://www.w3schools.com/php/filter_validate_int.asp" TargetMode="External"/><Relationship Id="rId4" Type="http://schemas.openxmlformats.org/officeDocument/2006/relationships/hyperlink" Target="http://www.w3schools.com/php/filter_validate_float.as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variables.files.php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Working with The Forms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d-ID" sz="2400" dirty="0" smtClean="0"/>
              <a:t>Input type : number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 smtClean="0"/>
              <a:t>	It is used for input fields that should contain a numeric value.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	&lt;input type="number" name="points" min="0" max="100" step="10" value="30"&gt;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d-ID" sz="2400" dirty="0" smtClean="0"/>
              <a:t>Input type : range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 smtClean="0"/>
              <a:t>	It is used for input fields that should contain a value within a range.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id-ID" sz="2400" dirty="0" smtClean="0"/>
              <a:t>	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&lt;input type="range" name="points" min="0" max="10"&gt;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Input type : email</a:t>
            </a:r>
          </a:p>
          <a:p>
            <a:pPr>
              <a:buNone/>
            </a:pPr>
            <a:r>
              <a:rPr lang="id-ID" sz="2400" dirty="0" smtClean="0"/>
              <a:t>	It’s used for input fields that should contain an e-mail address.</a:t>
            </a:r>
          </a:p>
          <a:p>
            <a:pPr>
              <a:spcAft>
                <a:spcPts val="600"/>
              </a:spcAft>
              <a:buNone/>
            </a:pPr>
            <a:r>
              <a:rPr lang="id-ID" sz="2400" dirty="0" smtClean="0"/>
              <a:t>	It’s not supported in Safari browser.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	&lt;input type="email" name="email"&gt;</a:t>
            </a:r>
            <a:br>
              <a:rPr lang="id-ID" sz="2400" dirty="0" smtClean="0">
                <a:latin typeface="Courier New" pitchFamily="49" charset="0"/>
                <a:cs typeface="Courier New" pitchFamily="49" charset="0"/>
              </a:rPr>
            </a:b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sz="2400" dirty="0" smtClean="0"/>
              <a:t>Input type : url</a:t>
            </a:r>
          </a:p>
          <a:p>
            <a:pPr>
              <a:buNone/>
            </a:pPr>
            <a:r>
              <a:rPr lang="id-ID" sz="2400" dirty="0" smtClean="0"/>
              <a:t>	It’s used for input fields that should contain a URL address.</a:t>
            </a:r>
          </a:p>
          <a:p>
            <a:pPr>
              <a:buNone/>
            </a:pPr>
            <a:r>
              <a:rPr lang="id-ID" sz="2400" dirty="0" smtClean="0"/>
              <a:t>	It’s not supported in Safari browser.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&lt;input type="url" name="homepage"&gt;</a:t>
            </a:r>
          </a:p>
          <a:p>
            <a:pPr>
              <a:buNone/>
            </a:pPr>
            <a:r>
              <a:rPr lang="id-ID" sz="2400" dirty="0" smtClean="0"/>
              <a:t/>
            </a:r>
            <a:br>
              <a:rPr lang="id-ID" sz="2400" dirty="0" smtClean="0"/>
            </a:b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– Text Area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Text area is used when </a:t>
            </a:r>
            <a:r>
              <a:rPr lang="en-US" sz="2400" dirty="0" smtClean="0"/>
              <a:t>you need a large chunk of text </a:t>
            </a:r>
            <a:r>
              <a:rPr lang="en-US" sz="2400" dirty="0" err="1" smtClean="0"/>
              <a:t>froma</a:t>
            </a:r>
            <a:r>
              <a:rPr lang="en-US" sz="2400" dirty="0" smtClean="0"/>
              <a:t> user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Ex: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name="address" rows="5" cols="30" placeholder="Address (max 100 characters)" required&gt;&lt;/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Input - Checkboxes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358346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checkbox is useful when you want to give users several different options, especially when they’re allowed to select each choice individually.</a:t>
            </a:r>
            <a:endParaRPr lang="id-ID" sz="2000" dirty="0" smtClean="0"/>
          </a:p>
          <a:p>
            <a:r>
              <a:rPr lang="en-US" sz="2000" dirty="0" smtClean="0"/>
              <a:t>Unlike the prior input types, checkbox returns an array.</a:t>
            </a:r>
            <a:endParaRPr lang="id-ID" sz="2000" dirty="0" smtClean="0"/>
          </a:p>
          <a:p>
            <a:r>
              <a:rPr lang="id-ID" sz="2000" dirty="0" smtClean="0"/>
              <a:t>Ex:</a:t>
            </a:r>
          </a:p>
          <a:p>
            <a:pPr>
              <a:buNone/>
            </a:pPr>
            <a:r>
              <a:rPr lang="id-ID" sz="2000" dirty="0" smtClean="0"/>
              <a:t>	&lt;input type="checkbox" name="hobby[]" value="travelling"&gt;Travelling&lt;br&gt;</a:t>
            </a:r>
          </a:p>
          <a:p>
            <a:pPr>
              <a:buNone/>
            </a:pPr>
            <a:r>
              <a:rPr lang="id-ID" sz="2000" dirty="0" smtClean="0"/>
              <a:t>	&lt;input type="checkbox" name="hobby[]" value="reading"&gt;Reading&lt;br&gt; </a:t>
            </a:r>
          </a:p>
          <a:p>
            <a:pPr>
              <a:buNone/>
            </a:pPr>
            <a:r>
              <a:rPr lang="id-ID" sz="2000" dirty="0" smtClean="0"/>
              <a:t>	&lt;input type="checkbox" name="hobby[]" value="swimming"&gt;Swimming&lt;br&gt; </a:t>
            </a:r>
          </a:p>
          <a:p>
            <a:pPr>
              <a:buNone/>
            </a:pPr>
            <a:r>
              <a:rPr lang="id-ID" sz="2000" dirty="0" smtClean="0"/>
              <a:t>	&lt;input type="checkbox" name="hobby[]" value="painting"&gt;Painting&lt;br&gt; 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Input - Radio buttons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Radio buttons</a:t>
            </a:r>
            <a:r>
              <a:rPr lang="en-US" sz="2400" dirty="0" smtClean="0"/>
              <a:t> are like checkboxes</a:t>
            </a:r>
            <a:r>
              <a:rPr lang="id-ID" sz="2400" dirty="0" smtClean="0"/>
              <a:t> </a:t>
            </a:r>
            <a:r>
              <a:rPr lang="en-US" sz="2400" dirty="0" smtClean="0"/>
              <a:t>except you can select only one radio button at a time.</a:t>
            </a:r>
            <a:endParaRPr lang="id-ID" sz="2400" dirty="0" smtClean="0"/>
          </a:p>
          <a:p>
            <a:r>
              <a:rPr lang="en-US" sz="2400" dirty="0" smtClean="0"/>
              <a:t>All of the radio buttons in a group must use the same name, and only one value can be selected. </a:t>
            </a:r>
            <a:endParaRPr lang="id-ID" sz="2400" dirty="0" smtClean="0"/>
          </a:p>
          <a:p>
            <a:r>
              <a:rPr lang="id-ID" sz="2400" dirty="0" smtClean="0"/>
              <a:t>Ex: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000" dirty="0" smtClean="0"/>
              <a:t>&lt;input type="radio" name="gender" value="male"&gt;Male 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</a:t>
            </a:r>
          </a:p>
          <a:p>
            <a:pPr>
              <a:buNone/>
            </a:pPr>
            <a:r>
              <a:rPr lang="en-US" sz="2000" dirty="0" smtClean="0"/>
              <a:t>	&lt;input type="radio" name="gender" value="female"&gt;Female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- Select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Selects present a list of options to the user.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specify whether a user can select</a:t>
            </a:r>
            <a:r>
              <a:rPr lang="id-ID" dirty="0" smtClean="0"/>
              <a:t> </a:t>
            </a:r>
            <a:r>
              <a:rPr lang="en-US" dirty="0" smtClean="0"/>
              <a:t>only one or many items from the list</a:t>
            </a:r>
            <a:r>
              <a:rPr lang="id-ID" dirty="0" smtClean="0"/>
              <a:t> (using multiple)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lnSpc>
                <a:spcPct val="120000"/>
              </a:lnSpc>
            </a:pPr>
            <a:r>
              <a:rPr lang="id-ID" dirty="0" smtClean="0"/>
              <a:t>Ex:</a:t>
            </a:r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&lt;select name="city" required&gt;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	&lt;option&gt;--Select a city--&lt;/option&gt;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airport_west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"&gt;Airport West&lt;/option&gt;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box_hill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"&gt;Box Hill&lt;/option&gt;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yarraville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Yarraville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&lt;/select&gt;</a:t>
            </a:r>
            <a:endParaRPr lang="id-ID" sz="2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- Select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Example of select that allow multiple choice:</a:t>
            </a:r>
          </a:p>
          <a:p>
            <a:pPr>
              <a:lnSpc>
                <a:spcPct val="120000"/>
              </a:lnSpc>
              <a:buNone/>
            </a:pPr>
            <a:r>
              <a:rPr lang="id-ID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&lt;select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name="city</a:t>
            </a:r>
            <a:r>
              <a:rPr lang="id-ID" sz="1800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required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 b="1" dirty="0" smtClean="0">
                <a:latin typeface="Courier New" pitchFamily="49" charset="0"/>
                <a:cs typeface="Courier New" pitchFamily="49" charset="0"/>
              </a:rPr>
              <a:t>multiple="multiple"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&lt;option&gt;--Select a city--&lt;/option&gt;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airport_west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"&gt;Airport West&lt;/option&gt;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box_hill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"&gt;Box Hill&lt;/option&gt;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&lt;option value="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yarraville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Yarraville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&lt;/option&gt;</a:t>
            </a:r>
          </a:p>
          <a:p>
            <a:pPr>
              <a:lnSpc>
                <a:spcPct val="12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&lt;/select&gt;</a:t>
            </a:r>
            <a:endParaRPr lang="id-ID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- Hidden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Hidden form</a:t>
            </a:r>
            <a:r>
              <a:rPr lang="id-ID" sz="2400" dirty="0" smtClean="0"/>
              <a:t> </a:t>
            </a:r>
            <a:r>
              <a:rPr lang="en-US" sz="2400" dirty="0" smtClean="0"/>
              <a:t>elements allow you to send information from</a:t>
            </a:r>
            <a:r>
              <a:rPr lang="id-ID" sz="2400" dirty="0" smtClean="0"/>
              <a:t> </a:t>
            </a:r>
            <a:r>
              <a:rPr lang="en-US" sz="2400" dirty="0" smtClean="0"/>
              <a:t>the form</a:t>
            </a:r>
            <a:r>
              <a:rPr lang="id-ID" sz="2400" dirty="0" smtClean="0"/>
              <a:t> </a:t>
            </a:r>
            <a:r>
              <a:rPr lang="en-US" sz="2400" dirty="0" smtClean="0"/>
              <a:t>to the script that</a:t>
            </a:r>
            <a:r>
              <a:rPr lang="id-ID" sz="2400" dirty="0" smtClean="0"/>
              <a:t> </a:t>
            </a:r>
            <a:r>
              <a:rPr lang="en-US" sz="2400" dirty="0" smtClean="0"/>
              <a:t>processes the data without that information being visible to the user. </a:t>
            </a:r>
            <a:endParaRPr lang="id-ID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Hidden fields can be viewed via the Page Source View in most browsers. </a:t>
            </a:r>
            <a:endParaRPr lang="id-ID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Therefore, it’s</a:t>
            </a:r>
            <a:r>
              <a:rPr lang="id-ID" sz="2400" dirty="0" smtClean="0"/>
              <a:t> </a:t>
            </a:r>
            <a:r>
              <a:rPr lang="en-US" sz="2400" dirty="0" smtClean="0"/>
              <a:t>not advisable to put passwords in a hidden field.</a:t>
            </a:r>
            <a:endParaRPr lang="id-ID" sz="2400" dirty="0" smtClean="0"/>
          </a:p>
          <a:p>
            <a:pPr>
              <a:spcBef>
                <a:spcPts val="1200"/>
              </a:spcBef>
            </a:pPr>
            <a:r>
              <a:rPr lang="id-ID" sz="2400" dirty="0" smtClean="0"/>
              <a:t>Ex:</a:t>
            </a:r>
          </a:p>
          <a:p>
            <a:pPr>
              <a:spcBef>
                <a:spcPts val="1200"/>
              </a:spcBef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&lt;input type="hidden" name="submitted" value="true" /&gt;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There are 2 types:</a:t>
            </a:r>
          </a:p>
          <a:p>
            <a:pPr lvl="1"/>
            <a:r>
              <a:rPr lang="id-ID" sz="2400" dirty="0" smtClean="0"/>
              <a:t>GET</a:t>
            </a:r>
          </a:p>
          <a:p>
            <a:pPr lvl="1"/>
            <a:r>
              <a:rPr lang="id-ID" sz="2400" dirty="0" smtClean="0"/>
              <a:t>POST</a:t>
            </a:r>
          </a:p>
          <a:p>
            <a:r>
              <a:rPr lang="en-US" sz="2400" dirty="0"/>
              <a:t>Both GET and POST </a:t>
            </a:r>
            <a:r>
              <a:rPr lang="id-ID" sz="2400" dirty="0" smtClean="0"/>
              <a:t>are treated as supper global variable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en-US" sz="2400" dirty="0"/>
              <a:t>. </a:t>
            </a:r>
            <a:endParaRPr lang="id-ID" sz="2400" dirty="0" smtClean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$_GET </a:t>
            </a:r>
            <a:r>
              <a:rPr lang="en-US" sz="2400" dirty="0"/>
              <a:t>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id-ID" sz="2400" dirty="0" smtClean="0"/>
              <a:t> create an array</a:t>
            </a:r>
            <a:r>
              <a:rPr lang="en-US" sz="2400" dirty="0"/>
              <a:t> </a:t>
            </a:r>
            <a:r>
              <a:rPr lang="id-ID" sz="2400" dirty="0" smtClean="0"/>
              <a:t>which </a:t>
            </a:r>
            <a:r>
              <a:rPr lang="en-US" sz="2400" dirty="0" smtClean="0"/>
              <a:t>holds </a:t>
            </a:r>
            <a:r>
              <a:rPr lang="en-US" sz="2400" dirty="0"/>
              <a:t>key/value pairs, where keys are the names of the form controls and values are the input data from the </a:t>
            </a:r>
            <a:r>
              <a:rPr lang="en-US" sz="2400" dirty="0" smtClean="0"/>
              <a:t>user</a:t>
            </a:r>
            <a:r>
              <a:rPr lang="id-ID" sz="2400" dirty="0"/>
              <a:t>.</a:t>
            </a:r>
            <a:r>
              <a:rPr lang="id-ID" sz="2400" dirty="0" smtClean="0"/>
              <a:t> </a:t>
            </a:r>
            <a:endParaRPr lang="id-ID" sz="2400" dirty="0"/>
          </a:p>
          <a:p>
            <a:r>
              <a:rPr lang="id-ID" sz="2400" dirty="0" smtClean="0"/>
              <a:t>Ex:</a:t>
            </a:r>
            <a:r>
              <a:rPr lang="en-US" sz="2400" dirty="0" smtClean="0"/>
              <a:t> </a:t>
            </a:r>
            <a:r>
              <a:rPr lang="en-US" sz="2400" dirty="0"/>
              <a:t>array( key =&gt; value, key2 =&gt; value2, key3 =&gt; value3, </a:t>
            </a:r>
            <a:r>
              <a:rPr lang="en-US" sz="2400" dirty="0" smtClean="0"/>
              <a:t>...))</a:t>
            </a:r>
            <a:r>
              <a:rPr lang="id-ID" sz="2400" dirty="0" smtClean="0"/>
              <a:t>.</a:t>
            </a:r>
            <a:endParaRPr lang="en-US" sz="2400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id-ID" sz="2400" dirty="0" smtClean="0"/>
          </a:p>
          <a:p>
            <a:pPr lvl="1"/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24713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GET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$_GET</a:t>
            </a:r>
            <a:r>
              <a:rPr lang="en-US" sz="2400" dirty="0"/>
              <a:t> is an array of variables passed to the current script via the URL parameters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>
              <a:lnSpc>
                <a:spcPct val="120000"/>
              </a:lnSpc>
            </a:pPr>
            <a:r>
              <a:rPr lang="en-US" sz="2400" dirty="0"/>
              <a:t>Information sent from a form with the GET method is </a:t>
            </a:r>
            <a:r>
              <a:rPr lang="en-US" sz="2400" b="1" dirty="0"/>
              <a:t>visible to </a:t>
            </a:r>
            <a:r>
              <a:rPr lang="en-US" sz="2400" b="1" dirty="0" smtClean="0"/>
              <a:t>everyone</a:t>
            </a:r>
            <a:r>
              <a:rPr lang="id-ID" sz="2400" b="1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GET also has limits on the amount of information to </a:t>
            </a:r>
            <a:r>
              <a:rPr lang="en-US" sz="2400" dirty="0" smtClean="0"/>
              <a:t>send</a:t>
            </a:r>
            <a:r>
              <a:rPr lang="id-ID" sz="2400" dirty="0" smtClean="0"/>
              <a:t> (about 2000 characters).</a:t>
            </a:r>
          </a:p>
          <a:p>
            <a:pPr>
              <a:lnSpc>
                <a:spcPct val="120000"/>
              </a:lnSpc>
            </a:pPr>
            <a:r>
              <a:rPr lang="id-ID" sz="2400" dirty="0" smtClean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possible to bookmark the </a:t>
            </a:r>
            <a:r>
              <a:rPr lang="en-US" sz="2400" dirty="0" smtClean="0"/>
              <a:t>page</a:t>
            </a:r>
            <a:r>
              <a:rPr lang="id-ID" sz="2400" dirty="0" smtClean="0"/>
              <a:t> (</a:t>
            </a:r>
            <a:r>
              <a:rPr lang="en-US" sz="2400" dirty="0"/>
              <a:t>because the variables are displayed in the URL</a:t>
            </a:r>
            <a:r>
              <a:rPr lang="id-ID" sz="2400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GET may be used for sending non-sensitive data.</a:t>
            </a:r>
            <a:endParaRPr lang="id-ID" sz="2400" dirty="0" smtClean="0"/>
          </a:p>
          <a:p>
            <a:pPr>
              <a:lnSpc>
                <a:spcPct val="120000"/>
              </a:lnSpc>
            </a:pPr>
            <a:r>
              <a:rPr lang="id-ID" sz="2400" dirty="0" smtClean="0"/>
              <a:t>A form field value can be access by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[field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id-ID" sz="2400" dirty="0" smtClean="0">
                <a:cs typeface="Courier New" pitchFamily="49" charset="0"/>
              </a:rPr>
              <a:t>, ex: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'];</a:t>
            </a: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endParaRPr lang="id-ID" sz="2400" dirty="0" smtClean="0"/>
          </a:p>
          <a:p>
            <a:pPr lvl="1">
              <a:lnSpc>
                <a:spcPct val="120000"/>
              </a:lnSpc>
            </a:pPr>
            <a:endParaRPr lang="id-ID" sz="2000" dirty="0" smtClean="0"/>
          </a:p>
        </p:txBody>
      </p:sp>
    </p:spTree>
    <p:extLst>
      <p:ext uri="{BB962C8B-B14F-4D97-AF65-F5344CB8AC3E}">
        <p14:creationId xmlns:p14="http://schemas.microsoft.com/office/powerpoint/2010/main" val="12349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HTML forms provide a way to send substantial data from the user to the server</a:t>
            </a:r>
            <a:r>
              <a:rPr lang="id-ID" sz="2400" dirty="0" smtClean="0"/>
              <a:t> </a:t>
            </a:r>
            <a:r>
              <a:rPr lang="en-US" sz="2400" dirty="0" smtClean="0"/>
              <a:t>where it can be</a:t>
            </a:r>
            <a:r>
              <a:rPr lang="id-ID" sz="2400" dirty="0" smtClean="0"/>
              <a:t> processed.</a:t>
            </a:r>
          </a:p>
          <a:p>
            <a:r>
              <a:rPr lang="en-US" sz="2400" dirty="0" smtClean="0"/>
              <a:t>Forms work in a two-step process. </a:t>
            </a:r>
            <a:endParaRPr lang="id-ID" sz="2400" dirty="0" smtClean="0"/>
          </a:p>
          <a:p>
            <a:pPr lvl="1"/>
            <a:r>
              <a:rPr lang="en-US" sz="2400" dirty="0" smtClean="0"/>
              <a:t>The form must be presented to the user. He then</a:t>
            </a:r>
            <a:r>
              <a:rPr lang="id-ID" sz="2400" dirty="0" smtClean="0"/>
              <a:t> </a:t>
            </a:r>
            <a:r>
              <a:rPr lang="en-US" sz="2400" dirty="0" smtClean="0"/>
              <a:t>enters information and submits the form. </a:t>
            </a:r>
            <a:endParaRPr lang="id-ID" sz="2400" dirty="0" smtClean="0"/>
          </a:p>
          <a:p>
            <a:pPr lvl="1"/>
            <a:r>
              <a:rPr lang="en-US" sz="2400" dirty="0" smtClean="0"/>
              <a:t>Every form has a target for what page to</a:t>
            </a:r>
            <a:r>
              <a:rPr lang="id-ID" sz="2400" dirty="0" smtClean="0"/>
              <a:t> </a:t>
            </a:r>
            <a:r>
              <a:rPr lang="en-US" sz="2400" dirty="0" smtClean="0"/>
              <a:t>load that will process the data when the user submits. processed. 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POST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en-US" sz="2000" dirty="0"/>
              <a:t> is an array of variables passed to the current script via the HTTP POST method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>
              <a:spcBef>
                <a:spcPts val="1200"/>
              </a:spcBef>
            </a:pPr>
            <a:r>
              <a:rPr lang="id-ID" sz="2000" dirty="0" smtClean="0"/>
              <a:t>I</a:t>
            </a:r>
            <a:r>
              <a:rPr lang="en-US" sz="2000" dirty="0" err="1" smtClean="0"/>
              <a:t>nformation</a:t>
            </a:r>
            <a:r>
              <a:rPr lang="en-US" sz="2000" dirty="0" smtClean="0"/>
              <a:t> </a:t>
            </a:r>
            <a:r>
              <a:rPr lang="en-US" sz="2000" dirty="0"/>
              <a:t>sent from a form with the POST method is </a:t>
            </a:r>
            <a:r>
              <a:rPr lang="en-US" sz="2000" b="1" dirty="0"/>
              <a:t>invisible to others</a:t>
            </a:r>
            <a:r>
              <a:rPr lang="en-US" sz="2000" dirty="0"/>
              <a:t> (all names/values are embedded within the body of the HTTP request</a:t>
            </a:r>
            <a:r>
              <a:rPr lang="en-US" sz="2000" dirty="0" smtClean="0"/>
              <a:t>)</a:t>
            </a:r>
            <a:endParaRPr lang="id-ID" sz="2000" dirty="0" smtClean="0"/>
          </a:p>
          <a:p>
            <a:pPr>
              <a:spcBef>
                <a:spcPts val="1200"/>
              </a:spcBef>
            </a:pPr>
            <a:r>
              <a:rPr lang="id-ID" sz="2000" dirty="0" smtClean="0"/>
              <a:t>There is</a:t>
            </a:r>
            <a:r>
              <a:rPr lang="en-US" sz="2000" dirty="0"/>
              <a:t> </a:t>
            </a:r>
            <a:r>
              <a:rPr lang="en-US" sz="2000" b="1" dirty="0"/>
              <a:t>no limits</a:t>
            </a:r>
            <a:r>
              <a:rPr lang="en-US" sz="2000" dirty="0"/>
              <a:t> on the amount of information to send.</a:t>
            </a:r>
          </a:p>
          <a:p>
            <a:pPr>
              <a:spcBef>
                <a:spcPts val="1200"/>
              </a:spcBef>
            </a:pPr>
            <a:r>
              <a:rPr lang="id-ID" sz="2000" dirty="0" smtClean="0"/>
              <a:t>S</a:t>
            </a:r>
            <a:r>
              <a:rPr lang="en-US" sz="2000" dirty="0" err="1" smtClean="0"/>
              <a:t>upports</a:t>
            </a:r>
            <a:r>
              <a:rPr lang="en-US" sz="2000" dirty="0" smtClean="0"/>
              <a:t> </a:t>
            </a:r>
            <a:r>
              <a:rPr lang="en-US" sz="2000" dirty="0"/>
              <a:t>advanced functionality such as support for multi-part binary input while uploading files to server.</a:t>
            </a:r>
          </a:p>
          <a:p>
            <a:pPr>
              <a:spcBef>
                <a:spcPts val="1200"/>
              </a:spcBef>
            </a:pPr>
            <a:r>
              <a:rPr lang="id-ID" sz="2000" dirty="0" smtClean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is not possible to bookmark the </a:t>
            </a:r>
            <a:r>
              <a:rPr lang="en-US" sz="2000" dirty="0" smtClean="0"/>
              <a:t>page</a:t>
            </a:r>
            <a:r>
              <a:rPr lang="id-ID" sz="2000" dirty="0" smtClean="0"/>
              <a:t> (</a:t>
            </a:r>
            <a:r>
              <a:rPr lang="en-US" sz="2000" dirty="0"/>
              <a:t>because the variables are not displayed in the URL</a:t>
            </a:r>
            <a:r>
              <a:rPr lang="id-ID" sz="2000" dirty="0" smtClean="0"/>
              <a:t>)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>
              <a:spcBef>
                <a:spcPts val="1200"/>
              </a:spcBef>
            </a:pPr>
            <a:r>
              <a:rPr lang="id-ID" sz="2000" dirty="0"/>
              <a:t>A form field value can be access by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$_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[field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id-ID" sz="2000" dirty="0">
                <a:cs typeface="Courier New" pitchFamily="49" charset="0"/>
              </a:rPr>
              <a:t>, ex: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$_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'name'];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297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Accessing Submitted Form Values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$_POST[field]</a:t>
            </a:r>
            <a:r>
              <a:rPr lang="en-US" sz="2400" dirty="0" smtClean="0"/>
              <a:t> is used to access a field when using</a:t>
            </a:r>
            <a:r>
              <a:rPr lang="id-ID" sz="2400" dirty="0" smtClean="0"/>
              <a:t> </a:t>
            </a:r>
            <a:r>
              <a:rPr lang="en-US" sz="2400" dirty="0" smtClean="0"/>
              <a:t>the POST field submission.</a:t>
            </a:r>
            <a:endParaRPr lang="id-ID" sz="2400" dirty="0" smtClean="0"/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[field] </a:t>
            </a:r>
            <a:r>
              <a:rPr lang="en-US" sz="2400" dirty="0" smtClean="0"/>
              <a:t>is used to access a field when using</a:t>
            </a:r>
            <a:r>
              <a:rPr lang="id-ID" sz="2400" dirty="0" smtClean="0"/>
              <a:t> </a:t>
            </a:r>
            <a:r>
              <a:rPr lang="en-US" sz="2400" dirty="0" smtClean="0"/>
              <a:t>the </a:t>
            </a:r>
            <a:r>
              <a:rPr lang="id-ID" sz="2400" dirty="0" smtClean="0"/>
              <a:t>GET</a:t>
            </a:r>
            <a:r>
              <a:rPr lang="en-US" sz="2400" dirty="0" smtClean="0"/>
              <a:t> field submission.</a:t>
            </a:r>
            <a:endParaRPr lang="id-ID" sz="2400" dirty="0" smtClean="0"/>
          </a:p>
          <a:p>
            <a:r>
              <a:rPr lang="id-ID" sz="2400" dirty="0" smtClean="0"/>
              <a:t>Ex: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$name = $_POST['name'];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$address = $_POST['address'];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$gender = $_POST['gender'];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$email = $_POST['email'];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$city = $_POST['city'];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Working with Multiple Values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Use array to catch multiple values, ex: from checkboxes or select.</a:t>
            </a:r>
          </a:p>
          <a:p>
            <a:pPr>
              <a:buNone/>
            </a:pPr>
            <a:endParaRPr lang="id-ID" sz="2400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hobby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$_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hobby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"];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(!empty($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hobby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echo "The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hobbies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selected are: "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hobby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 $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hobby_item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echo '&lt;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/&gt;'.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htmlentities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hobby_item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 algn="ctr">
              <a:buNone/>
            </a:pPr>
            <a:r>
              <a:rPr lang="id-ID" sz="4800" dirty="0" smtClean="0"/>
              <a:t>Validating User Input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Validating User Input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Whenever you are taking data from</a:t>
            </a:r>
            <a:r>
              <a:rPr lang="id-ID" sz="2400" dirty="0" smtClean="0"/>
              <a:t> </a:t>
            </a:r>
            <a:r>
              <a:rPr lang="en-US" sz="2400" dirty="0" smtClean="0"/>
              <a:t>a user, you should always validate it. </a:t>
            </a:r>
            <a:endParaRPr lang="id-ID" sz="2400" dirty="0" smtClean="0"/>
          </a:p>
          <a:p>
            <a:r>
              <a:rPr lang="en-US" sz="2400" dirty="0" smtClean="0"/>
              <a:t>If you do</a:t>
            </a:r>
            <a:r>
              <a:rPr lang="id-ID" sz="2400" dirty="0" smtClean="0"/>
              <a:t> </a:t>
            </a:r>
            <a:r>
              <a:rPr lang="en-US" sz="2400" dirty="0" smtClean="0"/>
              <a:t>not validate the user’s input, it can cause many problems—including possible security risks.</a:t>
            </a:r>
            <a:endParaRPr lang="id-ID" sz="2400" dirty="0" smtClean="0"/>
          </a:p>
          <a:p>
            <a:r>
              <a:rPr lang="id-ID" sz="2400" dirty="0" smtClean="0"/>
              <a:t>Form validation </a:t>
            </a:r>
          </a:p>
          <a:p>
            <a:pPr lvl="1"/>
            <a:r>
              <a:rPr lang="id-ID" sz="2400" dirty="0" smtClean="0"/>
              <a:t>Client side validation</a:t>
            </a:r>
          </a:p>
          <a:p>
            <a:pPr lvl="1"/>
            <a:r>
              <a:rPr lang="id-ID" sz="2400" dirty="0" smtClean="0"/>
              <a:t>Server side validation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Client-Side validation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id-ID" sz="2400" dirty="0" smtClean="0"/>
              <a:t>Using some new input types and attributes in HTML 5</a:t>
            </a:r>
          </a:p>
          <a:p>
            <a:pPr lvl="1">
              <a:lnSpc>
                <a:spcPct val="110000"/>
              </a:lnSpc>
            </a:pPr>
            <a:r>
              <a:rPr lang="id-ID" sz="2400" dirty="0" smtClean="0"/>
              <a:t>HTML input type </a:t>
            </a:r>
            <a:r>
              <a:rPr lang="id-ID" sz="2400" dirty="0" smtClean="0">
                <a:sym typeface="Wingdings" pitchFamily="2" charset="2"/>
              </a:rPr>
              <a:t>: number, email, url, range, datetime, tel, etc.</a:t>
            </a:r>
            <a:endParaRPr lang="id-ID" sz="2400" dirty="0" smtClean="0"/>
          </a:p>
          <a:p>
            <a:pPr lvl="1">
              <a:lnSpc>
                <a:spcPct val="110000"/>
              </a:lnSpc>
            </a:pPr>
            <a:r>
              <a:rPr lang="id-ID" sz="2400" dirty="0" smtClean="0"/>
              <a:t>The required attribute :</a:t>
            </a:r>
            <a:r>
              <a:rPr lang="id-ID" sz="2400" dirty="0" smtClean="0">
                <a:sym typeface="Wingdings" pitchFamily="2" charset="2"/>
              </a:rPr>
              <a:t> </a:t>
            </a:r>
            <a:r>
              <a:rPr lang="id-ID" sz="2400" dirty="0" smtClean="0"/>
              <a:t>specifies that an input field must be filled out before submitting the form. </a:t>
            </a:r>
          </a:p>
          <a:p>
            <a:pPr lvl="1">
              <a:lnSpc>
                <a:spcPct val="110000"/>
              </a:lnSpc>
            </a:pPr>
            <a:r>
              <a:rPr lang="id-ID" sz="2400" dirty="0" smtClean="0"/>
              <a:t>The pattern attribute specifies a regular expression that the &lt;input&gt; element's value is checked against.</a:t>
            </a:r>
          </a:p>
          <a:p>
            <a:pPr lvl="1">
              <a:lnSpc>
                <a:spcPct val="110000"/>
              </a:lnSpc>
            </a:pPr>
            <a:r>
              <a:rPr lang="id-ID" sz="2400" dirty="0" smtClean="0"/>
              <a:t>Limitation: Some of browser do not support those input types or attibutes.</a:t>
            </a:r>
          </a:p>
          <a:p>
            <a:pPr lvl="1">
              <a:lnSpc>
                <a:spcPct val="110000"/>
              </a:lnSpc>
            </a:pPr>
            <a:r>
              <a:rPr lang="id-ID" sz="2400" dirty="0" smtClean="0"/>
              <a:t>Example: Safari browser doesn’t support required and pattern attributes.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Client-Side validation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id-ID" sz="2200" dirty="0" smtClean="0"/>
              <a:t>Using Javascript</a:t>
            </a:r>
          </a:p>
          <a:p>
            <a:pPr lvl="1">
              <a:lnSpc>
                <a:spcPct val="110000"/>
              </a:lnSpc>
            </a:pPr>
            <a:r>
              <a:rPr lang="id-ID" sz="2200" dirty="0" smtClean="0"/>
              <a:t>You can use javascript to </a:t>
            </a:r>
            <a:r>
              <a:rPr lang="en-US" sz="2200" dirty="0" smtClean="0"/>
              <a:t>check fields and alerting the user to a problem</a:t>
            </a:r>
            <a:r>
              <a:rPr lang="id-ID" sz="2200" dirty="0" smtClean="0"/>
              <a:t> </a:t>
            </a:r>
            <a:r>
              <a:rPr lang="en-US" sz="2200" dirty="0" smtClean="0"/>
              <a:t>before the data is submitted to the server. </a:t>
            </a:r>
            <a:endParaRPr lang="id-ID" sz="2200" dirty="0" smtClean="0"/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The validation</a:t>
            </a:r>
            <a:r>
              <a:rPr lang="id-ID" sz="2200" dirty="0" smtClean="0"/>
              <a:t> </a:t>
            </a:r>
            <a:r>
              <a:rPr lang="en-US" sz="2200" dirty="0" smtClean="0"/>
              <a:t>can be as simple as checking for an empty field, or it can do more complex checks</a:t>
            </a:r>
            <a:r>
              <a:rPr lang="id-ID" sz="2200" dirty="0" smtClean="0"/>
              <a:t> </a:t>
            </a:r>
            <a:r>
              <a:rPr lang="en-US" sz="2200" dirty="0" smtClean="0"/>
              <a:t>such as validating an email address</a:t>
            </a:r>
            <a:r>
              <a:rPr lang="id-ID" sz="2200" dirty="0" smtClean="0"/>
              <a:t> (using regular expression)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Although JavaScript provides immediate feedback to a user if a field</a:t>
            </a:r>
            <a:r>
              <a:rPr lang="id-ID" sz="2200" dirty="0" smtClean="0"/>
              <a:t> </a:t>
            </a:r>
            <a:r>
              <a:rPr lang="en-US" sz="2200" dirty="0" smtClean="0"/>
              <a:t>doesn’t pass validation, it shouldn’t be relied on as the only validation</a:t>
            </a:r>
            <a:r>
              <a:rPr lang="id-ID" sz="2200" dirty="0" smtClean="0"/>
              <a:t> </a:t>
            </a:r>
            <a:r>
              <a:rPr lang="en-US" sz="2200" dirty="0" smtClean="0"/>
              <a:t>method. </a:t>
            </a:r>
            <a:endParaRPr lang="id-ID" sz="2200" dirty="0" smtClean="0"/>
          </a:p>
          <a:p>
            <a:pPr lvl="1">
              <a:lnSpc>
                <a:spcPct val="11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Your PHP code should always perform the final validation</a:t>
            </a:r>
            <a:r>
              <a:rPr lang="id-ID" sz="2200" dirty="0" smtClean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Server-Side Validation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200" dirty="0" smtClean="0"/>
              <a:t>Using PHP code to validate user input data.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d-ID" sz="2200" dirty="0" smtClean="0"/>
              <a:t>S</a:t>
            </a:r>
            <a:r>
              <a:rPr lang="en-US" sz="2200" dirty="0" smtClean="0"/>
              <a:t>trip</a:t>
            </a:r>
            <a:r>
              <a:rPr lang="id-ID" sz="2200" dirty="0" smtClean="0"/>
              <a:t>e</a:t>
            </a:r>
            <a:r>
              <a:rPr lang="en-US" sz="2200" dirty="0" smtClean="0"/>
              <a:t> any whitespace that the user might have inadvertently</a:t>
            </a:r>
            <a:r>
              <a:rPr lang="id-ID" sz="2200" dirty="0" smtClean="0"/>
              <a:t> </a:t>
            </a:r>
            <a:r>
              <a:rPr lang="en-US" sz="2200" dirty="0" smtClean="0"/>
              <a:t>entered at the </a:t>
            </a:r>
            <a:r>
              <a:rPr lang="id-ID" sz="2200" dirty="0" smtClean="0"/>
              <a:t>input form by using 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trim() </a:t>
            </a:r>
            <a:r>
              <a:rPr lang="id-ID" sz="2200" dirty="0" smtClean="0"/>
              <a:t>function.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Remove backslashes (\) from the user input data </a:t>
            </a:r>
            <a:r>
              <a:rPr lang="id-ID" sz="2200" dirty="0" smtClean="0"/>
              <a:t>by using </a:t>
            </a:r>
            <a:r>
              <a:rPr lang="en-US" sz="2200" dirty="0" smtClean="0"/>
              <a:t>the PHP </a:t>
            </a:r>
            <a:r>
              <a:rPr lang="en-US" sz="2200" dirty="0" err="1" smtClean="0"/>
              <a:t>stripslashes</a:t>
            </a:r>
            <a:r>
              <a:rPr lang="en-US" sz="2200" dirty="0" smtClean="0"/>
              <a:t>() function</a:t>
            </a:r>
            <a:r>
              <a:rPr lang="id-ID" sz="2200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Verify</a:t>
            </a:r>
            <a:r>
              <a:rPr lang="id-ID" sz="2200" dirty="0" smtClean="0"/>
              <a:t> that the value is not empty.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d-ID" sz="2200" dirty="0" smtClean="0"/>
              <a:t>Use 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htmlspecialchars()</a:t>
            </a:r>
            <a:r>
              <a:rPr lang="id-ID" sz="2200" dirty="0" smtClean="0"/>
              <a:t> function</a:t>
            </a:r>
            <a:r>
              <a:rPr lang="en-US" sz="2200" dirty="0" smtClean="0"/>
              <a:t> </a:t>
            </a:r>
            <a:r>
              <a:rPr lang="id-ID" sz="2200" dirty="0" smtClean="0"/>
              <a:t>to</a:t>
            </a:r>
            <a:r>
              <a:rPr lang="en-US" sz="2200" dirty="0" smtClean="0"/>
              <a:t> converts special characters to HTML entities.</a:t>
            </a:r>
            <a:endParaRPr lang="id-ID" sz="22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d-ID" sz="2200" dirty="0" smtClean="0"/>
              <a:t>Use </a:t>
            </a:r>
            <a:r>
              <a:rPr lang="en-US" sz="2200" dirty="0" smtClean="0"/>
              <a:t>regular expression </a:t>
            </a:r>
            <a:r>
              <a:rPr lang="id-ID" sz="2200" dirty="0" smtClean="0"/>
              <a:t>(p</a:t>
            </a:r>
            <a:r>
              <a:rPr lang="en-US" sz="2200" dirty="0" err="1" smtClean="0"/>
              <a:t>attern</a:t>
            </a:r>
            <a:r>
              <a:rPr lang="en-US" sz="2200" dirty="0" smtClean="0"/>
              <a:t> matching</a:t>
            </a:r>
            <a:r>
              <a:rPr lang="id-ID" sz="2200" dirty="0" smtClean="0"/>
              <a:t>)</a:t>
            </a:r>
            <a:r>
              <a:rPr lang="en-US" sz="2200" dirty="0" smtClean="0"/>
              <a:t> to build expressions that match</a:t>
            </a:r>
            <a:r>
              <a:rPr lang="id-ID" sz="2200" dirty="0" smtClean="0"/>
              <a:t> </a:t>
            </a:r>
            <a:r>
              <a:rPr lang="en-US" sz="2200" dirty="0" smtClean="0"/>
              <a:t>strings. </a:t>
            </a:r>
            <a:endParaRPr lang="id-ID" sz="22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d-ID" sz="2200" dirty="0" smtClean="0"/>
              <a:t>Use filter_far function to </a:t>
            </a:r>
            <a:r>
              <a:rPr lang="en-US" sz="2200" dirty="0" smtClean="0"/>
              <a:t>validate and filter data coming from insecure sources, like user input</a:t>
            </a:r>
            <a:r>
              <a:rPr lang="id-ID" sz="2200" dirty="0" smtClean="0"/>
              <a:t>.</a:t>
            </a:r>
            <a:endParaRPr lang="id-ID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Courier New" pitchFamily="49" charset="0"/>
                <a:cs typeface="Courier New" pitchFamily="49" charset="0"/>
              </a:rPr>
              <a:t>trim()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trim() </a:t>
            </a:r>
          </a:p>
          <a:p>
            <a:r>
              <a:rPr lang="en-US" sz="2400" dirty="0" smtClean="0"/>
              <a:t>Strip whitespace (or other characters) from the beginning and end of a string</a:t>
            </a:r>
            <a:endParaRPr lang="id-ID" sz="2400" dirty="0" smtClean="0"/>
          </a:p>
          <a:p>
            <a:r>
              <a:rPr lang="id-ID" sz="2400" dirty="0" smtClean="0"/>
              <a:t>Ex: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$text   = "\t\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tThese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are a few words :) ...  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echo trim($text);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2400" dirty="0" smtClean="0"/>
              <a:t>	Output: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These are a few words :) ...</a:t>
            </a: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 smtClean="0"/>
              <a:t> function removes backslashes added by the</a:t>
            </a:r>
            <a:r>
              <a:rPr lang="id-ID" sz="2200" dirty="0" smtClean="0"/>
              <a:t> 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addslashes()</a:t>
            </a:r>
            <a:r>
              <a:rPr lang="en-US" sz="2200" dirty="0" smtClean="0"/>
              <a:t> function.</a:t>
            </a:r>
          </a:p>
          <a:p>
            <a:r>
              <a:rPr lang="en-US" sz="2200" dirty="0" smtClean="0"/>
              <a:t>This function can be used to clean up data retrieved from a database or from an HTML form.</a:t>
            </a:r>
            <a:endParaRPr lang="id-ID" sz="2200" dirty="0" smtClean="0"/>
          </a:p>
          <a:p>
            <a:r>
              <a:rPr lang="id-ID" sz="2200" dirty="0" smtClean="0"/>
              <a:t>Ex:</a:t>
            </a:r>
          </a:p>
          <a:p>
            <a:pPr>
              <a:buNone/>
            </a:pPr>
            <a:r>
              <a:rPr lang="id-ID" sz="2200" dirty="0" smtClean="0"/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("Who\'s Peter Griffin?");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id-ID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sz="2200" dirty="0" smtClean="0"/>
              <a:t>Output:</a:t>
            </a:r>
          </a:p>
          <a:p>
            <a:pPr>
              <a:buNone/>
            </a:pPr>
            <a:r>
              <a:rPr lang="id-ID" sz="2200" dirty="0" smtClean="0"/>
              <a:t>	 </a:t>
            </a:r>
            <a:r>
              <a:rPr lang="id-ID" sz="2200" dirty="0" smtClean="0">
                <a:latin typeface="Courier New" pitchFamily="49" charset="0"/>
                <a:cs typeface="Courier New" pitchFamily="49" charset="0"/>
              </a:rPr>
              <a:t>Who's Peter Griffin? 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id-ID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Building a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Every form must have these basic components:</a:t>
            </a:r>
          </a:p>
          <a:p>
            <a:pPr lvl="1"/>
            <a:r>
              <a:rPr lang="en-US" sz="2600" dirty="0" smtClean="0"/>
              <a:t>The submission type defined with the </a:t>
            </a:r>
            <a:r>
              <a:rPr lang="en-US" sz="2600" dirty="0" smtClean="0">
                <a:solidFill>
                  <a:srgbClr val="0070C0"/>
                </a:solidFill>
              </a:rPr>
              <a:t>method</a:t>
            </a:r>
            <a:r>
              <a:rPr lang="en-US" sz="2600" dirty="0" smtClean="0"/>
              <a:t> keyword</a:t>
            </a:r>
            <a:endParaRPr lang="id-ID" sz="2600" dirty="0" smtClean="0"/>
          </a:p>
          <a:p>
            <a:pPr lvl="2"/>
            <a:r>
              <a:rPr lang="id-ID" sz="2200" dirty="0" smtClean="0"/>
              <a:t>GET : will be displayed at url.</a:t>
            </a:r>
          </a:p>
          <a:p>
            <a:pPr lvl="2"/>
            <a:r>
              <a:rPr lang="id-ID" sz="2200" dirty="0" smtClean="0"/>
              <a:t>POST : will not be displayed at url.</a:t>
            </a:r>
            <a:endParaRPr lang="en-US" sz="2200" dirty="0" smtClean="0"/>
          </a:p>
          <a:p>
            <a:pPr lvl="1"/>
            <a:r>
              <a:rPr lang="en-US" sz="2600" dirty="0" smtClean="0"/>
              <a:t>One or more </a:t>
            </a:r>
            <a:r>
              <a:rPr lang="en-US" sz="2600" dirty="0" smtClean="0">
                <a:solidFill>
                  <a:srgbClr val="0070C0"/>
                </a:solidFill>
              </a:rPr>
              <a:t>input elements</a:t>
            </a:r>
            <a:r>
              <a:rPr lang="en-US" sz="2600" dirty="0" smtClean="0"/>
              <a:t> defined with the input tag</a:t>
            </a:r>
            <a:r>
              <a:rPr lang="id-ID" sz="2600" dirty="0" smtClean="0"/>
              <a:t>.</a:t>
            </a:r>
            <a:endParaRPr lang="en-US" sz="2600" dirty="0" smtClean="0"/>
          </a:p>
          <a:p>
            <a:pPr lvl="1"/>
            <a:r>
              <a:rPr lang="en-US" sz="2600" dirty="0" smtClean="0"/>
              <a:t>The destination to go to when submitted defined with the </a:t>
            </a:r>
            <a:r>
              <a:rPr lang="en-US" sz="2600" dirty="0" smtClean="0">
                <a:solidFill>
                  <a:srgbClr val="0070C0"/>
                </a:solidFill>
              </a:rPr>
              <a:t>action</a:t>
            </a:r>
            <a:r>
              <a:rPr lang="en-US" sz="2600" dirty="0" smtClean="0"/>
              <a:t> keyword</a:t>
            </a:r>
            <a:r>
              <a:rPr lang="id-ID" sz="2600" dirty="0" smtClean="0"/>
              <a:t>.</a:t>
            </a:r>
            <a:endParaRPr lang="id-ID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Check Empty Value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test_input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($_POST['name']);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 ($name == ''){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error_name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"Name is required";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id-ID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isset</a:t>
            </a:r>
            <a:r>
              <a:rPr lang="en-US" dirty="0" smtClean="0"/>
              <a:t>() </a:t>
            </a:r>
            <a:r>
              <a:rPr lang="en-US" dirty="0" err="1" smtClean="0"/>
              <a:t>vs</a:t>
            </a:r>
            <a:r>
              <a:rPr lang="en-US" dirty="0" smtClean="0"/>
              <a:t> empty()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dirty="0" smtClean="0"/>
              <a:t> — Determine if a variable is set and is not NULL</a:t>
            </a:r>
          </a:p>
          <a:p>
            <a:pPr fontAlgn="base">
              <a:spcAft>
                <a:spcPts val="1200"/>
              </a:spcAft>
              <a:buNone/>
            </a:pPr>
            <a:r>
              <a:rPr lang="id-ID" sz="2000" dirty="0" smtClean="0"/>
              <a:t>	</a:t>
            </a:r>
            <a:r>
              <a:rPr lang="en-US" sz="2000" dirty="0" smtClean="0"/>
              <a:t>It returns </a:t>
            </a:r>
            <a:r>
              <a:rPr lang="en-US" sz="2000" b="1" dirty="0" smtClean="0"/>
              <a:t>true</a:t>
            </a:r>
            <a:r>
              <a:rPr lang="en-US" sz="2000" dirty="0" smtClean="0"/>
              <a:t> only when the variable is </a:t>
            </a:r>
            <a:r>
              <a:rPr lang="en-US" sz="2000" b="1" dirty="0" smtClean="0"/>
              <a:t>not null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sz="2000" dirty="0" smtClean="0"/>
              <a:t> — Determine whether a variable is empty</a:t>
            </a:r>
          </a:p>
          <a:p>
            <a:r>
              <a:rPr lang="id-ID" sz="2000" dirty="0" smtClean="0"/>
              <a:t>It r</a:t>
            </a:r>
            <a:r>
              <a:rPr lang="en-US" sz="2000" dirty="0" err="1" smtClean="0"/>
              <a:t>eturns</a:t>
            </a:r>
            <a:r>
              <a:rPr lang="en-US" sz="2000" dirty="0" smtClean="0"/>
              <a:t> FALSE if </a:t>
            </a:r>
            <a:r>
              <a:rPr lang="en-US" sz="2000" dirty="0" err="1" smtClean="0"/>
              <a:t>var</a:t>
            </a:r>
            <a:r>
              <a:rPr lang="en-US" sz="2000" dirty="0" smtClean="0"/>
              <a:t> exists and has a non-empty, non-zero value. Otherwise returns TRUE.</a:t>
            </a:r>
          </a:p>
          <a:p>
            <a:pPr>
              <a:buNone/>
            </a:pPr>
            <a:r>
              <a:rPr lang="id-ID" sz="2000" dirty="0" smtClean="0"/>
              <a:t>	</a:t>
            </a:r>
            <a:r>
              <a:rPr lang="en-US" sz="2000" dirty="0" smtClean="0"/>
              <a:t>The following things are considered to be empty: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"" (an empty string)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0 (0 as an integer)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0.0 (0 as a float)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"0" (0 as a string)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NULL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FALSE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array() (an empty array)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$</a:t>
            </a:r>
            <a:r>
              <a:rPr lang="en-US" sz="1800" dirty="0" err="1" smtClean="0"/>
              <a:t>var</a:t>
            </a:r>
            <a:r>
              <a:rPr lang="en-US" sz="1800" dirty="0" smtClean="0"/>
              <a:t>; (a variable declared, but without a value)</a:t>
            </a:r>
          </a:p>
          <a:p>
            <a:pPr>
              <a:spcAft>
                <a:spcPts val="1200"/>
              </a:spcAft>
            </a:pP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isset</a:t>
            </a:r>
            <a:r>
              <a:rPr lang="en-US" dirty="0" smtClean="0"/>
              <a:t>() </a:t>
            </a:r>
            <a:r>
              <a:rPr lang="en-US" dirty="0" err="1" smtClean="0"/>
              <a:t>vs</a:t>
            </a:r>
            <a:r>
              <a:rPr lang="en-US" dirty="0" smtClean="0"/>
              <a:t> empty()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588" indent="-15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= 0;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 Evaluates to true because 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is empty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 (empty($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 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echo '$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is either 0, empty, or not set at all';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 Evaluates as true because 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is set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 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 {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echo '$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is set even though it is empty';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is_null()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is_null</a:t>
            </a:r>
            <a:r>
              <a:rPr lang="en-US" sz="2400" dirty="0" smtClean="0"/>
              <a:t> — Finds whether a variable is NULL</a:t>
            </a:r>
            <a:endParaRPr lang="id-ID" sz="2400" dirty="0" smtClean="0"/>
          </a:p>
          <a:p>
            <a:pPr fontAlgn="base"/>
            <a:r>
              <a:rPr lang="id-ID" sz="2400" dirty="0" smtClean="0"/>
              <a:t>I</a:t>
            </a:r>
            <a:r>
              <a:rPr lang="en-US" sz="2400" dirty="0" smtClean="0"/>
              <a:t>t returns </a:t>
            </a:r>
            <a:r>
              <a:rPr lang="en-US" sz="2400" b="1" dirty="0" smtClean="0"/>
              <a:t>true</a:t>
            </a:r>
            <a:r>
              <a:rPr lang="en-US" sz="2400" dirty="0" smtClean="0"/>
              <a:t> only when the variable is </a:t>
            </a:r>
            <a:r>
              <a:rPr lang="en-US" sz="2400" b="1" dirty="0" smtClean="0"/>
              <a:t>null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fontAlgn="base"/>
            <a:r>
              <a:rPr lang="en-US" sz="2400" dirty="0" err="1" smtClean="0"/>
              <a:t>is_null</a:t>
            </a:r>
            <a:r>
              <a:rPr lang="en-US" sz="2400" dirty="0" smtClean="0"/>
              <a:t>() is opposite of </a:t>
            </a:r>
            <a:r>
              <a:rPr lang="en-US" sz="2400" dirty="0" err="1" smtClean="0"/>
              <a:t>isset</a:t>
            </a:r>
            <a:r>
              <a:rPr lang="en-US" sz="2400" dirty="0" smtClean="0"/>
              <a:t>(), except for one difference that </a:t>
            </a:r>
            <a:r>
              <a:rPr lang="en-US" sz="2400" dirty="0" err="1" smtClean="0"/>
              <a:t>isset</a:t>
            </a:r>
            <a:r>
              <a:rPr lang="en-US" sz="2400" dirty="0" smtClean="0"/>
              <a:t>() can be applied to unknown variables, but </a:t>
            </a:r>
            <a:r>
              <a:rPr lang="en-US" sz="2400" dirty="0" err="1" smtClean="0"/>
              <a:t>is_null</a:t>
            </a:r>
            <a:r>
              <a:rPr lang="en-US" sz="2400" dirty="0" smtClean="0"/>
              <a:t>() only to declared variables.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Regular Expression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Regular expressions allow you to perform</a:t>
            </a:r>
            <a:r>
              <a:rPr lang="id-ID" sz="2400" dirty="0" smtClean="0"/>
              <a:t> </a:t>
            </a:r>
            <a:r>
              <a:rPr lang="en-US" sz="2400" dirty="0" smtClean="0"/>
              <a:t>searching tasks such as separating out a certain tag for an incoming text file or</a:t>
            </a:r>
            <a:r>
              <a:rPr lang="id-ID" sz="2400" dirty="0" smtClean="0"/>
              <a:t> </a:t>
            </a:r>
            <a:r>
              <a:rPr lang="en-US" sz="2400" dirty="0" smtClean="0"/>
              <a:t>validating user input such as an email address.</a:t>
            </a:r>
            <a:endParaRPr lang="id-ID" sz="2400" dirty="0" smtClean="0"/>
          </a:p>
          <a:p>
            <a:r>
              <a:rPr lang="id-ID" sz="2400" dirty="0" smtClean="0"/>
              <a:t>Ex:</a:t>
            </a:r>
          </a:p>
          <a:p>
            <a:pPr marL="401638" lvl="1" indent="-1588">
              <a:buNone/>
            </a:pPr>
            <a:r>
              <a:rPr lang="id-ID" sz="20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("/^[a-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-Z ]*$/",$name)) {</a:t>
            </a:r>
          </a:p>
          <a:p>
            <a:pPr marL="401638" lvl="1" indent="-1588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error_name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"Only letters and white space allowed";</a:t>
            </a:r>
          </a:p>
          <a:p>
            <a:pPr marL="401638" lvl="1" indent="-1588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filter_var()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filter_var() function </a:t>
            </a:r>
            <a:r>
              <a:rPr lang="en-US" sz="2400" dirty="0" smtClean="0"/>
              <a:t>is used to validate and filter data coming from insecure sources, like user input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filter_var() function  </a:t>
            </a:r>
            <a:r>
              <a:rPr lang="en-US" sz="2400" dirty="0" smtClean="0"/>
              <a:t>filters a variable with the specified filter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Ex: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id-ID" sz="2100" dirty="0" smtClean="0">
                <a:latin typeface="Courier New" pitchFamily="49" charset="0"/>
                <a:cs typeface="Courier New" pitchFamily="49" charset="0"/>
              </a:rPr>
              <a:t>if (!filter_var($email, FILTER_VALIDATE_EMAIL)) {</a:t>
            </a:r>
          </a:p>
          <a:p>
            <a:pPr indent="14288">
              <a:buNone/>
            </a:pPr>
            <a:r>
              <a:rPr lang="id-ID" sz="2100" dirty="0" smtClean="0">
                <a:latin typeface="Courier New" pitchFamily="49" charset="0"/>
                <a:cs typeface="Courier New" pitchFamily="49" charset="0"/>
              </a:rPr>
              <a:t>    $error_email = "Invalid email format";</a:t>
            </a:r>
          </a:p>
          <a:p>
            <a:pPr indent="14288">
              <a:buNone/>
            </a:pPr>
            <a:r>
              <a:rPr lang="id-ID" sz="2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sz="2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PHP Validate Filters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600200"/>
          <a:ext cx="8715436" cy="4837616"/>
        </p:xfrm>
        <a:graphic>
          <a:graphicData uri="http://schemas.openxmlformats.org/drawingml/2006/table">
            <a:tbl>
              <a:tblPr/>
              <a:tblGrid>
                <a:gridCol w="3714776"/>
                <a:gridCol w="5000660"/>
              </a:tblGrid>
              <a:tr h="24186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solidFill>
                            <a:srgbClr val="FFFFFF"/>
                          </a:solidFill>
                          <a:latin typeface="verdana"/>
                        </a:rPr>
                        <a:t>ID Name</a:t>
                      </a:r>
                    </a:p>
                  </a:txBody>
                  <a:tcPr marL="20851" marR="20851" marT="20851" marB="2085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solidFill>
                            <a:srgbClr val="FFFFFF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20851" marR="20851" marT="20851" marB="2085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86801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solidFill>
                            <a:srgbClr val="404040"/>
                          </a:solidFill>
                          <a:latin typeface="verdana"/>
                          <a:hlinkClick r:id="rId2"/>
                        </a:rPr>
                        <a:t>FILTER_VALIDATE_BOOLEAN</a:t>
                      </a:r>
                      <a:endParaRPr lang="id-ID" sz="1800">
                        <a:latin typeface="verdana"/>
                      </a:endParaRP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latin typeface="verdana"/>
                        </a:rPr>
                        <a:t>Return TRUE for "1", "true", "on" and "yes", FALSE for "0", "false", "off", "no", and "", NULL otherwise</a:t>
                      </a: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468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solidFill>
                            <a:srgbClr val="404040"/>
                          </a:solidFill>
                          <a:latin typeface="verdana"/>
                          <a:hlinkClick r:id="rId3"/>
                        </a:rPr>
                        <a:t>FILTER_VALIDATE_EMAIL</a:t>
                      </a:r>
                      <a:endParaRPr lang="id-ID" sz="1800">
                        <a:latin typeface="verdana"/>
                      </a:endParaRP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Validate value as e-mail</a:t>
                      </a: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7468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solidFill>
                            <a:srgbClr val="404040"/>
                          </a:solidFill>
                          <a:latin typeface="verdana"/>
                          <a:hlinkClick r:id="rId4"/>
                        </a:rPr>
                        <a:t>FILTER_VALIDATE_FLOAT</a:t>
                      </a:r>
                      <a:endParaRPr lang="id-ID" sz="1800">
                        <a:latin typeface="verdana"/>
                      </a:endParaRP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latin typeface="verdana"/>
                        </a:rPr>
                        <a:t>Validate value as float</a:t>
                      </a: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196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solidFill>
                            <a:srgbClr val="404040"/>
                          </a:solidFill>
                          <a:latin typeface="verdana"/>
                          <a:hlinkClick r:id="rId5"/>
                        </a:rPr>
                        <a:t>FILTER_VALIDATE_INT</a:t>
                      </a:r>
                      <a:endParaRPr lang="id-ID" sz="1800">
                        <a:latin typeface="verdana"/>
                      </a:endParaRP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latin typeface="verdana"/>
                        </a:rPr>
                        <a:t>Validate value as integer, optionally from the specified range</a:t>
                      </a: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solidFill>
                            <a:srgbClr val="404040"/>
                          </a:solidFill>
                          <a:latin typeface="verdana"/>
                          <a:hlinkClick r:id="rId6"/>
                        </a:rPr>
                        <a:t>FILTER_VALIDATE_IP</a:t>
                      </a:r>
                      <a:endParaRPr lang="id-ID" sz="1800">
                        <a:latin typeface="verdana"/>
                      </a:endParaRP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latin typeface="verdana"/>
                        </a:rPr>
                        <a:t>Validate value as IP address, optionally only IPv4 or IPv6 or not from private or reserved ranges</a:t>
                      </a: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solidFill>
                            <a:srgbClr val="404040"/>
                          </a:solidFill>
                          <a:latin typeface="verdana"/>
                          <a:hlinkClick r:id="rId7"/>
                        </a:rPr>
                        <a:t>FILTER_VALIDATE_REGEXP</a:t>
                      </a:r>
                      <a:endParaRPr lang="id-ID" sz="1800">
                        <a:latin typeface="verdana"/>
                      </a:endParaRP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latin typeface="verdana"/>
                        </a:rPr>
                        <a:t>Validate value against regexp, a Perl-compatible regular expression</a:t>
                      </a: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97634">
                <a:tc>
                  <a:txBody>
                    <a:bodyPr/>
                    <a:lstStyle/>
                    <a:p>
                      <a:pPr fontAlgn="t"/>
                      <a:r>
                        <a:rPr lang="id-ID" sz="1800">
                          <a:solidFill>
                            <a:srgbClr val="404040"/>
                          </a:solidFill>
                          <a:latin typeface="verdana"/>
                          <a:hlinkClick r:id="rId8"/>
                        </a:rPr>
                        <a:t>FILTER_VALIDATE_URL</a:t>
                      </a:r>
                      <a:endParaRPr lang="id-ID" sz="1800">
                        <a:latin typeface="verdana"/>
                      </a:endParaRP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latin typeface="verdana"/>
                        </a:rPr>
                        <a:t>Validate value as URL, optionally with required components</a:t>
                      </a:r>
                    </a:p>
                  </a:txBody>
                  <a:tcPr marL="34751" marR="34751" marT="48651" marB="4865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Repopulating The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2400" dirty="0" smtClean="0"/>
              <a:t>Modify the input form, fill the value attribute with the data inserted by user.</a:t>
            </a:r>
          </a:p>
          <a:p>
            <a:pPr>
              <a:lnSpc>
                <a:spcPct val="110000"/>
              </a:lnSpc>
            </a:pPr>
            <a:r>
              <a:rPr lang="id-ID" sz="2400" dirty="0" smtClean="0"/>
              <a:t>Ex: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	Input type: text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	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$name = $_POST[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&lt;input type="text" name="name" size="30"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="50" placeholder="Name (max 50 characters)" autofocus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value="&lt;?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echo $name;?&gt;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Repopulating The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2400" dirty="0" smtClean="0"/>
              <a:t>Text area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$addres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= $_POST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name="address" rows="5" cols="30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id-ID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($address)) {echo $address;}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id-ID" sz="20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id-ID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Repopulating The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2400" dirty="0" smtClean="0"/>
              <a:t>Radio button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$gender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= $_POST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gender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&lt;input type="radio" name="gender" value="male" </a:t>
            </a:r>
            <a:r>
              <a:rPr lang="id-ID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&lt;?php if (isset($gender) &amp;&amp; $gender=="male") echo "checked";?&gt;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&gt;Male &lt;br /&gt;</a:t>
            </a:r>
          </a:p>
          <a:p>
            <a:pPr>
              <a:lnSpc>
                <a:spcPct val="110000"/>
              </a:lnSpc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110000"/>
              </a:lnSpc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&lt;input type="radio" name="gender" value="female" </a:t>
            </a:r>
            <a:r>
              <a:rPr lang="id-ID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&lt;?php if (isset($gender) &amp;&amp; $gender=="female") echo "checked";?&gt;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&gt;Female</a:t>
            </a:r>
          </a:p>
          <a:p>
            <a:pPr>
              <a:lnSpc>
                <a:spcPct val="110000"/>
              </a:lnSpc>
              <a:buNone/>
            </a:pP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Building a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&lt;form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action="&lt;?php echo htmlspecialchars($_SERVER["PHP_SELF"]);?&gt;"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method="POST"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autocomplete="on"&gt;</a:t>
            </a:r>
          </a:p>
          <a:p>
            <a:pPr>
              <a:lnSpc>
                <a:spcPct val="120000"/>
              </a:lnSpc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Name : </a:t>
            </a:r>
          </a:p>
          <a:p>
            <a:pPr>
              <a:lnSpc>
                <a:spcPct val="120000"/>
              </a:lnSpc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	&lt;input type="text" name="name" size="30" maxlength="50" placeholder="Name (max 50 characters)" required autofocus&gt;</a:t>
            </a:r>
          </a:p>
          <a:p>
            <a:pPr>
              <a:lnSpc>
                <a:spcPct val="120000"/>
              </a:lnSpc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&lt;br /&gt;</a:t>
            </a:r>
          </a:p>
          <a:p>
            <a:pPr>
              <a:lnSpc>
                <a:spcPct val="120000"/>
              </a:lnSpc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	&lt;input type="submit" name="save" value="Submit"&gt;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&lt;/form&gt;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Repopulating The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2400" dirty="0" smtClean="0"/>
              <a:t>Select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$city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= $_POST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&lt;select name="city" required&gt;</a:t>
            </a:r>
          </a:p>
          <a:p>
            <a:pPr marL="542925" indent="14288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option value="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airport_west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($city) &amp;&amp; $city=="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airport_west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") echo 'selected="true"';?&gt;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&gt;Airport West&lt;/option&gt;</a:t>
            </a:r>
          </a:p>
          <a:p>
            <a:pPr marL="542925" indent="14288">
              <a:lnSpc>
                <a:spcPct val="11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option value="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box_hill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($city) &amp;&amp; $city=="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box_hill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") echo 'selected="true"';?&gt;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&gt;Box Hill&lt;/option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select&gt;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Repopulating The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sz="2400" dirty="0" smtClean="0"/>
              <a:t>Checkbox</a:t>
            </a:r>
          </a:p>
          <a:p>
            <a:pPr>
              <a:lnSpc>
                <a:spcPct val="110000"/>
              </a:lnSpc>
              <a:buNone/>
            </a:pPr>
            <a:r>
              <a:rPr lang="id-ID" sz="2400" dirty="0" smtClean="0"/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$hobby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= $_POST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hobby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]; //hobby is an array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input type="checkbox" name="hobby[]" value="travelling" </a:t>
            </a:r>
            <a:r>
              <a:rPr lang="id-ID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&lt;?php if(isset($hobby) &amp;&amp; in_array('travelling',$hobby)) echo 'checked'; ?&gt;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&gt;Travelling&lt;br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input type="checkbox" name="hobby[]" value="reading" </a:t>
            </a:r>
            <a:r>
              <a:rPr lang="id-ID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&lt;?php if(isset($hobby) &amp;&amp; in_array('reading',$hobby)) echo 'checked'; ?&gt;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&gt;Reading&lt;br /&gt; </a:t>
            </a:r>
          </a:p>
        </p:txBody>
      </p:sp>
    </p:spTree>
    <p:extLst>
      <p:ext uri="{BB962C8B-B14F-4D97-AF65-F5344CB8AC3E}">
        <p14:creationId xmlns:p14="http://schemas.microsoft.com/office/powerpoint/2010/main" val="358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 algn="ctr">
              <a:buNone/>
            </a:pPr>
            <a:r>
              <a:rPr lang="id-ID" sz="4000" dirty="0" smtClean="0"/>
              <a:t>Insert Input Data into Database</a:t>
            </a:r>
            <a:endParaRPr lang="id-ID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Escape Input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525963"/>
          </a:xfrm>
        </p:spPr>
        <p:txBody>
          <a:bodyPr>
            <a:normAutofit/>
          </a:bodyPr>
          <a:lstStyle/>
          <a:p>
            <a:r>
              <a:rPr lang="id-ID" sz="2400" dirty="0" smtClean="0"/>
              <a:t>E</a:t>
            </a:r>
            <a:r>
              <a:rPr lang="en-US" sz="2400" dirty="0" err="1" smtClean="0"/>
              <a:t>scapes</a:t>
            </a:r>
            <a:r>
              <a:rPr lang="en-US" sz="2400" dirty="0" smtClean="0"/>
              <a:t> special characters in a string for use in an SQL statement</a:t>
            </a:r>
            <a:r>
              <a:rPr lang="id-ID" sz="2400" dirty="0" smtClean="0"/>
              <a:t> 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mysqli_real_escape_string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function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Sintax :</a:t>
            </a:r>
          </a:p>
          <a:p>
            <a:pPr>
              <a:buNone/>
            </a:pPr>
            <a:r>
              <a:rPr lang="id-ID" sz="2400" dirty="0" smtClean="0"/>
              <a:t>	Procedural approach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mysqli_real_escape_string(</a:t>
            </a:r>
            <a:r>
              <a:rPr lang="id-ID" sz="2000" i="1" dirty="0" smtClean="0">
                <a:latin typeface="Courier New" pitchFamily="49" charset="0"/>
                <a:cs typeface="Courier New" pitchFamily="49" charset="0"/>
              </a:rPr>
              <a:t>connection,escapestring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id-ID" sz="2000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d-ID" sz="20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800" dirty="0" smtClean="0"/>
              <a:t>OO approach </a:t>
            </a:r>
          </a:p>
          <a:p>
            <a:pPr>
              <a:buNone/>
            </a:pPr>
            <a:r>
              <a:rPr lang="id-ID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$connection-&gt;real_escape_string(</a:t>
            </a:r>
            <a:r>
              <a:rPr lang="id-ID" sz="2000" i="1" dirty="0" smtClean="0">
                <a:latin typeface="Courier New" pitchFamily="49" charset="0"/>
                <a:cs typeface="Courier New" pitchFamily="49" charset="0"/>
              </a:rPr>
              <a:t>escapestring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id-ID" sz="2000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id-ID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4786323"/>
          <a:ext cx="7715304" cy="1714511"/>
        </p:xfrm>
        <a:graphic>
          <a:graphicData uri="http://schemas.openxmlformats.org/drawingml/2006/table">
            <a:tbl>
              <a:tblPr/>
              <a:tblGrid>
                <a:gridCol w="1714512"/>
                <a:gridCol w="6000792"/>
              </a:tblGrid>
              <a:tr h="335197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solidFill>
                            <a:srgbClr val="FFFFFF"/>
                          </a:solidFill>
                          <a:latin typeface="verdana"/>
                        </a:rPr>
                        <a:t>Parameter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>
                          <a:solidFill>
                            <a:srgbClr val="FFFFFF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22275" marR="22275" marT="22275" marB="22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12253">
                <a:tc>
                  <a:txBody>
                    <a:bodyPr/>
                    <a:lstStyle/>
                    <a:p>
                      <a:pPr fontAlgn="t"/>
                      <a:r>
                        <a:rPr lang="id-ID" sz="1600" i="1">
                          <a:latin typeface="verdana"/>
                        </a:rPr>
                        <a:t>connection</a:t>
                      </a:r>
                      <a:endParaRPr lang="id-ID" sz="1600">
                        <a:latin typeface="verdana"/>
                      </a:endParaRP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latin typeface="verdana"/>
                        </a:rPr>
                        <a:t>Required. Specifies the MySQL connection to use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7061">
                <a:tc>
                  <a:txBody>
                    <a:bodyPr/>
                    <a:lstStyle/>
                    <a:p>
                      <a:pPr fontAlgn="t"/>
                      <a:r>
                        <a:rPr lang="id-ID" sz="1600" i="1">
                          <a:latin typeface="verdana"/>
                        </a:rPr>
                        <a:t>escapestring</a:t>
                      </a:r>
                      <a:endParaRPr lang="id-ID" sz="1600">
                        <a:latin typeface="verdana"/>
                      </a:endParaRP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Required. The string to be escaped. Characters encoded are NUL (ASCII 0), \n, \r, \, ', ", and Control-Z.</a:t>
                      </a:r>
                    </a:p>
                  </a:txBody>
                  <a:tcPr marL="37125" marR="37125" marT="51976" marB="5197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Escape Input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829196"/>
          </a:xfrm>
        </p:spPr>
        <p:txBody>
          <a:bodyPr>
            <a:noAutofit/>
          </a:bodyPr>
          <a:lstStyle/>
          <a:p>
            <a:pPr marL="1588" indent="-1588">
              <a:lnSpc>
                <a:spcPct val="120000"/>
              </a:lnSpc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$city = "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Wall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Street";</a:t>
            </a:r>
          </a:p>
          <a:p>
            <a:pPr marL="1588" indent="-1588">
              <a:lnSpc>
                <a:spcPct val="120000"/>
              </a:lnSpc>
              <a:buNone/>
            </a:pPr>
            <a:endParaRPr lang="id-ID" sz="2000" dirty="0">
              <a:cs typeface="Courier New" pitchFamily="49" charset="0"/>
            </a:endParaRPr>
          </a:p>
          <a:p>
            <a:pPr marL="1588" indent="-1588">
              <a:lnSpc>
                <a:spcPct val="12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$query = " INSERT INTO customers (name, address, city) VALUES('".$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name."','".$address."','".$city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."') ";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lnSpc>
                <a:spcPct val="120000"/>
              </a:lnSpc>
              <a:buNone/>
            </a:pPr>
            <a:r>
              <a:rPr lang="id-ID" sz="2000" dirty="0" smtClean="0">
                <a:cs typeface="Courier New" pitchFamily="49" charset="0"/>
              </a:rPr>
              <a:t/>
            </a:r>
            <a:br>
              <a:rPr lang="id-ID" sz="2000" dirty="0" smtClean="0">
                <a:cs typeface="Courier New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INTO customers (name, address, city) VALUES('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John',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'Wall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Street'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airport_west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8" indent="-1588">
              <a:lnSpc>
                <a:spcPct val="120000"/>
              </a:lnSpc>
              <a:buNone/>
            </a:pPr>
            <a:endParaRPr lang="id-ID" sz="2000" dirty="0" smtClean="0"/>
          </a:p>
          <a:p>
            <a:pPr marL="1588" indent="-1588">
              <a:lnSpc>
                <a:spcPct val="120000"/>
              </a:lnSpc>
              <a:buNone/>
            </a:pPr>
            <a:r>
              <a:rPr lang="en-US" sz="2000" dirty="0" smtClean="0"/>
              <a:t>Could </a:t>
            </a:r>
            <a:r>
              <a:rPr lang="en-US" sz="2000" dirty="0"/>
              <a:t>not query the database: </a:t>
            </a:r>
            <a:br>
              <a:rPr lang="en-US" sz="2000" dirty="0"/>
            </a:br>
            <a:r>
              <a:rPr lang="en-US" sz="2000" dirty="0"/>
              <a:t>You have an error in your SQL syntax; check the manual that corresponds to your MySQL server version for the right syntax to use near 'Street','</a:t>
            </a:r>
            <a:r>
              <a:rPr lang="en-US" sz="2000" dirty="0" err="1"/>
              <a:t>airport_west</a:t>
            </a:r>
            <a:r>
              <a:rPr lang="en-US" sz="2000" dirty="0"/>
              <a:t>')' at line 1</a:t>
            </a:r>
            <a:endParaRPr lang="id-ID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Escape Input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829196"/>
          </a:xfrm>
        </p:spPr>
        <p:txBody>
          <a:bodyPr>
            <a:noAutofit/>
          </a:bodyPr>
          <a:lstStyle/>
          <a:p>
            <a:pPr marL="1588" indent="-1588">
              <a:lnSpc>
                <a:spcPct val="120000"/>
              </a:lnSpc>
              <a:buNone/>
            </a:pPr>
            <a:r>
              <a:rPr lang="id-ID" sz="2000" dirty="0">
                <a:latin typeface="Courier New" pitchFamily="49" charset="0"/>
                <a:cs typeface="Courier New" pitchFamily="49" charset="0"/>
              </a:rPr>
              <a:t>$city = "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Wall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Street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1588" indent="-1588">
              <a:lnSpc>
                <a:spcPct val="120000"/>
              </a:lnSpc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$city = $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real_escape_string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($city);</a:t>
            </a:r>
            <a:endParaRPr lang="id-ID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1588" indent="-1588">
              <a:lnSpc>
                <a:spcPct val="12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query = " INSERT INTO customers (name, address, city) VALUES('".$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name."','".$address."','".$city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."') ";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  <a:p>
            <a:pPr marL="1588" indent="-1588">
              <a:lnSpc>
                <a:spcPct val="120000"/>
              </a:lnSpc>
              <a:buNone/>
            </a:pPr>
            <a:endParaRPr lang="id-ID" sz="2000" dirty="0" smtClean="0">
              <a:cs typeface="Courier New" pitchFamily="49" charset="0"/>
            </a:endParaRPr>
          </a:p>
          <a:p>
            <a:pPr marL="1588" indent="-1588">
              <a:lnSpc>
                <a:spcPct val="120000"/>
              </a:lnSpc>
              <a:spcAft>
                <a:spcPts val="1200"/>
              </a:spcAft>
              <a:buNone/>
            </a:pPr>
            <a:r>
              <a:rPr lang="id-ID" sz="2000" dirty="0" smtClean="0">
                <a:cs typeface="Courier New" pitchFamily="49" charset="0"/>
              </a:rPr>
              <a:t>Query:</a:t>
            </a:r>
            <a:br>
              <a:rPr lang="id-ID" sz="2000" dirty="0" smtClean="0">
                <a:cs typeface="Courier New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customers (name, address, city) VALUES('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John',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'Wall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 Street'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airport_west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 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Escape Input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Ex:</a:t>
            </a:r>
          </a:p>
          <a:p>
            <a:pPr>
              <a:buNone/>
            </a:pPr>
            <a:endParaRPr lang="id-ID" sz="1600" dirty="0" smtClean="0"/>
          </a:p>
          <a:p>
            <a:pPr marL="1588" indent="142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mysqli_real_escape_string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db,$name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588" indent="142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$address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mysqli_real_escape_string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db,$address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588" indent="142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$city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mysqli_real_escape_string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db,$city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14288">
              <a:buNone/>
            </a:pP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 marL="1588" indent="14288">
              <a:buNone/>
            </a:pPr>
            <a:r>
              <a:rPr lang="id-ID" sz="2400" dirty="0" smtClean="0">
                <a:cs typeface="Courier New" pitchFamily="49" charset="0"/>
              </a:rPr>
              <a:t>OR</a:t>
            </a:r>
          </a:p>
          <a:p>
            <a:pPr marL="1588" indent="14288">
              <a:buNone/>
            </a:pPr>
            <a:endParaRPr lang="id-ID" sz="2000" dirty="0" smtClean="0">
              <a:cs typeface="Courier New" pitchFamily="49" charset="0"/>
            </a:endParaRPr>
          </a:p>
          <a:p>
            <a:pPr marL="1588" indent="142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$name = $db-&gt;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real_escape_string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($name);</a:t>
            </a:r>
          </a:p>
          <a:p>
            <a:pPr marL="1588" indent="142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$address = $db-&gt;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real_escape_string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($address);</a:t>
            </a:r>
          </a:p>
          <a:p>
            <a:pPr marL="1588" indent="14288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$city = $db-&gt;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real_escape_string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($city);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Add Data Using SQL Statement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$query = " INSERT INTO customers (name, address, city) VALUES('".$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name."','".$address."','".$city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."')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Execute the query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$result = $db-&gt;query( $query );</a:t>
            </a:r>
            <a:endParaRPr lang="id-ID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(!$result){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die ("Could not query the database: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/&gt;". $db-&gt;error);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}else{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echo '1 record added.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/&gt;';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 algn="ctr">
              <a:buNone/>
            </a:pPr>
            <a:r>
              <a:rPr lang="id-ID" sz="4400" dirty="0" smtClean="0"/>
              <a:t>Uploading Files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579234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Uploading Files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useful piece of PHP functionality is support for uploading files.</a:t>
            </a:r>
            <a:endParaRPr lang="id-ID" sz="2400" dirty="0" smtClean="0"/>
          </a:p>
          <a:p>
            <a:r>
              <a:rPr lang="en-US" sz="2400" dirty="0" smtClean="0"/>
              <a:t>Usually, you implement this configuration with an</a:t>
            </a:r>
            <a:r>
              <a:rPr lang="id-ID" sz="2400" dirty="0" smtClean="0"/>
              <a:t> </a:t>
            </a:r>
            <a:r>
              <a:rPr lang="en-US" sz="2400" dirty="0" smtClean="0"/>
              <a:t>HTML form interface.</a:t>
            </a:r>
            <a:endParaRPr lang="id-ID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286124"/>
            <a:ext cx="481945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740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$_SERVER["PHP_SELF"]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$_SERVER["PHP_SELF"] is a super global variable that returns the filename of the currently executing script.</a:t>
            </a:r>
            <a:endParaRPr lang="id-ID" sz="2400" dirty="0" smtClean="0"/>
          </a:p>
          <a:p>
            <a:r>
              <a:rPr lang="en-US" sz="2400" dirty="0" smtClean="0"/>
              <a:t>So, the $_SERVER["PHP_SELF"] sends the submitted form data to the page itself, instead of jumping to a different page. </a:t>
            </a:r>
            <a:endParaRPr lang="id-ID" sz="2400" dirty="0" smtClean="0"/>
          </a:p>
          <a:p>
            <a:r>
              <a:rPr lang="en-US" sz="2400" dirty="0" smtClean="0"/>
              <a:t>This way, the user will get error messages on the same page as the form.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Directive Control for File Upload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php.ini file has five directives that control how PHP will work with file uploading.</a:t>
            </a:r>
            <a:endParaRPr lang="id-ID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738"/>
          <a:stretch>
            <a:fillRect/>
          </a:stretch>
        </p:blipFill>
        <p:spPr bwMode="auto">
          <a:xfrm>
            <a:off x="714348" y="2500306"/>
            <a:ext cx="7858180" cy="403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4772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 Upload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&lt;form action="upload.php" method="post" enctype="multipart/form-data"/&gt;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File allowed : jpg, jpeg, png or gif&lt;br /&gt;&lt;br /&gt; 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&lt;input type="hidden" name="MAX_FILE_SIZE" value="1000000" /&gt;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&lt;label for="userfile"&gt;Upload a file:&lt;/label&gt;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&lt;input type="file" name="userfile" id="userfile"/&gt;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	&lt;input type="submit" value="Send File"/&gt;</a:t>
            </a:r>
          </a:p>
          <a:p>
            <a:pPr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&lt;/div&gt;</a:t>
            </a:r>
            <a:endParaRPr lang="id-ID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11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 Upload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Note that this form uses POST. They do not work</a:t>
            </a:r>
            <a:r>
              <a:rPr lang="id-ID" dirty="0" smtClean="0"/>
              <a:t> with GET.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In the &lt;form&gt; tag, you must set the attribute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=”multipart/form-data”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You must have a form field that sets the maximum size file</a:t>
            </a:r>
            <a:r>
              <a:rPr lang="id-ID" dirty="0" smtClean="0"/>
              <a:t> (in bytes)</a:t>
            </a:r>
            <a:r>
              <a:rPr lang="en-US" dirty="0" smtClean="0"/>
              <a:t> that can be uploaded.</a:t>
            </a:r>
            <a:r>
              <a:rPr lang="id-ID" dirty="0" smtClean="0"/>
              <a:t> </a:t>
            </a:r>
            <a:r>
              <a:rPr lang="en-US" dirty="0" smtClean="0"/>
              <a:t>This is a hidden field and is shown here as</a:t>
            </a:r>
            <a:r>
              <a:rPr lang="id-ID" dirty="0" smtClean="0"/>
              <a:t> </a:t>
            </a:r>
          </a:p>
          <a:p>
            <a:pPr>
              <a:lnSpc>
                <a:spcPct val="120000"/>
              </a:lnSpc>
              <a:spcAft>
                <a:spcPts val="600"/>
              </a:spcAft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type=”hidden”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name=”MAX_FILE_SIZE” value=” 1000000”&gt;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Note that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MAX_FILE_SIZE</a:t>
            </a:r>
            <a:r>
              <a:rPr lang="en-US" dirty="0" smtClean="0"/>
              <a:t> form field is optional, as this value can also be set</a:t>
            </a:r>
            <a:r>
              <a:rPr lang="id-ID" dirty="0" smtClean="0"/>
              <a:t> </a:t>
            </a:r>
            <a:r>
              <a:rPr lang="en-US" dirty="0" smtClean="0"/>
              <a:t>server-side. </a:t>
            </a:r>
            <a:endParaRPr lang="id-ID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You need an input of type file, shown here as</a:t>
            </a:r>
            <a:r>
              <a:rPr lang="id-ID" dirty="0" smtClean="0"/>
              <a:t>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&lt;input type="file" name="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userfile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userfile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751650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Upload Files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When the file is uploaded, it briefly goes into the temporary directory that is specified in your php.ini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upload_tmp_dir</a:t>
            </a:r>
            <a:r>
              <a:rPr lang="en-US" sz="2400" dirty="0" smtClean="0"/>
              <a:t> directive. </a:t>
            </a:r>
            <a:endParaRPr lang="id-ID" sz="2400" dirty="0" smtClean="0"/>
          </a:p>
          <a:p>
            <a:pPr>
              <a:spcAft>
                <a:spcPts val="600"/>
              </a:spcAft>
            </a:pPr>
            <a:r>
              <a:rPr lang="id-ID" sz="2400" dirty="0" smtClean="0"/>
              <a:t>I</a:t>
            </a:r>
            <a:r>
              <a:rPr lang="en-US" sz="2400" dirty="0" smtClean="0"/>
              <a:t>f this directive is</a:t>
            </a:r>
            <a:r>
              <a:rPr lang="id-ID" sz="2400" dirty="0" smtClean="0"/>
              <a:t> </a:t>
            </a:r>
            <a:r>
              <a:rPr lang="en-US" sz="2400" dirty="0" smtClean="0"/>
              <a:t>not set, it will default to the web server’s main temporary directory.</a:t>
            </a:r>
            <a:endParaRPr lang="id-I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The data you need to handle in your PHP script is stored in the </a:t>
            </a:r>
            <a:r>
              <a:rPr lang="en-US" sz="2400" dirty="0" err="1" smtClean="0"/>
              <a:t>superglobal</a:t>
            </a:r>
            <a:r>
              <a:rPr lang="en-US" sz="2400" dirty="0" smtClean="0"/>
              <a:t> array</a:t>
            </a:r>
            <a:r>
              <a:rPr lang="id-ID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sz="2400" dirty="0" smtClean="0"/>
              <a:t>.  </a:t>
            </a:r>
            <a:endParaRPr lang="id-I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The entries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$_FILES</a:t>
            </a:r>
            <a:r>
              <a:rPr lang="en-US" sz="2400" dirty="0" smtClean="0"/>
              <a:t> will be stored with the name of the &lt;file&gt; tag from your</a:t>
            </a:r>
            <a:r>
              <a:rPr lang="id-ID" sz="2400" dirty="0" smtClean="0"/>
              <a:t> </a:t>
            </a:r>
            <a:r>
              <a:rPr lang="en-US" sz="2400" dirty="0" smtClean="0"/>
              <a:t>HTML form.</a:t>
            </a: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1517250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Contents of </a:t>
            </a:r>
            <a:r>
              <a:rPr lang="en-US" dirty="0" smtClean="0"/>
              <a:t>$_FILES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For example, if y</a:t>
            </a:r>
            <a:r>
              <a:rPr lang="en-US" dirty="0" smtClean="0"/>
              <a:t>our form element is named </a:t>
            </a:r>
            <a:r>
              <a:rPr lang="en-US" dirty="0" err="1" smtClean="0"/>
              <a:t>userfile</a:t>
            </a:r>
            <a:r>
              <a:rPr lang="en-US" dirty="0" smtClean="0"/>
              <a:t>, so the array will have the following contents: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$_FILES[‘</a:t>
            </a:r>
            <a:r>
              <a:rPr lang="en-US" dirty="0" err="1" smtClean="0">
                <a:solidFill>
                  <a:srgbClr val="0070C0"/>
                </a:solidFill>
              </a:rPr>
              <a:t>userfile</a:t>
            </a:r>
            <a:r>
              <a:rPr lang="en-US" dirty="0" smtClean="0">
                <a:solidFill>
                  <a:srgbClr val="0070C0"/>
                </a:solidFill>
              </a:rPr>
              <a:t>’][‘</a:t>
            </a:r>
            <a:r>
              <a:rPr lang="en-US" dirty="0" err="1" smtClean="0">
                <a:solidFill>
                  <a:srgbClr val="0070C0"/>
                </a:solidFill>
              </a:rPr>
              <a:t>tmp_name</a:t>
            </a:r>
            <a:r>
              <a:rPr lang="en-US" dirty="0" smtClean="0">
                <a:solidFill>
                  <a:srgbClr val="0070C0"/>
                </a:solidFill>
              </a:rPr>
              <a:t>’]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en-US" dirty="0" smtClean="0"/>
              <a:t> the place where the</a:t>
            </a:r>
            <a:r>
              <a:rPr lang="id-ID" dirty="0" smtClean="0"/>
              <a:t> </a:t>
            </a:r>
            <a:r>
              <a:rPr lang="en-US" dirty="0" smtClean="0"/>
              <a:t>file has been temporarily stored on the web server.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$_FILES[‘</a:t>
            </a:r>
            <a:r>
              <a:rPr lang="en-US" dirty="0" err="1" smtClean="0">
                <a:solidFill>
                  <a:srgbClr val="0070C0"/>
                </a:solidFill>
              </a:rPr>
              <a:t>userfile</a:t>
            </a:r>
            <a:r>
              <a:rPr lang="en-US" dirty="0" smtClean="0">
                <a:solidFill>
                  <a:srgbClr val="0070C0"/>
                </a:solidFill>
              </a:rPr>
              <a:t>’][‘name’]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en-US" dirty="0" smtClean="0"/>
              <a:t>the file’s name on the</a:t>
            </a:r>
            <a:r>
              <a:rPr lang="id-ID" dirty="0" smtClean="0"/>
              <a:t> </a:t>
            </a:r>
            <a:r>
              <a:rPr lang="en-US" dirty="0" smtClean="0"/>
              <a:t>user’s system.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$_FILES[‘</a:t>
            </a:r>
            <a:r>
              <a:rPr lang="en-US" dirty="0" err="1" smtClean="0">
                <a:solidFill>
                  <a:srgbClr val="0070C0"/>
                </a:solidFill>
              </a:rPr>
              <a:t>userfile</a:t>
            </a:r>
            <a:r>
              <a:rPr lang="en-US" dirty="0" smtClean="0">
                <a:solidFill>
                  <a:srgbClr val="0070C0"/>
                </a:solidFill>
              </a:rPr>
              <a:t>’][‘size’]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en-US" dirty="0" smtClean="0"/>
              <a:t>the size of the file in bytes.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$_FILES[‘</a:t>
            </a:r>
            <a:r>
              <a:rPr lang="en-US" dirty="0" err="1" smtClean="0">
                <a:solidFill>
                  <a:srgbClr val="0070C0"/>
                </a:solidFill>
              </a:rPr>
              <a:t>userfile</a:t>
            </a:r>
            <a:r>
              <a:rPr lang="en-US" dirty="0" smtClean="0">
                <a:solidFill>
                  <a:srgbClr val="0070C0"/>
                </a:solidFill>
              </a:rPr>
              <a:t>’][‘type’] </a:t>
            </a:r>
            <a:r>
              <a:rPr lang="id-ID" dirty="0" smtClean="0">
                <a:sym typeface="Wingdings" pitchFamily="2" charset="2"/>
              </a:rPr>
              <a:t> </a:t>
            </a:r>
            <a:r>
              <a:rPr lang="en-US" dirty="0" smtClean="0"/>
              <a:t>the MIME type of the</a:t>
            </a:r>
            <a:r>
              <a:rPr lang="id-ID" dirty="0" smtClean="0"/>
              <a:t> </a:t>
            </a:r>
            <a:r>
              <a:rPr lang="en-US" dirty="0" smtClean="0"/>
              <a:t>file—for example, text/plain or image/gif.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$_FILES[‘</a:t>
            </a:r>
            <a:r>
              <a:rPr lang="en-US" dirty="0" err="1" smtClean="0">
                <a:solidFill>
                  <a:srgbClr val="0070C0"/>
                </a:solidFill>
              </a:rPr>
              <a:t>userfile</a:t>
            </a:r>
            <a:r>
              <a:rPr lang="en-US" dirty="0" smtClean="0">
                <a:solidFill>
                  <a:srgbClr val="0070C0"/>
                </a:solidFill>
              </a:rPr>
              <a:t>’][‘error’]</a:t>
            </a:r>
            <a:r>
              <a:rPr lang="id-ID" dirty="0" smtClean="0">
                <a:solidFill>
                  <a:srgbClr val="0070C0"/>
                </a:solidFill>
              </a:rPr>
              <a:t> </a:t>
            </a:r>
            <a:r>
              <a:rPr lang="id-ID" dirty="0" smtClean="0">
                <a:sym typeface="Wingdings" pitchFamily="2" charset="2"/>
              </a:rPr>
              <a:t></a:t>
            </a:r>
            <a:r>
              <a:rPr lang="en-US" dirty="0" smtClean="0"/>
              <a:t> will give you any error</a:t>
            </a:r>
            <a:r>
              <a:rPr lang="id-ID" dirty="0" smtClean="0"/>
              <a:t> </a:t>
            </a:r>
            <a:r>
              <a:rPr lang="en-US" dirty="0" smtClean="0"/>
              <a:t>codes associated with the file upload</a:t>
            </a:r>
            <a:r>
              <a:rPr lang="id-ID" dirty="0" smtClean="0"/>
              <a:t> (add in </a:t>
            </a:r>
            <a:r>
              <a:rPr lang="en-US" dirty="0" smtClean="0"/>
              <a:t>PHP 4.2.0</a:t>
            </a:r>
            <a:r>
              <a:rPr lang="id-ID" dirty="0" smtClean="0"/>
              <a:t>)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1978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Types of Error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588" indent="-1588">
              <a:lnSpc>
                <a:spcPct val="120000"/>
              </a:lnSpc>
              <a:buNone/>
            </a:pPr>
            <a:r>
              <a:rPr lang="en-US" sz="2400" dirty="0" smtClean="0"/>
              <a:t>The possible constants and values</a:t>
            </a:r>
            <a:r>
              <a:rPr lang="id-ID" sz="2400" dirty="0" smtClean="0"/>
              <a:t> of 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$_FILES[‘userfile’][‘error’]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are as follows: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UPLOAD_ERROR_OK, value 0, means no error occurred.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UPLOAD_ERR_INI_SIZE, value 1, means that the size of the uploaded file exceeds</a:t>
            </a:r>
            <a:r>
              <a:rPr lang="id-ID" sz="2400" dirty="0" smtClean="0"/>
              <a:t> </a:t>
            </a:r>
            <a:r>
              <a:rPr lang="en-US" sz="2400" dirty="0" smtClean="0"/>
              <a:t>the maximum value specified in your php.ini file with the </a:t>
            </a:r>
            <a:r>
              <a:rPr lang="en-US" sz="2400" dirty="0" err="1" smtClean="0"/>
              <a:t>upload_max_file</a:t>
            </a:r>
            <a:r>
              <a:rPr lang="en-US" sz="2400" dirty="0" smtClean="0"/>
              <a:t>-</a:t>
            </a:r>
            <a:r>
              <a:rPr lang="id-ID" sz="2400" dirty="0" smtClean="0"/>
              <a:t> </a:t>
            </a:r>
            <a:r>
              <a:rPr lang="en-US" sz="2400" dirty="0" smtClean="0"/>
              <a:t>size directive.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UPLOAD_ERR_FORM_SIZE, value 2, means that the size of the uploaded file exceeds</a:t>
            </a:r>
            <a:r>
              <a:rPr lang="id-ID" sz="2400" dirty="0" smtClean="0"/>
              <a:t> </a:t>
            </a:r>
            <a:r>
              <a:rPr lang="en-US" sz="2400" dirty="0" smtClean="0"/>
              <a:t>the maximum value specified in the HTML form in the MAX_FILE_SIZE element.</a:t>
            </a:r>
          </a:p>
        </p:txBody>
      </p:sp>
    </p:spTree>
    <p:extLst>
      <p:ext uri="{BB962C8B-B14F-4D97-AF65-F5344CB8AC3E}">
        <p14:creationId xmlns:p14="http://schemas.microsoft.com/office/powerpoint/2010/main" val="245901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Types of Error (2)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UPLOAD_ERR_PARTIAL, value 3, means that the file was only partially uploaded.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UPLOAD_ERR_NO_FILE, value 4, means that no file was uploaded.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UPLOAD_ERR_NO_TMP_DIR, value 6, means that no temporary directory is specified</a:t>
            </a:r>
            <a:r>
              <a:rPr lang="id-ID" sz="2400" dirty="0" smtClean="0"/>
              <a:t> </a:t>
            </a:r>
            <a:r>
              <a:rPr lang="en-US" sz="2400" dirty="0" smtClean="0"/>
              <a:t>in the php.ini (introduced in PHP 5.0.3).</a:t>
            </a:r>
            <a:endParaRPr lang="id-ID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UPLOAD_ERR_CANT_WRITE, value 7, means that writing the file to disk failed (introduced in PHP 5.1.0).</a:t>
            </a:r>
            <a:endParaRPr lang="id-ID" sz="2400" dirty="0" smtClean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76399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Processing File Upload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Check any error/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Check if file already </a:t>
            </a:r>
            <a:r>
              <a:rPr lang="en-US" sz="2800" dirty="0" smtClean="0"/>
              <a:t>exists</a:t>
            </a:r>
            <a:endParaRPr lang="id-ID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Check file </a:t>
            </a:r>
            <a:r>
              <a:rPr lang="id-ID" sz="2800" dirty="0"/>
              <a:t>size</a:t>
            </a:r>
            <a:endParaRPr lang="id-ID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Check file type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If there is no problem, </a:t>
            </a:r>
            <a:r>
              <a:rPr lang="en-US" sz="2800" dirty="0"/>
              <a:t>put the file where we'd like </a:t>
            </a:r>
            <a:r>
              <a:rPr lang="en-US" sz="2800" dirty="0" smtClean="0"/>
              <a:t>it</a:t>
            </a:r>
            <a:r>
              <a:rPr lang="id-ID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d-ID" sz="2800" dirty="0" smtClean="0"/>
          </a:p>
          <a:p>
            <a:pPr marL="514350" indent="-514350">
              <a:buFont typeface="+mj-lt"/>
              <a:buAutoNum type="arabicPeriod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802026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1. Check </a:t>
            </a:r>
            <a:r>
              <a:rPr lang="id-ID" dirty="0"/>
              <a:t>any error/ </a:t>
            </a:r>
            <a:r>
              <a:rPr lang="id-ID" dirty="0" smtClean="0"/>
              <a:t>problem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26" t="26578" r="29522" b="12392"/>
          <a:stretch/>
        </p:blipFill>
        <p:spPr>
          <a:xfrm>
            <a:off x="467544" y="1556792"/>
            <a:ext cx="842493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0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2. </a:t>
            </a:r>
            <a:r>
              <a:rPr lang="en-US" dirty="0" smtClean="0"/>
              <a:t>Check </a:t>
            </a:r>
            <a:r>
              <a:rPr lang="en-US" dirty="0"/>
              <a:t>if file already </a:t>
            </a:r>
            <a:r>
              <a:rPr lang="en-US" dirty="0" smtClean="0"/>
              <a:t>exists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$target_dir = "uploads/";</a:t>
            </a:r>
          </a:p>
          <a:p>
            <a:pPr marL="0" indent="0"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$target_file = $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target_dir . 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basename($_FILES['userfile']['name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0" indent="0">
              <a:buNone/>
            </a:pP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"Sorry, file already exists.&lt;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/&gt;";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upload_ok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 function converts special characters to HTML entities. This means that it will replace HTML characters like &lt; and &gt; with &amp;</a:t>
            </a:r>
            <a:r>
              <a:rPr lang="en-US" sz="2400" dirty="0" err="1" smtClean="0"/>
              <a:t>lt</a:t>
            </a:r>
            <a:r>
              <a:rPr lang="en-US" sz="2400" dirty="0" smtClean="0"/>
              <a:t>; and &amp;</a:t>
            </a:r>
            <a:r>
              <a:rPr lang="en-US" sz="2400" dirty="0" err="1" smtClean="0"/>
              <a:t>gt</a:t>
            </a:r>
            <a:r>
              <a:rPr lang="en-US" sz="2400" dirty="0" smtClean="0"/>
              <a:t>;.</a:t>
            </a:r>
            <a:endParaRPr lang="id-ID" sz="2400" dirty="0" smtClean="0"/>
          </a:p>
          <a:p>
            <a:r>
              <a:rPr lang="en-US" sz="2400" dirty="0" smtClean="0"/>
              <a:t>The predefined characters are: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&amp; (ampersand) becomes &amp;amp;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" (double quote) becomes &amp;</a:t>
            </a:r>
            <a:r>
              <a:rPr lang="en-US" sz="2400" dirty="0" err="1" smtClean="0"/>
              <a:t>quot</a:t>
            </a:r>
            <a:r>
              <a:rPr lang="en-US" sz="2400" dirty="0" smtClean="0"/>
              <a:t>;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' (single quote) becomes &amp;#039;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&lt; (less than) becomes &amp;</a:t>
            </a:r>
            <a:r>
              <a:rPr lang="en-US" sz="2400" dirty="0" err="1" smtClean="0"/>
              <a:t>lt</a:t>
            </a:r>
            <a:r>
              <a:rPr lang="en-US" sz="2400" dirty="0" smtClean="0"/>
              <a:t>;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&gt; (greater than) becomes &amp;</a:t>
            </a:r>
            <a:r>
              <a:rPr lang="en-US" sz="2400" dirty="0" err="1" smtClean="0"/>
              <a:t>gt</a:t>
            </a:r>
            <a:r>
              <a:rPr lang="en-US" sz="2400" dirty="0" smtClean="0"/>
              <a:t>;</a:t>
            </a:r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3. Check </a:t>
            </a:r>
            <a:r>
              <a:rPr lang="id-ID" dirty="0"/>
              <a:t>file </a:t>
            </a:r>
            <a:r>
              <a:rPr lang="id-ID" dirty="0" smtClean="0"/>
              <a:t>size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If you use hidden input ‘MAX_FILE_SIZE’, it has been done at step 1 (case 2).</a:t>
            </a:r>
          </a:p>
          <a:p>
            <a:endParaRPr lang="id-ID" sz="2400" dirty="0" smtClean="0"/>
          </a:p>
          <a:p>
            <a:r>
              <a:rPr lang="id-ID" sz="2400" dirty="0" smtClean="0"/>
              <a:t>If you don’t use it, check it by:</a:t>
            </a:r>
          </a:p>
          <a:p>
            <a:endParaRPr lang="id-ID" sz="1600" dirty="0" smtClean="0"/>
          </a:p>
          <a:p>
            <a:pPr marL="35718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($_FILES['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']['size'] &gt; 1000000) {</a:t>
            </a:r>
          </a:p>
          <a:p>
            <a:pPr marL="35718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"Sorry, your file is too large.&lt;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/&gt;";</a:t>
            </a:r>
          </a:p>
          <a:p>
            <a:pPr marL="35718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upload_ok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35718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229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4. Check </a:t>
            </a:r>
            <a:r>
              <a:rPr lang="id-ID" dirty="0"/>
              <a:t>file </a:t>
            </a:r>
            <a:r>
              <a:rPr lang="id-ID" dirty="0" smtClean="0"/>
              <a:t>type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6965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id-ID" dirty="0" smtClean="0"/>
              <a:t>Check file extension</a:t>
            </a:r>
          </a:p>
          <a:p>
            <a:pPr marL="514350" indent="-514350">
              <a:buFont typeface="+mj-lt"/>
              <a:buAutoNum type="alphaLcPeriod"/>
            </a:pPr>
            <a:endParaRPr lang="id-ID" dirty="0" smtClean="0"/>
          </a:p>
          <a:p>
            <a:pPr marL="952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$file_type = pathinfo($target_file,PATHINFO_EXTENSION);</a:t>
            </a:r>
          </a:p>
          <a:p>
            <a:pPr marL="952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allowed_type = array("jpg", "png", "jpeg", "gif");</a:t>
            </a:r>
          </a:p>
          <a:p>
            <a:pPr marL="952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if(!in_array($file_type, $allowed_type)) {</a:t>
            </a:r>
          </a:p>
          <a:p>
            <a:pPr marL="952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"Sorry, only JPG, JPEG, PNG &amp; GIF files are allowed.";</a:t>
            </a:r>
          </a:p>
          <a:p>
            <a:pPr marL="952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$upload_ok = 0;</a:t>
            </a:r>
          </a:p>
          <a:p>
            <a:pPr marL="952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05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4. Check </a:t>
            </a:r>
            <a:r>
              <a:rPr lang="id-ID" dirty="0"/>
              <a:t>file </a:t>
            </a:r>
            <a:r>
              <a:rPr lang="id-ID" dirty="0" smtClean="0"/>
              <a:t>type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6965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id-ID" dirty="0" smtClean="0"/>
              <a:t>Check MIME type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($_FILES['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']['type'] != 'text/plain'){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echo 'Problem: file is not plain text';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uploadOk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56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5. If </a:t>
            </a:r>
            <a:r>
              <a:rPr lang="id-ID" dirty="0"/>
              <a:t>there is no problem, </a:t>
            </a:r>
            <a:r>
              <a:rPr lang="en-US" dirty="0"/>
              <a:t>put the file where we'd like it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26" t="31297" r="22882" b="17516"/>
          <a:stretch/>
        </p:blipFill>
        <p:spPr>
          <a:xfrm>
            <a:off x="35496" y="1988840"/>
            <a:ext cx="896347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7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is_uploaded_file</a:t>
            </a:r>
            <a:r>
              <a:rPr lang="id-ID" dirty="0" smtClean="0"/>
              <a:t>()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d-ID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is_uploaded_file($_FILES['userfile']['tmp_name</a:t>
            </a:r>
            <a:r>
              <a:rPr lang="id-ID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d-ID" sz="2400" dirty="0" smtClean="0"/>
              <a:t>It </a:t>
            </a:r>
            <a:r>
              <a:rPr lang="en-US" sz="2400" dirty="0" smtClean="0"/>
              <a:t>checks </a:t>
            </a:r>
            <a:r>
              <a:rPr lang="en-US" sz="2400" dirty="0"/>
              <a:t>whether the specified file is uploaded via HTTP POST.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function returns TRUE if the file is uploaded via HTTP POST.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d-ID" sz="2400" dirty="0" smtClean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proper working, </a:t>
            </a:r>
            <a:r>
              <a:rPr lang="en-US" sz="2400" dirty="0" smtClean="0"/>
              <a:t>the</a:t>
            </a:r>
            <a:r>
              <a:rPr lang="id-ID" sz="2400" dirty="0" smtClean="0"/>
              <a:t> </a:t>
            </a:r>
            <a:r>
              <a:rPr lang="en-US" sz="2400" dirty="0" smtClean="0"/>
              <a:t>function</a:t>
            </a:r>
            <a:r>
              <a:rPr lang="en-US" sz="2400" dirty="0"/>
              <a:t> </a:t>
            </a:r>
            <a:r>
              <a:rPr lang="en-US" sz="2400" dirty="0" err="1"/>
              <a:t>is_uploaded_file</a:t>
            </a:r>
            <a:r>
              <a:rPr lang="en-US" sz="2400" dirty="0"/>
              <a:t>() needs an argument like </a:t>
            </a:r>
            <a:endParaRPr lang="id-ID" sz="2400" dirty="0" smtClean="0"/>
          </a:p>
          <a:p>
            <a:pPr marL="3556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hlinkClick r:id="rId2"/>
              </a:rPr>
              <a:t>$_</a:t>
            </a:r>
            <a:r>
              <a:rPr lang="en-US" sz="2400" dirty="0">
                <a:hlinkClick r:id="rId2"/>
              </a:rPr>
              <a:t>FILES['</a:t>
            </a:r>
            <a:r>
              <a:rPr lang="en-US" sz="2400" dirty="0" err="1">
                <a:hlinkClick r:id="rId2"/>
              </a:rPr>
              <a:t>userfile</a:t>
            </a:r>
            <a:r>
              <a:rPr lang="en-US" sz="2400" dirty="0">
                <a:hlinkClick r:id="rId2"/>
              </a:rPr>
              <a:t>']['</a:t>
            </a:r>
            <a:r>
              <a:rPr lang="en-US" sz="2400" dirty="0" err="1">
                <a:hlinkClick r:id="rId2"/>
              </a:rPr>
              <a:t>tmp_name</a:t>
            </a:r>
            <a:r>
              <a:rPr lang="en-US" sz="2400" dirty="0" smtClean="0">
                <a:hlinkClick r:id="rId2"/>
              </a:rPr>
              <a:t>']</a:t>
            </a:r>
            <a:r>
              <a:rPr lang="id-ID" sz="2400" dirty="0"/>
              <a:t> </a:t>
            </a:r>
            <a:r>
              <a:rPr lang="id-ID" sz="2400" dirty="0" smtClean="0"/>
              <a:t>(</a:t>
            </a:r>
            <a:r>
              <a:rPr lang="en-US" sz="2400" dirty="0" smtClean="0"/>
              <a:t>the </a:t>
            </a:r>
            <a:r>
              <a:rPr lang="en-US" sz="2400" dirty="0"/>
              <a:t>name of the uploaded file on the client's </a:t>
            </a:r>
            <a:r>
              <a:rPr lang="en-US" sz="2400" dirty="0" smtClean="0"/>
              <a:t>machine</a:t>
            </a:r>
            <a:r>
              <a:rPr lang="id-ID" sz="2400" dirty="0"/>
              <a:t>)</a:t>
            </a:r>
            <a:endParaRPr lang="id-ID" sz="2400" dirty="0" smtClean="0"/>
          </a:p>
          <a:p>
            <a:pPr marL="2730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$_FILES['</a:t>
            </a:r>
            <a:r>
              <a:rPr lang="en-US" sz="2400" dirty="0" err="1">
                <a:hlinkClick r:id="rId2"/>
              </a:rPr>
              <a:t>userfile</a:t>
            </a:r>
            <a:r>
              <a:rPr lang="en-US" sz="2400" dirty="0">
                <a:hlinkClick r:id="rId2"/>
              </a:rPr>
              <a:t>']['name']</a:t>
            </a:r>
            <a:r>
              <a:rPr lang="en-US" sz="2400" dirty="0"/>
              <a:t> does not work.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4482713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move_uploaded_file()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ove_uploaded_file($filename, $destination)</a:t>
            </a:r>
          </a:p>
          <a:p>
            <a:endParaRPr lang="id-ID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2400" dirty="0"/>
              <a:t>This </a:t>
            </a:r>
            <a:r>
              <a:rPr lang="id-ID" sz="2400" dirty="0" smtClean="0"/>
              <a:t>function checks to ensure that the file designated by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$filename</a:t>
            </a:r>
            <a:r>
              <a:rPr lang="id-ID" sz="2400" dirty="0" smtClean="0"/>
              <a:t> is a valid upload file (meading that it was uploaded vias PHP’s HTTP POST upload mechanism).</a:t>
            </a:r>
          </a:p>
          <a:p>
            <a:r>
              <a:rPr lang="id-ID" sz="2400" dirty="0" smtClean="0"/>
              <a:t>If the file is valid, it will be moved to the filename given by </a:t>
            </a:r>
            <a:r>
              <a:rPr 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$destination</a:t>
            </a:r>
            <a:r>
              <a:rPr lang="id-ID" sz="2400" dirty="0" smtClean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183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1588" indent="14288">
              <a:spcBef>
                <a:spcPts val="0"/>
              </a:spcBef>
              <a:buNone/>
            </a:pPr>
            <a:r>
              <a:rPr lang="en-US" sz="2000" dirty="0" smtClean="0"/>
              <a:t>Convert the predefined characters "&lt;" (less than) and "&gt;" (greater than) to HTML entities:</a:t>
            </a:r>
          </a:p>
          <a:p>
            <a:pPr marL="187325" indent="142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"This is some &lt;b&gt;bold&lt;/b&gt; text.";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1588" indent="14288">
              <a:spcBef>
                <a:spcPts val="0"/>
              </a:spcBef>
              <a:buNone/>
            </a:pPr>
            <a:r>
              <a:rPr lang="en-US" sz="2000" dirty="0"/>
              <a:t>The browser output of the code above will be:</a:t>
            </a:r>
            <a:endParaRPr lang="en-US" sz="1800" dirty="0"/>
          </a:p>
          <a:p>
            <a:pPr marL="187325" indent="142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This is some &lt;b&gt;bold&lt;/b&gt; text.</a:t>
            </a:r>
          </a:p>
          <a:p>
            <a:pPr marL="1588" indent="14288">
              <a:spcBef>
                <a:spcPts val="0"/>
              </a:spcBef>
              <a:buNone/>
            </a:pPr>
            <a:r>
              <a:rPr lang="en-US" sz="2000" dirty="0" smtClean="0"/>
              <a:t>The HTML output of the code above will be (View Source):</a:t>
            </a:r>
          </a:p>
          <a:p>
            <a:pPr marL="187325" indent="14288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&lt;body&gt;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This is some &amp;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lt;b&amp;gt;bold&amp;lt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b&amp;gt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text.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&lt;/body&gt;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spcBef>
                <a:spcPts val="0"/>
              </a:spcBef>
              <a:buNone/>
            </a:pPr>
            <a:endParaRPr lang="id-ID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Types of Input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Text boxes</a:t>
            </a:r>
          </a:p>
          <a:p>
            <a:r>
              <a:rPr lang="id-ID" dirty="0" smtClean="0"/>
              <a:t>Text areas</a:t>
            </a:r>
          </a:p>
          <a:p>
            <a:r>
              <a:rPr lang="id-ID" dirty="0" smtClean="0"/>
              <a:t>Checkboxes</a:t>
            </a:r>
          </a:p>
          <a:p>
            <a:r>
              <a:rPr lang="id-ID" dirty="0" smtClean="0"/>
              <a:t>Radio buttons</a:t>
            </a:r>
          </a:p>
          <a:p>
            <a:r>
              <a:rPr lang="id-ID" dirty="0" smtClean="0"/>
              <a:t>Hidden</a:t>
            </a:r>
          </a:p>
          <a:p>
            <a:r>
              <a:rPr lang="id-ID" dirty="0" smtClean="0"/>
              <a:t>Select (single &amp; multiple)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Input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Input type : text</a:t>
            </a:r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A text type element is used to capture these strings from the user.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The name</a:t>
            </a:r>
            <a:r>
              <a:rPr lang="id-ID" sz="2400" dirty="0" smtClean="0"/>
              <a:t> </a:t>
            </a:r>
            <a:r>
              <a:rPr lang="en-US" sz="2400" dirty="0" smtClean="0"/>
              <a:t>attribute is required to process the input after a form</a:t>
            </a:r>
            <a:r>
              <a:rPr lang="id-ID" sz="2400" dirty="0" smtClean="0"/>
              <a:t> </a:t>
            </a:r>
            <a:r>
              <a:rPr lang="en-US" sz="2400" dirty="0" smtClean="0"/>
              <a:t>submission as it specifies how</a:t>
            </a:r>
            <a:r>
              <a:rPr lang="id-ID" sz="2400" dirty="0" smtClean="0"/>
              <a:t> </a:t>
            </a:r>
            <a:r>
              <a:rPr lang="en-US" sz="2400" dirty="0" smtClean="0"/>
              <a:t>to reference the value. </a:t>
            </a:r>
            <a:r>
              <a:rPr lang="id-ID" sz="2400" dirty="0" smtClean="0"/>
              <a:t> </a:t>
            </a:r>
          </a:p>
          <a:p>
            <a:pPr>
              <a:buNone/>
            </a:pPr>
            <a:r>
              <a:rPr lang="id-ID" sz="2400" dirty="0" smtClean="0"/>
              <a:t>	Ex:</a:t>
            </a:r>
          </a:p>
          <a:p>
            <a:pPr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&lt;input type="text" name="name" size="30"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="50" placeholder="Name (max 50 characters)" required autofocus&gt;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Berlin Sans FB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</TotalTime>
  <Words>2446</Words>
  <Application>Microsoft Office PowerPoint</Application>
  <PresentationFormat>On-screen Show (4:3)</PresentationFormat>
  <Paragraphs>437</Paragraphs>
  <Slides>65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Berlin Sans FB</vt:lpstr>
      <vt:lpstr>Calibri</vt:lpstr>
      <vt:lpstr>Courier New</vt:lpstr>
      <vt:lpstr>Tahoma</vt:lpstr>
      <vt:lpstr>verdana</vt:lpstr>
      <vt:lpstr>Wingdings</vt:lpstr>
      <vt:lpstr>Office Theme</vt:lpstr>
      <vt:lpstr>Working with The Forms</vt:lpstr>
      <vt:lpstr>Forms</vt:lpstr>
      <vt:lpstr>Building a Form</vt:lpstr>
      <vt:lpstr>Building a Form</vt:lpstr>
      <vt:lpstr>$_SERVER["PHP_SELF"]</vt:lpstr>
      <vt:lpstr>htmlspecialchars()</vt:lpstr>
      <vt:lpstr>htmlspecialchars()</vt:lpstr>
      <vt:lpstr>Types of Input</vt:lpstr>
      <vt:lpstr>Input Types</vt:lpstr>
      <vt:lpstr>Input Types</vt:lpstr>
      <vt:lpstr>Input Types</vt:lpstr>
      <vt:lpstr>Input – Text Area</vt:lpstr>
      <vt:lpstr>Input - Checkboxes</vt:lpstr>
      <vt:lpstr>Input - Radio buttons</vt:lpstr>
      <vt:lpstr>Input - Select</vt:lpstr>
      <vt:lpstr>Input - Select</vt:lpstr>
      <vt:lpstr>Input - Hidden</vt:lpstr>
      <vt:lpstr>Form Method</vt:lpstr>
      <vt:lpstr>GET Method</vt:lpstr>
      <vt:lpstr>POST Method</vt:lpstr>
      <vt:lpstr>Accessing Submitted Form Values</vt:lpstr>
      <vt:lpstr>Working with Multiple Values</vt:lpstr>
      <vt:lpstr>PowerPoint Presentation</vt:lpstr>
      <vt:lpstr>Validating User Input</vt:lpstr>
      <vt:lpstr>Client-Side validation</vt:lpstr>
      <vt:lpstr>Client-Side validation</vt:lpstr>
      <vt:lpstr>Server-Side Validation</vt:lpstr>
      <vt:lpstr>trim() </vt:lpstr>
      <vt:lpstr>stripslashes()</vt:lpstr>
      <vt:lpstr>Check Empty Value</vt:lpstr>
      <vt:lpstr>isset() vs empty()</vt:lpstr>
      <vt:lpstr>isset() vs empty()</vt:lpstr>
      <vt:lpstr>is_null()</vt:lpstr>
      <vt:lpstr>Regular Expression</vt:lpstr>
      <vt:lpstr>filter_var()</vt:lpstr>
      <vt:lpstr> PHP Validate Filters</vt:lpstr>
      <vt:lpstr>Repopulating The Form</vt:lpstr>
      <vt:lpstr>Repopulating The Form</vt:lpstr>
      <vt:lpstr>Repopulating The Form</vt:lpstr>
      <vt:lpstr>Repopulating The Form</vt:lpstr>
      <vt:lpstr>Repopulating The Form</vt:lpstr>
      <vt:lpstr>PowerPoint Presentation</vt:lpstr>
      <vt:lpstr>Escape Input Data</vt:lpstr>
      <vt:lpstr>Escape Input Data</vt:lpstr>
      <vt:lpstr>Escape Input Data</vt:lpstr>
      <vt:lpstr>Escape Input Data</vt:lpstr>
      <vt:lpstr>Add Data Using SQL Statement</vt:lpstr>
      <vt:lpstr>PowerPoint Presentation</vt:lpstr>
      <vt:lpstr>Uploading Files</vt:lpstr>
      <vt:lpstr>Directive Control for File Upload</vt:lpstr>
      <vt:lpstr>Form Upload</vt:lpstr>
      <vt:lpstr>Form Upload</vt:lpstr>
      <vt:lpstr>Upload Files</vt:lpstr>
      <vt:lpstr>Contents of $_FILES</vt:lpstr>
      <vt:lpstr>Types of Error </vt:lpstr>
      <vt:lpstr>Types of Error (2) </vt:lpstr>
      <vt:lpstr>Processing File Upload</vt:lpstr>
      <vt:lpstr>1. Check any error/ problem</vt:lpstr>
      <vt:lpstr>2. Check if file already exists</vt:lpstr>
      <vt:lpstr>3. Check file size</vt:lpstr>
      <vt:lpstr>4. Check file type</vt:lpstr>
      <vt:lpstr>4. Check file type (2)</vt:lpstr>
      <vt:lpstr>5. If there is no problem, put the file where we'd like it.</vt:lpstr>
      <vt:lpstr>is_uploaded_file()</vt:lpstr>
      <vt:lpstr>move_uploaded_file()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khadijah alaydrus</cp:lastModifiedBy>
  <cp:revision>156</cp:revision>
  <dcterms:created xsi:type="dcterms:W3CDTF">2014-11-04T07:24:11Z</dcterms:created>
  <dcterms:modified xsi:type="dcterms:W3CDTF">2017-09-25T02:20:57Z</dcterms:modified>
</cp:coreProperties>
</file>