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57" r:id="rId3"/>
    <p:sldId id="258" r:id="rId4"/>
    <p:sldId id="259" r:id="rId5"/>
    <p:sldId id="269" r:id="rId6"/>
    <p:sldId id="288" r:id="rId7"/>
    <p:sldId id="260" r:id="rId8"/>
    <p:sldId id="261" r:id="rId9"/>
    <p:sldId id="266" r:id="rId10"/>
    <p:sldId id="293" r:id="rId11"/>
    <p:sldId id="268" r:id="rId12"/>
    <p:sldId id="270" r:id="rId13"/>
    <p:sldId id="271" r:id="rId14"/>
    <p:sldId id="291" r:id="rId15"/>
    <p:sldId id="272" r:id="rId16"/>
    <p:sldId id="273" r:id="rId17"/>
    <p:sldId id="294" r:id="rId18"/>
    <p:sldId id="274" r:id="rId19"/>
    <p:sldId id="275" r:id="rId20"/>
    <p:sldId id="276" r:id="rId21"/>
    <p:sldId id="277" r:id="rId22"/>
    <p:sldId id="278" r:id="rId23"/>
    <p:sldId id="279" r:id="rId24"/>
    <p:sldId id="280" r:id="rId25"/>
    <p:sldId id="281" r:id="rId26"/>
    <p:sldId id="282" r:id="rId27"/>
    <p:sldId id="292" r:id="rId28"/>
    <p:sldId id="285" r:id="rId29"/>
    <p:sldId id="286" r:id="rId30"/>
    <p:sldId id="287" r:id="rId31"/>
    <p:sldId id="295" r:id="rId32"/>
    <p:sldId id="289"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82" autoAdjust="0"/>
  </p:normalViewPr>
  <p:slideViewPr>
    <p:cSldViewPr>
      <p:cViewPr>
        <p:scale>
          <a:sx n="80" d="100"/>
          <a:sy n="80" d="100"/>
        </p:scale>
        <p:origin x="-10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2CC3C-DE5B-4998-8AC3-BA82C23EE102}" type="datetimeFigureOut">
              <a:rPr lang="id-ID" smtClean="0"/>
              <a:pPr/>
              <a:t>23/09/2018</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A5C9AC-F9E5-44DC-BB9C-658814369DD7}" type="slidenum">
              <a:rPr lang="id-ID" smtClean="0"/>
              <a:pPr/>
              <a:t>‹#›</a:t>
            </a:fld>
            <a:endParaRPr lang="id-ID"/>
          </a:p>
        </p:txBody>
      </p:sp>
    </p:spTree>
    <p:extLst>
      <p:ext uri="{BB962C8B-B14F-4D97-AF65-F5344CB8AC3E}">
        <p14:creationId xmlns:p14="http://schemas.microsoft.com/office/powerpoint/2010/main" val="3687992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EAA5C9AC-F9E5-44DC-BB9C-658814369DD7}" type="slidenum">
              <a:rPr lang="id-ID" smtClean="0"/>
              <a:pPr/>
              <a:t>1</a:t>
            </a:fld>
            <a:endParaRPr lang="id-ID"/>
          </a:p>
        </p:txBody>
      </p:sp>
    </p:spTree>
    <p:extLst>
      <p:ext uri="{BB962C8B-B14F-4D97-AF65-F5344CB8AC3E}">
        <p14:creationId xmlns:p14="http://schemas.microsoft.com/office/powerpoint/2010/main" val="3472108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2400" dirty="0" smtClean="0"/>
              <a:t>HTTP</a:t>
            </a:r>
            <a:r>
              <a:rPr lang="id-ID" sz="2400" dirty="0" smtClean="0"/>
              <a:t> </a:t>
            </a:r>
            <a:r>
              <a:rPr lang="en-US" sz="2400" dirty="0" smtClean="0"/>
              <a:t>is an Internet standard defining the way web</a:t>
            </a:r>
            <a:r>
              <a:rPr lang="id-ID" sz="2400" dirty="0" smtClean="0"/>
              <a:t> </a:t>
            </a:r>
            <a:r>
              <a:rPr lang="en-US" sz="2400" dirty="0" smtClean="0"/>
              <a:t>servers and web browsers communicate with each other.</a:t>
            </a:r>
            <a:endParaRPr lang="id-ID" sz="2400" dirty="0" smtClean="0"/>
          </a:p>
          <a:p>
            <a:r>
              <a:rPr lang="id-ID" sz="2400" dirty="0" smtClean="0"/>
              <a:t>T</a:t>
            </a:r>
            <a:r>
              <a:rPr lang="en-US" sz="2400" dirty="0" smtClean="0"/>
              <a:t>he browser</a:t>
            </a:r>
            <a:r>
              <a:rPr lang="id-ID" sz="2400" dirty="0" smtClean="0"/>
              <a:t> (client)</a:t>
            </a:r>
            <a:r>
              <a:rPr lang="en-US" sz="2400" dirty="0" smtClean="0"/>
              <a:t> makes an </a:t>
            </a:r>
            <a:r>
              <a:rPr lang="en-US" sz="2400" b="1" dirty="0" smtClean="0"/>
              <a:t>HTTP request</a:t>
            </a:r>
            <a:r>
              <a:rPr lang="id-ID" sz="2400" dirty="0" smtClean="0"/>
              <a:t> when:</a:t>
            </a:r>
            <a:endParaRPr lang="en-US" sz="2400" dirty="0" smtClean="0"/>
          </a:p>
          <a:p>
            <a:pPr lvl="1"/>
            <a:r>
              <a:rPr lang="en-US" sz="2400" dirty="0" smtClean="0"/>
              <a:t>a user requests a web</a:t>
            </a:r>
            <a:r>
              <a:rPr lang="id-ID" sz="2400" dirty="0" smtClean="0"/>
              <a:t> </a:t>
            </a:r>
            <a:r>
              <a:rPr lang="en-US" sz="2400" dirty="0" smtClean="0"/>
              <a:t>page by typing a URL into the </a:t>
            </a:r>
            <a:r>
              <a:rPr lang="id-ID" sz="2400" dirty="0" smtClean="0"/>
              <a:t>address</a:t>
            </a:r>
            <a:r>
              <a:rPr lang="en-US" sz="2400" dirty="0" smtClean="0"/>
              <a:t> bar of a web browser</a:t>
            </a:r>
            <a:endParaRPr lang="id-ID" sz="2400" dirty="0" smtClean="0"/>
          </a:p>
          <a:p>
            <a:pPr lvl="1"/>
            <a:r>
              <a:rPr lang="en-US" sz="2400" dirty="0" smtClean="0"/>
              <a:t>follow</a:t>
            </a:r>
            <a:r>
              <a:rPr lang="id-ID" sz="2400" dirty="0" smtClean="0"/>
              <a:t>ing</a:t>
            </a:r>
            <a:r>
              <a:rPr lang="en-US" sz="2400" dirty="0" smtClean="0"/>
              <a:t> a link</a:t>
            </a:r>
            <a:endParaRPr lang="id-ID" sz="2400" dirty="0" smtClean="0"/>
          </a:p>
          <a:p>
            <a:pPr lvl="1"/>
            <a:r>
              <a:rPr lang="en-US" sz="2400" dirty="0" smtClean="0"/>
              <a:t>submit</a:t>
            </a:r>
            <a:r>
              <a:rPr lang="id-ID" sz="2400" dirty="0" smtClean="0"/>
              <a:t>ting</a:t>
            </a:r>
            <a:r>
              <a:rPr lang="en-US" sz="2400" dirty="0" smtClean="0"/>
              <a:t> a form</a:t>
            </a:r>
            <a:endParaRPr lang="id-ID" sz="2400" dirty="0" smtClean="0"/>
          </a:p>
          <a:p>
            <a:pPr lvl="1"/>
            <a:r>
              <a:rPr lang="en-US" sz="2400" dirty="0" smtClean="0"/>
              <a:t>performing any other task that takes the user to a new destination</a:t>
            </a:r>
            <a:endParaRPr lang="id-ID" sz="2400" dirty="0" smtClean="0"/>
          </a:p>
          <a:p>
            <a:r>
              <a:rPr lang="en-US" sz="2400" dirty="0" smtClean="0"/>
              <a:t>This request is sent to a web server, which returns one of many possible </a:t>
            </a:r>
            <a:r>
              <a:rPr lang="en-US" sz="2400" b="1" dirty="0" smtClean="0"/>
              <a:t>responses</a:t>
            </a:r>
            <a:r>
              <a:rPr lang="en-US" sz="2400" dirty="0" smtClean="0"/>
              <a:t>.</a:t>
            </a:r>
          </a:p>
          <a:p>
            <a:endParaRPr lang="en-US" sz="2400" dirty="0" smtClean="0"/>
          </a:p>
          <a:p>
            <a:endParaRPr lang="id-ID" sz="2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Although a DHTML-driven site may show dynamic movement in navigational dropdowns or in form elements that change depending on the selections previously made, all</a:t>
            </a:r>
            <a:r>
              <a:rPr lang="id-ID" sz="1200" dirty="0" smtClean="0"/>
              <a:t> </a:t>
            </a:r>
            <a:r>
              <a:rPr lang="en-US" sz="1200" dirty="0" smtClean="0"/>
              <a:t>the data for these elements have already been retrieved.</a:t>
            </a:r>
          </a:p>
          <a:p>
            <a:r>
              <a:rPr lang="en-US" sz="1200" dirty="0" smtClean="0"/>
              <a:t>Dynamic HTML, or DHTML, is the term used for the combination of static HTML,</a:t>
            </a:r>
            <a:r>
              <a:rPr lang="id-ID" sz="1200" dirty="0" smtClean="0"/>
              <a:t> </a:t>
            </a:r>
            <a:r>
              <a:rPr lang="en-US" sz="1200" dirty="0" smtClean="0"/>
              <a:t>CSS, and JavaScript to work with the DOM</a:t>
            </a:r>
            <a:r>
              <a:rPr lang="id-ID" sz="1200" dirty="0" smtClean="0"/>
              <a:t> </a:t>
            </a:r>
            <a:r>
              <a:rPr lang="en-US" sz="1200" dirty="0" smtClean="0"/>
              <a:t>to alter the appearance of seemingly static web page after all elements have been</a:t>
            </a:r>
            <a:r>
              <a:rPr lang="id-ID" sz="1200" dirty="0" smtClean="0"/>
              <a:t> </a:t>
            </a:r>
            <a:r>
              <a:rPr lang="en-US" sz="1200" dirty="0" smtClean="0"/>
              <a:t>loaded.</a:t>
            </a:r>
            <a:endParaRPr lang="id-ID" sz="1200" dirty="0" smtClean="0"/>
          </a:p>
          <a:p>
            <a:r>
              <a:rPr lang="en-US" sz="1200" dirty="0" smtClean="0"/>
              <a:t>At first glance this functionality seems quite similar to an Ajax-enabled site, and</a:t>
            </a:r>
            <a:r>
              <a:rPr lang="id-ID" sz="1200" dirty="0" smtClean="0"/>
              <a:t> </a:t>
            </a:r>
            <a:r>
              <a:rPr lang="en-US" sz="1200" dirty="0" smtClean="0"/>
              <a:t>in some ways it is.</a:t>
            </a:r>
            <a:endParaRPr lang="id-ID" sz="1200" dirty="0" smtClean="0"/>
          </a:p>
          <a:p>
            <a:r>
              <a:rPr lang="en-US" sz="1200" dirty="0" smtClean="0"/>
              <a:t>The difference lies in the asynchronous connectivity between the</a:t>
            </a:r>
            <a:r>
              <a:rPr lang="id-ID" sz="1200" dirty="0" smtClean="0"/>
              <a:t> </a:t>
            </a:r>
            <a:r>
              <a:rPr lang="en-US" sz="1200" dirty="0" smtClean="0"/>
              <a:t>client and server—the “A” in Ajax.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id-ID" sz="1200" dirty="0" smtClean="0"/>
          </a:p>
          <a:p>
            <a:r>
              <a:rPr lang="en-US" sz="2400" dirty="0" smtClean="0"/>
              <a:t>Client-side programming occurs within your web browser after a page has been entirely</a:t>
            </a:r>
            <a:r>
              <a:rPr lang="id-ID" sz="2400" dirty="0" smtClean="0"/>
              <a:t> </a:t>
            </a:r>
            <a:r>
              <a:rPr lang="en-US" sz="2400" dirty="0" smtClean="0"/>
              <a:t>retrieved from a web server.</a:t>
            </a:r>
            <a:endParaRPr lang="id-ID" sz="2400" dirty="0" smtClean="0"/>
          </a:p>
          <a:p>
            <a:r>
              <a:rPr lang="en-US" sz="2400" dirty="0" smtClean="0"/>
              <a:t>Common actions performed on the client side include:</a:t>
            </a:r>
          </a:p>
          <a:p>
            <a:pPr lvl="1"/>
            <a:r>
              <a:rPr lang="en-US" sz="2400" dirty="0" smtClean="0"/>
              <a:t>showing or hiding sections of text or images, </a:t>
            </a:r>
          </a:p>
          <a:p>
            <a:pPr lvl="1"/>
            <a:r>
              <a:rPr lang="en-US" sz="2400" dirty="0" smtClean="0"/>
              <a:t>performing calculations, </a:t>
            </a:r>
          </a:p>
          <a:p>
            <a:pPr lvl="1"/>
            <a:r>
              <a:rPr lang="en-US" sz="2400" dirty="0" smtClean="0"/>
              <a:t>and validating user</a:t>
            </a:r>
            <a:r>
              <a:rPr lang="id-ID" sz="2400" dirty="0" smtClean="0"/>
              <a:t> </a:t>
            </a:r>
            <a:r>
              <a:rPr lang="en-US" sz="2400" dirty="0" smtClean="0"/>
              <a:t>input in a form before sending the form to the server side.</a:t>
            </a:r>
          </a:p>
          <a:p>
            <a:r>
              <a:rPr lang="en-US" sz="2400" dirty="0" smtClean="0">
                <a:solidFill>
                  <a:schemeClr val="accent5">
                    <a:lumMod val="75000"/>
                  </a:schemeClr>
                </a:solidFill>
              </a:rPr>
              <a:t>The most common client-side scripting language is JavaScript</a:t>
            </a:r>
            <a:r>
              <a:rPr lang="en-US" sz="2400" dirty="0" smtClean="0"/>
              <a:t>—the “J” in Ajax.</a:t>
            </a:r>
            <a:endParaRPr lang="id-ID" sz="2400" dirty="0" smtClean="0"/>
          </a:p>
          <a:p>
            <a:endParaRPr lang="en-US" dirty="0" smtClean="0"/>
          </a:p>
          <a:p>
            <a:endParaRPr lang="en-US" dirty="0" smtClean="0"/>
          </a:p>
          <a:p>
            <a:r>
              <a:rPr lang="en-US" sz="1200" dirty="0" smtClean="0"/>
              <a:t>Server-side programming includes all scripts that reside on a web server and are interpreted or compiled before sending a response to the client. </a:t>
            </a:r>
            <a:endParaRPr lang="id-ID" sz="1200" dirty="0" smtClean="0"/>
          </a:p>
          <a:p>
            <a:r>
              <a:rPr lang="en-US" sz="1200" dirty="0" smtClean="0"/>
              <a:t>Server-side programming</a:t>
            </a:r>
            <a:r>
              <a:rPr lang="id-ID" sz="1200" dirty="0" smtClean="0"/>
              <a:t> </a:t>
            </a:r>
            <a:r>
              <a:rPr lang="en-US" sz="1200" dirty="0" smtClean="0"/>
              <a:t>typically includes server-side connections to databases; requests and responses to and</a:t>
            </a:r>
            <a:r>
              <a:rPr lang="id-ID" sz="1200" dirty="0" smtClean="0"/>
              <a:t> </a:t>
            </a:r>
            <a:r>
              <a:rPr lang="en-US" sz="1200" dirty="0" smtClean="0"/>
              <a:t>from a database are thus part of the scripts themselves.</a:t>
            </a:r>
          </a:p>
          <a:p>
            <a:r>
              <a:rPr lang="en-US" sz="1200" dirty="0" smtClean="0"/>
              <a:t>These scripts could be written in any server-side language, such as Perl, JSP,ASP, or</a:t>
            </a:r>
            <a:r>
              <a:rPr lang="id-ID" sz="1200" dirty="0" smtClean="0"/>
              <a:t> </a:t>
            </a:r>
            <a:r>
              <a:rPr lang="en-US" sz="1200" dirty="0" smtClean="0"/>
              <a:t>PHP</a:t>
            </a:r>
            <a:r>
              <a:rPr lang="id-ID" sz="1200" dirty="0" smtClean="0"/>
              <a:t>.</a:t>
            </a:r>
          </a:p>
          <a:p>
            <a:r>
              <a:rPr lang="id-ID" sz="1200" dirty="0" smtClean="0"/>
              <a:t>T</a:t>
            </a:r>
            <a:r>
              <a:rPr lang="en-US" sz="1200" dirty="0" smtClean="0"/>
              <a:t>he response of a server-side script is typically display</a:t>
            </a:r>
            <a:r>
              <a:rPr lang="id-ID" sz="1200" dirty="0" smtClean="0"/>
              <a:t>ed as</a:t>
            </a:r>
            <a:r>
              <a:rPr lang="en-US" sz="1200" dirty="0" smtClean="0"/>
              <a:t> data</a:t>
            </a:r>
            <a:r>
              <a:rPr lang="id-ID" sz="1200" dirty="0" smtClean="0"/>
              <a:t> </a:t>
            </a:r>
            <a:r>
              <a:rPr lang="en-US" sz="1200" dirty="0" smtClean="0"/>
              <a:t>marked up in some variant of standard HTML.</a:t>
            </a:r>
            <a:endParaRPr lang="id-ID" sz="1200" dirty="0" smtClean="0"/>
          </a:p>
          <a:p>
            <a:endParaRPr lang="id-ID" dirty="0"/>
          </a:p>
        </p:txBody>
      </p:sp>
      <p:sp>
        <p:nvSpPr>
          <p:cNvPr id="4" name="Slide Number Placeholder 3"/>
          <p:cNvSpPr>
            <a:spLocks noGrp="1"/>
          </p:cNvSpPr>
          <p:nvPr>
            <p:ph type="sldNum" sz="quarter" idx="10"/>
          </p:nvPr>
        </p:nvSpPr>
        <p:spPr/>
        <p:txBody>
          <a:bodyPr/>
          <a:lstStyle/>
          <a:p>
            <a:fld id="{EAA5C9AC-F9E5-44DC-BB9C-658814369DD7}" type="slidenum">
              <a:rPr lang="id-ID" smtClean="0"/>
              <a:pPr/>
              <a:t>7</a:t>
            </a:fld>
            <a:endParaRPr lang="id-ID"/>
          </a:p>
        </p:txBody>
      </p:sp>
    </p:spTree>
    <p:extLst>
      <p:ext uri="{BB962C8B-B14F-4D97-AF65-F5344CB8AC3E}">
        <p14:creationId xmlns:p14="http://schemas.microsoft.com/office/powerpoint/2010/main" val="613789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637BB6B-EE1B-48FB-8575-0D55C373DE88}" type="datetimeFigureOut">
              <a:rPr lang="en-US" smtClean="0"/>
              <a:pPr/>
              <a:t>9/23/2018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637BB6B-EE1B-48FB-8575-0D55C373DE88}" type="datetimeFigureOut">
              <a:rPr lang="en-US" smtClean="0"/>
              <a:pPr/>
              <a:t>9/23/2018</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637BB6B-EE1B-48FB-8575-0D55C373DE88}" type="datetimeFigureOut">
              <a:rPr lang="en-US" smtClean="0"/>
              <a:pPr/>
              <a:t>9/23/2018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637BB6B-EE1B-48FB-8575-0D55C373DE88}" type="datetimeFigureOut">
              <a:rPr lang="en-US" smtClean="0"/>
              <a:pPr/>
              <a:t>9/23/2018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37BB6B-EE1B-48FB-8575-0D55C373DE88}" type="datetimeFigureOut">
              <a:rPr lang="en-US" smtClean="0"/>
              <a:pPr/>
              <a:t>9/23/2018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E637BB6B-EE1B-48FB-8575-0D55C373DE88}" type="datetimeFigureOut">
              <a:rPr lang="en-US" smtClean="0"/>
              <a:pPr/>
              <a:t>9/23/2018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E637BB6B-EE1B-48FB-8575-0D55C373DE88}" type="datetimeFigureOut">
              <a:rPr lang="en-US" smtClean="0"/>
              <a:pPr/>
              <a:t>9/23/2018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637BB6B-EE1B-48FB-8575-0D55C373DE88}" type="datetimeFigureOut">
              <a:rPr lang="en-US" smtClean="0"/>
              <a:pPr/>
              <a:t>9/23/2018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pPr/>
              <a:t>9/23/2018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37BB6B-EE1B-48FB-8575-0D55C373DE88}" type="datetimeFigureOut">
              <a:rPr lang="en-US" smtClean="0"/>
              <a:pPr/>
              <a:t>9/23/2018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37BB6B-EE1B-48FB-8575-0D55C373DE88}" type="datetimeFigureOut">
              <a:rPr lang="en-US" smtClean="0"/>
              <a:pPr/>
              <a:t>9/23/2018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7BB6B-EE1B-48FB-8575-0D55C373DE88}" type="datetimeFigureOut">
              <a:rPr lang="en-US" smtClean="0"/>
              <a:pPr/>
              <a:t>9/23/2018</a:t>
            </a:fld>
            <a:endParaRPr lang="en-US" sz="1000">
              <a:solidFill>
                <a:schemeClr val="tx2">
                  <a:shade val="5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ctr" eaLnBrk="1" latinLnBrk="0" hangingPunct="1"/>
            <a:endParaRPr kumimoji="0" lang="en-US" sz="1000" dirty="0">
              <a:solidFill>
                <a:schemeClr val="tx2">
                  <a:shade val="50000"/>
                </a:scheme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w3schools.com/tags/ref_httpmessages.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cgi.csc.liv.ac.uk/~martin/teaching/comp519/NOTES/Ajax.ppt" TargetMode="External"/><Relationship Id="rId2" Type="http://schemas.openxmlformats.org/officeDocument/2006/relationships/hyperlink" Target="http://www.liv.ac.uk/" TargetMode="External"/><Relationship Id="rId1" Type="http://schemas.openxmlformats.org/officeDocument/2006/relationships/slideLayout" Target="../slideLayouts/slideLayout2.xml"/><Relationship Id="rId4" Type="http://schemas.openxmlformats.org/officeDocument/2006/relationships/hyperlink" Target="http://www.w3schools.com/aja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Web Application with Ajax</a:t>
            </a:r>
            <a:endParaRPr lang="id-ID" dirty="0"/>
          </a:p>
        </p:txBody>
      </p:sp>
      <p:sp>
        <p:nvSpPr>
          <p:cNvPr id="3" name="Subtitle 2"/>
          <p:cNvSpPr>
            <a:spLocks noGrp="1"/>
          </p:cNvSpPr>
          <p:nvPr>
            <p:ph type="subTitle" idx="1"/>
          </p:nvPr>
        </p:nvSpPr>
        <p:spPr/>
        <p:txBody>
          <a:bodyPr/>
          <a:lstStyle/>
          <a:p>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How AJAX </a:t>
            </a:r>
            <a:r>
              <a:rPr lang="id-ID" dirty="0" smtClean="0"/>
              <a:t>Works</a:t>
            </a:r>
            <a:endParaRPr lang="id-ID" dirty="0"/>
          </a:p>
        </p:txBody>
      </p:sp>
      <p:sp>
        <p:nvSpPr>
          <p:cNvPr id="3" name="Content Placeholder 2"/>
          <p:cNvSpPr>
            <a:spLocks noGrp="1"/>
          </p:cNvSpPr>
          <p:nvPr>
            <p:ph idx="1"/>
          </p:nvPr>
        </p:nvSpPr>
        <p:spPr/>
        <p:txBody>
          <a:bodyPr/>
          <a:lstStyle/>
          <a:p>
            <a:endParaRPr lang="id-ID"/>
          </a:p>
        </p:txBody>
      </p:sp>
      <p:pic>
        <p:nvPicPr>
          <p:cNvPr id="1026" name="Picture 2" descr="AJ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88840"/>
            <a:ext cx="6449381"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889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How AJAX </a:t>
            </a:r>
            <a:r>
              <a:rPr lang="id-ID" dirty="0" smtClean="0"/>
              <a:t>Works</a:t>
            </a:r>
            <a:r>
              <a:rPr lang="en-US" dirty="0" smtClean="0"/>
              <a:t> (cont.)</a:t>
            </a:r>
            <a:endParaRPr lang="id-ID" dirty="0"/>
          </a:p>
        </p:txBody>
      </p:sp>
      <p:sp>
        <p:nvSpPr>
          <p:cNvPr id="3" name="Content Placeholder 2"/>
          <p:cNvSpPr>
            <a:spLocks noGrp="1"/>
          </p:cNvSpPr>
          <p:nvPr>
            <p:ph idx="1"/>
          </p:nvPr>
        </p:nvSpPr>
        <p:spPr/>
        <p:txBody>
          <a:bodyPr>
            <a:noAutofit/>
          </a:bodyPr>
          <a:lstStyle/>
          <a:p>
            <a:pPr marL="357188" indent="-357188">
              <a:lnSpc>
                <a:spcPct val="90000"/>
              </a:lnSpc>
              <a:spcAft>
                <a:spcPts val="1200"/>
              </a:spcAft>
              <a:buNone/>
            </a:pPr>
            <a:r>
              <a:rPr lang="en-GB" altLang="en-US" sz="2400" dirty="0" smtClean="0">
                <a:latin typeface="Arial Narrow" charset="0"/>
              </a:rPr>
              <a:t>The typical method for using Ajax is the following:</a:t>
            </a:r>
          </a:p>
          <a:p>
            <a:pPr marL="361950" indent="-361950">
              <a:spcBef>
                <a:spcPts val="0"/>
              </a:spcBef>
              <a:spcAft>
                <a:spcPts val="600"/>
              </a:spcAft>
              <a:buFont typeface="+mj-lt"/>
              <a:buAutoNum type="arabicParenR"/>
            </a:pPr>
            <a:r>
              <a:rPr lang="en-GB" altLang="en-US" sz="2400" dirty="0" smtClean="0">
                <a:latin typeface="Arial Narrow" charset="0"/>
              </a:rPr>
              <a:t> A JavaScript creates an </a:t>
            </a:r>
            <a:r>
              <a:rPr lang="en-GB" altLang="en-US" sz="2400" dirty="0" err="1" smtClean="0">
                <a:latin typeface="Courier New" charset="0"/>
              </a:rPr>
              <a:t>XMLHttpRequest</a:t>
            </a:r>
            <a:r>
              <a:rPr lang="en-GB" altLang="en-US" sz="2400" dirty="0" smtClean="0">
                <a:latin typeface="Arial Narrow" charset="0"/>
              </a:rPr>
              <a:t> object, initializes it with</a:t>
            </a:r>
            <a:r>
              <a:rPr lang="id-ID" altLang="en-US" sz="2400" dirty="0" smtClean="0">
                <a:latin typeface="Arial Narrow" charset="0"/>
              </a:rPr>
              <a:t> </a:t>
            </a:r>
            <a:r>
              <a:rPr lang="en-GB" altLang="en-US" sz="2400" dirty="0" smtClean="0">
                <a:latin typeface="Arial Narrow" charset="0"/>
              </a:rPr>
              <a:t>relevant information as necessary, and sends it to the  server.</a:t>
            </a:r>
            <a:r>
              <a:rPr lang="id-ID" altLang="en-US" sz="2400" dirty="0" smtClean="0">
                <a:latin typeface="Arial Narrow" charset="0"/>
              </a:rPr>
              <a:t> </a:t>
            </a:r>
            <a:r>
              <a:rPr lang="en-GB" altLang="en-US" sz="2400" dirty="0" smtClean="0">
                <a:latin typeface="Arial Narrow" charset="0"/>
              </a:rPr>
              <a:t>The script</a:t>
            </a:r>
            <a:r>
              <a:rPr lang="id-ID" altLang="en-US" sz="2400" dirty="0" smtClean="0">
                <a:latin typeface="Arial Narrow" charset="0"/>
              </a:rPr>
              <a:t> </a:t>
            </a:r>
            <a:r>
              <a:rPr lang="en-GB" altLang="en-US" sz="2400" dirty="0" smtClean="0">
                <a:latin typeface="Arial Narrow" charset="0"/>
              </a:rPr>
              <a:t>(or web page) can continue after sending it to the server.       </a:t>
            </a:r>
          </a:p>
          <a:p>
            <a:pPr marL="361950" indent="-361950">
              <a:spcBef>
                <a:spcPts val="0"/>
              </a:spcBef>
              <a:spcAft>
                <a:spcPts val="600"/>
              </a:spcAft>
              <a:buFont typeface="+mj-lt"/>
              <a:buAutoNum type="arabicParenR"/>
            </a:pPr>
            <a:r>
              <a:rPr lang="en-GB" altLang="en-US" sz="2400" dirty="0" smtClean="0">
                <a:latin typeface="Arial Narrow" charset="0"/>
              </a:rPr>
              <a:t>The server responds by sending the contents of a file or the output of a </a:t>
            </a:r>
            <a:r>
              <a:rPr lang="id-ID" altLang="en-US" sz="2400" dirty="0" smtClean="0">
                <a:latin typeface="Arial Narrow" charset="0"/>
              </a:rPr>
              <a:t> </a:t>
            </a:r>
            <a:r>
              <a:rPr lang="en-GB" altLang="en-US" sz="2400" dirty="0" smtClean="0">
                <a:latin typeface="Arial Narrow" charset="0"/>
              </a:rPr>
              <a:t>server side program (written, for example, in PHP).  </a:t>
            </a:r>
          </a:p>
          <a:p>
            <a:pPr marL="361950" indent="-361950">
              <a:spcBef>
                <a:spcPts val="0"/>
              </a:spcBef>
              <a:spcAft>
                <a:spcPts val="600"/>
              </a:spcAft>
              <a:buFont typeface="+mj-lt"/>
              <a:buAutoNum type="arabicParenR"/>
            </a:pPr>
            <a:r>
              <a:rPr lang="en-GB" altLang="en-US" sz="2400" dirty="0" smtClean="0">
                <a:latin typeface="Arial Narrow" charset="0"/>
              </a:rPr>
              <a:t>When the response arrives from the server, a JavaScript function is </a:t>
            </a:r>
            <a:r>
              <a:rPr lang="id-ID" altLang="en-US" sz="2400" dirty="0" smtClean="0">
                <a:latin typeface="Arial Narrow" charset="0"/>
              </a:rPr>
              <a:t> </a:t>
            </a:r>
            <a:r>
              <a:rPr lang="en-GB" altLang="en-US" sz="2400" dirty="0" smtClean="0">
                <a:latin typeface="Arial Narrow" charset="0"/>
              </a:rPr>
              <a:t>triggered to act on the data supplied by the server.  </a:t>
            </a:r>
          </a:p>
          <a:p>
            <a:pPr marL="361950" indent="-361950">
              <a:spcBef>
                <a:spcPts val="0"/>
              </a:spcBef>
              <a:spcAft>
                <a:spcPts val="600"/>
              </a:spcAft>
              <a:buFont typeface="+mj-lt"/>
              <a:buAutoNum type="arabicParenR"/>
            </a:pPr>
            <a:r>
              <a:rPr lang="en-GB" altLang="en-US" sz="2400" dirty="0" smtClean="0">
                <a:latin typeface="Arial Narrow" charset="0"/>
              </a:rPr>
              <a:t>This JavaScript response function typically refreshes the display using the DOM, avoiding the requirement to reload or refresh the entire page.  </a:t>
            </a:r>
          </a:p>
          <a:p>
            <a:endParaRPr lang="id-ID"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solidFill>
                  <a:schemeClr val="accent2">
                    <a:lumMod val="75000"/>
                  </a:schemeClr>
                </a:solidFill>
                <a:latin typeface="Arial Narrow" charset="0"/>
              </a:rPr>
              <a:t>The </a:t>
            </a:r>
            <a:r>
              <a:rPr lang="en-GB" altLang="en-US" dirty="0" err="1" smtClean="0">
                <a:solidFill>
                  <a:schemeClr val="accent2">
                    <a:lumMod val="75000"/>
                  </a:schemeClr>
                </a:solidFill>
                <a:latin typeface="Arial Narrow" charset="0"/>
              </a:rPr>
              <a:t>XMLHttpRequest</a:t>
            </a:r>
            <a:r>
              <a:rPr lang="en-GB" altLang="en-US" dirty="0" smtClean="0">
                <a:solidFill>
                  <a:schemeClr val="accent2">
                    <a:lumMod val="75000"/>
                  </a:schemeClr>
                </a:solidFill>
                <a:latin typeface="Arial Narrow" charset="0"/>
              </a:rPr>
              <a:t> object</a:t>
            </a:r>
            <a:endParaRPr lang="id-ID"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lnSpc>
                <a:spcPct val="120000"/>
              </a:lnSpc>
            </a:pPr>
            <a:r>
              <a:rPr lang="en-GB" altLang="en-US" sz="2400" dirty="0" smtClean="0">
                <a:latin typeface="Arial Narrow" charset="0"/>
              </a:rPr>
              <a:t>The </a:t>
            </a:r>
            <a:r>
              <a:rPr lang="en-GB" altLang="en-US" sz="2400" dirty="0" err="1" smtClean="0">
                <a:latin typeface="Courier New" charset="0"/>
              </a:rPr>
              <a:t>XMLHttpRequest</a:t>
            </a:r>
            <a:r>
              <a:rPr lang="en-GB" altLang="en-US" sz="2400" dirty="0" smtClean="0">
                <a:latin typeface="Courier New" charset="0"/>
              </a:rPr>
              <a:t> </a:t>
            </a:r>
            <a:r>
              <a:rPr lang="en-GB" altLang="en-US" sz="2400" dirty="0" smtClean="0">
                <a:latin typeface="Arial Narrow" charset="0"/>
              </a:rPr>
              <a:t>object is the backbone of every Ajax method.  Each application requires the creation of one of these objects.  </a:t>
            </a:r>
            <a:endParaRPr lang="id-ID" altLang="en-US" sz="2400" dirty="0" smtClean="0">
              <a:latin typeface="Arial Narrow" charset="0"/>
            </a:endParaRPr>
          </a:p>
          <a:p>
            <a:pPr>
              <a:lnSpc>
                <a:spcPct val="120000"/>
              </a:lnSpc>
            </a:pPr>
            <a:r>
              <a:rPr lang="id-ID" sz="2400" dirty="0" smtClean="0"/>
              <a:t>T</a:t>
            </a:r>
            <a:r>
              <a:rPr lang="en-US" sz="2400" dirty="0" smtClean="0"/>
              <a:t>he </a:t>
            </a:r>
            <a:r>
              <a:rPr lang="en-US" sz="2400" dirty="0" err="1">
                <a:latin typeface="Courier New" charset="0"/>
              </a:rPr>
              <a:t>XMLHttpRequest</a:t>
            </a:r>
            <a:r>
              <a:rPr lang="en-US" sz="2400" dirty="0" smtClean="0"/>
              <a:t> object is used to exchange data with a server behind the scenes</a:t>
            </a:r>
            <a:r>
              <a:rPr lang="id-ID" sz="2400" dirty="0" smtClean="0"/>
              <a:t> </a:t>
            </a:r>
            <a:r>
              <a:rPr lang="id-ID" sz="2400" dirty="0" smtClean="0">
                <a:sym typeface="Wingdings" panose="05000000000000000000" pitchFamily="2" charset="2"/>
              </a:rPr>
              <a:t> </a:t>
            </a:r>
            <a:r>
              <a:rPr lang="en-US" sz="2400" dirty="0" smtClean="0"/>
              <a:t>it is possible to update parts of a web page, without reloading the whole page.</a:t>
            </a:r>
            <a:endParaRPr lang="en-GB" altLang="en-US" sz="2400" dirty="0" smtClean="0">
              <a:latin typeface="Arial Narrow" charset="0"/>
            </a:endParaRPr>
          </a:p>
          <a:p>
            <a:pPr>
              <a:lnSpc>
                <a:spcPct val="120000"/>
              </a:lnSpc>
              <a:buNone/>
            </a:pPr>
            <a:endParaRPr lang="en-GB" altLang="en-US" sz="2400" dirty="0" smtClean="0">
              <a:latin typeface="Courier New" charset="0"/>
            </a:endParaRPr>
          </a:p>
          <a:p>
            <a:pPr>
              <a:lnSpc>
                <a:spcPct val="120000"/>
              </a:lnSpc>
            </a:pPr>
            <a:endParaRPr lang="id-ID"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smtClean="0">
                <a:solidFill>
                  <a:schemeClr val="accent2">
                    <a:lumMod val="75000"/>
                  </a:schemeClr>
                </a:solidFill>
                <a:latin typeface="Arial Narrow" charset="0"/>
              </a:rPr>
              <a:t>Create </a:t>
            </a:r>
            <a:r>
              <a:rPr lang="en-GB" altLang="en-US" dirty="0" err="1" smtClean="0">
                <a:solidFill>
                  <a:schemeClr val="accent2">
                    <a:lumMod val="75000"/>
                  </a:schemeClr>
                </a:solidFill>
                <a:latin typeface="Arial Narrow" charset="0"/>
              </a:rPr>
              <a:t>XMLHttpRequest</a:t>
            </a:r>
            <a:r>
              <a:rPr lang="en-GB" altLang="en-US" dirty="0" smtClean="0">
                <a:solidFill>
                  <a:schemeClr val="accent2">
                    <a:lumMod val="75000"/>
                  </a:schemeClr>
                </a:solidFill>
                <a:latin typeface="Arial Narrow" charset="0"/>
              </a:rPr>
              <a:t> object</a:t>
            </a:r>
            <a:endParaRPr lang="id-ID"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marL="0" indent="0">
              <a:lnSpc>
                <a:spcPct val="120000"/>
              </a:lnSpc>
              <a:buNone/>
            </a:pPr>
            <a:r>
              <a:rPr lang="en-GB" altLang="en-US" sz="2800" dirty="0">
                <a:solidFill>
                  <a:schemeClr val="accent5">
                    <a:lumMod val="75000"/>
                  </a:schemeClr>
                </a:solidFill>
                <a:latin typeface="Arial Narrow" charset="0"/>
              </a:rPr>
              <a:t>Firefox, Safari, Opera, and some other browsers </a:t>
            </a:r>
            <a:endParaRPr lang="id-ID" altLang="en-US" sz="2800" dirty="0" smtClean="0">
              <a:solidFill>
                <a:schemeClr val="accent5">
                  <a:lumMod val="75000"/>
                </a:schemeClr>
              </a:solidFill>
              <a:latin typeface="Arial Narrow" charset="0"/>
            </a:endParaRPr>
          </a:p>
          <a:p>
            <a:pPr>
              <a:lnSpc>
                <a:spcPct val="120000"/>
              </a:lnSpc>
            </a:pPr>
            <a:r>
              <a:rPr lang="en-GB" altLang="en-US" sz="2800" dirty="0" smtClean="0">
                <a:latin typeface="Arial Narrow" charset="0"/>
              </a:rPr>
              <a:t>create </a:t>
            </a:r>
            <a:r>
              <a:rPr lang="en-GB" altLang="en-US" sz="2800" dirty="0">
                <a:latin typeface="Arial Narrow" charset="0"/>
              </a:rPr>
              <a:t>one of these objects simply using the “new” keyword.  </a:t>
            </a:r>
          </a:p>
          <a:p>
            <a:pPr>
              <a:lnSpc>
                <a:spcPct val="120000"/>
              </a:lnSpc>
              <a:buNone/>
            </a:pPr>
            <a:r>
              <a:rPr lang="en-GB" altLang="en-US" sz="1800" dirty="0">
                <a:latin typeface="Arial Narrow" charset="0"/>
              </a:rPr>
              <a:t>     </a:t>
            </a:r>
            <a:r>
              <a:rPr lang="id-ID" altLang="en-US" sz="1800" dirty="0">
                <a:latin typeface="Arial Narrow" charset="0"/>
              </a:rPr>
              <a:t>   </a:t>
            </a:r>
          </a:p>
          <a:p>
            <a:pPr>
              <a:lnSpc>
                <a:spcPct val="120000"/>
              </a:lnSpc>
              <a:buNone/>
            </a:pPr>
            <a:r>
              <a:rPr lang="id-ID" altLang="en-US" sz="1800" dirty="0">
                <a:latin typeface="Arial Narrow" charset="0"/>
              </a:rPr>
              <a:t>	</a:t>
            </a:r>
            <a:r>
              <a:rPr lang="en-GB" altLang="en-US" sz="1800" dirty="0">
                <a:latin typeface="Arial Narrow" charset="0"/>
              </a:rPr>
              <a:t> </a:t>
            </a:r>
            <a:r>
              <a:rPr lang="id-ID" altLang="en-US" sz="1800" dirty="0">
                <a:latin typeface="Arial Narrow" charset="0"/>
              </a:rPr>
              <a:t> </a:t>
            </a:r>
            <a:r>
              <a:rPr lang="en-GB" altLang="en-US" sz="2400" dirty="0">
                <a:latin typeface="Courier New" charset="0"/>
              </a:rPr>
              <a:t>&lt;script type="text/</a:t>
            </a:r>
            <a:r>
              <a:rPr lang="en-GB" altLang="en-US" sz="2400" dirty="0" err="1">
                <a:latin typeface="Courier New" charset="0"/>
              </a:rPr>
              <a:t>javascript</a:t>
            </a:r>
            <a:r>
              <a:rPr lang="en-GB" altLang="en-US" sz="2400" dirty="0">
                <a:latin typeface="Courier New" charset="0"/>
              </a:rPr>
              <a:t>"&gt;</a:t>
            </a:r>
          </a:p>
          <a:p>
            <a:pPr>
              <a:lnSpc>
                <a:spcPct val="120000"/>
              </a:lnSpc>
              <a:buNone/>
            </a:pPr>
            <a:r>
              <a:rPr lang="en-GB" altLang="en-US" sz="2400" dirty="0">
                <a:latin typeface="Courier New" charset="0"/>
              </a:rPr>
              <a:t>      </a:t>
            </a:r>
            <a:r>
              <a:rPr lang="en-GB" altLang="en-US" sz="2400" dirty="0" smtClean="0">
                <a:latin typeface="Courier New" charset="0"/>
              </a:rPr>
              <a:t> </a:t>
            </a:r>
            <a:r>
              <a:rPr lang="en-GB" altLang="en-US" sz="2400" dirty="0" err="1">
                <a:latin typeface="Courier New" charset="0"/>
              </a:rPr>
              <a:t>ajaxRequest</a:t>
            </a:r>
            <a:r>
              <a:rPr lang="en-GB" altLang="en-US" sz="2400" dirty="0">
                <a:latin typeface="Courier New" charset="0"/>
              </a:rPr>
              <a:t> = new </a:t>
            </a:r>
            <a:r>
              <a:rPr lang="en-GB" altLang="en-US" sz="2400" dirty="0" err="1">
                <a:latin typeface="Courier New" charset="0"/>
              </a:rPr>
              <a:t>XMLHttpRequest</a:t>
            </a:r>
            <a:r>
              <a:rPr lang="en-GB" altLang="en-US" sz="2400" dirty="0">
                <a:latin typeface="Courier New" charset="0"/>
              </a:rPr>
              <a:t>();</a:t>
            </a:r>
          </a:p>
          <a:p>
            <a:pPr>
              <a:lnSpc>
                <a:spcPct val="120000"/>
              </a:lnSpc>
              <a:buNone/>
            </a:pPr>
            <a:r>
              <a:rPr lang="en-GB" altLang="en-US" sz="2400" dirty="0">
                <a:latin typeface="Courier New" charset="0"/>
              </a:rPr>
              <a:t>    &lt;/script&gt;</a:t>
            </a:r>
          </a:p>
          <a:p>
            <a:pPr>
              <a:lnSpc>
                <a:spcPct val="120000"/>
              </a:lnSpc>
            </a:pPr>
            <a:endParaRPr lang="id-ID"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smtClean="0">
                <a:solidFill>
                  <a:schemeClr val="accent2">
                    <a:lumMod val="75000"/>
                  </a:schemeClr>
                </a:solidFill>
                <a:latin typeface="Arial Narrow" charset="0"/>
              </a:rPr>
              <a:t>Create </a:t>
            </a:r>
            <a:r>
              <a:rPr lang="en-GB" altLang="en-US" dirty="0" err="1" smtClean="0">
                <a:solidFill>
                  <a:schemeClr val="accent2">
                    <a:lumMod val="75000"/>
                  </a:schemeClr>
                </a:solidFill>
                <a:latin typeface="Arial Narrow" charset="0"/>
              </a:rPr>
              <a:t>XMLHttpRequest</a:t>
            </a:r>
            <a:r>
              <a:rPr lang="en-GB" altLang="en-US" dirty="0" smtClean="0">
                <a:solidFill>
                  <a:schemeClr val="accent2">
                    <a:lumMod val="75000"/>
                  </a:schemeClr>
                </a:solidFill>
                <a:latin typeface="Arial Narrow" charset="0"/>
              </a:rPr>
              <a:t> object</a:t>
            </a:r>
            <a:endParaRPr lang="id-ID" dirty="0">
              <a:solidFill>
                <a:schemeClr val="accent2">
                  <a:lumMod val="75000"/>
                </a:schemeClr>
              </a:solidFill>
            </a:endParaRPr>
          </a:p>
        </p:txBody>
      </p:sp>
      <p:sp>
        <p:nvSpPr>
          <p:cNvPr id="3" name="Content Placeholder 2"/>
          <p:cNvSpPr>
            <a:spLocks noGrp="1"/>
          </p:cNvSpPr>
          <p:nvPr>
            <p:ph idx="1"/>
          </p:nvPr>
        </p:nvSpPr>
        <p:spPr/>
        <p:txBody>
          <a:bodyPr>
            <a:normAutofit fontScale="77500" lnSpcReduction="20000"/>
          </a:bodyPr>
          <a:lstStyle/>
          <a:p>
            <a:pPr marL="0" indent="0">
              <a:lnSpc>
                <a:spcPct val="120000"/>
              </a:lnSpc>
              <a:buNone/>
            </a:pPr>
            <a:r>
              <a:rPr lang="en-GB" altLang="en-US" dirty="0" smtClean="0">
                <a:solidFill>
                  <a:schemeClr val="accent5">
                    <a:lumMod val="75000"/>
                  </a:schemeClr>
                </a:solidFill>
                <a:latin typeface="Arial Narrow" charset="0"/>
              </a:rPr>
              <a:t>Microsoft Internet Explorer </a:t>
            </a:r>
            <a:r>
              <a:rPr lang="id-ID" altLang="en-US" dirty="0" smtClean="0">
                <a:solidFill>
                  <a:schemeClr val="accent5">
                    <a:lumMod val="75000"/>
                  </a:schemeClr>
                </a:solidFill>
                <a:latin typeface="Arial Narrow" charset="0"/>
              </a:rPr>
              <a:t>(IE)</a:t>
            </a:r>
          </a:p>
          <a:p>
            <a:pPr>
              <a:lnSpc>
                <a:spcPct val="120000"/>
              </a:lnSpc>
              <a:spcAft>
                <a:spcPts val="1200"/>
              </a:spcAft>
            </a:pPr>
            <a:r>
              <a:rPr lang="en-GB" altLang="en-US" dirty="0" smtClean="0">
                <a:latin typeface="Arial Narrow" charset="0"/>
              </a:rPr>
              <a:t>implements this object using its proprietary </a:t>
            </a:r>
            <a:r>
              <a:rPr lang="en-GB" altLang="en-US" dirty="0" smtClean="0">
                <a:solidFill>
                  <a:schemeClr val="accent6">
                    <a:lumMod val="75000"/>
                  </a:schemeClr>
                </a:solidFill>
                <a:latin typeface="Arial Narrow" charset="0"/>
              </a:rPr>
              <a:t>ActiveX technology</a:t>
            </a:r>
            <a:r>
              <a:rPr lang="id-ID" altLang="en-US" dirty="0" smtClean="0">
                <a:latin typeface="Arial Narrow" charset="0"/>
              </a:rPr>
              <a:t> (</a:t>
            </a:r>
            <a:r>
              <a:rPr lang="en-GB" altLang="en-US" dirty="0" smtClean="0">
                <a:latin typeface="Arial Narrow" charset="0"/>
              </a:rPr>
              <a:t>also depend upon the particular version of </a:t>
            </a:r>
            <a:r>
              <a:rPr lang="id-ID" altLang="en-US" dirty="0" smtClean="0">
                <a:latin typeface="Arial Narrow" charset="0"/>
              </a:rPr>
              <a:t>IE</a:t>
            </a:r>
            <a:r>
              <a:rPr lang="en-GB" altLang="en-US" dirty="0" smtClean="0">
                <a:latin typeface="Arial Narrow" charset="0"/>
              </a:rPr>
              <a:t> being used).  </a:t>
            </a:r>
          </a:p>
          <a:p>
            <a:pPr>
              <a:lnSpc>
                <a:spcPct val="120000"/>
              </a:lnSpc>
            </a:pPr>
            <a:r>
              <a:rPr lang="en-GB" altLang="en-US" dirty="0" smtClean="0">
                <a:latin typeface="Arial Narrow" charset="0"/>
              </a:rPr>
              <a:t>To handle different types of browsers, we use the </a:t>
            </a:r>
          </a:p>
          <a:p>
            <a:pPr>
              <a:lnSpc>
                <a:spcPct val="120000"/>
              </a:lnSpc>
              <a:buNone/>
            </a:pPr>
            <a:r>
              <a:rPr lang="en-GB" altLang="en-US" sz="2400" dirty="0" smtClean="0">
                <a:latin typeface="Courier New" charset="0"/>
              </a:rPr>
              <a:t>        try { . . . } catch (error) { . . . }</a:t>
            </a:r>
            <a:r>
              <a:rPr lang="en-GB" altLang="en-US" dirty="0" smtClean="0">
                <a:latin typeface="Arial Narrow" charset="0"/>
              </a:rPr>
              <a:t> </a:t>
            </a:r>
          </a:p>
          <a:p>
            <a:pPr>
              <a:lnSpc>
                <a:spcPct val="120000"/>
              </a:lnSpc>
              <a:buNone/>
            </a:pPr>
            <a:endParaRPr lang="id-ID" altLang="en-US" dirty="0" smtClean="0">
              <a:latin typeface="Arial Narrow" charset="0"/>
            </a:endParaRPr>
          </a:p>
          <a:p>
            <a:pPr>
              <a:lnSpc>
                <a:spcPct val="120000"/>
              </a:lnSpc>
            </a:pPr>
            <a:r>
              <a:rPr lang="en-GB" altLang="en-US" dirty="0" smtClean="0">
                <a:latin typeface="Arial Narrow" charset="0"/>
              </a:rPr>
              <a:t>To create one of these objects we can use a sequence of try. . . catch blocks, attempting different ways to create an </a:t>
            </a:r>
            <a:r>
              <a:rPr lang="en-GB" altLang="en-US" sz="2800" dirty="0" err="1" smtClean="0">
                <a:latin typeface="Courier New" charset="0"/>
              </a:rPr>
              <a:t>XMLHttpRequest</a:t>
            </a:r>
            <a:r>
              <a:rPr lang="en-GB" altLang="en-US" dirty="0" smtClean="0">
                <a:latin typeface="Arial Narrow" charset="0"/>
              </a:rPr>
              <a:t> object.  </a:t>
            </a:r>
          </a:p>
          <a:p>
            <a:pPr>
              <a:lnSpc>
                <a:spcPct val="120000"/>
              </a:lnSpc>
            </a:pPr>
            <a:endParaRPr lang="id-ID" dirty="0"/>
          </a:p>
        </p:txBody>
      </p:sp>
    </p:spTree>
    <p:extLst>
      <p:ext uri="{BB962C8B-B14F-4D97-AF65-F5344CB8AC3E}">
        <p14:creationId xmlns:p14="http://schemas.microsoft.com/office/powerpoint/2010/main" val="2229545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solidFill>
                  <a:schemeClr val="accent2">
                    <a:lumMod val="75000"/>
                  </a:schemeClr>
                </a:solidFill>
                <a:latin typeface="Arial Narrow" charset="0"/>
              </a:rPr>
              <a:t>The </a:t>
            </a:r>
            <a:r>
              <a:rPr lang="en-GB" altLang="en-US" dirty="0" err="1" smtClean="0">
                <a:solidFill>
                  <a:schemeClr val="accent2">
                    <a:lumMod val="75000"/>
                  </a:schemeClr>
                </a:solidFill>
                <a:latin typeface="Arial Narrow" charset="0"/>
              </a:rPr>
              <a:t>XMLHttpRequest</a:t>
            </a:r>
            <a:r>
              <a:rPr lang="en-GB" altLang="en-US" dirty="0" smtClean="0">
                <a:solidFill>
                  <a:schemeClr val="accent2">
                    <a:lumMod val="75000"/>
                  </a:schemeClr>
                </a:solidFill>
                <a:latin typeface="Arial Narrow" charset="0"/>
              </a:rPr>
              <a:t> object</a:t>
            </a:r>
            <a:r>
              <a:rPr lang="id-ID" altLang="en-US" dirty="0" smtClean="0">
                <a:solidFill>
                  <a:schemeClr val="accent2">
                    <a:lumMod val="75000"/>
                  </a:schemeClr>
                </a:solidFill>
                <a:latin typeface="Arial Narrow" charset="0"/>
              </a:rPr>
              <a:t> (cont.)</a:t>
            </a:r>
            <a:endParaRPr lang="id-ID" dirty="0"/>
          </a:p>
        </p:txBody>
      </p:sp>
      <p:sp>
        <p:nvSpPr>
          <p:cNvPr id="3" name="Content Placeholder 2"/>
          <p:cNvSpPr>
            <a:spLocks noGrp="1"/>
          </p:cNvSpPr>
          <p:nvPr>
            <p:ph idx="1"/>
          </p:nvPr>
        </p:nvSpPr>
        <p:spPr/>
        <p:txBody>
          <a:bodyPr>
            <a:noAutofit/>
          </a:bodyPr>
          <a:lstStyle/>
          <a:p>
            <a:pPr>
              <a:spcBef>
                <a:spcPts val="0"/>
              </a:spcBef>
              <a:buNone/>
            </a:pPr>
            <a:r>
              <a:rPr lang="id-ID" sz="1600" dirty="0" smtClean="0">
                <a:latin typeface="Courier New" pitchFamily="49" charset="0"/>
                <a:cs typeface="Courier New" pitchFamily="49" charset="0"/>
              </a:rPr>
              <a:t>function getXMLHTTPRequest() {</a:t>
            </a:r>
          </a:p>
          <a:p>
            <a:pPr>
              <a:spcBef>
                <a:spcPts val="0"/>
              </a:spcBef>
              <a:buNone/>
            </a:pPr>
            <a:r>
              <a:rPr lang="id-ID" sz="1600" dirty="0" smtClean="0">
                <a:latin typeface="Courier New" pitchFamily="49" charset="0"/>
                <a:cs typeface="Courier New" pitchFamily="49" charset="0"/>
              </a:rPr>
              <a:t>	var req =  false;</a:t>
            </a:r>
          </a:p>
          <a:p>
            <a:pPr>
              <a:spcBef>
                <a:spcPts val="0"/>
              </a:spcBef>
              <a:buNone/>
            </a:pPr>
            <a:r>
              <a:rPr lang="id-ID" sz="1600" dirty="0" smtClean="0">
                <a:latin typeface="Courier New" pitchFamily="49" charset="0"/>
                <a:cs typeface="Courier New" pitchFamily="49" charset="0"/>
              </a:rPr>
              <a:t>	try {</a:t>
            </a:r>
          </a:p>
          <a:p>
            <a:pPr>
              <a:spcBef>
                <a:spcPts val="0"/>
              </a:spcBef>
              <a:buNone/>
            </a:pPr>
            <a:r>
              <a:rPr lang="id-ID" sz="1600" dirty="0" smtClean="0">
                <a:latin typeface="Courier New" pitchFamily="49" charset="0"/>
                <a:cs typeface="Courier New" pitchFamily="49" charset="0"/>
              </a:rPr>
              <a:t>		/* for Firefox */</a:t>
            </a:r>
          </a:p>
          <a:p>
            <a:pPr>
              <a:spcBef>
                <a:spcPts val="0"/>
              </a:spcBef>
              <a:buNone/>
            </a:pPr>
            <a:r>
              <a:rPr lang="id-ID" sz="1600" dirty="0" smtClean="0">
                <a:latin typeface="Courier New" pitchFamily="49" charset="0"/>
                <a:cs typeface="Courier New" pitchFamily="49" charset="0"/>
              </a:rPr>
              <a:t>		</a:t>
            </a:r>
            <a:r>
              <a:rPr lang="id-ID" sz="1600" b="1" dirty="0" smtClean="0">
                <a:latin typeface="Courier New" pitchFamily="49" charset="0"/>
                <a:cs typeface="Courier New" pitchFamily="49" charset="0"/>
              </a:rPr>
              <a:t>req = new XMLHttpRequest();</a:t>
            </a:r>
            <a:r>
              <a:rPr lang="id-ID" sz="1600" dirty="0" smtClean="0">
                <a:latin typeface="Courier New" pitchFamily="49" charset="0"/>
                <a:cs typeface="Courier New" pitchFamily="49" charset="0"/>
              </a:rPr>
              <a:t> </a:t>
            </a:r>
          </a:p>
          <a:p>
            <a:pPr>
              <a:spcBef>
                <a:spcPts val="0"/>
              </a:spcBef>
              <a:buNone/>
            </a:pPr>
            <a:r>
              <a:rPr lang="id-ID" sz="1600" dirty="0" smtClean="0">
                <a:latin typeface="Courier New" pitchFamily="49" charset="0"/>
                <a:cs typeface="Courier New" pitchFamily="49" charset="0"/>
              </a:rPr>
              <a:t>	} catch (err) {</a:t>
            </a:r>
          </a:p>
          <a:p>
            <a:pPr>
              <a:spcBef>
                <a:spcPts val="0"/>
              </a:spcBef>
              <a:buNone/>
            </a:pPr>
            <a:r>
              <a:rPr lang="id-ID" sz="1600" dirty="0" smtClean="0">
                <a:latin typeface="Courier New" pitchFamily="49" charset="0"/>
                <a:cs typeface="Courier New" pitchFamily="49" charset="0"/>
              </a:rPr>
              <a:t>		try {</a:t>
            </a:r>
          </a:p>
          <a:p>
            <a:pPr>
              <a:spcBef>
                <a:spcPts val="0"/>
              </a:spcBef>
              <a:buNone/>
            </a:pPr>
            <a:r>
              <a:rPr lang="id-ID" sz="1600" dirty="0" smtClean="0">
                <a:latin typeface="Courier New" pitchFamily="49" charset="0"/>
                <a:cs typeface="Courier New" pitchFamily="49" charset="0"/>
              </a:rPr>
              <a:t>			/* for some versions of IE */</a:t>
            </a:r>
          </a:p>
          <a:p>
            <a:pPr>
              <a:spcBef>
                <a:spcPts val="0"/>
              </a:spcBef>
              <a:buNone/>
            </a:pPr>
            <a:r>
              <a:rPr lang="id-ID" sz="1600" dirty="0" smtClean="0">
                <a:latin typeface="Courier New" pitchFamily="49" charset="0"/>
                <a:cs typeface="Courier New" pitchFamily="49" charset="0"/>
              </a:rPr>
              <a:t>			</a:t>
            </a:r>
            <a:r>
              <a:rPr lang="id-ID" sz="1600" b="1" dirty="0" smtClean="0">
                <a:latin typeface="Courier New" pitchFamily="49" charset="0"/>
                <a:cs typeface="Courier New" pitchFamily="49" charset="0"/>
              </a:rPr>
              <a:t>req = new ActiveXObject("Msxml2.XMLHTTP");</a:t>
            </a:r>
          </a:p>
          <a:p>
            <a:pPr>
              <a:spcBef>
                <a:spcPts val="0"/>
              </a:spcBef>
              <a:buNone/>
            </a:pPr>
            <a:r>
              <a:rPr lang="id-ID" sz="1600" dirty="0" smtClean="0">
                <a:latin typeface="Courier New" pitchFamily="49" charset="0"/>
                <a:cs typeface="Courier New" pitchFamily="49" charset="0"/>
              </a:rPr>
              <a:t>		} catch (err) {</a:t>
            </a:r>
          </a:p>
          <a:p>
            <a:pPr>
              <a:spcBef>
                <a:spcPts val="0"/>
              </a:spcBef>
              <a:buNone/>
            </a:pPr>
            <a:r>
              <a:rPr lang="id-ID" sz="1600" dirty="0" smtClean="0">
                <a:latin typeface="Courier New" pitchFamily="49" charset="0"/>
                <a:cs typeface="Courier New" pitchFamily="49" charset="0"/>
              </a:rPr>
              <a:t>		    try {</a:t>
            </a:r>
          </a:p>
          <a:p>
            <a:pPr>
              <a:spcBef>
                <a:spcPts val="0"/>
              </a:spcBef>
              <a:buNone/>
            </a:pPr>
            <a:r>
              <a:rPr lang="id-ID" sz="1600" dirty="0" smtClean="0">
                <a:latin typeface="Courier New" pitchFamily="49" charset="0"/>
                <a:cs typeface="Courier New" pitchFamily="49" charset="0"/>
              </a:rPr>
              <a:t>			/* for some other versions of IE */</a:t>
            </a:r>
          </a:p>
          <a:p>
            <a:pPr>
              <a:spcBef>
                <a:spcPts val="0"/>
              </a:spcBef>
              <a:buNone/>
            </a:pPr>
            <a:r>
              <a:rPr lang="id-ID" sz="1600" dirty="0" smtClean="0">
                <a:latin typeface="Courier New" pitchFamily="49" charset="0"/>
                <a:cs typeface="Courier New" pitchFamily="49" charset="0"/>
              </a:rPr>
              <a:t>			</a:t>
            </a:r>
            <a:r>
              <a:rPr lang="id-ID" sz="1600" b="1" dirty="0" smtClean="0">
                <a:latin typeface="Courier New" pitchFamily="49" charset="0"/>
                <a:cs typeface="Courier New" pitchFamily="49" charset="0"/>
              </a:rPr>
              <a:t>req = new ActiveXObject("Microsoft.XMLHTTP");</a:t>
            </a:r>
          </a:p>
          <a:p>
            <a:pPr>
              <a:spcBef>
                <a:spcPts val="0"/>
              </a:spcBef>
              <a:buNone/>
            </a:pPr>
            <a:r>
              <a:rPr lang="id-ID" sz="1600" dirty="0" smtClean="0">
                <a:latin typeface="Courier New" pitchFamily="49" charset="0"/>
                <a:cs typeface="Courier New" pitchFamily="49" charset="0"/>
              </a:rPr>
              <a:t>		    } catch (err) {</a:t>
            </a:r>
          </a:p>
          <a:p>
            <a:pPr>
              <a:spcBef>
                <a:spcPts val="0"/>
              </a:spcBef>
              <a:buNone/>
            </a:pPr>
            <a:r>
              <a:rPr lang="id-ID" sz="1600" dirty="0" smtClean="0">
                <a:latin typeface="Courier New" pitchFamily="49" charset="0"/>
                <a:cs typeface="Courier New" pitchFamily="49" charset="0"/>
              </a:rPr>
              <a:t>			req = false;</a:t>
            </a:r>
          </a:p>
          <a:p>
            <a:pPr>
              <a:spcBef>
                <a:spcPts val="0"/>
              </a:spcBef>
              <a:buNone/>
            </a:pPr>
            <a:r>
              <a:rPr lang="id-ID" sz="1600" dirty="0" smtClean="0">
                <a:latin typeface="Courier New" pitchFamily="49" charset="0"/>
                <a:cs typeface="Courier New" pitchFamily="49" charset="0"/>
              </a:rPr>
              <a:t>		    }</a:t>
            </a:r>
          </a:p>
          <a:p>
            <a:pPr>
              <a:spcBef>
                <a:spcPts val="0"/>
              </a:spcBef>
              <a:buNone/>
            </a:pPr>
            <a:r>
              <a:rPr lang="id-ID" sz="1600" dirty="0" smtClean="0">
                <a:latin typeface="Courier New" pitchFamily="49" charset="0"/>
                <a:cs typeface="Courier New" pitchFamily="49" charset="0"/>
              </a:rPr>
              <a:t>		}</a:t>
            </a:r>
          </a:p>
          <a:p>
            <a:pPr>
              <a:spcBef>
                <a:spcPts val="0"/>
              </a:spcBef>
              <a:buNone/>
            </a:pPr>
            <a:r>
              <a:rPr lang="id-ID" sz="1600" dirty="0" smtClean="0">
                <a:latin typeface="Courier New" pitchFamily="49" charset="0"/>
                <a:cs typeface="Courier New" pitchFamily="49" charset="0"/>
              </a:rPr>
              <a:t>	}</a:t>
            </a:r>
          </a:p>
          <a:p>
            <a:pPr>
              <a:spcBef>
                <a:spcPts val="0"/>
              </a:spcBef>
              <a:buNone/>
            </a:pPr>
            <a:r>
              <a:rPr lang="id-ID" sz="1600" dirty="0" smtClean="0">
                <a:latin typeface="Courier New" pitchFamily="49" charset="0"/>
                <a:cs typeface="Courier New" pitchFamily="49" charset="0"/>
              </a:rPr>
              <a:t>	return req;</a:t>
            </a:r>
          </a:p>
          <a:p>
            <a:pPr>
              <a:spcBef>
                <a:spcPts val="0"/>
              </a:spcBef>
              <a:buNone/>
            </a:pPr>
            <a:r>
              <a:rPr lang="id-ID" sz="1600" dirty="0" smtClean="0">
                <a:latin typeface="Courier New" pitchFamily="49" charset="0"/>
                <a:cs typeface="Courier New" pitchFamily="49" charset="0"/>
              </a:rPr>
              <a:t>}</a:t>
            </a:r>
            <a:endParaRPr lang="id-ID" sz="16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solidFill>
                  <a:schemeClr val="accent2">
                    <a:lumMod val="75000"/>
                  </a:schemeClr>
                </a:solidFill>
                <a:latin typeface="Arial Narrow" charset="0"/>
              </a:rPr>
              <a:t>The </a:t>
            </a:r>
            <a:r>
              <a:rPr lang="en-GB" altLang="en-US" dirty="0" err="1" smtClean="0">
                <a:solidFill>
                  <a:schemeClr val="accent2">
                    <a:lumMod val="75000"/>
                  </a:schemeClr>
                </a:solidFill>
                <a:latin typeface="Arial Narrow" charset="0"/>
              </a:rPr>
              <a:t>XMLHttpRequest</a:t>
            </a:r>
            <a:r>
              <a:rPr lang="en-GB" altLang="en-US" dirty="0" smtClean="0">
                <a:solidFill>
                  <a:schemeClr val="accent2">
                    <a:lumMod val="75000"/>
                  </a:schemeClr>
                </a:solidFill>
                <a:latin typeface="Arial Narrow" charset="0"/>
              </a:rPr>
              <a:t> object</a:t>
            </a:r>
            <a:r>
              <a:rPr lang="id-ID" altLang="en-US" dirty="0" smtClean="0">
                <a:solidFill>
                  <a:schemeClr val="accent2">
                    <a:lumMod val="75000"/>
                  </a:schemeClr>
                </a:solidFill>
                <a:latin typeface="Arial Narrow" charset="0"/>
              </a:rPr>
              <a:t> (cont.)</a:t>
            </a:r>
            <a:endParaRPr lang="id-ID" dirty="0"/>
          </a:p>
        </p:txBody>
      </p:sp>
      <p:sp>
        <p:nvSpPr>
          <p:cNvPr id="3" name="Content Placeholder 2"/>
          <p:cNvSpPr>
            <a:spLocks noGrp="1"/>
          </p:cNvSpPr>
          <p:nvPr>
            <p:ph idx="1"/>
          </p:nvPr>
        </p:nvSpPr>
        <p:spPr/>
        <p:txBody>
          <a:bodyPr>
            <a:noAutofit/>
          </a:bodyPr>
          <a:lstStyle/>
          <a:p>
            <a:pPr>
              <a:lnSpc>
                <a:spcPct val="110000"/>
              </a:lnSpc>
              <a:spcBef>
                <a:spcPts val="0"/>
              </a:spcBef>
              <a:spcAft>
                <a:spcPts val="1200"/>
              </a:spcAft>
            </a:pPr>
            <a:r>
              <a:rPr lang="id-ID" altLang="en-US" sz="2400" dirty="0" smtClean="0">
                <a:latin typeface="Arial Narrow" charset="0"/>
              </a:rPr>
              <a:t>T</a:t>
            </a:r>
            <a:r>
              <a:rPr lang="en-GB" altLang="en-US" sz="2400" dirty="0" smtClean="0">
                <a:latin typeface="Arial Narrow" charset="0"/>
              </a:rPr>
              <a:t>he </a:t>
            </a:r>
            <a:r>
              <a:rPr lang="en-GB" altLang="en-US" sz="2400" dirty="0" err="1" smtClean="0">
                <a:latin typeface="Arial Narrow" charset="0"/>
              </a:rPr>
              <a:t>XMLHttpRequest</a:t>
            </a:r>
            <a:r>
              <a:rPr lang="en-GB" altLang="en-US" sz="2400" dirty="0" smtClean="0">
                <a:latin typeface="Arial Narrow" charset="0"/>
              </a:rPr>
              <a:t> object contains various properties and methods.  </a:t>
            </a:r>
            <a:endParaRPr lang="id-ID" altLang="en-US" sz="2400" dirty="0" smtClean="0">
              <a:latin typeface="Arial Narrow" charset="0"/>
            </a:endParaRPr>
          </a:p>
          <a:p>
            <a:pPr>
              <a:lnSpc>
                <a:spcPct val="110000"/>
              </a:lnSpc>
              <a:spcBef>
                <a:spcPts val="0"/>
              </a:spcBef>
              <a:spcAft>
                <a:spcPts val="1200"/>
              </a:spcAft>
            </a:pPr>
            <a:r>
              <a:rPr lang="id-ID" altLang="en-US" sz="2400" dirty="0" smtClean="0">
                <a:latin typeface="Arial Narrow" charset="0"/>
              </a:rPr>
              <a:t>T</a:t>
            </a:r>
            <a:r>
              <a:rPr lang="en-GB" altLang="en-US" sz="2400" dirty="0" smtClean="0">
                <a:latin typeface="Arial Narrow" charset="0"/>
              </a:rPr>
              <a:t>he properties are set after the object is created to specify information to be sent to the server, as well as how to handle the response received from the server. </a:t>
            </a:r>
            <a:endParaRPr lang="id-ID" altLang="en-US" sz="2400" dirty="0" smtClean="0">
              <a:latin typeface="Arial Narrow" charset="0"/>
            </a:endParaRPr>
          </a:p>
          <a:p>
            <a:pPr>
              <a:lnSpc>
                <a:spcPct val="110000"/>
              </a:lnSpc>
              <a:spcBef>
                <a:spcPts val="0"/>
              </a:spcBef>
              <a:spcAft>
                <a:spcPts val="1200"/>
              </a:spcAft>
            </a:pPr>
            <a:r>
              <a:rPr lang="en-GB" altLang="en-US" sz="2400" dirty="0" smtClean="0">
                <a:latin typeface="Arial Narrow" charset="0"/>
              </a:rPr>
              <a:t>Some properties will be updated to hold status information about whether the request finished successfully.   </a:t>
            </a:r>
          </a:p>
          <a:p>
            <a:pPr>
              <a:lnSpc>
                <a:spcPct val="110000"/>
              </a:lnSpc>
              <a:spcBef>
                <a:spcPts val="0"/>
              </a:spcBef>
              <a:spcAft>
                <a:spcPts val="1200"/>
              </a:spcAft>
            </a:pPr>
            <a:r>
              <a:rPr lang="en-GB" altLang="en-US" sz="2400" dirty="0" smtClean="0">
                <a:latin typeface="Arial Narrow" charset="0"/>
              </a:rPr>
              <a:t>The methods are used to send the request to the server, and to monitor the progress of the request as it is executed (and to determine if it was completed successfully).  </a:t>
            </a:r>
          </a:p>
          <a:p>
            <a:pPr>
              <a:lnSpc>
                <a:spcPct val="110000"/>
              </a:lnSpc>
              <a:spcBef>
                <a:spcPts val="0"/>
              </a:spcBef>
              <a:spcAft>
                <a:spcPts val="1200"/>
              </a:spcAft>
            </a:pPr>
            <a:endParaRPr lang="id-ID"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solidFill>
                  <a:schemeClr val="accent2">
                    <a:lumMod val="75000"/>
                  </a:schemeClr>
                </a:solidFill>
              </a:rPr>
              <a:t>Properties</a:t>
            </a:r>
            <a:r>
              <a:rPr lang="en-US" dirty="0">
                <a:solidFill>
                  <a:schemeClr val="accent2">
                    <a:lumMod val="75000"/>
                  </a:schemeClr>
                </a:solidFill>
              </a:rPr>
              <a:t> of the </a:t>
            </a:r>
            <a:r>
              <a:rPr lang="en-US" dirty="0" err="1">
                <a:solidFill>
                  <a:schemeClr val="accent2">
                    <a:lumMod val="75000"/>
                  </a:schemeClr>
                </a:solidFill>
              </a:rPr>
              <a:t>XMLHTTPRequest</a:t>
            </a:r>
            <a:r>
              <a:rPr lang="en-US" dirty="0">
                <a:solidFill>
                  <a:schemeClr val="accent2">
                    <a:lumMod val="75000"/>
                  </a:schemeClr>
                </a:solidFill>
              </a:rPr>
              <a:t> Object</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9063505"/>
              </p:ext>
            </p:extLst>
          </p:nvPr>
        </p:nvGraphicFramePr>
        <p:xfrm>
          <a:off x="611560" y="1579228"/>
          <a:ext cx="8075240" cy="5162140"/>
        </p:xfrm>
        <a:graphic>
          <a:graphicData uri="http://schemas.openxmlformats.org/drawingml/2006/table">
            <a:tbl>
              <a:tblPr>
                <a:tableStyleId>{5FD0F851-EC5A-4D38-B0AD-8093EC10F338}</a:tableStyleId>
              </a:tblPr>
              <a:tblGrid>
                <a:gridCol w="2016224"/>
                <a:gridCol w="6059016"/>
              </a:tblGrid>
              <a:tr h="337040">
                <a:tc>
                  <a:txBody>
                    <a:bodyPr/>
                    <a:lstStyle/>
                    <a:p>
                      <a:pPr algn="l" fontAlgn="t"/>
                      <a:r>
                        <a:rPr lang="id-ID" sz="1700" b="1" dirty="0">
                          <a:effectLst/>
                        </a:rPr>
                        <a:t>Property</a:t>
                      </a:r>
                    </a:p>
                  </a:txBody>
                  <a:tcPr marL="120371" marR="60186" marT="60186" marB="60186">
                    <a:solidFill>
                      <a:schemeClr val="tx2">
                        <a:lumMod val="20000"/>
                        <a:lumOff val="80000"/>
                      </a:schemeClr>
                    </a:solidFill>
                  </a:tcPr>
                </a:tc>
                <a:tc>
                  <a:txBody>
                    <a:bodyPr/>
                    <a:lstStyle/>
                    <a:p>
                      <a:pPr algn="l" fontAlgn="t"/>
                      <a:r>
                        <a:rPr lang="id-ID" sz="1700" b="1" dirty="0">
                          <a:effectLst/>
                        </a:rPr>
                        <a:t>Description</a:t>
                      </a:r>
                    </a:p>
                  </a:txBody>
                  <a:tcPr marL="60186" marR="60186" marT="60186" marB="60186">
                    <a:solidFill>
                      <a:schemeClr val="tx2">
                        <a:lumMod val="20000"/>
                        <a:lumOff val="80000"/>
                      </a:schemeClr>
                    </a:solidFill>
                  </a:tcPr>
                </a:tc>
              </a:tr>
              <a:tr h="553708">
                <a:tc>
                  <a:txBody>
                    <a:bodyPr/>
                    <a:lstStyle/>
                    <a:p>
                      <a:pPr algn="l" fontAlgn="t"/>
                      <a:r>
                        <a:rPr lang="id-ID" sz="1700">
                          <a:effectLst/>
                        </a:rPr>
                        <a:t>onreadystatechange</a:t>
                      </a:r>
                    </a:p>
                  </a:txBody>
                  <a:tcPr marL="120371" marR="60186" marT="60186" marB="60186"/>
                </a:tc>
                <a:tc>
                  <a:txBody>
                    <a:bodyPr/>
                    <a:lstStyle/>
                    <a:p>
                      <a:pPr algn="l" fontAlgn="t"/>
                      <a:r>
                        <a:rPr lang="en-US" sz="1700" dirty="0">
                          <a:effectLst/>
                        </a:rPr>
                        <a:t>Defines a function to be called when the </a:t>
                      </a:r>
                      <a:r>
                        <a:rPr lang="en-US" sz="1700" dirty="0" err="1">
                          <a:effectLst/>
                        </a:rPr>
                        <a:t>readyState</a:t>
                      </a:r>
                      <a:r>
                        <a:rPr lang="en-US" sz="1700" dirty="0">
                          <a:effectLst/>
                        </a:rPr>
                        <a:t> property changes</a:t>
                      </a:r>
                    </a:p>
                  </a:txBody>
                  <a:tcPr marL="60186" marR="60186" marT="60186" marB="60186"/>
                </a:tc>
              </a:tr>
              <a:tr h="1420382">
                <a:tc>
                  <a:txBody>
                    <a:bodyPr/>
                    <a:lstStyle/>
                    <a:p>
                      <a:pPr algn="l" fontAlgn="t"/>
                      <a:r>
                        <a:rPr lang="id-ID" sz="1700">
                          <a:effectLst/>
                        </a:rPr>
                        <a:t>readyState</a:t>
                      </a:r>
                    </a:p>
                  </a:txBody>
                  <a:tcPr marL="120371" marR="60186" marT="60186" marB="60186"/>
                </a:tc>
                <a:tc>
                  <a:txBody>
                    <a:bodyPr/>
                    <a:lstStyle/>
                    <a:p>
                      <a:pPr algn="l" fontAlgn="t"/>
                      <a:r>
                        <a:rPr lang="en-US" sz="1700" dirty="0">
                          <a:effectLst/>
                        </a:rPr>
                        <a:t>Holds the status of the </a:t>
                      </a:r>
                      <a:r>
                        <a:rPr lang="en-US" sz="1700" dirty="0" err="1">
                          <a:effectLst/>
                        </a:rPr>
                        <a:t>XMLHttpRequest</a:t>
                      </a:r>
                      <a:r>
                        <a:rPr lang="en-US" sz="1700" dirty="0">
                          <a:effectLst/>
                        </a:rPr>
                        <a:t>.</a:t>
                      </a:r>
                      <a:br>
                        <a:rPr lang="en-US" sz="1700" dirty="0">
                          <a:effectLst/>
                        </a:rPr>
                      </a:br>
                      <a:r>
                        <a:rPr lang="en-US" sz="1700" dirty="0">
                          <a:effectLst/>
                        </a:rPr>
                        <a:t>0: request not initialized </a:t>
                      </a:r>
                      <a:br>
                        <a:rPr lang="en-US" sz="1700" dirty="0">
                          <a:effectLst/>
                        </a:rPr>
                      </a:br>
                      <a:r>
                        <a:rPr lang="en-US" sz="1700" dirty="0">
                          <a:effectLst/>
                        </a:rPr>
                        <a:t>1: server connection established</a:t>
                      </a:r>
                      <a:br>
                        <a:rPr lang="en-US" sz="1700" dirty="0">
                          <a:effectLst/>
                        </a:rPr>
                      </a:br>
                      <a:r>
                        <a:rPr lang="en-US" sz="1700" dirty="0">
                          <a:effectLst/>
                        </a:rPr>
                        <a:t>2: request received </a:t>
                      </a:r>
                      <a:br>
                        <a:rPr lang="en-US" sz="1700" dirty="0">
                          <a:effectLst/>
                        </a:rPr>
                      </a:br>
                      <a:r>
                        <a:rPr lang="en-US" sz="1700" dirty="0">
                          <a:effectLst/>
                        </a:rPr>
                        <a:t>3: processing request </a:t>
                      </a:r>
                      <a:br>
                        <a:rPr lang="en-US" sz="1700" dirty="0">
                          <a:effectLst/>
                        </a:rPr>
                      </a:br>
                      <a:r>
                        <a:rPr lang="en-US" sz="1700" dirty="0">
                          <a:effectLst/>
                        </a:rPr>
                        <a:t>4: request finished and response is ready</a:t>
                      </a:r>
                    </a:p>
                  </a:txBody>
                  <a:tcPr marL="60186" marR="60186" marT="60186" marB="60186"/>
                </a:tc>
              </a:tr>
              <a:tr h="337040">
                <a:tc>
                  <a:txBody>
                    <a:bodyPr/>
                    <a:lstStyle/>
                    <a:p>
                      <a:pPr algn="l" fontAlgn="t"/>
                      <a:r>
                        <a:rPr lang="id-ID" sz="1700">
                          <a:effectLst/>
                        </a:rPr>
                        <a:t>responseText</a:t>
                      </a:r>
                    </a:p>
                  </a:txBody>
                  <a:tcPr marL="120371" marR="60186" marT="60186" marB="60186"/>
                </a:tc>
                <a:tc>
                  <a:txBody>
                    <a:bodyPr/>
                    <a:lstStyle/>
                    <a:p>
                      <a:pPr algn="l" fontAlgn="t"/>
                      <a:r>
                        <a:rPr lang="en-US" sz="1700">
                          <a:effectLst/>
                        </a:rPr>
                        <a:t>Returns the response data as a string</a:t>
                      </a:r>
                    </a:p>
                  </a:txBody>
                  <a:tcPr marL="60186" marR="60186" marT="60186" marB="60186"/>
                </a:tc>
              </a:tr>
              <a:tr h="337040">
                <a:tc>
                  <a:txBody>
                    <a:bodyPr/>
                    <a:lstStyle/>
                    <a:p>
                      <a:pPr algn="l" fontAlgn="t"/>
                      <a:r>
                        <a:rPr lang="id-ID" sz="1700">
                          <a:effectLst/>
                        </a:rPr>
                        <a:t>responseXML</a:t>
                      </a:r>
                    </a:p>
                  </a:txBody>
                  <a:tcPr marL="120371" marR="60186" marT="60186" marB="60186"/>
                </a:tc>
                <a:tc>
                  <a:txBody>
                    <a:bodyPr/>
                    <a:lstStyle/>
                    <a:p>
                      <a:pPr algn="l" fontAlgn="t"/>
                      <a:r>
                        <a:rPr lang="en-US" sz="1700">
                          <a:effectLst/>
                        </a:rPr>
                        <a:t>Returns the response data as XML data</a:t>
                      </a:r>
                    </a:p>
                  </a:txBody>
                  <a:tcPr marL="60186" marR="60186" marT="60186" marB="60186"/>
                </a:tc>
              </a:tr>
              <a:tr h="1203714">
                <a:tc>
                  <a:txBody>
                    <a:bodyPr/>
                    <a:lstStyle/>
                    <a:p>
                      <a:pPr algn="l" fontAlgn="t"/>
                      <a:r>
                        <a:rPr lang="id-ID" sz="1700" dirty="0">
                          <a:effectLst/>
                        </a:rPr>
                        <a:t>status</a:t>
                      </a:r>
                    </a:p>
                  </a:txBody>
                  <a:tcPr marL="120371" marR="60186" marT="60186" marB="60186"/>
                </a:tc>
                <a:tc>
                  <a:txBody>
                    <a:bodyPr/>
                    <a:lstStyle/>
                    <a:p>
                      <a:pPr algn="l" fontAlgn="t"/>
                      <a:r>
                        <a:rPr lang="en-US" sz="1700">
                          <a:effectLst/>
                        </a:rPr>
                        <a:t>Returns the status-number of a request</a:t>
                      </a:r>
                      <a:br>
                        <a:rPr lang="en-US" sz="1700">
                          <a:effectLst/>
                        </a:rPr>
                      </a:br>
                      <a:r>
                        <a:rPr lang="en-US" sz="1700">
                          <a:effectLst/>
                        </a:rPr>
                        <a:t>200: "OK"</a:t>
                      </a:r>
                      <a:br>
                        <a:rPr lang="en-US" sz="1700">
                          <a:effectLst/>
                        </a:rPr>
                      </a:br>
                      <a:r>
                        <a:rPr lang="en-US" sz="1700">
                          <a:effectLst/>
                        </a:rPr>
                        <a:t>403: "Forbidden"</a:t>
                      </a:r>
                      <a:br>
                        <a:rPr lang="en-US" sz="1700">
                          <a:effectLst/>
                        </a:rPr>
                      </a:br>
                      <a:r>
                        <a:rPr lang="en-US" sz="1700">
                          <a:effectLst/>
                        </a:rPr>
                        <a:t>404: "Not Found"</a:t>
                      </a:r>
                      <a:br>
                        <a:rPr lang="en-US" sz="1700">
                          <a:effectLst/>
                        </a:rPr>
                      </a:br>
                      <a:r>
                        <a:rPr lang="en-US" sz="1700">
                          <a:effectLst/>
                        </a:rPr>
                        <a:t>For a complete list go to the </a:t>
                      </a:r>
                      <a:r>
                        <a:rPr lang="en-US" sz="1700">
                          <a:effectLst/>
                          <a:hlinkClick r:id="rId2"/>
                        </a:rPr>
                        <a:t>Http Messages Reference</a:t>
                      </a:r>
                      <a:endParaRPr lang="en-US" sz="1700">
                        <a:effectLst/>
                      </a:endParaRPr>
                    </a:p>
                  </a:txBody>
                  <a:tcPr marL="60186" marR="60186" marT="60186" marB="60186"/>
                </a:tc>
              </a:tr>
              <a:tr h="337040">
                <a:tc>
                  <a:txBody>
                    <a:bodyPr/>
                    <a:lstStyle/>
                    <a:p>
                      <a:pPr algn="l" fontAlgn="t"/>
                      <a:r>
                        <a:rPr lang="id-ID" sz="1700">
                          <a:effectLst/>
                        </a:rPr>
                        <a:t>statusText</a:t>
                      </a:r>
                    </a:p>
                  </a:txBody>
                  <a:tcPr marL="120371" marR="60186" marT="60186" marB="60186"/>
                </a:tc>
                <a:tc>
                  <a:txBody>
                    <a:bodyPr/>
                    <a:lstStyle/>
                    <a:p>
                      <a:pPr algn="l" fontAlgn="t"/>
                      <a:r>
                        <a:rPr lang="en-US" sz="1700" dirty="0">
                          <a:effectLst/>
                        </a:rPr>
                        <a:t>Returns the status-text (e.g. "OK" or "Not Found")</a:t>
                      </a:r>
                    </a:p>
                  </a:txBody>
                  <a:tcPr marL="60186" marR="60186" marT="60186" marB="60186"/>
                </a:tc>
              </a:tr>
            </a:tbl>
          </a:graphicData>
        </a:graphic>
      </p:graphicFrame>
    </p:spTree>
    <p:extLst>
      <p:ext uri="{BB962C8B-B14F-4D97-AF65-F5344CB8AC3E}">
        <p14:creationId xmlns:p14="http://schemas.microsoft.com/office/powerpoint/2010/main" val="3485533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id-ID" dirty="0">
              <a:solidFill>
                <a:schemeClr val="accent2">
                  <a:lumMod val="75000"/>
                </a:schemeClr>
              </a:solidFill>
            </a:endParaRPr>
          </a:p>
        </p:txBody>
      </p:sp>
      <p:sp>
        <p:nvSpPr>
          <p:cNvPr id="3" name="Content Placeholder 2"/>
          <p:cNvSpPr>
            <a:spLocks noGrp="1"/>
          </p:cNvSpPr>
          <p:nvPr>
            <p:ph idx="1"/>
          </p:nvPr>
        </p:nvSpPr>
        <p:spPr>
          <a:xfrm>
            <a:off x="457200" y="1772816"/>
            <a:ext cx="8229600" cy="4728018"/>
          </a:xfrm>
        </p:spPr>
        <p:txBody>
          <a:bodyPr>
            <a:normAutofit/>
          </a:bodyPr>
          <a:lstStyle/>
          <a:p>
            <a:r>
              <a:rPr lang="en-GB" altLang="en-US" sz="2400" dirty="0" smtClean="0">
                <a:latin typeface="Arial Narrow" charset="0"/>
              </a:rPr>
              <a:t>We use the </a:t>
            </a:r>
            <a:r>
              <a:rPr lang="en-GB" altLang="en-US" sz="2400" dirty="0" err="1" smtClean="0">
                <a:latin typeface="Courier New" charset="0"/>
              </a:rPr>
              <a:t>readyState</a:t>
            </a:r>
            <a:r>
              <a:rPr lang="en-GB" altLang="en-US" sz="2400" dirty="0" smtClean="0">
                <a:latin typeface="Arial Narrow" charset="0"/>
              </a:rPr>
              <a:t> to determine when the request has been completed, and then check the </a:t>
            </a:r>
            <a:r>
              <a:rPr lang="en-GB" altLang="en-US" sz="2400" dirty="0" smtClean="0">
                <a:latin typeface="Courier New" charset="0"/>
              </a:rPr>
              <a:t>status</a:t>
            </a:r>
            <a:r>
              <a:rPr lang="en-GB" altLang="en-US" sz="2400" dirty="0" smtClean="0">
                <a:latin typeface="Arial Narrow" charset="0"/>
              </a:rPr>
              <a:t> to see if it executed without an error.</a:t>
            </a:r>
            <a:endParaRPr lang="id-ID"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2">
                    <a:lumMod val="75000"/>
                  </a:schemeClr>
                </a:solidFill>
              </a:rPr>
              <a:t>Methods of the </a:t>
            </a:r>
            <a:r>
              <a:rPr lang="en-US" dirty="0" err="1" smtClean="0">
                <a:solidFill>
                  <a:schemeClr val="accent2">
                    <a:lumMod val="75000"/>
                  </a:schemeClr>
                </a:solidFill>
              </a:rPr>
              <a:t>XMLHTTPRequest</a:t>
            </a:r>
            <a:r>
              <a:rPr lang="en-US" dirty="0" smtClean="0">
                <a:solidFill>
                  <a:schemeClr val="accent2">
                    <a:lumMod val="75000"/>
                  </a:schemeClr>
                </a:solidFill>
              </a:rPr>
              <a:t> Object</a:t>
            </a:r>
            <a:endParaRPr lang="id-ID" dirty="0">
              <a:solidFill>
                <a:schemeClr val="accent2">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56830576"/>
              </p:ext>
            </p:extLst>
          </p:nvPr>
        </p:nvGraphicFramePr>
        <p:xfrm>
          <a:off x="755576" y="1412776"/>
          <a:ext cx="7632850" cy="5173908"/>
        </p:xfrm>
        <a:graphic>
          <a:graphicData uri="http://schemas.openxmlformats.org/drawingml/2006/table">
            <a:tbl>
              <a:tblPr>
                <a:tableStyleId>{5FD0F851-EC5A-4D38-B0AD-8093EC10F338}</a:tableStyleId>
              </a:tblPr>
              <a:tblGrid>
                <a:gridCol w="3024336"/>
                <a:gridCol w="4608514"/>
              </a:tblGrid>
              <a:tr h="320018">
                <a:tc>
                  <a:txBody>
                    <a:bodyPr/>
                    <a:lstStyle/>
                    <a:p>
                      <a:pPr algn="l" fontAlgn="t"/>
                      <a:r>
                        <a:rPr lang="id-ID" sz="1600" b="1" dirty="0">
                          <a:effectLst/>
                        </a:rPr>
                        <a:t>Method</a:t>
                      </a:r>
                    </a:p>
                  </a:txBody>
                  <a:tcPr marL="114292" marR="57146" marT="57146" marB="57146">
                    <a:solidFill>
                      <a:schemeClr val="tx2">
                        <a:lumMod val="20000"/>
                        <a:lumOff val="80000"/>
                      </a:schemeClr>
                    </a:solidFill>
                  </a:tcPr>
                </a:tc>
                <a:tc>
                  <a:txBody>
                    <a:bodyPr/>
                    <a:lstStyle/>
                    <a:p>
                      <a:pPr algn="l" fontAlgn="t"/>
                      <a:r>
                        <a:rPr lang="id-ID" sz="1600" b="1" dirty="0">
                          <a:effectLst/>
                        </a:rPr>
                        <a:t>Description</a:t>
                      </a:r>
                    </a:p>
                  </a:txBody>
                  <a:tcPr marL="57146" marR="57146" marT="57146" marB="57146">
                    <a:solidFill>
                      <a:schemeClr val="tx2">
                        <a:lumMod val="20000"/>
                        <a:lumOff val="80000"/>
                      </a:schemeClr>
                    </a:solidFill>
                  </a:tcPr>
                </a:tc>
              </a:tr>
              <a:tr h="320018">
                <a:tc>
                  <a:txBody>
                    <a:bodyPr/>
                    <a:lstStyle/>
                    <a:p>
                      <a:pPr algn="l" fontAlgn="t"/>
                      <a:r>
                        <a:rPr lang="id-ID" sz="1600" dirty="0">
                          <a:effectLst/>
                        </a:rPr>
                        <a:t>new XMLHttpRequest()</a:t>
                      </a:r>
                    </a:p>
                  </a:txBody>
                  <a:tcPr marL="114292" marR="57146" marT="57146" marB="57146"/>
                </a:tc>
                <a:tc>
                  <a:txBody>
                    <a:bodyPr/>
                    <a:lstStyle/>
                    <a:p>
                      <a:pPr algn="l" fontAlgn="t"/>
                      <a:r>
                        <a:rPr lang="en-US" sz="1600">
                          <a:effectLst/>
                        </a:rPr>
                        <a:t>Creates a new XMLHttpRequest object</a:t>
                      </a:r>
                    </a:p>
                  </a:txBody>
                  <a:tcPr marL="57146" marR="57146" marT="57146" marB="57146"/>
                </a:tc>
              </a:tr>
              <a:tr h="320018">
                <a:tc>
                  <a:txBody>
                    <a:bodyPr/>
                    <a:lstStyle/>
                    <a:p>
                      <a:pPr algn="l" fontAlgn="t"/>
                      <a:r>
                        <a:rPr lang="id-ID" sz="1600">
                          <a:effectLst/>
                        </a:rPr>
                        <a:t>abort()</a:t>
                      </a:r>
                    </a:p>
                  </a:txBody>
                  <a:tcPr marL="114292" marR="57146" marT="57146" marB="57146"/>
                </a:tc>
                <a:tc>
                  <a:txBody>
                    <a:bodyPr/>
                    <a:lstStyle/>
                    <a:p>
                      <a:pPr algn="l" fontAlgn="t"/>
                      <a:r>
                        <a:rPr lang="id-ID" sz="1600">
                          <a:effectLst/>
                        </a:rPr>
                        <a:t>Cancels the current request</a:t>
                      </a:r>
                    </a:p>
                  </a:txBody>
                  <a:tcPr marL="57146" marR="57146" marT="57146" marB="57146"/>
                </a:tc>
              </a:tr>
              <a:tr h="320018">
                <a:tc>
                  <a:txBody>
                    <a:bodyPr/>
                    <a:lstStyle/>
                    <a:p>
                      <a:pPr algn="l" fontAlgn="t"/>
                      <a:r>
                        <a:rPr lang="id-ID" sz="1600">
                          <a:effectLst/>
                        </a:rPr>
                        <a:t>getAllResponseHeaders()</a:t>
                      </a:r>
                    </a:p>
                  </a:txBody>
                  <a:tcPr marL="114292" marR="57146" marT="57146" marB="57146"/>
                </a:tc>
                <a:tc>
                  <a:txBody>
                    <a:bodyPr/>
                    <a:lstStyle/>
                    <a:p>
                      <a:pPr algn="l" fontAlgn="t"/>
                      <a:r>
                        <a:rPr lang="id-ID" sz="1600" dirty="0">
                          <a:effectLst/>
                        </a:rPr>
                        <a:t>Returns header information</a:t>
                      </a:r>
                    </a:p>
                  </a:txBody>
                  <a:tcPr marL="57146" marR="57146" marT="57146" marB="57146"/>
                </a:tc>
              </a:tr>
              <a:tr h="320018">
                <a:tc>
                  <a:txBody>
                    <a:bodyPr/>
                    <a:lstStyle/>
                    <a:p>
                      <a:pPr algn="l" fontAlgn="t"/>
                      <a:r>
                        <a:rPr lang="id-ID" sz="1600">
                          <a:effectLst/>
                        </a:rPr>
                        <a:t>getResponseHeader()</a:t>
                      </a:r>
                    </a:p>
                  </a:txBody>
                  <a:tcPr marL="114292" marR="57146" marT="57146" marB="57146"/>
                </a:tc>
                <a:tc>
                  <a:txBody>
                    <a:bodyPr/>
                    <a:lstStyle/>
                    <a:p>
                      <a:pPr algn="l" fontAlgn="t"/>
                      <a:r>
                        <a:rPr lang="id-ID" sz="1600">
                          <a:effectLst/>
                        </a:rPr>
                        <a:t>Returns specific header information</a:t>
                      </a:r>
                    </a:p>
                  </a:txBody>
                  <a:tcPr marL="57146" marR="57146" marT="57146" marB="57146"/>
                </a:tc>
              </a:tr>
              <a:tr h="1554371">
                <a:tc>
                  <a:txBody>
                    <a:bodyPr/>
                    <a:lstStyle/>
                    <a:p>
                      <a:pPr algn="l" fontAlgn="t"/>
                      <a:r>
                        <a:rPr lang="id-ID" sz="1600">
                          <a:effectLst/>
                        </a:rPr>
                        <a:t>open(method,url,async,user,psw)</a:t>
                      </a:r>
                    </a:p>
                  </a:txBody>
                  <a:tcPr marL="114292" marR="57146" marT="57146" marB="57146"/>
                </a:tc>
                <a:tc>
                  <a:txBody>
                    <a:bodyPr/>
                    <a:lstStyle/>
                    <a:p>
                      <a:pPr algn="l" fontAlgn="t"/>
                      <a:r>
                        <a:rPr lang="en-US" sz="1600">
                          <a:effectLst/>
                        </a:rPr>
                        <a:t>Specifies the request</a:t>
                      </a:r>
                      <a:br>
                        <a:rPr lang="en-US" sz="1600">
                          <a:effectLst/>
                        </a:rPr>
                      </a:br>
                      <a:r>
                        <a:rPr lang="en-US" sz="1600">
                          <a:effectLst/>
                        </a:rPr>
                        <a:t/>
                      </a:r>
                      <a:br>
                        <a:rPr lang="en-US" sz="1600">
                          <a:effectLst/>
                        </a:rPr>
                      </a:br>
                      <a:r>
                        <a:rPr lang="en-US" sz="1600">
                          <a:effectLst/>
                        </a:rPr>
                        <a:t>method: the request type GET or POST</a:t>
                      </a:r>
                      <a:br>
                        <a:rPr lang="en-US" sz="1600">
                          <a:effectLst/>
                        </a:rPr>
                      </a:br>
                      <a:r>
                        <a:rPr lang="en-US" sz="1600">
                          <a:effectLst/>
                        </a:rPr>
                        <a:t>url: the file location</a:t>
                      </a:r>
                      <a:br>
                        <a:rPr lang="en-US" sz="1600">
                          <a:effectLst/>
                        </a:rPr>
                      </a:br>
                      <a:r>
                        <a:rPr lang="en-US" sz="1600">
                          <a:effectLst/>
                        </a:rPr>
                        <a:t>async: true (asynchronous) or false (synchronous)</a:t>
                      </a:r>
                      <a:br>
                        <a:rPr lang="en-US" sz="1600">
                          <a:effectLst/>
                        </a:rPr>
                      </a:br>
                      <a:r>
                        <a:rPr lang="en-US" sz="1600">
                          <a:effectLst/>
                        </a:rPr>
                        <a:t>user: optional user name</a:t>
                      </a:r>
                      <a:br>
                        <a:rPr lang="en-US" sz="1600">
                          <a:effectLst/>
                        </a:rPr>
                      </a:br>
                      <a:r>
                        <a:rPr lang="en-US" sz="1600">
                          <a:effectLst/>
                        </a:rPr>
                        <a:t>psw: optional password</a:t>
                      </a:r>
                    </a:p>
                  </a:txBody>
                  <a:tcPr marL="57146" marR="57146" marT="57146" marB="57146"/>
                </a:tc>
              </a:tr>
              <a:tr h="525743">
                <a:tc>
                  <a:txBody>
                    <a:bodyPr/>
                    <a:lstStyle/>
                    <a:p>
                      <a:pPr algn="l" fontAlgn="t"/>
                      <a:r>
                        <a:rPr lang="id-ID" sz="1600">
                          <a:effectLst/>
                        </a:rPr>
                        <a:t>send()</a:t>
                      </a:r>
                    </a:p>
                  </a:txBody>
                  <a:tcPr marL="114292" marR="57146" marT="57146" marB="57146"/>
                </a:tc>
                <a:tc>
                  <a:txBody>
                    <a:bodyPr/>
                    <a:lstStyle/>
                    <a:p>
                      <a:pPr algn="l" fontAlgn="t"/>
                      <a:r>
                        <a:rPr lang="en-US" sz="1600">
                          <a:effectLst/>
                        </a:rPr>
                        <a:t>Sends the request to the server</a:t>
                      </a:r>
                      <a:br>
                        <a:rPr lang="en-US" sz="1600">
                          <a:effectLst/>
                        </a:rPr>
                      </a:br>
                      <a:r>
                        <a:rPr lang="en-US" sz="1600">
                          <a:effectLst/>
                        </a:rPr>
                        <a:t>Used for GET requests</a:t>
                      </a:r>
                    </a:p>
                  </a:txBody>
                  <a:tcPr marL="57146" marR="57146" marT="57146" marB="57146"/>
                </a:tc>
              </a:tr>
              <a:tr h="525743">
                <a:tc>
                  <a:txBody>
                    <a:bodyPr/>
                    <a:lstStyle/>
                    <a:p>
                      <a:pPr algn="l" fontAlgn="t"/>
                      <a:r>
                        <a:rPr lang="id-ID" sz="1600">
                          <a:effectLst/>
                        </a:rPr>
                        <a:t>send(string)</a:t>
                      </a:r>
                    </a:p>
                  </a:txBody>
                  <a:tcPr marL="114292" marR="57146" marT="57146" marB="57146"/>
                </a:tc>
                <a:tc>
                  <a:txBody>
                    <a:bodyPr/>
                    <a:lstStyle/>
                    <a:p>
                      <a:pPr algn="l" fontAlgn="t"/>
                      <a:r>
                        <a:rPr lang="en-US" sz="1600">
                          <a:effectLst/>
                        </a:rPr>
                        <a:t>Sends the request to the server.</a:t>
                      </a:r>
                      <a:br>
                        <a:rPr lang="en-US" sz="1600">
                          <a:effectLst/>
                        </a:rPr>
                      </a:br>
                      <a:r>
                        <a:rPr lang="en-US" sz="1600">
                          <a:effectLst/>
                        </a:rPr>
                        <a:t>Used for POST requests</a:t>
                      </a:r>
                    </a:p>
                  </a:txBody>
                  <a:tcPr marL="57146" marR="57146" marT="57146" marB="57146"/>
                </a:tc>
              </a:tr>
              <a:tr h="320018">
                <a:tc>
                  <a:txBody>
                    <a:bodyPr/>
                    <a:lstStyle/>
                    <a:p>
                      <a:pPr algn="l" fontAlgn="t"/>
                      <a:r>
                        <a:rPr lang="id-ID" sz="1600">
                          <a:effectLst/>
                        </a:rPr>
                        <a:t>setRequestHeader()</a:t>
                      </a:r>
                    </a:p>
                  </a:txBody>
                  <a:tcPr marL="114292" marR="57146" marT="57146" marB="57146"/>
                </a:tc>
                <a:tc>
                  <a:txBody>
                    <a:bodyPr/>
                    <a:lstStyle/>
                    <a:p>
                      <a:pPr algn="l" fontAlgn="t"/>
                      <a:r>
                        <a:rPr lang="en-US" sz="1600" dirty="0">
                          <a:effectLst/>
                        </a:rPr>
                        <a:t>Adds a label/value pair to the header to be sent</a:t>
                      </a:r>
                    </a:p>
                  </a:txBody>
                  <a:tcPr marL="57146" marR="57146" marT="57146" marB="57146"/>
                </a:tc>
              </a:tr>
            </a:tbl>
          </a:graphicData>
        </a:graphic>
      </p:graphicFrame>
      <p:sp>
        <p:nvSpPr>
          <p:cNvPr id="7" name="Rectangle 2"/>
          <p:cNvSpPr>
            <a:spLocks noChangeArrowheads="1"/>
          </p:cNvSpPr>
          <p:nvPr/>
        </p:nvSpPr>
        <p:spPr bwMode="auto">
          <a:xfrm>
            <a:off x="132873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0" i="0" u="none" strike="noStrike" cap="none" normalizeH="0" baseline="0" smtClean="0">
                <a:ln>
                  <a:noFill/>
                </a:ln>
                <a:solidFill>
                  <a:schemeClr val="tx1"/>
                </a:solidFill>
                <a:effectLst/>
                <a:latin typeface="Arial" panose="020B0604020202020204" pitchFamily="34" charset="0"/>
              </a:rPr>
              <a:t/>
            </a:r>
            <a:br>
              <a:rPr kumimoji="0" lang="id-ID" altLang="id-ID" sz="1800" b="0" i="0" u="none" strike="noStrike" cap="none" normalizeH="0" baseline="0" smtClean="0">
                <a:ln>
                  <a:noFill/>
                </a:ln>
                <a:solidFill>
                  <a:schemeClr val="tx1"/>
                </a:solidFill>
                <a:effectLst/>
                <a:latin typeface="Arial" panose="020B0604020202020204" pitchFamily="34" charset="0"/>
              </a:rPr>
            </a:br>
            <a:endParaRPr kumimoji="0" lang="id-ID" altLang="id-ID"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solidFill>
                  <a:schemeClr val="accent2">
                    <a:lumMod val="75000"/>
                  </a:schemeClr>
                </a:solidFill>
                <a:latin typeface="Arial Narrow" charset="0"/>
              </a:rPr>
              <a:t>The usual way we operate in the Web</a:t>
            </a:r>
            <a:endParaRPr lang="id-ID" dirty="0">
              <a:solidFill>
                <a:schemeClr val="accent2">
                  <a:lumMod val="75000"/>
                </a:schemeClr>
              </a:solidFill>
            </a:endParaRPr>
          </a:p>
        </p:txBody>
      </p:sp>
      <p:sp>
        <p:nvSpPr>
          <p:cNvPr id="3" name="Content Placeholder 2"/>
          <p:cNvSpPr>
            <a:spLocks noGrp="1"/>
          </p:cNvSpPr>
          <p:nvPr>
            <p:ph idx="1"/>
          </p:nvPr>
        </p:nvSpPr>
        <p:spPr/>
        <p:txBody>
          <a:bodyPr>
            <a:noAutofit/>
          </a:bodyPr>
          <a:lstStyle/>
          <a:p>
            <a:r>
              <a:rPr lang="en-GB" altLang="en-US" sz="2400" dirty="0" smtClean="0">
                <a:latin typeface="Arial Narrow" charset="0"/>
              </a:rPr>
              <a:t>We </a:t>
            </a:r>
            <a:r>
              <a:rPr lang="id-ID" altLang="en-US" sz="2400" dirty="0" smtClean="0">
                <a:latin typeface="Arial Narrow" charset="0"/>
              </a:rPr>
              <a:t>usually browse some web pages in</a:t>
            </a:r>
            <a:r>
              <a:rPr lang="en-GB" altLang="en-US" sz="2400" dirty="0" smtClean="0">
                <a:latin typeface="Arial Narrow" charset="0"/>
              </a:rPr>
              <a:t> this sequential manner</a:t>
            </a:r>
            <a:r>
              <a:rPr lang="id-ID" altLang="en-US" sz="2400" dirty="0" smtClean="0">
                <a:latin typeface="Arial Narrow" charset="0"/>
              </a:rPr>
              <a:t> :</a:t>
            </a:r>
          </a:p>
          <a:p>
            <a:pPr marL="357188" indent="0">
              <a:buNone/>
            </a:pPr>
            <a:r>
              <a:rPr lang="id-ID" altLang="en-US" sz="2400" dirty="0" smtClean="0">
                <a:latin typeface="Arial Narrow" charset="0"/>
              </a:rPr>
              <a:t>R</a:t>
            </a:r>
            <a:r>
              <a:rPr lang="en-GB" altLang="en-US" sz="2400" dirty="0" err="1" smtClean="0">
                <a:latin typeface="Arial Narrow" charset="0"/>
              </a:rPr>
              <a:t>equesting</a:t>
            </a:r>
            <a:r>
              <a:rPr lang="en-GB" altLang="en-US" sz="2400" dirty="0" smtClean="0">
                <a:latin typeface="Arial Narrow" charset="0"/>
              </a:rPr>
              <a:t> one page at a time, and have to wait for the server to respond, loading a </a:t>
            </a:r>
            <a:r>
              <a:rPr lang="en-GB" altLang="en-US" sz="2400" b="1" dirty="0" smtClean="0">
                <a:latin typeface="Arial Narrow" charset="0"/>
              </a:rPr>
              <a:t>whole new web page</a:t>
            </a:r>
            <a:r>
              <a:rPr lang="en-GB" altLang="en-US" sz="2400" dirty="0" smtClean="0">
                <a:latin typeface="Arial Narrow" charset="0"/>
              </a:rPr>
              <a:t> before we continue.  </a:t>
            </a:r>
            <a:endParaRPr lang="id-ID" altLang="en-US" sz="2400" dirty="0" smtClean="0">
              <a:latin typeface="Arial Narrow" charset="0"/>
            </a:endParaRPr>
          </a:p>
          <a:p>
            <a:r>
              <a:rPr lang="id-ID" altLang="en-US" sz="2400" dirty="0" smtClean="0">
                <a:latin typeface="Arial Narrow" charset="0"/>
              </a:rPr>
              <a:t>Draw backs:</a:t>
            </a:r>
            <a:endParaRPr lang="en-GB" altLang="en-US" sz="2400" dirty="0" smtClean="0">
              <a:latin typeface="Arial Narrow" charset="0"/>
            </a:endParaRPr>
          </a:p>
          <a:p>
            <a:pPr lvl="1"/>
            <a:r>
              <a:rPr lang="en-GB" altLang="en-US" sz="2400" dirty="0" smtClean="0">
                <a:latin typeface="Arial Narrow" charset="0"/>
              </a:rPr>
              <a:t>transmitting information between a client and server generally requires a new page to be loaded.  </a:t>
            </a:r>
          </a:p>
          <a:p>
            <a:pPr lvl="1"/>
            <a:r>
              <a:rPr lang="id-ID" altLang="en-US" sz="2400" dirty="0" smtClean="0">
                <a:latin typeface="Arial Narrow" charset="0"/>
              </a:rPr>
              <a:t>t</a:t>
            </a:r>
            <a:r>
              <a:rPr lang="en-GB" altLang="en-US" sz="2400" dirty="0" smtClean="0">
                <a:latin typeface="Arial Narrow" charset="0"/>
              </a:rPr>
              <a:t>here are many situations where you load a new page that shares lots of the same parts as the old</a:t>
            </a:r>
            <a:r>
              <a:rPr lang="id-ID" altLang="en-US" sz="2400" dirty="0" smtClean="0">
                <a:latin typeface="Arial Narrow" charset="0"/>
              </a:rPr>
              <a:t>.</a:t>
            </a:r>
            <a:r>
              <a:rPr lang="en-GB" altLang="en-US" sz="2400" dirty="0" smtClean="0">
                <a:latin typeface="Arial Narrow" charset="0"/>
              </a:rPr>
              <a:t> </a:t>
            </a:r>
            <a:endParaRPr lang="id-ID" altLang="en-US" sz="2400" dirty="0" smtClean="0">
              <a:latin typeface="Arial Narrow" charset="0"/>
            </a:endParaRPr>
          </a:p>
          <a:p>
            <a:pPr marL="714375" lvl="1" indent="0">
              <a:buNone/>
            </a:pPr>
            <a:r>
              <a:rPr lang="id-ID" altLang="en-US" sz="2400" dirty="0" smtClean="0">
                <a:latin typeface="Arial Narrow" charset="0"/>
              </a:rPr>
              <a:t>ex: header or “</a:t>
            </a:r>
            <a:r>
              <a:rPr lang="en-GB" altLang="en-US" sz="2400" dirty="0" smtClean="0">
                <a:latin typeface="Arial Narrow" charset="0"/>
              </a:rPr>
              <a:t>menu bar” </a:t>
            </a:r>
            <a:r>
              <a:rPr lang="id-ID" altLang="en-US" sz="2400" dirty="0" smtClean="0">
                <a:latin typeface="Arial Narrow" charset="0"/>
              </a:rPr>
              <a:t>of a web page usually </a:t>
            </a:r>
            <a:r>
              <a:rPr lang="en-GB" altLang="en-US" sz="2400" dirty="0" smtClean="0">
                <a:latin typeface="Arial Narrow" charset="0"/>
              </a:rPr>
              <a:t>don’t change from page to page</a:t>
            </a:r>
            <a:r>
              <a:rPr lang="id-ID" altLang="en-US" sz="2400" dirty="0" smtClean="0">
                <a:latin typeface="Arial Narrow" charset="0"/>
              </a:rPr>
              <a:t>.</a:t>
            </a:r>
            <a:endParaRPr lang="en-GB" altLang="en-US" sz="2400" dirty="0" smtClean="0">
              <a:latin typeface="Arial Narrow" charset="0"/>
            </a:endParaRPr>
          </a:p>
          <a:p>
            <a:endParaRPr lang="id-ID"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accent2">
                    <a:lumMod val="75000"/>
                  </a:schemeClr>
                </a:solidFill>
              </a:rPr>
              <a:t>Ajax Request</a:t>
            </a:r>
            <a:endParaRPr lang="id-ID"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sz="2400" dirty="0" smtClean="0"/>
              <a:t>To send a request to a server, we use the open() and send() methods of the </a:t>
            </a:r>
            <a:r>
              <a:rPr lang="en-US" sz="2400" dirty="0" err="1" smtClean="0"/>
              <a:t>XMLHttpRequest</a:t>
            </a:r>
            <a:r>
              <a:rPr lang="en-US" sz="2400" dirty="0" smtClean="0"/>
              <a:t> object:</a:t>
            </a:r>
            <a:endParaRPr lang="id-ID" sz="2400" dirty="0" smtClean="0"/>
          </a:p>
          <a:p>
            <a:pPr>
              <a:buNone/>
            </a:pPr>
            <a:r>
              <a:rPr lang="id-ID" sz="2400" dirty="0" smtClean="0"/>
              <a:t>	</a:t>
            </a:r>
            <a:r>
              <a:rPr lang="id-ID" sz="2000" dirty="0" smtClean="0">
                <a:latin typeface="Courier New" pitchFamily="49" charset="0"/>
                <a:cs typeface="Courier New" pitchFamily="49" charset="0"/>
              </a:rPr>
              <a:t>xmlhttp.open("GET","ajax_info.txt",true);</a:t>
            </a:r>
            <a:br>
              <a:rPr lang="id-ID" sz="2000" dirty="0" smtClean="0">
                <a:latin typeface="Courier New" pitchFamily="49" charset="0"/>
                <a:cs typeface="Courier New" pitchFamily="49" charset="0"/>
              </a:rPr>
            </a:br>
            <a:r>
              <a:rPr lang="id-ID" sz="2000" dirty="0" smtClean="0">
                <a:latin typeface="Courier New" pitchFamily="49" charset="0"/>
                <a:cs typeface="Courier New" pitchFamily="49" charset="0"/>
              </a:rPr>
              <a:t>xmlhttp.send();</a:t>
            </a:r>
            <a:endParaRPr lang="id-ID" sz="2400" dirty="0">
              <a:latin typeface="Courier New" pitchFamily="49" charset="0"/>
              <a:cs typeface="Courier New" pitchFamily="49" charset="0"/>
            </a:endParaRPr>
          </a:p>
        </p:txBody>
      </p:sp>
      <p:graphicFrame>
        <p:nvGraphicFramePr>
          <p:cNvPr id="6" name="Table 5"/>
          <p:cNvGraphicFramePr>
            <a:graphicFrameLocks noGrp="1"/>
          </p:cNvGraphicFramePr>
          <p:nvPr/>
        </p:nvGraphicFramePr>
        <p:xfrm>
          <a:off x="357158" y="3357563"/>
          <a:ext cx="8429684" cy="3242233"/>
        </p:xfrm>
        <a:graphic>
          <a:graphicData uri="http://schemas.openxmlformats.org/drawingml/2006/table">
            <a:tbl>
              <a:tblPr/>
              <a:tblGrid>
                <a:gridCol w="2878439"/>
                <a:gridCol w="5551245"/>
              </a:tblGrid>
              <a:tr h="385170">
                <a:tc>
                  <a:txBody>
                    <a:bodyPr/>
                    <a:lstStyle/>
                    <a:p>
                      <a:pPr algn="l" fontAlgn="t"/>
                      <a:r>
                        <a:rPr lang="id-ID" sz="1800" dirty="0">
                          <a:solidFill>
                            <a:srgbClr val="FFFFFF"/>
                          </a:solidFill>
                          <a:latin typeface="verdana"/>
                        </a:rPr>
                        <a:t>Method</a:t>
                      </a:r>
                    </a:p>
                  </a:txBody>
                  <a:tcPr marL="22275" marR="22275" marT="22275" marB="22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id-ID" sz="1800">
                          <a:solidFill>
                            <a:srgbClr val="FFFFFF"/>
                          </a:solidFill>
                          <a:latin typeface="verdana"/>
                        </a:rPr>
                        <a:t>Description</a:t>
                      </a:r>
                    </a:p>
                  </a:txBody>
                  <a:tcPr marL="22275" marR="22275" marT="22275" marB="22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1782353">
                <a:tc>
                  <a:txBody>
                    <a:bodyPr/>
                    <a:lstStyle/>
                    <a:p>
                      <a:pPr fontAlgn="t"/>
                      <a:r>
                        <a:rPr lang="id-ID" sz="1800">
                          <a:latin typeface="verdana"/>
                        </a:rPr>
                        <a:t>open(</a:t>
                      </a:r>
                      <a:r>
                        <a:rPr lang="id-ID" sz="1800" i="1">
                          <a:latin typeface="verdana"/>
                        </a:rPr>
                        <a:t>method,url,async</a:t>
                      </a:r>
                      <a:r>
                        <a:rPr lang="id-ID" sz="1800">
                          <a:latin typeface="verdana"/>
                        </a:rPr>
                        <a:t>)</a:t>
                      </a:r>
                    </a:p>
                  </a:txBody>
                  <a:tcPr marL="37125" marR="37125" marT="51976" marB="519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dirty="0">
                          <a:latin typeface="verdana"/>
                        </a:rPr>
                        <a:t>Specifies the type of request, the URL, and if the request should be handled asynchronously or not.</a:t>
                      </a:r>
                      <a:br>
                        <a:rPr lang="en-US" sz="1800" dirty="0">
                          <a:latin typeface="verdana"/>
                        </a:rPr>
                      </a:br>
                      <a:r>
                        <a:rPr lang="en-US" sz="1800" i="1" dirty="0" smtClean="0">
                          <a:latin typeface="verdana"/>
                        </a:rPr>
                        <a:t>method</a:t>
                      </a:r>
                      <a:r>
                        <a:rPr lang="en-US" sz="1800" dirty="0">
                          <a:latin typeface="verdana"/>
                        </a:rPr>
                        <a:t>: the type of request: GET or POST</a:t>
                      </a:r>
                      <a:br>
                        <a:rPr lang="en-US" sz="1800" dirty="0">
                          <a:latin typeface="verdana"/>
                        </a:rPr>
                      </a:br>
                      <a:r>
                        <a:rPr lang="en-US" sz="1800" i="1" dirty="0" err="1">
                          <a:latin typeface="verdana"/>
                        </a:rPr>
                        <a:t>url</a:t>
                      </a:r>
                      <a:r>
                        <a:rPr lang="en-US" sz="1800" dirty="0">
                          <a:latin typeface="verdana"/>
                        </a:rPr>
                        <a:t>: the location of the file on the server</a:t>
                      </a:r>
                      <a:br>
                        <a:rPr lang="en-US" sz="1800" dirty="0">
                          <a:latin typeface="verdana"/>
                        </a:rPr>
                      </a:br>
                      <a:r>
                        <a:rPr lang="en-US" sz="1800" i="1" dirty="0" err="1">
                          <a:latin typeface="verdana"/>
                        </a:rPr>
                        <a:t>async</a:t>
                      </a:r>
                      <a:r>
                        <a:rPr lang="en-US" sz="1800" dirty="0">
                          <a:latin typeface="verdana"/>
                        </a:rPr>
                        <a:t>: true (asynchronous) or false (synchronous)</a:t>
                      </a:r>
                    </a:p>
                  </a:txBody>
                  <a:tcPr marL="37125" marR="37125" marT="51976" marB="519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832871">
                <a:tc>
                  <a:txBody>
                    <a:bodyPr/>
                    <a:lstStyle/>
                    <a:p>
                      <a:pPr fontAlgn="t"/>
                      <a:r>
                        <a:rPr lang="id-ID" sz="1800">
                          <a:latin typeface="verdana"/>
                        </a:rPr>
                        <a:t>send(</a:t>
                      </a:r>
                      <a:r>
                        <a:rPr lang="id-ID" sz="1800" i="1">
                          <a:latin typeface="verdana"/>
                        </a:rPr>
                        <a:t>string</a:t>
                      </a:r>
                      <a:r>
                        <a:rPr lang="id-ID" sz="1800">
                          <a:latin typeface="verdana"/>
                        </a:rPr>
                        <a:t>)</a:t>
                      </a:r>
                    </a:p>
                  </a:txBody>
                  <a:tcPr marL="37125" marR="37125" marT="51976" marB="519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dirty="0">
                          <a:latin typeface="verdana"/>
                        </a:rPr>
                        <a:t>Sends the request off to the server</a:t>
                      </a:r>
                      <a:r>
                        <a:rPr lang="en-US" sz="1800" dirty="0" smtClean="0">
                          <a:latin typeface="verdana"/>
                        </a:rPr>
                        <a:t>.</a:t>
                      </a:r>
                      <a:r>
                        <a:rPr lang="en-US" sz="1800" dirty="0">
                          <a:latin typeface="verdana"/>
                        </a:rPr>
                        <a:t/>
                      </a:r>
                      <a:br>
                        <a:rPr lang="en-US" sz="1800" dirty="0">
                          <a:latin typeface="verdana"/>
                        </a:rPr>
                      </a:br>
                      <a:r>
                        <a:rPr lang="en-US" sz="1800" i="1" dirty="0">
                          <a:latin typeface="verdana"/>
                        </a:rPr>
                        <a:t>string</a:t>
                      </a:r>
                      <a:r>
                        <a:rPr lang="en-US" sz="1800" dirty="0">
                          <a:latin typeface="verdana"/>
                        </a:rPr>
                        <a:t>: Only used for POST requests</a:t>
                      </a:r>
                    </a:p>
                  </a:txBody>
                  <a:tcPr marL="37125" marR="37125" marT="51976" marB="519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solidFill>
                  <a:schemeClr val="accent2">
                    <a:lumMod val="75000"/>
                  </a:schemeClr>
                </a:solidFill>
              </a:rPr>
              <a:t>Ajax - GET Requests</a:t>
            </a:r>
            <a:endParaRPr lang="id-ID" dirty="0">
              <a:solidFill>
                <a:schemeClr val="accent2">
                  <a:lumMod val="75000"/>
                </a:schemeClr>
              </a:solidFill>
            </a:endParaRPr>
          </a:p>
        </p:txBody>
      </p:sp>
      <p:sp>
        <p:nvSpPr>
          <p:cNvPr id="3" name="Content Placeholder 2"/>
          <p:cNvSpPr>
            <a:spLocks noGrp="1"/>
          </p:cNvSpPr>
          <p:nvPr>
            <p:ph idx="1"/>
          </p:nvPr>
        </p:nvSpPr>
        <p:spPr>
          <a:xfrm>
            <a:off x="457200" y="1357298"/>
            <a:ext cx="8229600" cy="5143536"/>
          </a:xfrm>
        </p:spPr>
        <p:txBody>
          <a:bodyPr>
            <a:noAutofit/>
          </a:bodyPr>
          <a:lstStyle/>
          <a:p>
            <a:pPr>
              <a:spcBef>
                <a:spcPts val="0"/>
              </a:spcBef>
              <a:spcAft>
                <a:spcPts val="1200"/>
              </a:spcAft>
            </a:pPr>
            <a:r>
              <a:rPr lang="en-US" sz="2400" dirty="0" smtClean="0"/>
              <a:t>GET is simpler and faster than POST, and can be used in most cases.</a:t>
            </a:r>
            <a:endParaRPr lang="id-ID" sz="2400" dirty="0" smtClean="0"/>
          </a:p>
          <a:p>
            <a:pPr>
              <a:spcBef>
                <a:spcPts val="0"/>
              </a:spcBef>
              <a:spcAft>
                <a:spcPts val="1200"/>
              </a:spcAft>
            </a:pPr>
            <a:r>
              <a:rPr lang="en-US" sz="2400" dirty="0" smtClean="0"/>
              <a:t>A simple GET request:</a:t>
            </a:r>
          </a:p>
          <a:p>
            <a:pPr>
              <a:spcBef>
                <a:spcPts val="0"/>
              </a:spcBef>
              <a:spcAft>
                <a:spcPts val="1200"/>
              </a:spcAft>
              <a:buNone/>
            </a:pPr>
            <a:r>
              <a:rPr lang="id-ID" sz="2400" dirty="0" smtClean="0"/>
              <a:t>	</a:t>
            </a:r>
            <a:r>
              <a:rPr lang="en-US" sz="2400" dirty="0" err="1" smtClean="0">
                <a:latin typeface="Courier New" pitchFamily="49" charset="0"/>
                <a:cs typeface="Courier New" pitchFamily="49" charset="0"/>
              </a:rPr>
              <a:t>xmlhttp.open</a:t>
            </a:r>
            <a:r>
              <a:rPr lang="en-US" sz="2400" dirty="0" smtClean="0">
                <a:latin typeface="Courier New" pitchFamily="49" charset="0"/>
                <a:cs typeface="Courier New" pitchFamily="49" charset="0"/>
              </a:rPr>
              <a:t>("GET", "</a:t>
            </a:r>
            <a:r>
              <a:rPr lang="id-ID" sz="2400" dirty="0" smtClean="0">
                <a:latin typeface="Courier New" pitchFamily="49" charset="0"/>
                <a:cs typeface="Courier New" pitchFamily="49" charset="0"/>
              </a:rPr>
              <a:t>file</a:t>
            </a:r>
            <a:r>
              <a:rPr lang="en-US" sz="2400" dirty="0" smtClean="0">
                <a:latin typeface="Courier New" pitchFamily="49" charset="0"/>
                <a:cs typeface="Courier New" pitchFamily="49" charset="0"/>
              </a:rPr>
              <a:t>.</a:t>
            </a:r>
            <a:r>
              <a:rPr lang="id-ID" sz="2400" dirty="0" smtClean="0">
                <a:latin typeface="Courier New" pitchFamily="49" charset="0"/>
                <a:cs typeface="Courier New" pitchFamily="49" charset="0"/>
              </a:rPr>
              <a:t>php</a:t>
            </a:r>
            <a:r>
              <a:rPr lang="en-US" sz="2400" dirty="0" smtClean="0">
                <a:latin typeface="Courier New" pitchFamily="49" charset="0"/>
                <a:cs typeface="Courier New" pitchFamily="49" charset="0"/>
              </a:rPr>
              <a:t>",true);</a:t>
            </a:r>
            <a:br>
              <a:rPr lang="en-US" sz="2400" dirty="0" smtClean="0">
                <a:latin typeface="Courier New" pitchFamily="49" charset="0"/>
                <a:cs typeface="Courier New" pitchFamily="49" charset="0"/>
              </a:rPr>
            </a:br>
            <a:r>
              <a:rPr lang="en-US" sz="2400" dirty="0" err="1" smtClean="0">
                <a:latin typeface="Courier New" pitchFamily="49" charset="0"/>
                <a:cs typeface="Courier New" pitchFamily="49" charset="0"/>
              </a:rPr>
              <a:t>xmlhttp.send</a:t>
            </a:r>
            <a:r>
              <a:rPr lang="en-US" sz="2400" dirty="0" smtClean="0">
                <a:latin typeface="Courier New" pitchFamily="49" charset="0"/>
                <a:cs typeface="Courier New" pitchFamily="49" charset="0"/>
              </a:rPr>
              <a:t>();</a:t>
            </a:r>
            <a:endParaRPr lang="id-ID" sz="2400" dirty="0" smtClean="0">
              <a:latin typeface="Courier New" pitchFamily="49" charset="0"/>
              <a:cs typeface="Courier New" pitchFamily="49" charset="0"/>
            </a:endParaRPr>
          </a:p>
          <a:p>
            <a:pPr>
              <a:spcBef>
                <a:spcPts val="0"/>
              </a:spcBef>
              <a:spcAft>
                <a:spcPts val="1200"/>
              </a:spcAft>
              <a:buNone/>
            </a:pPr>
            <a:r>
              <a:rPr lang="id-ID" sz="2400" dirty="0" smtClean="0"/>
              <a:t>	I</a:t>
            </a:r>
            <a:r>
              <a:rPr lang="en-US" sz="2400" dirty="0" smtClean="0"/>
              <a:t>n the example above, you may get a cached result.</a:t>
            </a:r>
          </a:p>
          <a:p>
            <a:pPr>
              <a:spcBef>
                <a:spcPts val="0"/>
              </a:spcBef>
              <a:spcAft>
                <a:spcPts val="1200"/>
              </a:spcAft>
            </a:pPr>
            <a:r>
              <a:rPr lang="en-US" sz="2400" dirty="0" smtClean="0"/>
              <a:t>To avoid this, add a unique ID to the URL:</a:t>
            </a:r>
          </a:p>
          <a:p>
            <a:pPr>
              <a:spcBef>
                <a:spcPts val="0"/>
              </a:spcBef>
              <a:buNone/>
            </a:pPr>
            <a:r>
              <a:rPr lang="id-ID" sz="2400" dirty="0" smtClean="0"/>
              <a:t>	</a:t>
            </a:r>
            <a:r>
              <a:rPr lang="en-US" sz="2000" dirty="0" err="1" smtClean="0">
                <a:latin typeface="Courier New" pitchFamily="49" charset="0"/>
                <a:cs typeface="Courier New" pitchFamily="49" charset="0"/>
              </a:rPr>
              <a:t>xmlhttp.open</a:t>
            </a:r>
            <a:r>
              <a:rPr lang="en-US" sz="2000" dirty="0" smtClean="0">
                <a:latin typeface="Courier New" pitchFamily="49" charset="0"/>
                <a:cs typeface="Courier New" pitchFamily="49" charset="0"/>
              </a:rPr>
              <a:t>("GET",</a:t>
            </a:r>
            <a:r>
              <a:rPr lang="en-US" sz="2400" dirty="0" smtClean="0">
                <a:latin typeface="Courier New" pitchFamily="49" charset="0"/>
                <a:cs typeface="Courier New" pitchFamily="49" charset="0"/>
              </a:rPr>
              <a:t> "</a:t>
            </a:r>
            <a:r>
              <a:rPr lang="id-ID" sz="2000" dirty="0" smtClean="0">
                <a:latin typeface="Courier New" pitchFamily="49" charset="0"/>
                <a:cs typeface="Courier New" pitchFamily="49" charset="0"/>
              </a:rPr>
              <a:t>file</a:t>
            </a:r>
            <a:r>
              <a:rPr lang="en-US" sz="2000" dirty="0" smtClean="0">
                <a:latin typeface="Courier New" pitchFamily="49" charset="0"/>
                <a:cs typeface="Courier New" pitchFamily="49" charset="0"/>
              </a:rPr>
              <a:t>.</a:t>
            </a:r>
            <a:r>
              <a:rPr lang="id-ID" sz="2000" dirty="0" smtClean="0">
                <a:latin typeface="Courier New" pitchFamily="49" charset="0"/>
                <a:cs typeface="Courier New" pitchFamily="49" charset="0"/>
              </a:rPr>
              <a:t>php</a:t>
            </a:r>
            <a:r>
              <a:rPr lang="en-US" sz="2000" dirty="0" smtClean="0">
                <a:latin typeface="Courier New" pitchFamily="49" charset="0"/>
                <a:cs typeface="Courier New" pitchFamily="49" charset="0"/>
              </a:rPr>
              <a:t>?t=" + </a:t>
            </a:r>
            <a:r>
              <a:rPr lang="en-US" sz="2000" dirty="0" err="1" smtClean="0">
                <a:latin typeface="Courier New" pitchFamily="49" charset="0"/>
                <a:cs typeface="Courier New" pitchFamily="49" charset="0"/>
              </a:rPr>
              <a:t>Math.random</a:t>
            </a:r>
            <a:r>
              <a:rPr lang="en-US" sz="2000" dirty="0" smtClean="0">
                <a:latin typeface="Courier New" pitchFamily="49" charset="0"/>
                <a:cs typeface="Courier New" pitchFamily="49" charset="0"/>
              </a:rPr>
              <a:t>(),true);</a:t>
            </a:r>
            <a:br>
              <a:rPr lang="en-US" sz="2000" dirty="0" smtClean="0">
                <a:latin typeface="Courier New" pitchFamily="49" charset="0"/>
                <a:cs typeface="Courier New" pitchFamily="49" charset="0"/>
              </a:rPr>
            </a:br>
            <a:r>
              <a:rPr lang="en-US" sz="2000" dirty="0" err="1" smtClean="0">
                <a:latin typeface="Courier New" pitchFamily="49" charset="0"/>
                <a:cs typeface="Courier New" pitchFamily="49" charset="0"/>
              </a:rPr>
              <a:t>xmlhttp.send</a:t>
            </a:r>
            <a:r>
              <a:rPr lang="en-US" sz="2000" dirty="0" smtClean="0">
                <a:latin typeface="Courier New" pitchFamily="49" charset="0"/>
                <a:cs typeface="Courier New" pitchFamily="49" charset="0"/>
              </a:rPr>
              <a:t>();</a:t>
            </a:r>
            <a:endParaRPr lang="en-US" sz="2400" dirty="0" smtClean="0">
              <a:latin typeface="Courier New" pitchFamily="49" charset="0"/>
              <a:cs typeface="Courier New" pitchFamily="49" charset="0"/>
            </a:endParaRPr>
          </a:p>
          <a:p>
            <a:pPr>
              <a:spcBef>
                <a:spcPts val="0"/>
              </a:spcBef>
              <a:buNone/>
            </a:pPr>
            <a:endParaRPr lang="en-US" sz="2400" dirty="0" smtClean="0"/>
          </a:p>
          <a:p>
            <a:pPr>
              <a:spcBef>
                <a:spcPts val="0"/>
              </a:spcBef>
            </a:pPr>
            <a:endParaRPr lang="id-ID"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accent2">
                    <a:lumMod val="75000"/>
                  </a:schemeClr>
                </a:solidFill>
              </a:rPr>
              <a:t>Ajax - GET Requests (cont.)</a:t>
            </a:r>
            <a:endParaRPr lang="id-ID"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spcBef>
                <a:spcPts val="0"/>
              </a:spcBef>
              <a:spcAft>
                <a:spcPts val="1200"/>
              </a:spcAft>
            </a:pPr>
            <a:r>
              <a:rPr lang="en-US" sz="2800" dirty="0" smtClean="0"/>
              <a:t>If you want to send information with the GET method, add the information to the URL:</a:t>
            </a:r>
          </a:p>
          <a:p>
            <a:pPr>
              <a:spcBef>
                <a:spcPts val="0"/>
              </a:spcBef>
              <a:buNone/>
            </a:pPr>
            <a:r>
              <a:rPr lang="id-ID" sz="2800" dirty="0" smtClean="0"/>
              <a:t>	</a:t>
            </a:r>
            <a:r>
              <a:rPr lang="en-US" sz="2400" dirty="0" err="1" smtClean="0">
                <a:latin typeface="Courier New" pitchFamily="49" charset="0"/>
                <a:cs typeface="Courier New" pitchFamily="49" charset="0"/>
              </a:rPr>
              <a:t>xmlhttp.open</a:t>
            </a:r>
            <a:r>
              <a:rPr lang="en-US" sz="2400" dirty="0" smtClean="0">
                <a:latin typeface="Courier New" pitchFamily="49" charset="0"/>
                <a:cs typeface="Courier New" pitchFamily="49" charset="0"/>
              </a:rPr>
              <a:t>("GET",</a:t>
            </a:r>
            <a:r>
              <a:rPr lang="en-US" sz="2800" dirty="0" smtClean="0">
                <a:latin typeface="Courier New" pitchFamily="49" charset="0"/>
                <a:cs typeface="Courier New" pitchFamily="49" charset="0"/>
              </a:rPr>
              <a:t> "</a:t>
            </a:r>
            <a:r>
              <a:rPr lang="id-ID" sz="2400" dirty="0" smtClean="0">
                <a:latin typeface="Courier New" pitchFamily="49" charset="0"/>
                <a:cs typeface="Courier New" pitchFamily="49" charset="0"/>
              </a:rPr>
              <a:t>file.php</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fname</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Henry&amp;lname</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Ford",true</a:t>
            </a:r>
            <a:r>
              <a:rPr lang="en-US" sz="2400" dirty="0" smtClean="0">
                <a:latin typeface="Courier New" pitchFamily="49" charset="0"/>
                <a:cs typeface="Courier New" pitchFamily="49" charset="0"/>
              </a:rPr>
              <a:t>);</a:t>
            </a:r>
            <a:br>
              <a:rPr lang="en-US" sz="2400" dirty="0" smtClean="0">
                <a:latin typeface="Courier New" pitchFamily="49" charset="0"/>
                <a:cs typeface="Courier New" pitchFamily="49" charset="0"/>
              </a:rPr>
            </a:br>
            <a:r>
              <a:rPr lang="en-US" sz="2400" dirty="0" err="1" smtClean="0">
                <a:latin typeface="Courier New" pitchFamily="49" charset="0"/>
                <a:cs typeface="Courier New" pitchFamily="49" charset="0"/>
              </a:rPr>
              <a:t>xmlhttp.send</a:t>
            </a:r>
            <a:r>
              <a:rPr lang="en-US" sz="2400" dirty="0" smtClean="0">
                <a:latin typeface="Courier New" pitchFamily="49" charset="0"/>
                <a:cs typeface="Courier New" pitchFamily="49" charset="0"/>
              </a:rPr>
              <a:t>();</a:t>
            </a:r>
            <a:endParaRPr lang="en-US" sz="2800" dirty="0" smtClean="0">
              <a:latin typeface="Courier New" pitchFamily="49" charset="0"/>
              <a:cs typeface="Courier New" pitchFamily="49" charset="0"/>
            </a:endParaRPr>
          </a:p>
          <a:p>
            <a:endParaRPr lang="id-ID"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accent2">
                    <a:lumMod val="75000"/>
                  </a:schemeClr>
                </a:solidFill>
              </a:rPr>
              <a:t>Ajax – POST Request</a:t>
            </a:r>
            <a:endParaRPr lang="id-ID"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id-ID" sz="2800" dirty="0" smtClean="0"/>
              <a:t>U</a:t>
            </a:r>
            <a:r>
              <a:rPr lang="en-US" sz="2800" dirty="0" smtClean="0"/>
              <a:t>se POST requests when:</a:t>
            </a:r>
          </a:p>
          <a:p>
            <a:pPr lvl="1"/>
            <a:r>
              <a:rPr lang="en-US" dirty="0" smtClean="0"/>
              <a:t>A cached file is not an option (update a file or database on the server)</a:t>
            </a:r>
          </a:p>
          <a:p>
            <a:pPr lvl="1"/>
            <a:r>
              <a:rPr lang="en-US" dirty="0" smtClean="0"/>
              <a:t>Sending a large amount of data to the server (POST has no size limitations)</a:t>
            </a:r>
          </a:p>
          <a:p>
            <a:pPr lvl="1"/>
            <a:r>
              <a:rPr lang="en-US" dirty="0" smtClean="0"/>
              <a:t>Sending user input (which can contain unknown characters), POST is more robust and secure than GET</a:t>
            </a:r>
          </a:p>
          <a:p>
            <a:endParaRPr lang="id-ID"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accent2">
                    <a:lumMod val="75000"/>
                  </a:schemeClr>
                </a:solidFill>
              </a:rPr>
              <a:t>Ajax – POST Request (cont.)</a:t>
            </a:r>
            <a:endParaRPr lang="id-ID" dirty="0">
              <a:solidFill>
                <a:schemeClr val="accent2">
                  <a:lumMod val="75000"/>
                </a:schemeClr>
              </a:solidFill>
            </a:endParaRPr>
          </a:p>
        </p:txBody>
      </p:sp>
      <p:sp>
        <p:nvSpPr>
          <p:cNvPr id="3" name="Content Placeholder 2"/>
          <p:cNvSpPr>
            <a:spLocks noGrp="1"/>
          </p:cNvSpPr>
          <p:nvPr>
            <p:ph idx="1"/>
          </p:nvPr>
        </p:nvSpPr>
        <p:spPr/>
        <p:txBody>
          <a:bodyPr>
            <a:noAutofit/>
          </a:bodyPr>
          <a:lstStyle/>
          <a:p>
            <a:r>
              <a:rPr lang="en-US" sz="2400" dirty="0"/>
              <a:t>To POST data like an HTML form, add an HTTP header with </a:t>
            </a:r>
            <a:r>
              <a:rPr lang="en-US" sz="2000" dirty="0" err="1">
                <a:latin typeface="Courier New" pitchFamily="49" charset="0"/>
                <a:cs typeface="Courier New" pitchFamily="49" charset="0"/>
              </a:rPr>
              <a:t>setRequestHeader</a:t>
            </a:r>
            <a:r>
              <a:rPr lang="en-US" sz="2000" dirty="0">
                <a:latin typeface="Courier New" pitchFamily="49" charset="0"/>
                <a:cs typeface="Courier New" pitchFamily="49" charset="0"/>
              </a:rPr>
              <a:t>()</a:t>
            </a:r>
            <a:r>
              <a:rPr lang="en-US" sz="2400" dirty="0"/>
              <a:t>. </a:t>
            </a:r>
            <a:endParaRPr lang="id-ID" sz="2400" dirty="0" smtClean="0"/>
          </a:p>
          <a:p>
            <a:r>
              <a:rPr lang="en-US" sz="2400" dirty="0" smtClean="0"/>
              <a:t>Specify </a:t>
            </a:r>
            <a:r>
              <a:rPr lang="en-US" sz="2400" dirty="0"/>
              <a:t>the data you want to send in the </a:t>
            </a:r>
            <a:r>
              <a:rPr lang="en-US" sz="2400" dirty="0">
                <a:latin typeface="Courier New" panose="02070309020205020404" pitchFamily="49" charset="0"/>
                <a:cs typeface="Courier New" panose="02070309020205020404" pitchFamily="49" charset="0"/>
              </a:rPr>
              <a:t>send()</a:t>
            </a:r>
            <a:r>
              <a:rPr lang="en-US" sz="2400" dirty="0"/>
              <a:t> method</a:t>
            </a:r>
            <a:r>
              <a:rPr lang="id-ID" sz="2400" dirty="0" smtClean="0"/>
              <a:t>.</a:t>
            </a:r>
          </a:p>
          <a:p>
            <a:endParaRPr lang="en-US" sz="2400" dirty="0"/>
          </a:p>
          <a:p>
            <a:r>
              <a:rPr lang="id-ID" sz="2400" dirty="0" smtClean="0"/>
              <a:t>An example of a POST request:</a:t>
            </a:r>
          </a:p>
          <a:p>
            <a:pPr>
              <a:lnSpc>
                <a:spcPct val="150000"/>
              </a:lnSpc>
              <a:spcAft>
                <a:spcPts val="1800"/>
              </a:spcAft>
              <a:buNone/>
            </a:pPr>
            <a:r>
              <a:rPr lang="id-ID" sz="2400" dirty="0" smtClean="0"/>
              <a:t>	</a:t>
            </a:r>
            <a:r>
              <a:rPr lang="en-US" sz="2000" dirty="0" err="1">
                <a:latin typeface="Courier New" pitchFamily="49" charset="0"/>
                <a:cs typeface="Courier New" pitchFamily="49" charset="0"/>
              </a:rPr>
              <a:t>xmlhttp.open</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POST","ajax_test.asp",true</a:t>
            </a:r>
            <a:r>
              <a:rPr lang="en-US" sz="2000" dirty="0">
                <a:latin typeface="Courier New" pitchFamily="49" charset="0"/>
                <a:cs typeface="Courier New" pitchFamily="49" charset="0"/>
              </a:rPr>
              <a:t>);</a:t>
            </a:r>
            <a:br>
              <a:rPr lang="en-US" sz="2000" dirty="0">
                <a:latin typeface="Courier New" pitchFamily="49" charset="0"/>
                <a:cs typeface="Courier New" pitchFamily="49" charset="0"/>
              </a:rPr>
            </a:br>
            <a:r>
              <a:rPr lang="en-US" sz="2000" dirty="0" err="1">
                <a:latin typeface="Courier New" pitchFamily="49" charset="0"/>
                <a:cs typeface="Courier New" pitchFamily="49" charset="0"/>
              </a:rPr>
              <a:t>xmlhttp.setRequestHeader</a:t>
            </a:r>
            <a:r>
              <a:rPr lang="en-US" sz="2000" dirty="0">
                <a:latin typeface="Courier New" pitchFamily="49" charset="0"/>
                <a:cs typeface="Courier New" pitchFamily="49" charset="0"/>
              </a:rPr>
              <a:t>("Content-</a:t>
            </a:r>
            <a:r>
              <a:rPr lang="en-US" sz="2000" dirty="0" err="1">
                <a:latin typeface="Courier New" pitchFamily="49" charset="0"/>
                <a:cs typeface="Courier New" pitchFamily="49" charset="0"/>
              </a:rPr>
              <a:t>type","application</a:t>
            </a:r>
            <a:r>
              <a:rPr lang="en-US" sz="2000" dirty="0">
                <a:latin typeface="Courier New" pitchFamily="49" charset="0"/>
                <a:cs typeface="Courier New" pitchFamily="49" charset="0"/>
              </a:rPr>
              <a:t>/x-www-form-</a:t>
            </a:r>
            <a:r>
              <a:rPr lang="en-US" sz="2000" dirty="0" err="1">
                <a:latin typeface="Courier New" pitchFamily="49" charset="0"/>
                <a:cs typeface="Courier New" pitchFamily="49" charset="0"/>
              </a:rPr>
              <a:t>urlencoded</a:t>
            </a:r>
            <a:r>
              <a:rPr lang="en-US" sz="2000" dirty="0">
                <a:latin typeface="Courier New" pitchFamily="49" charset="0"/>
                <a:cs typeface="Courier New" pitchFamily="49" charset="0"/>
              </a:rPr>
              <a:t>");</a:t>
            </a:r>
            <a:br>
              <a:rPr lang="en-US" sz="2000" dirty="0">
                <a:latin typeface="Courier New" pitchFamily="49" charset="0"/>
                <a:cs typeface="Courier New" pitchFamily="49" charset="0"/>
              </a:rPr>
            </a:br>
            <a:r>
              <a:rPr lang="en-US" sz="2000" dirty="0" err="1">
                <a:latin typeface="Courier New" pitchFamily="49" charset="0"/>
                <a:cs typeface="Courier New" pitchFamily="49" charset="0"/>
              </a:rPr>
              <a:t>xmlhttp.send</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fname</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Henry&amp;lname</a:t>
            </a:r>
            <a:r>
              <a:rPr lang="en-US" sz="2000" dirty="0">
                <a:latin typeface="Courier New" pitchFamily="49" charset="0"/>
                <a:cs typeface="Courier New" pitchFamily="49" charset="0"/>
              </a:rPr>
              <a:t>=Ford");</a:t>
            </a:r>
          </a:p>
          <a:p>
            <a:pPr>
              <a:buNone/>
            </a:pPr>
            <a:r>
              <a:rPr lang="id-ID" sz="2400" dirty="0" smtClean="0"/>
              <a:t>	</a:t>
            </a:r>
            <a:endParaRPr lang="id-ID"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solidFill>
                  <a:schemeClr val="accent2">
                    <a:lumMod val="75000"/>
                  </a:schemeClr>
                </a:solidFill>
              </a:rPr>
              <a:t>AJAX - Server Response</a:t>
            </a:r>
            <a:endParaRPr lang="id-ID"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sz="2800" dirty="0" smtClean="0"/>
              <a:t>To get the response from a server, use the </a:t>
            </a:r>
            <a:r>
              <a:rPr lang="en-US" sz="2800" dirty="0" err="1" smtClean="0"/>
              <a:t>responseText</a:t>
            </a:r>
            <a:r>
              <a:rPr lang="en-US" sz="2800" dirty="0" smtClean="0"/>
              <a:t> or </a:t>
            </a:r>
            <a:r>
              <a:rPr lang="en-US" sz="2800" dirty="0" err="1" smtClean="0"/>
              <a:t>responseXML</a:t>
            </a:r>
            <a:r>
              <a:rPr lang="en-US" sz="2800" dirty="0" smtClean="0"/>
              <a:t> property of the </a:t>
            </a:r>
            <a:r>
              <a:rPr lang="en-US" sz="2800" dirty="0" err="1" smtClean="0"/>
              <a:t>XMLHttpRequest</a:t>
            </a:r>
            <a:r>
              <a:rPr lang="en-US" sz="2800" dirty="0" smtClean="0"/>
              <a:t> object.</a:t>
            </a:r>
            <a:endParaRPr lang="id-ID" sz="2800" dirty="0" smtClean="0"/>
          </a:p>
          <a:p>
            <a:endParaRPr lang="id-ID" sz="2800" dirty="0"/>
          </a:p>
        </p:txBody>
      </p:sp>
      <p:graphicFrame>
        <p:nvGraphicFramePr>
          <p:cNvPr id="4" name="Table 3"/>
          <p:cNvGraphicFramePr>
            <a:graphicFrameLocks noGrp="1"/>
          </p:cNvGraphicFramePr>
          <p:nvPr/>
        </p:nvGraphicFramePr>
        <p:xfrm>
          <a:off x="928662" y="3714752"/>
          <a:ext cx="7358114" cy="1412624"/>
        </p:xfrm>
        <a:graphic>
          <a:graphicData uri="http://schemas.openxmlformats.org/drawingml/2006/table">
            <a:tbl>
              <a:tblPr/>
              <a:tblGrid>
                <a:gridCol w="2071702"/>
                <a:gridCol w="5286412"/>
              </a:tblGrid>
              <a:tr h="258393">
                <a:tc>
                  <a:txBody>
                    <a:bodyPr/>
                    <a:lstStyle/>
                    <a:p>
                      <a:pPr algn="l" fontAlgn="t"/>
                      <a:r>
                        <a:rPr lang="id-ID" sz="2000" dirty="0">
                          <a:solidFill>
                            <a:srgbClr val="FFFFFF"/>
                          </a:solidFill>
                          <a:latin typeface="verdana"/>
                        </a:rPr>
                        <a:t>Property</a:t>
                      </a:r>
                    </a:p>
                  </a:txBody>
                  <a:tcPr marL="22275" marR="22275" marT="22275" marB="22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id-ID" sz="2000">
                          <a:solidFill>
                            <a:srgbClr val="FFFFFF"/>
                          </a:solidFill>
                          <a:latin typeface="verdana"/>
                        </a:rPr>
                        <a:t>Description</a:t>
                      </a:r>
                    </a:p>
                  </a:txBody>
                  <a:tcPr marL="22275" marR="22275" marT="22275" marB="22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531637">
                <a:tc>
                  <a:txBody>
                    <a:bodyPr/>
                    <a:lstStyle/>
                    <a:p>
                      <a:pPr fontAlgn="t"/>
                      <a:r>
                        <a:rPr lang="id-ID" sz="2000" dirty="0">
                          <a:latin typeface="verdana"/>
                        </a:rPr>
                        <a:t>responseText</a:t>
                      </a:r>
                    </a:p>
                  </a:txBody>
                  <a:tcPr marL="37125" marR="37125" marT="51976" marB="519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2000" dirty="0">
                          <a:latin typeface="verdana"/>
                        </a:rPr>
                        <a:t>get the response data as a string</a:t>
                      </a:r>
                    </a:p>
                  </a:txBody>
                  <a:tcPr marL="37125" marR="37125" marT="51976" marB="519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531637">
                <a:tc>
                  <a:txBody>
                    <a:bodyPr/>
                    <a:lstStyle/>
                    <a:p>
                      <a:pPr fontAlgn="t"/>
                      <a:r>
                        <a:rPr lang="id-ID" sz="2000" dirty="0">
                          <a:latin typeface="verdana"/>
                        </a:rPr>
                        <a:t>responseXML</a:t>
                      </a:r>
                    </a:p>
                  </a:txBody>
                  <a:tcPr marL="37125" marR="37125" marT="51976" marB="519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2000" dirty="0">
                          <a:latin typeface="verdana"/>
                        </a:rPr>
                        <a:t>get the response data as XML data</a:t>
                      </a:r>
                    </a:p>
                  </a:txBody>
                  <a:tcPr marL="37125" marR="37125" marT="51976" marB="5197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accent2">
                    <a:lumMod val="75000"/>
                  </a:schemeClr>
                </a:solidFill>
              </a:rPr>
              <a:t>AJAX - Server Response (cont.)</a:t>
            </a:r>
            <a:endParaRPr lang="id-ID" dirty="0">
              <a:solidFill>
                <a:schemeClr val="accent2">
                  <a:lumMod val="75000"/>
                </a:schemeClr>
              </a:solidFill>
            </a:endParaRPr>
          </a:p>
        </p:txBody>
      </p:sp>
      <p:sp>
        <p:nvSpPr>
          <p:cNvPr id="3" name="Content Placeholder 2"/>
          <p:cNvSpPr>
            <a:spLocks noGrp="1"/>
          </p:cNvSpPr>
          <p:nvPr>
            <p:ph idx="1"/>
          </p:nvPr>
        </p:nvSpPr>
        <p:spPr/>
        <p:txBody>
          <a:bodyPr>
            <a:noAutofit/>
          </a:bodyPr>
          <a:lstStyle/>
          <a:p>
            <a:pPr>
              <a:buNone/>
            </a:pPr>
            <a:r>
              <a:rPr lang="en-US" sz="2800" dirty="0" smtClean="0">
                <a:solidFill>
                  <a:srgbClr val="0070C0"/>
                </a:solidFill>
              </a:rPr>
              <a:t>The </a:t>
            </a:r>
            <a:r>
              <a:rPr lang="en-US" sz="2800" dirty="0" err="1" smtClean="0">
                <a:solidFill>
                  <a:srgbClr val="0070C0"/>
                </a:solidFill>
              </a:rPr>
              <a:t>responseText</a:t>
            </a:r>
            <a:r>
              <a:rPr lang="en-US" sz="2800" dirty="0" smtClean="0">
                <a:solidFill>
                  <a:srgbClr val="0070C0"/>
                </a:solidFill>
              </a:rPr>
              <a:t> Property</a:t>
            </a:r>
          </a:p>
          <a:p>
            <a:r>
              <a:rPr lang="en-US" sz="2800" dirty="0" smtClean="0"/>
              <a:t>If the response from the server is not XML, use the </a:t>
            </a:r>
            <a:r>
              <a:rPr lang="en-US" sz="2800" dirty="0" err="1" smtClean="0"/>
              <a:t>responseText</a:t>
            </a:r>
            <a:r>
              <a:rPr lang="en-US" sz="2800" dirty="0" smtClean="0"/>
              <a:t> property.</a:t>
            </a:r>
          </a:p>
          <a:p>
            <a:r>
              <a:rPr lang="en-US" sz="2800" dirty="0" smtClean="0"/>
              <a:t>The </a:t>
            </a:r>
            <a:r>
              <a:rPr lang="en-US" sz="2800" dirty="0" err="1" smtClean="0"/>
              <a:t>responseText</a:t>
            </a:r>
            <a:r>
              <a:rPr lang="en-US" sz="2800" dirty="0" smtClean="0"/>
              <a:t> property returns the response as a string, and you can use it accordingly:</a:t>
            </a:r>
          </a:p>
          <a:p>
            <a:r>
              <a:rPr lang="en-US" sz="2800" dirty="0" smtClean="0"/>
              <a:t>Example</a:t>
            </a:r>
          </a:p>
          <a:p>
            <a:pPr>
              <a:buNone/>
            </a:pPr>
            <a:r>
              <a:rPr lang="id-ID" sz="2800" dirty="0" smtClean="0"/>
              <a:t>	</a:t>
            </a:r>
            <a:r>
              <a:rPr lang="en-US" sz="2400" dirty="0" err="1" smtClean="0">
                <a:latin typeface="Courier New" pitchFamily="49" charset="0"/>
                <a:cs typeface="Courier New" pitchFamily="49" charset="0"/>
              </a:rPr>
              <a:t>document.getElementById</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myDiv</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innerHTML</a:t>
            </a:r>
            <a:r>
              <a:rPr lang="id-ID"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a:t>
            </a:r>
            <a:r>
              <a:rPr lang="id-ID"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xmlhttp.responseText</a:t>
            </a:r>
            <a:r>
              <a:rPr lang="en-US" sz="2400" dirty="0" smtClean="0">
                <a:latin typeface="Courier New" pitchFamily="49" charset="0"/>
                <a:cs typeface="Courier New" pitchFamily="49" charset="0"/>
              </a:rPr>
              <a:t>;</a:t>
            </a:r>
            <a:endParaRPr lang="en-US" sz="2800" dirty="0" smtClean="0">
              <a:latin typeface="Courier New" pitchFamily="49" charset="0"/>
              <a:cs typeface="Courier New" pitchFamily="49" charset="0"/>
            </a:endParaRPr>
          </a:p>
          <a:p>
            <a:pPr>
              <a:buNone/>
            </a:pPr>
            <a:r>
              <a:rPr lang="en-US" sz="2800" dirty="0" smtClean="0"/>
              <a:t/>
            </a:r>
            <a:br>
              <a:rPr lang="en-US" sz="2800" dirty="0" smtClean="0"/>
            </a:br>
            <a:endParaRPr lang="id-ID"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solidFill>
                  <a:schemeClr val="accent2">
                    <a:lumMod val="75000"/>
                  </a:schemeClr>
                </a:solidFill>
              </a:rPr>
              <a:t>The </a:t>
            </a:r>
            <a:r>
              <a:rPr lang="id-ID" dirty="0" smtClean="0">
                <a:solidFill>
                  <a:schemeClr val="accent2">
                    <a:lumMod val="75000"/>
                  </a:schemeClr>
                </a:solidFill>
              </a:rPr>
              <a:t>readystate</a:t>
            </a:r>
            <a:r>
              <a:rPr lang="id-ID" dirty="0">
                <a:solidFill>
                  <a:schemeClr val="accent2">
                    <a:lumMod val="75000"/>
                  </a:schemeClr>
                </a:solidFill>
              </a:rPr>
              <a:t> </a:t>
            </a:r>
            <a:r>
              <a:rPr lang="id-ID" dirty="0" smtClean="0">
                <a:solidFill>
                  <a:schemeClr val="accent2">
                    <a:lumMod val="75000"/>
                  </a:schemeClr>
                </a:solidFill>
              </a:rPr>
              <a:t>Property</a:t>
            </a:r>
            <a:endParaRPr lang="id-ID" dirty="0"/>
          </a:p>
        </p:txBody>
      </p:sp>
      <p:sp>
        <p:nvSpPr>
          <p:cNvPr id="3" name="Content Placeholder 2"/>
          <p:cNvSpPr>
            <a:spLocks noGrp="1"/>
          </p:cNvSpPr>
          <p:nvPr>
            <p:ph idx="1"/>
          </p:nvPr>
        </p:nvSpPr>
        <p:spPr/>
        <p:txBody>
          <a:bodyPr/>
          <a:lstStyle/>
          <a:p>
            <a:pPr>
              <a:spcBef>
                <a:spcPts val="0"/>
              </a:spcBef>
            </a:pPr>
            <a:r>
              <a:rPr lang="en-US" sz="2800" dirty="0"/>
              <a:t>The </a:t>
            </a:r>
            <a:r>
              <a:rPr lang="en-US" sz="2400" dirty="0" err="1">
                <a:latin typeface="Courier New" pitchFamily="49" charset="0"/>
                <a:cs typeface="Courier New" pitchFamily="49" charset="0"/>
              </a:rPr>
              <a:t>readyState</a:t>
            </a:r>
            <a:r>
              <a:rPr lang="en-US" sz="2800" dirty="0"/>
              <a:t> property holds the status of the </a:t>
            </a:r>
            <a:r>
              <a:rPr lang="en-US" sz="2400" dirty="0" err="1">
                <a:latin typeface="Courier New" pitchFamily="49" charset="0"/>
                <a:cs typeface="Courier New" pitchFamily="49" charset="0"/>
              </a:rPr>
              <a:t>XMLHttpRequest</a:t>
            </a:r>
            <a:r>
              <a:rPr lang="en-US" sz="2800" dirty="0"/>
              <a:t>.</a:t>
            </a:r>
            <a:endParaRPr lang="id-ID" sz="2800" dirty="0"/>
          </a:p>
          <a:p>
            <a:pPr lvl="1">
              <a:spcBef>
                <a:spcPts val="0"/>
              </a:spcBef>
              <a:buNone/>
            </a:pPr>
            <a:r>
              <a:rPr lang="en-US" dirty="0"/>
              <a:t>0: request not initialized </a:t>
            </a:r>
            <a:endParaRPr lang="id-ID" dirty="0"/>
          </a:p>
          <a:p>
            <a:pPr lvl="1">
              <a:spcBef>
                <a:spcPts val="0"/>
              </a:spcBef>
              <a:buNone/>
            </a:pPr>
            <a:r>
              <a:rPr lang="en-US" dirty="0"/>
              <a:t>1: server connection established</a:t>
            </a:r>
            <a:endParaRPr lang="id-ID" dirty="0"/>
          </a:p>
          <a:p>
            <a:pPr lvl="1">
              <a:spcBef>
                <a:spcPts val="0"/>
              </a:spcBef>
              <a:buNone/>
            </a:pPr>
            <a:r>
              <a:rPr lang="en-US" dirty="0"/>
              <a:t>2: request received </a:t>
            </a:r>
            <a:endParaRPr lang="id-ID" dirty="0"/>
          </a:p>
          <a:p>
            <a:pPr lvl="1">
              <a:spcBef>
                <a:spcPts val="0"/>
              </a:spcBef>
              <a:buNone/>
            </a:pPr>
            <a:r>
              <a:rPr lang="en-US" dirty="0"/>
              <a:t>3: processing request </a:t>
            </a:r>
            <a:endParaRPr lang="id-ID" dirty="0"/>
          </a:p>
          <a:p>
            <a:pPr lvl="1">
              <a:spcBef>
                <a:spcPts val="0"/>
              </a:spcBef>
              <a:buNone/>
            </a:pPr>
            <a:r>
              <a:rPr lang="en-US" dirty="0"/>
              <a:t>4: request finished and response is ready</a:t>
            </a:r>
          </a:p>
          <a:p>
            <a:endParaRPr lang="id-ID" dirty="0"/>
          </a:p>
        </p:txBody>
      </p:sp>
    </p:spTree>
    <p:extLst>
      <p:ext uri="{BB962C8B-B14F-4D97-AF65-F5344CB8AC3E}">
        <p14:creationId xmlns:p14="http://schemas.microsoft.com/office/powerpoint/2010/main" val="3316463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solidFill>
                  <a:schemeClr val="accent2">
                    <a:lumMod val="75000"/>
                  </a:schemeClr>
                </a:solidFill>
              </a:rPr>
              <a:t>The onreadystatechange Event</a:t>
            </a:r>
            <a:endParaRPr lang="id-ID" dirty="0">
              <a:solidFill>
                <a:schemeClr val="accent2">
                  <a:lumMod val="75000"/>
                </a:schemeClr>
              </a:solidFill>
            </a:endParaRPr>
          </a:p>
        </p:txBody>
      </p:sp>
      <p:sp>
        <p:nvSpPr>
          <p:cNvPr id="3" name="Content Placeholder 2"/>
          <p:cNvSpPr>
            <a:spLocks noGrp="1"/>
          </p:cNvSpPr>
          <p:nvPr>
            <p:ph idx="1"/>
          </p:nvPr>
        </p:nvSpPr>
        <p:spPr/>
        <p:txBody>
          <a:bodyPr>
            <a:noAutofit/>
          </a:bodyPr>
          <a:lstStyle/>
          <a:p>
            <a:pPr>
              <a:spcBef>
                <a:spcPts val="0"/>
              </a:spcBef>
            </a:pPr>
            <a:r>
              <a:rPr lang="en-US" sz="2800" dirty="0" smtClean="0"/>
              <a:t>When a request to a server is sent, we want to perform some actions based on the response.</a:t>
            </a:r>
          </a:p>
          <a:p>
            <a:pPr>
              <a:spcBef>
                <a:spcPts val="0"/>
              </a:spcBef>
            </a:pPr>
            <a:r>
              <a:rPr lang="en-US" sz="2800" dirty="0" smtClean="0"/>
              <a:t>The </a:t>
            </a:r>
            <a:r>
              <a:rPr lang="en-US" sz="2400" dirty="0" err="1" smtClean="0">
                <a:latin typeface="Courier New" pitchFamily="49" charset="0"/>
                <a:cs typeface="Courier New" pitchFamily="49" charset="0"/>
              </a:rPr>
              <a:t>onreadystatechange</a:t>
            </a:r>
            <a:r>
              <a:rPr lang="en-US" sz="2800" dirty="0" smtClean="0"/>
              <a:t> event is triggered every time the </a:t>
            </a:r>
            <a:r>
              <a:rPr lang="en-US" sz="2400" dirty="0" err="1" smtClean="0">
                <a:latin typeface="Courier New" pitchFamily="49" charset="0"/>
                <a:cs typeface="Courier New" pitchFamily="49" charset="0"/>
              </a:rPr>
              <a:t>readyState</a:t>
            </a:r>
            <a:r>
              <a:rPr lang="en-US" sz="2800" dirty="0" smtClean="0"/>
              <a:t> changes.</a:t>
            </a:r>
            <a:endParaRPr lang="id-ID" sz="2800" dirty="0" smtClean="0"/>
          </a:p>
          <a:p>
            <a:r>
              <a:rPr lang="en-US" sz="2800" dirty="0"/>
              <a:t>In the </a:t>
            </a:r>
            <a:r>
              <a:rPr lang="en-US" sz="2400" dirty="0" err="1">
                <a:latin typeface="Courier New" pitchFamily="49" charset="0"/>
                <a:cs typeface="Courier New" pitchFamily="49" charset="0"/>
              </a:rPr>
              <a:t>onreadystatechange</a:t>
            </a:r>
            <a:r>
              <a:rPr lang="en-US" sz="2800" dirty="0"/>
              <a:t> event, we specify what will happen when the server response is ready to be processed.</a:t>
            </a:r>
          </a:p>
          <a:p>
            <a:pPr>
              <a:spcAft>
                <a:spcPts val="1800"/>
              </a:spcAft>
            </a:pPr>
            <a:r>
              <a:rPr lang="en-US" sz="2800" dirty="0"/>
              <a:t>When </a:t>
            </a:r>
            <a:r>
              <a:rPr lang="en-US" sz="2400" dirty="0" err="1">
                <a:latin typeface="Courier New" pitchFamily="49" charset="0"/>
                <a:cs typeface="Courier New" pitchFamily="49" charset="0"/>
              </a:rPr>
              <a:t>readyState</a:t>
            </a:r>
            <a:r>
              <a:rPr lang="en-US" sz="2800" dirty="0"/>
              <a:t> is 4 and </a:t>
            </a:r>
            <a:r>
              <a:rPr lang="en-US" sz="2400" dirty="0">
                <a:latin typeface="Courier New" pitchFamily="49" charset="0"/>
                <a:cs typeface="Courier New" pitchFamily="49" charset="0"/>
              </a:rPr>
              <a:t>status</a:t>
            </a:r>
            <a:r>
              <a:rPr lang="en-US" sz="2800" dirty="0"/>
              <a:t> is 200, the response is </a:t>
            </a:r>
            <a:r>
              <a:rPr lang="en-US" sz="2800" dirty="0" smtClean="0"/>
              <a:t>ready</a:t>
            </a:r>
            <a:r>
              <a:rPr lang="id-ID" sz="2800" dirty="0" smtClean="0"/>
              <a:t>.</a:t>
            </a:r>
            <a:endParaRPr lang="id-ID" sz="2800" dirty="0"/>
          </a:p>
          <a:p>
            <a:pPr>
              <a:spcBef>
                <a:spcPts val="0"/>
              </a:spcBef>
            </a:pPr>
            <a:endParaRPr lang="en-US" sz="2800" dirty="0" smtClean="0"/>
          </a:p>
          <a:p>
            <a:pPr>
              <a:spcBef>
                <a:spcPts val="0"/>
              </a:spcBef>
            </a:pPr>
            <a:endParaRPr lang="id-ID"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accent2">
                    <a:lumMod val="75000"/>
                  </a:schemeClr>
                </a:solidFill>
              </a:rPr>
              <a:t>The onreadystatechange Event (cont.)</a:t>
            </a:r>
            <a:endParaRPr lang="id-ID"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marL="1588" indent="-1588">
              <a:buNone/>
            </a:pPr>
            <a:r>
              <a:rPr lang="id-ID" sz="2000" b="1" dirty="0" smtClean="0">
                <a:latin typeface="Courier New" pitchFamily="49" charset="0"/>
                <a:cs typeface="Courier New" pitchFamily="49" charset="0"/>
              </a:rPr>
              <a:t>xmlhttp.onreadystatechange = function() {</a:t>
            </a:r>
          </a:p>
          <a:p>
            <a:pPr marL="1588" indent="-1588">
              <a:buNone/>
            </a:pPr>
            <a:r>
              <a:rPr lang="id-ID" sz="2000" dirty="0" smtClean="0">
                <a:latin typeface="Courier New" pitchFamily="49" charset="0"/>
                <a:cs typeface="Courier New" pitchFamily="49" charset="0"/>
              </a:rPr>
              <a:t>	  document.getElementById(inner).innerHTML = '&lt;img src="images/ajax_loader.png"/&gt;';</a:t>
            </a:r>
          </a:p>
          <a:p>
            <a:pPr marL="1588" indent="-1588">
              <a:buNone/>
            </a:pPr>
            <a:r>
              <a:rPr lang="id-ID" sz="2000" dirty="0" smtClean="0">
                <a:latin typeface="Courier New" pitchFamily="49" charset="0"/>
                <a:cs typeface="Courier New" pitchFamily="49" charset="0"/>
              </a:rPr>
              <a:t>	  </a:t>
            </a:r>
            <a:r>
              <a:rPr lang="id-ID" sz="2000" b="1" dirty="0" smtClean="0">
                <a:latin typeface="Courier New" pitchFamily="49" charset="0"/>
                <a:cs typeface="Courier New" pitchFamily="49" charset="0"/>
              </a:rPr>
              <a:t>if ((xmlhttp.readyState == 4) &amp;&amp; (xmlhttp.status == 200)){</a:t>
            </a:r>
          </a:p>
          <a:p>
            <a:pPr marL="1588" indent="-1588">
              <a:buNone/>
            </a:pPr>
            <a:r>
              <a:rPr lang="id-ID" sz="2000" dirty="0" smtClean="0">
                <a:latin typeface="Courier New" pitchFamily="49" charset="0"/>
                <a:cs typeface="Courier New" pitchFamily="49" charset="0"/>
              </a:rPr>
              <a:t>     document.getElementById(inner).innerHTML = xmlhttp.responseText;</a:t>
            </a:r>
          </a:p>
          <a:p>
            <a:pPr marL="1588" indent="-1588">
              <a:buNone/>
            </a:pPr>
            <a:r>
              <a:rPr lang="id-ID" sz="2000" dirty="0" smtClean="0">
                <a:latin typeface="Courier New" pitchFamily="49" charset="0"/>
                <a:cs typeface="Courier New" pitchFamily="49" charset="0"/>
              </a:rPr>
              <a:t>  }</a:t>
            </a:r>
          </a:p>
          <a:p>
            <a:pPr marL="1588" indent="-1588">
              <a:buNone/>
            </a:pPr>
            <a:r>
              <a:rPr lang="id-ID" sz="2000" dirty="0" smtClean="0">
                <a:latin typeface="Courier New" pitchFamily="49" charset="0"/>
                <a:cs typeface="Courier New" pitchFamily="49" charset="0"/>
              </a:rPr>
              <a:t>  return false;</a:t>
            </a:r>
          </a:p>
          <a:p>
            <a:pPr marL="1588" indent="-1588">
              <a:buNone/>
            </a:pPr>
            <a:r>
              <a:rPr lang="id-ID" sz="2000" dirty="0" smtClean="0">
                <a:latin typeface="Courier New" pitchFamily="49" charset="0"/>
                <a:cs typeface="Courier New" pitchFamily="49" charset="0"/>
              </a:rPr>
              <a:t>}</a:t>
            </a:r>
            <a:endParaRPr lang="id-ID"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dirty="0" smtClean="0">
                <a:solidFill>
                  <a:schemeClr val="accent2">
                    <a:lumMod val="75000"/>
                  </a:schemeClr>
                </a:solidFill>
                <a:latin typeface="Arial Narrow" charset="0"/>
              </a:rPr>
              <a:t>The usual way we operate in the Web</a:t>
            </a:r>
            <a:r>
              <a:rPr lang="id-ID" altLang="en-US" dirty="0" smtClean="0">
                <a:solidFill>
                  <a:schemeClr val="accent2">
                    <a:lumMod val="75000"/>
                  </a:schemeClr>
                </a:solidFill>
                <a:latin typeface="Arial Narrow" charset="0"/>
              </a:rPr>
              <a:t> (cont.)</a:t>
            </a:r>
            <a:endParaRPr lang="id-ID"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GB" altLang="en-US" sz="2800" dirty="0" smtClean="0">
                <a:latin typeface="Arial Narrow" charset="0"/>
              </a:rPr>
              <a:t>JavaScript is one way to cut down on (some of) the client-server response time, by using it to verify form (or other) information </a:t>
            </a:r>
            <a:r>
              <a:rPr lang="en-GB" altLang="en-US" sz="2800" i="1" dirty="0" smtClean="0">
                <a:latin typeface="Arial Narrow" charset="0"/>
              </a:rPr>
              <a:t>before</a:t>
            </a:r>
            <a:r>
              <a:rPr lang="en-GB" altLang="en-US" sz="2800" dirty="0" smtClean="0">
                <a:latin typeface="Arial Narrow" charset="0"/>
              </a:rPr>
              <a:t> it’s submitted to a server.  </a:t>
            </a:r>
          </a:p>
          <a:p>
            <a:r>
              <a:rPr lang="id-ID" altLang="en-US" sz="2800" dirty="0" smtClean="0">
                <a:solidFill>
                  <a:schemeClr val="accent5">
                    <a:lumMod val="75000"/>
                  </a:schemeClr>
                </a:solidFill>
                <a:latin typeface="Arial Narrow" charset="0"/>
              </a:rPr>
              <a:t>Limitation:</a:t>
            </a:r>
          </a:p>
          <a:p>
            <a:pPr marL="357188" indent="0">
              <a:buNone/>
            </a:pPr>
            <a:r>
              <a:rPr lang="en-GB" altLang="en-US" sz="2800" b="1" dirty="0" smtClean="0">
                <a:latin typeface="Arial Narrow" charset="0"/>
              </a:rPr>
              <a:t>there was no way to communicate directly with a web server</a:t>
            </a:r>
            <a:r>
              <a:rPr lang="en-GB" altLang="en-US" sz="2800" dirty="0" smtClean="0">
                <a:latin typeface="Arial Narrow" charset="0"/>
              </a:rPr>
              <a:t>. </a:t>
            </a:r>
          </a:p>
          <a:p>
            <a:endParaRPr lang="id-ID"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accent2">
                    <a:lumMod val="75000"/>
                  </a:schemeClr>
                </a:solidFill>
              </a:rPr>
              <a:t>The onreadystatechange Event (cont.)</a:t>
            </a:r>
            <a:endParaRPr lang="id-ID"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buNone/>
            </a:pPr>
            <a:endParaRPr lang="id-ID" sz="2000" dirty="0" smtClean="0">
              <a:latin typeface="Courier New" pitchFamily="49" charset="0"/>
              <a:cs typeface="Courier New" pitchFamily="49" charset="0"/>
            </a:endParaRPr>
          </a:p>
          <a:p>
            <a:pPr>
              <a:buNone/>
            </a:pPr>
            <a:r>
              <a:rPr lang="id-ID" sz="2000" b="1" dirty="0" smtClean="0">
                <a:latin typeface="Courier New" pitchFamily="49" charset="0"/>
                <a:cs typeface="Courier New" pitchFamily="49" charset="0"/>
              </a:rPr>
              <a:t>xmlhttp.onreadystatechange = theHTTPResponse;</a:t>
            </a:r>
          </a:p>
          <a:p>
            <a:pPr marL="1588" indent="14288">
              <a:buNone/>
            </a:pPr>
            <a:r>
              <a:rPr lang="id-ID" sz="2000" b="1" dirty="0" smtClean="0">
                <a:latin typeface="Courier New" pitchFamily="49" charset="0"/>
                <a:cs typeface="Courier New" pitchFamily="49" charset="0"/>
              </a:rPr>
              <a:t>function theHTTPResponse() </a:t>
            </a:r>
            <a:r>
              <a:rPr lang="id-ID" sz="2000" dirty="0" smtClean="0">
                <a:latin typeface="Courier New" pitchFamily="49" charset="0"/>
                <a:cs typeface="Courier New" pitchFamily="49" charset="0"/>
              </a:rPr>
              <a:t>{</a:t>
            </a:r>
          </a:p>
          <a:p>
            <a:pPr marL="1588" indent="14288">
              <a:buNone/>
            </a:pPr>
            <a:r>
              <a:rPr lang="id-ID" sz="2000" dirty="0" smtClean="0">
                <a:latin typeface="Courier New" pitchFamily="49" charset="0"/>
                <a:cs typeface="Courier New" pitchFamily="49" charset="0"/>
              </a:rPr>
              <a:t>	document.getElementById('showtime').innerHTML = '&lt;img src="images/ajax_loader.png"/&gt;';</a:t>
            </a:r>
          </a:p>
          <a:p>
            <a:pPr marL="1588" indent="14288">
              <a:buNone/>
            </a:pPr>
            <a:r>
              <a:rPr lang="id-ID" sz="2000" dirty="0" smtClean="0">
                <a:latin typeface="Courier New" pitchFamily="49" charset="0"/>
                <a:cs typeface="Courier New" pitchFamily="49" charset="0"/>
              </a:rPr>
              <a:t>	if ((xmlhttp.readyState == 4) &amp;&amp; (xmlhttp.status == 200)){</a:t>
            </a:r>
          </a:p>
          <a:p>
            <a:pPr marL="1588" indent="14288">
              <a:buNone/>
            </a:pPr>
            <a:r>
              <a:rPr lang="id-ID" sz="2000" dirty="0" smtClean="0">
                <a:latin typeface="Courier New" pitchFamily="49" charset="0"/>
                <a:cs typeface="Courier New" pitchFamily="49" charset="0"/>
              </a:rPr>
              <a:t>		document.getElementById('showtime').innerHTML = xmlhttp.responseText;</a:t>
            </a:r>
          </a:p>
          <a:p>
            <a:pPr marL="1588" indent="14288">
              <a:buNone/>
            </a:pPr>
            <a:r>
              <a:rPr lang="id-ID" sz="2000" dirty="0" smtClean="0">
                <a:latin typeface="Courier New" pitchFamily="49" charset="0"/>
                <a:cs typeface="Courier New" pitchFamily="49" charset="0"/>
              </a:rPr>
              <a:t>	}</a:t>
            </a:r>
          </a:p>
          <a:p>
            <a:pPr marL="1588" indent="14288">
              <a:buNone/>
            </a:pPr>
            <a:r>
              <a:rPr lang="id-ID" sz="2000" dirty="0" smtClean="0">
                <a:latin typeface="Courier New" pitchFamily="49" charset="0"/>
                <a:cs typeface="Courier New" pitchFamily="49" charset="0"/>
              </a:rPr>
              <a:t>}</a:t>
            </a:r>
            <a:endParaRPr lang="id-ID"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Using a Callback </a:t>
            </a:r>
            <a:r>
              <a:rPr lang="id-ID" dirty="0" smtClean="0"/>
              <a:t>Function</a:t>
            </a:r>
            <a:endParaRPr lang="id-ID" dirty="0"/>
          </a:p>
        </p:txBody>
      </p:sp>
      <p:sp>
        <p:nvSpPr>
          <p:cNvPr id="3" name="Content Placeholder 2"/>
          <p:cNvSpPr>
            <a:spLocks noGrp="1"/>
          </p:cNvSpPr>
          <p:nvPr>
            <p:ph idx="1"/>
          </p:nvPr>
        </p:nvSpPr>
        <p:spPr/>
        <p:txBody>
          <a:bodyPr>
            <a:noAutofit/>
          </a:bodyPr>
          <a:lstStyle/>
          <a:p>
            <a:pPr marL="0" indent="0">
              <a:buNone/>
            </a:pPr>
            <a:r>
              <a:rPr lang="id-ID" sz="1400" dirty="0">
                <a:solidFill>
                  <a:srgbClr val="000000"/>
                </a:solidFill>
                <a:latin typeface="Consolas" panose="020B0609020204030204" pitchFamily="49" charset="0"/>
              </a:rPr>
              <a:t>loadDoc(</a:t>
            </a:r>
            <a:r>
              <a:rPr lang="id-ID" sz="1400" dirty="0">
                <a:solidFill>
                  <a:srgbClr val="A52A2A"/>
                </a:solidFill>
                <a:latin typeface="Consolas" panose="020B0609020204030204" pitchFamily="49" charset="0"/>
              </a:rPr>
              <a:t>"</a:t>
            </a:r>
            <a:r>
              <a:rPr lang="id-ID" sz="1400" i="1" dirty="0">
                <a:solidFill>
                  <a:srgbClr val="A52A2A"/>
                </a:solidFill>
                <a:latin typeface="Consolas" panose="020B0609020204030204" pitchFamily="49" charset="0"/>
              </a:rPr>
              <a:t>url-1</a:t>
            </a:r>
            <a:r>
              <a:rPr lang="id-ID" sz="1400" dirty="0">
                <a:solidFill>
                  <a:srgbClr val="A52A2A"/>
                </a:solidFill>
                <a:latin typeface="Consolas" panose="020B0609020204030204" pitchFamily="49" charset="0"/>
              </a:rPr>
              <a:t>"</a:t>
            </a:r>
            <a:r>
              <a:rPr lang="id-ID" sz="1400" dirty="0">
                <a:solidFill>
                  <a:srgbClr val="000000"/>
                </a:solidFill>
                <a:latin typeface="Consolas" panose="020B0609020204030204" pitchFamily="49" charset="0"/>
              </a:rPr>
              <a:t>, myFunction1);</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loadDoc(</a:t>
            </a:r>
            <a:r>
              <a:rPr lang="id-ID" sz="1400" dirty="0">
                <a:solidFill>
                  <a:srgbClr val="A52A2A"/>
                </a:solidFill>
                <a:latin typeface="Consolas" panose="020B0609020204030204" pitchFamily="49" charset="0"/>
              </a:rPr>
              <a:t>"</a:t>
            </a:r>
            <a:r>
              <a:rPr lang="id-ID" sz="1400" i="1" dirty="0">
                <a:solidFill>
                  <a:srgbClr val="A52A2A"/>
                </a:solidFill>
                <a:latin typeface="Consolas" panose="020B0609020204030204" pitchFamily="49" charset="0"/>
              </a:rPr>
              <a:t>url-2</a:t>
            </a:r>
            <a:r>
              <a:rPr lang="id-ID" sz="1400" dirty="0">
                <a:solidFill>
                  <a:srgbClr val="A52A2A"/>
                </a:solidFill>
                <a:latin typeface="Consolas" panose="020B0609020204030204" pitchFamily="49" charset="0"/>
              </a:rPr>
              <a:t>"</a:t>
            </a:r>
            <a:r>
              <a:rPr lang="id-ID" sz="1400" dirty="0">
                <a:solidFill>
                  <a:srgbClr val="000000"/>
                </a:solidFill>
                <a:latin typeface="Consolas" panose="020B0609020204030204" pitchFamily="49" charset="0"/>
              </a:rPr>
              <a:t>, myFunction2);</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
            </a:r>
            <a:br>
              <a:rPr lang="id-ID" sz="1400" dirty="0">
                <a:solidFill>
                  <a:srgbClr val="000000"/>
                </a:solidFill>
                <a:latin typeface="Consolas" panose="020B0609020204030204" pitchFamily="49" charset="0"/>
              </a:rPr>
            </a:br>
            <a:r>
              <a:rPr lang="id-ID" sz="1400" dirty="0">
                <a:solidFill>
                  <a:srgbClr val="0000CD"/>
                </a:solidFill>
                <a:latin typeface="Consolas" panose="020B0609020204030204" pitchFamily="49" charset="0"/>
              </a:rPr>
              <a:t>function</a:t>
            </a:r>
            <a:r>
              <a:rPr lang="id-ID" sz="1400" dirty="0">
                <a:solidFill>
                  <a:srgbClr val="000000"/>
                </a:solidFill>
                <a:latin typeface="Consolas" panose="020B0609020204030204" pitchFamily="49" charset="0"/>
              </a:rPr>
              <a:t> loadDoc(url, cFunction) {</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  </a:t>
            </a:r>
            <a:r>
              <a:rPr lang="id-ID" sz="1400" dirty="0">
                <a:solidFill>
                  <a:srgbClr val="0000CD"/>
                </a:solidFill>
                <a:latin typeface="Consolas" panose="020B0609020204030204" pitchFamily="49" charset="0"/>
              </a:rPr>
              <a:t>var</a:t>
            </a:r>
            <a:r>
              <a:rPr lang="id-ID" sz="1400" dirty="0">
                <a:solidFill>
                  <a:srgbClr val="000000"/>
                </a:solidFill>
                <a:latin typeface="Consolas" panose="020B0609020204030204" pitchFamily="49" charset="0"/>
              </a:rPr>
              <a:t> xhttp;</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  xhttp=</a:t>
            </a:r>
            <a:r>
              <a:rPr lang="id-ID" sz="1400" dirty="0">
                <a:solidFill>
                  <a:srgbClr val="0000CD"/>
                </a:solidFill>
                <a:latin typeface="Consolas" panose="020B0609020204030204" pitchFamily="49" charset="0"/>
              </a:rPr>
              <a:t>new</a:t>
            </a:r>
            <a:r>
              <a:rPr lang="id-ID" sz="1400" dirty="0">
                <a:solidFill>
                  <a:srgbClr val="000000"/>
                </a:solidFill>
                <a:latin typeface="Consolas" panose="020B0609020204030204" pitchFamily="49" charset="0"/>
              </a:rPr>
              <a:t> XMLHttpRequest();</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  xhttp.onreadystatechange = </a:t>
            </a:r>
            <a:r>
              <a:rPr lang="id-ID" sz="1400" dirty="0">
                <a:solidFill>
                  <a:srgbClr val="0000CD"/>
                </a:solidFill>
                <a:latin typeface="Consolas" panose="020B0609020204030204" pitchFamily="49" charset="0"/>
              </a:rPr>
              <a:t>function</a:t>
            </a:r>
            <a:r>
              <a:rPr lang="id-ID" sz="1400" dirty="0">
                <a:solidFill>
                  <a:srgbClr val="000000"/>
                </a:solidFill>
                <a:latin typeface="Consolas" panose="020B0609020204030204" pitchFamily="49" charset="0"/>
              </a:rPr>
              <a:t>() {</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    </a:t>
            </a:r>
            <a:r>
              <a:rPr lang="id-ID" sz="1400" dirty="0">
                <a:solidFill>
                  <a:srgbClr val="0000CD"/>
                </a:solidFill>
                <a:latin typeface="Consolas" panose="020B0609020204030204" pitchFamily="49" charset="0"/>
              </a:rPr>
              <a:t>if</a:t>
            </a:r>
            <a:r>
              <a:rPr lang="id-ID" sz="1400" dirty="0">
                <a:solidFill>
                  <a:srgbClr val="000000"/>
                </a:solidFill>
                <a:latin typeface="Consolas" panose="020B0609020204030204" pitchFamily="49" charset="0"/>
              </a:rPr>
              <a:t> (</a:t>
            </a:r>
            <a:r>
              <a:rPr lang="id-ID" sz="1400" dirty="0">
                <a:solidFill>
                  <a:srgbClr val="0000CD"/>
                </a:solidFill>
                <a:latin typeface="Consolas" panose="020B0609020204030204" pitchFamily="49" charset="0"/>
              </a:rPr>
              <a:t>this</a:t>
            </a:r>
            <a:r>
              <a:rPr lang="id-ID" sz="1400" dirty="0">
                <a:solidFill>
                  <a:srgbClr val="000000"/>
                </a:solidFill>
                <a:latin typeface="Consolas" panose="020B0609020204030204" pitchFamily="49" charset="0"/>
              </a:rPr>
              <a:t>.readyState == </a:t>
            </a:r>
            <a:r>
              <a:rPr lang="id-ID" sz="1400" dirty="0">
                <a:solidFill>
                  <a:srgbClr val="FF0000"/>
                </a:solidFill>
                <a:latin typeface="Consolas" panose="020B0609020204030204" pitchFamily="49" charset="0"/>
              </a:rPr>
              <a:t>4</a:t>
            </a:r>
            <a:r>
              <a:rPr lang="id-ID" sz="1400" dirty="0">
                <a:solidFill>
                  <a:srgbClr val="000000"/>
                </a:solidFill>
                <a:latin typeface="Consolas" panose="020B0609020204030204" pitchFamily="49" charset="0"/>
              </a:rPr>
              <a:t> &amp;&amp; </a:t>
            </a:r>
            <a:r>
              <a:rPr lang="id-ID" sz="1400" dirty="0">
                <a:solidFill>
                  <a:srgbClr val="0000CD"/>
                </a:solidFill>
                <a:latin typeface="Consolas" panose="020B0609020204030204" pitchFamily="49" charset="0"/>
              </a:rPr>
              <a:t>this</a:t>
            </a:r>
            <a:r>
              <a:rPr lang="id-ID" sz="1400" dirty="0">
                <a:solidFill>
                  <a:srgbClr val="000000"/>
                </a:solidFill>
                <a:latin typeface="Consolas" panose="020B0609020204030204" pitchFamily="49" charset="0"/>
              </a:rPr>
              <a:t>.status == </a:t>
            </a:r>
            <a:r>
              <a:rPr lang="id-ID" sz="1400" dirty="0">
                <a:solidFill>
                  <a:srgbClr val="FF0000"/>
                </a:solidFill>
                <a:latin typeface="Consolas" panose="020B0609020204030204" pitchFamily="49" charset="0"/>
              </a:rPr>
              <a:t>200</a:t>
            </a:r>
            <a:r>
              <a:rPr lang="id-ID" sz="1400" dirty="0">
                <a:solidFill>
                  <a:srgbClr val="000000"/>
                </a:solidFill>
                <a:latin typeface="Consolas" panose="020B0609020204030204" pitchFamily="49" charset="0"/>
              </a:rPr>
              <a:t>) {</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      cFunction(</a:t>
            </a:r>
            <a:r>
              <a:rPr lang="id-ID" sz="1400" dirty="0">
                <a:solidFill>
                  <a:srgbClr val="0000CD"/>
                </a:solidFill>
                <a:latin typeface="Consolas" panose="020B0609020204030204" pitchFamily="49" charset="0"/>
              </a:rPr>
              <a:t>this</a:t>
            </a:r>
            <a:r>
              <a:rPr lang="id-ID" sz="1400" dirty="0">
                <a:solidFill>
                  <a:srgbClr val="000000"/>
                </a:solidFill>
                <a:latin typeface="Consolas" panose="020B0609020204030204" pitchFamily="49" charset="0"/>
              </a:rPr>
              <a:t>);</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    }</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 </a:t>
            </a:r>
            <a:r>
              <a:rPr lang="id-ID" sz="1400" dirty="0">
                <a:solidFill>
                  <a:srgbClr val="FF0000"/>
                </a:solidFill>
                <a:latin typeface="Consolas" panose="020B0609020204030204" pitchFamily="49" charset="0"/>
              </a:rPr>
              <a:t> </a:t>
            </a:r>
            <a:r>
              <a:rPr lang="id-ID" sz="1400" dirty="0">
                <a:solidFill>
                  <a:srgbClr val="000000"/>
                </a:solidFill>
                <a:latin typeface="Consolas" panose="020B0609020204030204" pitchFamily="49" charset="0"/>
              </a:rPr>
              <a:t>};</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  xhttp.open(</a:t>
            </a:r>
            <a:r>
              <a:rPr lang="id-ID" sz="1400" dirty="0">
                <a:solidFill>
                  <a:srgbClr val="A52A2A"/>
                </a:solidFill>
                <a:latin typeface="Consolas" panose="020B0609020204030204" pitchFamily="49" charset="0"/>
              </a:rPr>
              <a:t>"GET"</a:t>
            </a:r>
            <a:r>
              <a:rPr lang="id-ID" sz="1400" dirty="0">
                <a:solidFill>
                  <a:srgbClr val="000000"/>
                </a:solidFill>
                <a:latin typeface="Consolas" panose="020B0609020204030204" pitchFamily="49" charset="0"/>
              </a:rPr>
              <a:t>, url, </a:t>
            </a:r>
            <a:r>
              <a:rPr lang="id-ID" sz="1400" dirty="0">
                <a:solidFill>
                  <a:srgbClr val="0000CD"/>
                </a:solidFill>
                <a:latin typeface="Consolas" panose="020B0609020204030204" pitchFamily="49" charset="0"/>
              </a:rPr>
              <a:t>true</a:t>
            </a:r>
            <a:r>
              <a:rPr lang="id-ID" sz="1400" dirty="0">
                <a:solidFill>
                  <a:srgbClr val="000000"/>
                </a:solidFill>
                <a:latin typeface="Consolas" panose="020B0609020204030204" pitchFamily="49" charset="0"/>
              </a:rPr>
              <a:t>);</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  xhttp.send();</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
            </a:r>
            <a:br>
              <a:rPr lang="id-ID" sz="1400" dirty="0">
                <a:solidFill>
                  <a:srgbClr val="000000"/>
                </a:solidFill>
                <a:latin typeface="Consolas" panose="020B0609020204030204" pitchFamily="49" charset="0"/>
              </a:rPr>
            </a:br>
            <a:r>
              <a:rPr lang="id-ID" sz="1400" dirty="0">
                <a:solidFill>
                  <a:srgbClr val="0000CD"/>
                </a:solidFill>
                <a:latin typeface="Consolas" panose="020B0609020204030204" pitchFamily="49" charset="0"/>
              </a:rPr>
              <a:t>function</a:t>
            </a:r>
            <a:r>
              <a:rPr lang="id-ID" sz="1400" dirty="0">
                <a:solidFill>
                  <a:srgbClr val="000000"/>
                </a:solidFill>
                <a:latin typeface="Consolas" panose="020B0609020204030204" pitchFamily="49" charset="0"/>
              </a:rPr>
              <a:t> myFunction1(xhttp) {</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  </a:t>
            </a:r>
            <a:r>
              <a:rPr lang="id-ID" sz="1400" dirty="0">
                <a:solidFill>
                  <a:srgbClr val="008000"/>
                </a:solidFill>
                <a:latin typeface="Consolas" panose="020B0609020204030204" pitchFamily="49" charset="0"/>
              </a:rPr>
              <a:t>// action goes here</a:t>
            </a:r>
            <a:br>
              <a:rPr lang="id-ID" sz="1400" dirty="0">
                <a:solidFill>
                  <a:srgbClr val="008000"/>
                </a:solidFill>
                <a:latin typeface="Consolas" panose="020B0609020204030204" pitchFamily="49" charset="0"/>
              </a:rPr>
            </a:br>
            <a:r>
              <a:rPr lang="id-ID" sz="1400" dirty="0">
                <a:solidFill>
                  <a:srgbClr val="000000"/>
                </a:solidFill>
                <a:latin typeface="Consolas" panose="020B0609020204030204" pitchFamily="49" charset="0"/>
              </a:rPr>
              <a:t>}</a:t>
            </a:r>
            <a:r>
              <a:rPr lang="id-ID" sz="1400" dirty="0">
                <a:solidFill>
                  <a:srgbClr val="FF0000"/>
                </a:solidFill>
                <a:latin typeface="Consolas" panose="020B0609020204030204" pitchFamily="49" charset="0"/>
              </a:rPr>
              <a:t> </a:t>
            </a:r>
            <a:r>
              <a:rPr lang="id-ID" sz="1400" dirty="0">
                <a:solidFill>
                  <a:srgbClr val="000000"/>
                </a:solidFill>
                <a:latin typeface="Consolas" panose="020B0609020204030204" pitchFamily="49" charset="0"/>
              </a:rPr>
              <a:t/>
            </a:r>
            <a:br>
              <a:rPr lang="id-ID" sz="1400" dirty="0">
                <a:solidFill>
                  <a:srgbClr val="000000"/>
                </a:solidFill>
                <a:latin typeface="Consolas" panose="020B0609020204030204" pitchFamily="49" charset="0"/>
              </a:rPr>
            </a:br>
            <a:r>
              <a:rPr lang="id-ID" sz="1400" dirty="0">
                <a:solidFill>
                  <a:srgbClr val="0000CD"/>
                </a:solidFill>
                <a:latin typeface="Consolas" panose="020B0609020204030204" pitchFamily="49" charset="0"/>
              </a:rPr>
              <a:t>function</a:t>
            </a:r>
            <a:r>
              <a:rPr lang="id-ID" sz="1400" dirty="0">
                <a:solidFill>
                  <a:srgbClr val="000000"/>
                </a:solidFill>
                <a:latin typeface="Consolas" panose="020B0609020204030204" pitchFamily="49" charset="0"/>
              </a:rPr>
              <a:t> myFunction2(xhttp) {</a:t>
            </a:r>
            <a:br>
              <a:rPr lang="id-ID" sz="1400" dirty="0">
                <a:solidFill>
                  <a:srgbClr val="000000"/>
                </a:solidFill>
                <a:latin typeface="Consolas" panose="020B0609020204030204" pitchFamily="49" charset="0"/>
              </a:rPr>
            </a:br>
            <a:r>
              <a:rPr lang="id-ID" sz="1400" dirty="0">
                <a:solidFill>
                  <a:srgbClr val="000000"/>
                </a:solidFill>
                <a:latin typeface="Consolas" panose="020B0609020204030204" pitchFamily="49" charset="0"/>
              </a:rPr>
              <a:t>  </a:t>
            </a:r>
            <a:r>
              <a:rPr lang="id-ID" sz="1400" dirty="0">
                <a:solidFill>
                  <a:srgbClr val="008000"/>
                </a:solidFill>
                <a:latin typeface="Consolas" panose="020B0609020204030204" pitchFamily="49" charset="0"/>
              </a:rPr>
              <a:t>// action goes here</a:t>
            </a:r>
            <a:br>
              <a:rPr lang="id-ID" sz="1400" dirty="0">
                <a:solidFill>
                  <a:srgbClr val="008000"/>
                </a:solidFill>
                <a:latin typeface="Consolas" panose="020B0609020204030204" pitchFamily="49" charset="0"/>
              </a:rPr>
            </a:br>
            <a:r>
              <a:rPr lang="id-ID" sz="1400" dirty="0" smtClean="0">
                <a:solidFill>
                  <a:srgbClr val="000000"/>
                </a:solidFill>
                <a:latin typeface="Consolas" panose="020B0609020204030204" pitchFamily="49" charset="0"/>
              </a:rPr>
              <a:t>}</a:t>
            </a:r>
            <a:r>
              <a:rPr lang="id-ID" sz="1400" dirty="0"/>
              <a:t/>
            </a:r>
            <a:br>
              <a:rPr lang="id-ID" sz="1400" dirty="0"/>
            </a:br>
            <a:endParaRPr lang="id-ID" sz="1400" dirty="0"/>
          </a:p>
        </p:txBody>
      </p:sp>
    </p:spTree>
    <p:extLst>
      <p:ext uri="{BB962C8B-B14F-4D97-AF65-F5344CB8AC3E}">
        <p14:creationId xmlns:p14="http://schemas.microsoft.com/office/powerpoint/2010/main" val="1436668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accent2">
                    <a:lumMod val="75000"/>
                  </a:schemeClr>
                </a:solidFill>
              </a:rPr>
              <a:t>Example</a:t>
            </a:r>
            <a:endParaRPr lang="id-ID" dirty="0">
              <a:solidFill>
                <a:schemeClr val="accent2">
                  <a:lumMod val="75000"/>
                </a:schemeClr>
              </a:solidFill>
            </a:endParaRPr>
          </a:p>
        </p:txBody>
      </p:sp>
      <p:sp>
        <p:nvSpPr>
          <p:cNvPr id="3" name="Content Placeholder 2"/>
          <p:cNvSpPr>
            <a:spLocks noGrp="1"/>
          </p:cNvSpPr>
          <p:nvPr>
            <p:ph idx="1"/>
          </p:nvPr>
        </p:nvSpPr>
        <p:spPr/>
        <p:txBody>
          <a:bodyPr/>
          <a:lstStyle/>
          <a:p>
            <a:r>
              <a:rPr lang="id-ID" dirty="0" smtClean="0"/>
              <a:t>Simple Ajax</a:t>
            </a:r>
          </a:p>
          <a:p>
            <a:r>
              <a:rPr lang="id-ID" dirty="0" smtClean="0"/>
              <a:t>Ajax – GET method</a:t>
            </a:r>
          </a:p>
          <a:p>
            <a:r>
              <a:rPr lang="id-ID" dirty="0" smtClean="0"/>
              <a:t>Ajax – POST method</a:t>
            </a:r>
          </a:p>
          <a:p>
            <a:r>
              <a:rPr lang="id-ID" dirty="0" smtClean="0"/>
              <a:t>Ajax – Database</a:t>
            </a:r>
          </a:p>
          <a:p>
            <a:r>
              <a:rPr lang="id-ID" smtClean="0"/>
              <a:t>Ajax - XML</a:t>
            </a:r>
          </a:p>
          <a:p>
            <a:endParaRPr lang="id-ID"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accent2">
                    <a:lumMod val="75000"/>
                  </a:schemeClr>
                </a:solidFill>
              </a:rPr>
              <a:t>References</a:t>
            </a:r>
            <a:endParaRPr lang="id-ID" dirty="0">
              <a:solidFill>
                <a:schemeClr val="accent2">
                  <a:lumMod val="75000"/>
                </a:schemeClr>
              </a:solidFill>
            </a:endParaRPr>
          </a:p>
        </p:txBody>
      </p:sp>
      <p:sp>
        <p:nvSpPr>
          <p:cNvPr id="3" name="Content Placeholder 2"/>
          <p:cNvSpPr>
            <a:spLocks noGrp="1"/>
          </p:cNvSpPr>
          <p:nvPr>
            <p:ph idx="1"/>
          </p:nvPr>
        </p:nvSpPr>
        <p:spPr/>
        <p:txBody>
          <a:bodyPr>
            <a:normAutofit lnSpcReduction="10000"/>
          </a:bodyPr>
          <a:lstStyle/>
          <a:p>
            <a:r>
              <a:rPr lang="id-ID" sz="2800" dirty="0" smtClean="0"/>
              <a:t>Martin, R., 2013, </a:t>
            </a:r>
            <a:r>
              <a:rPr lang="en-GB" altLang="en-US" sz="2800" i="1" dirty="0" smtClean="0">
                <a:latin typeface="Arial Narrow" charset="0"/>
              </a:rPr>
              <a:t>Comp 519: Web Programming </a:t>
            </a:r>
            <a:br>
              <a:rPr lang="en-GB" altLang="en-US" sz="2800" i="1" dirty="0" smtClean="0">
                <a:latin typeface="Arial Narrow" charset="0"/>
              </a:rPr>
            </a:br>
            <a:r>
              <a:rPr lang="en-GB" altLang="en-US" sz="2800" i="1" dirty="0" smtClean="0">
                <a:latin typeface="Arial Narrow" charset="0"/>
              </a:rPr>
              <a:t>Autumn 2013</a:t>
            </a:r>
            <a:r>
              <a:rPr lang="id-ID" altLang="en-US" sz="2800" dirty="0" smtClean="0">
                <a:latin typeface="Arial Narrow" charset="0"/>
              </a:rPr>
              <a:t>, </a:t>
            </a:r>
            <a:r>
              <a:rPr lang="id-ID" sz="2800" dirty="0" smtClean="0">
                <a:hlinkClick r:id="rId2"/>
              </a:rPr>
              <a:t>University of Liverpool</a:t>
            </a:r>
            <a:r>
              <a:rPr lang="id-ID" sz="2800" dirty="0" smtClean="0"/>
              <a:t>, </a:t>
            </a:r>
            <a:r>
              <a:rPr lang="id-ID" sz="2800" dirty="0" smtClean="0">
                <a:hlinkClick r:id="rId3"/>
              </a:rPr>
              <a:t>http://cgi.csc.liv.ac.uk/~martin/teaching/comp519/NOTES/Ajax.ppt</a:t>
            </a:r>
            <a:r>
              <a:rPr lang="id-ID" sz="2800" dirty="0" smtClean="0"/>
              <a:t>, diakses pada 5 Desember 2014.</a:t>
            </a:r>
          </a:p>
          <a:p>
            <a:r>
              <a:rPr lang="id-ID" sz="2800" dirty="0" smtClean="0"/>
              <a:t>Ajax Tutorial W3School</a:t>
            </a:r>
          </a:p>
          <a:p>
            <a:pPr>
              <a:buNone/>
            </a:pPr>
            <a:r>
              <a:rPr lang="id-ID" sz="2800" dirty="0" smtClean="0"/>
              <a:t>	(</a:t>
            </a:r>
            <a:r>
              <a:rPr lang="id-ID" sz="2800" dirty="0" smtClean="0">
                <a:hlinkClick r:id="rId4"/>
              </a:rPr>
              <a:t>http://www.w3schools.com/ajax/</a:t>
            </a:r>
            <a:r>
              <a:rPr lang="id-ID" sz="2800" dirty="0" smtClean="0"/>
              <a:t>)</a:t>
            </a:r>
          </a:p>
          <a:p>
            <a:r>
              <a:rPr lang="id-ID" sz="2800" dirty="0" smtClean="0"/>
              <a:t>Welling, L. and Thomson, L., 2009, </a:t>
            </a:r>
            <a:r>
              <a:rPr lang="id-ID" sz="2800" i="1" dirty="0" smtClean="0"/>
              <a:t>PHP and MySQL Web Development Fourth Edition</a:t>
            </a:r>
            <a:r>
              <a:rPr lang="id-ID" sz="2800" dirty="0" smtClean="0"/>
              <a:t>, Pearson Education, Inc.</a:t>
            </a:r>
            <a:endParaRPr lang="en-US" sz="2800" dirty="0" smtClean="0"/>
          </a:p>
          <a:p>
            <a:r>
              <a:rPr lang="id-ID" sz="2800" dirty="0"/>
              <a:t>http://www.quirksmode.org/blog/archives/2005/12/the_ajax_respon.html</a:t>
            </a:r>
            <a:endParaRPr lang="id-ID" sz="2800" dirty="0" smtClean="0"/>
          </a:p>
          <a:p>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solidFill>
                  <a:schemeClr val="accent2">
                    <a:lumMod val="75000"/>
                  </a:schemeClr>
                </a:solidFill>
                <a:latin typeface="Arial Narrow" charset="0"/>
              </a:rPr>
              <a:t>Things change…</a:t>
            </a:r>
            <a:endParaRPr lang="id-ID"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GB" altLang="en-US" sz="2800" dirty="0" smtClean="0">
                <a:solidFill>
                  <a:schemeClr val="accent5">
                    <a:lumMod val="75000"/>
                  </a:schemeClr>
                </a:solidFill>
                <a:latin typeface="Arial Narrow" charset="0"/>
              </a:rPr>
              <a:t>A</a:t>
            </a:r>
            <a:r>
              <a:rPr lang="id-ID" altLang="en-US" sz="2800" dirty="0" smtClean="0">
                <a:solidFill>
                  <a:schemeClr val="accent5">
                    <a:lumMod val="75000"/>
                  </a:schemeClr>
                </a:solidFill>
                <a:latin typeface="Arial Narrow" charset="0"/>
              </a:rPr>
              <a:t>JAX</a:t>
            </a:r>
            <a:r>
              <a:rPr lang="en-GB" altLang="en-US" sz="2800" dirty="0" smtClean="0">
                <a:solidFill>
                  <a:schemeClr val="accent5">
                    <a:lumMod val="75000"/>
                  </a:schemeClr>
                </a:solidFill>
                <a:latin typeface="Arial Narrow" charset="0"/>
              </a:rPr>
              <a:t> (</a:t>
            </a:r>
            <a:r>
              <a:rPr lang="id-ID" sz="2800" dirty="0">
                <a:solidFill>
                  <a:schemeClr val="accent5">
                    <a:lumMod val="75000"/>
                  </a:schemeClr>
                </a:solidFill>
              </a:rPr>
              <a:t>Asynchronous JavaScript and XML</a:t>
            </a:r>
            <a:r>
              <a:rPr lang="en-GB" altLang="en-US" sz="2800" dirty="0" smtClean="0">
                <a:solidFill>
                  <a:schemeClr val="accent5">
                    <a:lumMod val="75000"/>
                  </a:schemeClr>
                </a:solidFill>
                <a:latin typeface="Arial Narrow" charset="0"/>
              </a:rPr>
              <a:t>)</a:t>
            </a:r>
            <a:r>
              <a:rPr lang="en-GB" altLang="en-US" sz="2800" dirty="0" smtClean="0">
                <a:latin typeface="Arial Narrow" charset="0"/>
              </a:rPr>
              <a:t> </a:t>
            </a:r>
            <a:endParaRPr lang="id-ID" altLang="en-US" sz="2800" dirty="0" smtClean="0">
              <a:latin typeface="Arial Narrow" charset="0"/>
            </a:endParaRPr>
          </a:p>
          <a:p>
            <a:pPr marL="357188" indent="0">
              <a:buNone/>
            </a:pPr>
            <a:r>
              <a:rPr lang="en-GB" altLang="en-US" sz="2800" dirty="0" smtClean="0">
                <a:latin typeface="Arial Narrow" charset="0"/>
              </a:rPr>
              <a:t>is a means of using JavaScript to communicate with a web server </a:t>
            </a:r>
            <a:r>
              <a:rPr lang="en-GB" altLang="en-US" sz="2800" dirty="0" smtClean="0">
                <a:solidFill>
                  <a:schemeClr val="accent5">
                    <a:lumMod val="75000"/>
                  </a:schemeClr>
                </a:solidFill>
                <a:latin typeface="Arial Narrow" charset="0"/>
              </a:rPr>
              <a:t>without submitting a form or loading a new page</a:t>
            </a:r>
            <a:r>
              <a:rPr lang="en-GB" altLang="en-US" sz="2800" dirty="0" smtClean="0">
                <a:latin typeface="Arial Narrow" charset="0"/>
              </a:rPr>
              <a:t>.  </a:t>
            </a:r>
            <a:endParaRPr lang="id-ID" altLang="en-US" sz="2800" dirty="0" smtClean="0">
              <a:latin typeface="Arial Narrow" charset="0"/>
            </a:endParaRPr>
          </a:p>
          <a:p>
            <a:pPr marL="357188" indent="0">
              <a:buNone/>
            </a:pPr>
            <a:endParaRPr lang="id-ID" altLang="en-US" sz="2800" dirty="0" smtClean="0">
              <a:latin typeface="Arial Narrow" charset="0"/>
            </a:endParaRPr>
          </a:p>
          <a:p>
            <a:r>
              <a:rPr lang="en-US" sz="2800" dirty="0"/>
              <a:t>Client-side programming invokes a bit of server-side programming, but only in a specific area displayed in the user’s browser</a:t>
            </a:r>
            <a:r>
              <a:rPr lang="id-ID" sz="2800" dirty="0"/>
              <a:t>.</a:t>
            </a:r>
          </a:p>
          <a:p>
            <a:endParaRPr lang="en-GB" altLang="en-US" sz="2800" dirty="0" smtClean="0">
              <a:latin typeface="Arial Narrow"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accent2">
                    <a:lumMod val="75000"/>
                  </a:schemeClr>
                </a:solidFill>
              </a:rPr>
              <a:t>AJAX</a:t>
            </a:r>
            <a:endParaRPr lang="id-ID" dirty="0">
              <a:solidFill>
                <a:schemeClr val="accent2">
                  <a:lumMod val="75000"/>
                </a:schemeClr>
              </a:solidFill>
            </a:endParaRPr>
          </a:p>
        </p:txBody>
      </p:sp>
      <p:sp>
        <p:nvSpPr>
          <p:cNvPr id="3" name="Content Placeholder 2"/>
          <p:cNvSpPr>
            <a:spLocks noGrp="1"/>
          </p:cNvSpPr>
          <p:nvPr>
            <p:ph idx="1"/>
          </p:nvPr>
        </p:nvSpPr>
        <p:spPr/>
        <p:txBody>
          <a:bodyPr>
            <a:noAutofit/>
          </a:bodyPr>
          <a:lstStyle/>
          <a:p>
            <a:r>
              <a:rPr lang="id-ID" sz="2400" dirty="0" smtClean="0"/>
              <a:t>AJAX programming typically combines some technology:</a:t>
            </a:r>
          </a:p>
          <a:p>
            <a:pPr lvl="1"/>
            <a:r>
              <a:rPr lang="id-ID" sz="2400" dirty="0" smtClean="0"/>
              <a:t>client-side JavaScript programming</a:t>
            </a:r>
          </a:p>
          <a:p>
            <a:pPr lvl="1"/>
            <a:r>
              <a:rPr lang="id-ID" sz="2400" dirty="0" smtClean="0"/>
              <a:t>XML-formatted data transfers </a:t>
            </a:r>
          </a:p>
          <a:p>
            <a:pPr lvl="1"/>
            <a:r>
              <a:rPr lang="id-ID" sz="2400" dirty="0" smtClean="0"/>
              <a:t>server-side programming via languages such as PHP.</a:t>
            </a:r>
          </a:p>
          <a:p>
            <a:pPr lvl="1"/>
            <a:r>
              <a:rPr lang="en-GB" altLang="en-US" sz="2400" dirty="0" smtClean="0"/>
              <a:t>“</a:t>
            </a:r>
            <a:r>
              <a:rPr lang="en-GB" altLang="en-US" sz="2400" dirty="0"/>
              <a:t>asynchronous” </a:t>
            </a:r>
            <a:r>
              <a:rPr lang="id-ID" altLang="en-US" sz="2400" dirty="0" smtClean="0">
                <a:sym typeface="Wingdings" panose="05000000000000000000" pitchFamily="2" charset="2"/>
              </a:rPr>
              <a:t> </a:t>
            </a:r>
            <a:r>
              <a:rPr lang="en-GB" altLang="en-US" sz="2400" dirty="0" smtClean="0"/>
              <a:t>the </a:t>
            </a:r>
            <a:r>
              <a:rPr lang="en-GB" altLang="en-US" sz="2400" dirty="0"/>
              <a:t>user isn’t left waiting for the server the respond to a request, but can continue using the web page.  </a:t>
            </a:r>
            <a:endParaRPr lang="id-ID" altLang="en-US" sz="2400" dirty="0" smtClean="0"/>
          </a:p>
          <a:p>
            <a:r>
              <a:rPr lang="en-GB" altLang="en-US" sz="2400" dirty="0">
                <a:latin typeface="Arial Narrow" charset="0"/>
              </a:rPr>
              <a:t>A</a:t>
            </a:r>
            <a:r>
              <a:rPr lang="id-ID" altLang="en-US" sz="2400" dirty="0">
                <a:latin typeface="Arial Narrow" charset="0"/>
              </a:rPr>
              <a:t>JAX</a:t>
            </a:r>
            <a:r>
              <a:rPr lang="en-GB" altLang="en-US" sz="2400" dirty="0">
                <a:latin typeface="Arial Narrow" charset="0"/>
              </a:rPr>
              <a:t> makes use of a built-in object, </a:t>
            </a:r>
            <a:r>
              <a:rPr lang="en-GB" altLang="en-US" sz="2400" dirty="0" err="1">
                <a:latin typeface="Courier New" charset="0"/>
              </a:rPr>
              <a:t>XMLHttpRequest</a:t>
            </a:r>
            <a:r>
              <a:rPr lang="en-GB" altLang="en-US" sz="2400" dirty="0">
                <a:latin typeface="Arial Narrow" charset="0"/>
              </a:rPr>
              <a:t>, to perform this function.  </a:t>
            </a:r>
          </a:p>
          <a:p>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4" name="Picture 6" descr="ajax1"/>
          <p:cNvPicPr>
            <a:picLocks noChangeAspect="1" noChangeArrowheads="1"/>
          </p:cNvPicPr>
          <p:nvPr/>
        </p:nvPicPr>
        <p:blipFill>
          <a:blip r:embed="rId2"/>
          <a:srcRect/>
          <a:stretch>
            <a:fillRect/>
          </a:stretch>
        </p:blipFill>
        <p:spPr bwMode="auto">
          <a:xfrm>
            <a:off x="900113" y="188913"/>
            <a:ext cx="7458075" cy="635317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dirty="0" smtClean="0">
                <a:solidFill>
                  <a:schemeClr val="accent2">
                    <a:lumMod val="75000"/>
                  </a:schemeClr>
                </a:solidFill>
                <a:latin typeface="Arial Narrow" charset="0"/>
              </a:rPr>
              <a:t>T</a:t>
            </a:r>
            <a:r>
              <a:rPr lang="id-ID" altLang="en-US" dirty="0" smtClean="0">
                <a:solidFill>
                  <a:schemeClr val="accent2">
                    <a:lumMod val="75000"/>
                  </a:schemeClr>
                </a:solidFill>
                <a:latin typeface="Arial Narrow" charset="0"/>
              </a:rPr>
              <a:t>echnology came into play when using Ajax</a:t>
            </a:r>
            <a:endParaRPr lang="id-ID" dirty="0">
              <a:solidFill>
                <a:schemeClr val="accent2">
                  <a:lumMod val="75000"/>
                </a:schemeClr>
              </a:solidFill>
            </a:endParaRPr>
          </a:p>
        </p:txBody>
      </p:sp>
      <p:sp>
        <p:nvSpPr>
          <p:cNvPr id="3" name="Content Placeholder 2"/>
          <p:cNvSpPr>
            <a:spLocks noGrp="1"/>
          </p:cNvSpPr>
          <p:nvPr>
            <p:ph idx="1"/>
          </p:nvPr>
        </p:nvSpPr>
        <p:spPr/>
        <p:txBody>
          <a:bodyPr/>
          <a:lstStyle/>
          <a:p>
            <a:r>
              <a:rPr lang="id-ID" dirty="0" smtClean="0"/>
              <a:t>HTTP Requests and Responses</a:t>
            </a:r>
          </a:p>
          <a:p>
            <a:r>
              <a:rPr lang="id-ID" dirty="0" smtClean="0"/>
              <a:t>Client-side </a:t>
            </a:r>
            <a:r>
              <a:rPr lang="id-ID" dirty="0" smtClean="0"/>
              <a:t>programming</a:t>
            </a:r>
          </a:p>
          <a:p>
            <a:r>
              <a:rPr lang="id-ID" dirty="0" smtClean="0"/>
              <a:t>Server-side programming</a:t>
            </a:r>
          </a:p>
          <a:p>
            <a:r>
              <a:rPr lang="id-ID" dirty="0" smtClean="0"/>
              <a:t>XML</a:t>
            </a:r>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solidFill>
                  <a:schemeClr val="accent2">
                    <a:lumMod val="75000"/>
                  </a:schemeClr>
                </a:solidFill>
              </a:rPr>
              <a:t>HTTP Requests and Responses</a:t>
            </a:r>
            <a:endParaRPr lang="id-ID" dirty="0">
              <a:solidFill>
                <a:schemeClr val="accent2">
                  <a:lumMod val="75000"/>
                </a:schemeClr>
              </a:solidFill>
            </a:endParaRPr>
          </a:p>
        </p:txBody>
      </p:sp>
      <p:sp>
        <p:nvSpPr>
          <p:cNvPr id="3" name="Content Placeholder 2"/>
          <p:cNvSpPr>
            <a:spLocks noGrp="1"/>
          </p:cNvSpPr>
          <p:nvPr>
            <p:ph idx="1"/>
          </p:nvPr>
        </p:nvSpPr>
        <p:spPr/>
        <p:txBody>
          <a:bodyPr>
            <a:noAutofit/>
          </a:bodyPr>
          <a:lstStyle/>
          <a:p>
            <a:r>
              <a:rPr lang="en-US" sz="2400" dirty="0" smtClean="0"/>
              <a:t>HTTP</a:t>
            </a:r>
            <a:r>
              <a:rPr lang="id-ID" sz="2400" dirty="0" smtClean="0"/>
              <a:t> </a:t>
            </a:r>
            <a:r>
              <a:rPr lang="en-US" sz="2400" dirty="0" smtClean="0"/>
              <a:t>is an Internet standard defining the way web</a:t>
            </a:r>
            <a:r>
              <a:rPr lang="id-ID" sz="2400" dirty="0" smtClean="0"/>
              <a:t> </a:t>
            </a:r>
            <a:r>
              <a:rPr lang="en-US" sz="2400" dirty="0" smtClean="0"/>
              <a:t>servers and web browsers communicate with each other.</a:t>
            </a:r>
            <a:endParaRPr lang="id-ID" sz="2400" dirty="0" smtClean="0"/>
          </a:p>
          <a:p>
            <a:r>
              <a:rPr lang="id-ID" sz="2400" dirty="0"/>
              <a:t>T</a:t>
            </a:r>
            <a:r>
              <a:rPr lang="en-US" sz="2400" dirty="0" smtClean="0"/>
              <a:t>he browser</a:t>
            </a:r>
            <a:r>
              <a:rPr lang="id-ID" sz="2400" dirty="0" smtClean="0"/>
              <a:t> (client)</a:t>
            </a:r>
            <a:r>
              <a:rPr lang="en-US" sz="2400" dirty="0" smtClean="0"/>
              <a:t> </a:t>
            </a:r>
            <a:r>
              <a:rPr lang="en-US" sz="2400" dirty="0"/>
              <a:t>makes an </a:t>
            </a:r>
            <a:r>
              <a:rPr lang="en-US" sz="2400" b="1" dirty="0"/>
              <a:t>HTTP </a:t>
            </a:r>
            <a:r>
              <a:rPr lang="en-US" sz="2400" b="1" dirty="0" smtClean="0"/>
              <a:t>request</a:t>
            </a:r>
            <a:r>
              <a:rPr lang="id-ID" sz="2400" dirty="0" smtClean="0"/>
              <a:t> when:</a:t>
            </a:r>
            <a:endParaRPr lang="en-US" sz="2400" dirty="0"/>
          </a:p>
          <a:p>
            <a:pPr lvl="1"/>
            <a:r>
              <a:rPr lang="en-US" sz="2400" dirty="0" smtClean="0"/>
              <a:t>a user requests a web</a:t>
            </a:r>
            <a:r>
              <a:rPr lang="id-ID" sz="2400" dirty="0" smtClean="0"/>
              <a:t> </a:t>
            </a:r>
            <a:r>
              <a:rPr lang="en-US" sz="2400" dirty="0" smtClean="0"/>
              <a:t>page by typing a URL into the </a:t>
            </a:r>
            <a:r>
              <a:rPr lang="id-ID" sz="2400" dirty="0" smtClean="0"/>
              <a:t>address</a:t>
            </a:r>
            <a:r>
              <a:rPr lang="en-US" sz="2400" dirty="0" smtClean="0"/>
              <a:t> bar of a web browser</a:t>
            </a:r>
            <a:endParaRPr lang="id-ID" sz="2400" dirty="0" smtClean="0"/>
          </a:p>
          <a:p>
            <a:pPr lvl="1"/>
            <a:r>
              <a:rPr lang="en-US" sz="2400" dirty="0" smtClean="0"/>
              <a:t>follow</a:t>
            </a:r>
            <a:r>
              <a:rPr lang="id-ID" sz="2400" dirty="0" smtClean="0"/>
              <a:t>ing</a:t>
            </a:r>
            <a:r>
              <a:rPr lang="en-US" sz="2400" dirty="0" smtClean="0"/>
              <a:t> a link</a:t>
            </a:r>
            <a:endParaRPr lang="id-ID" sz="2400" dirty="0" smtClean="0"/>
          </a:p>
          <a:p>
            <a:pPr lvl="1"/>
            <a:r>
              <a:rPr lang="en-US" sz="2400" dirty="0" smtClean="0"/>
              <a:t>submit</a:t>
            </a:r>
            <a:r>
              <a:rPr lang="id-ID" sz="2400" dirty="0" smtClean="0"/>
              <a:t>ting</a:t>
            </a:r>
            <a:r>
              <a:rPr lang="en-US" sz="2400" dirty="0" smtClean="0"/>
              <a:t> a form</a:t>
            </a:r>
            <a:endParaRPr lang="id-ID" sz="2400" dirty="0" smtClean="0"/>
          </a:p>
          <a:p>
            <a:pPr lvl="1"/>
            <a:r>
              <a:rPr lang="en-US" sz="2400" dirty="0" smtClean="0"/>
              <a:t>performing any other task that takes the user to a new destination</a:t>
            </a:r>
            <a:endParaRPr lang="id-ID" sz="2400" dirty="0" smtClean="0"/>
          </a:p>
          <a:p>
            <a:r>
              <a:rPr lang="en-US" sz="2400" dirty="0" smtClean="0"/>
              <a:t>This request is sent to a web server, which returns one of many possible </a:t>
            </a:r>
            <a:r>
              <a:rPr lang="en-US" sz="2400" b="1" dirty="0" smtClean="0"/>
              <a:t>responses</a:t>
            </a:r>
            <a:r>
              <a:rPr lang="en-US" sz="2400" dirty="0" smtClean="0"/>
              <a:t>.</a:t>
            </a:r>
            <a:endParaRPr lang="id-ID"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accent2">
                    <a:lumMod val="75000"/>
                  </a:schemeClr>
                </a:solidFill>
              </a:rPr>
              <a:t>XML</a:t>
            </a:r>
            <a:endParaRPr lang="id-ID" dirty="0">
              <a:solidFill>
                <a:schemeClr val="accent2">
                  <a:lumMod val="75000"/>
                </a:schemeClr>
              </a:solidFill>
            </a:endParaRPr>
          </a:p>
        </p:txBody>
      </p:sp>
      <p:sp>
        <p:nvSpPr>
          <p:cNvPr id="3" name="Content Placeholder 2"/>
          <p:cNvSpPr>
            <a:spLocks noGrp="1"/>
          </p:cNvSpPr>
          <p:nvPr>
            <p:ph idx="1"/>
          </p:nvPr>
        </p:nvSpPr>
        <p:spPr>
          <a:xfrm>
            <a:off x="457200" y="1600200"/>
            <a:ext cx="8229600" cy="4853136"/>
          </a:xfrm>
        </p:spPr>
        <p:txBody>
          <a:bodyPr>
            <a:noAutofit/>
          </a:bodyPr>
          <a:lstStyle/>
          <a:p>
            <a:pPr>
              <a:spcBef>
                <a:spcPts val="0"/>
              </a:spcBef>
              <a:spcAft>
                <a:spcPts val="1200"/>
              </a:spcAft>
            </a:pPr>
            <a:r>
              <a:rPr lang="en-GB" altLang="en-US" sz="2400" dirty="0" smtClean="0">
                <a:latin typeface="Arial Narrow" charset="0"/>
              </a:rPr>
              <a:t>XML</a:t>
            </a:r>
            <a:r>
              <a:rPr lang="id-ID" altLang="en-US" sz="2400" dirty="0" smtClean="0">
                <a:latin typeface="Arial Narrow" charset="0"/>
              </a:rPr>
              <a:t> (</a:t>
            </a:r>
            <a:r>
              <a:rPr lang="en-GB" altLang="en-US" sz="2400" dirty="0" err="1" smtClean="0">
                <a:latin typeface="Arial Narrow" charset="0"/>
              </a:rPr>
              <a:t>eXtensible</a:t>
            </a:r>
            <a:r>
              <a:rPr lang="en-GB" altLang="en-US" sz="2400" dirty="0" smtClean="0">
                <a:latin typeface="Arial Narrow" charset="0"/>
              </a:rPr>
              <a:t> </a:t>
            </a:r>
            <a:r>
              <a:rPr lang="en-GB" altLang="en-US" sz="2400" dirty="0" err="1" smtClean="0">
                <a:latin typeface="Arial Narrow" charset="0"/>
              </a:rPr>
              <a:t>Markup</a:t>
            </a:r>
            <a:r>
              <a:rPr lang="en-GB" altLang="en-US" sz="2400" dirty="0" smtClean="0">
                <a:latin typeface="Arial Narrow" charset="0"/>
              </a:rPr>
              <a:t> Language</a:t>
            </a:r>
            <a:r>
              <a:rPr lang="id-ID" altLang="en-US" sz="2400" dirty="0" smtClean="0">
                <a:latin typeface="Arial Narrow" charset="0"/>
              </a:rPr>
              <a:t>)</a:t>
            </a:r>
            <a:r>
              <a:rPr lang="en-GB" altLang="en-US" sz="2400" dirty="0" smtClean="0">
                <a:latin typeface="Arial Narrow" charset="0"/>
              </a:rPr>
              <a:t> is used in many ways, the most relevant to us being the transfer of structured information.   </a:t>
            </a:r>
          </a:p>
          <a:p>
            <a:pPr>
              <a:spcBef>
                <a:spcPts val="0"/>
              </a:spcBef>
              <a:spcAft>
                <a:spcPts val="1200"/>
              </a:spcAft>
            </a:pPr>
            <a:r>
              <a:rPr lang="en-GB" altLang="en-US" sz="2400" dirty="0" smtClean="0">
                <a:latin typeface="Arial Narrow" charset="0"/>
              </a:rPr>
              <a:t>XML and HTML look similar in many ways and this is because both are based on SGML</a:t>
            </a:r>
            <a:r>
              <a:rPr lang="id-ID" altLang="en-US" sz="2400" dirty="0" smtClean="0">
                <a:latin typeface="Arial Narrow" charset="0"/>
              </a:rPr>
              <a:t> (</a:t>
            </a:r>
            <a:r>
              <a:rPr lang="en-GB" altLang="en-US" sz="2400" dirty="0" smtClean="0">
                <a:latin typeface="Arial Narrow" charset="0"/>
              </a:rPr>
              <a:t>Standard Generalized </a:t>
            </a:r>
            <a:r>
              <a:rPr lang="en-GB" altLang="en-US" sz="2400" dirty="0" err="1" smtClean="0">
                <a:latin typeface="Arial Narrow" charset="0"/>
              </a:rPr>
              <a:t>Markup</a:t>
            </a:r>
            <a:r>
              <a:rPr lang="en-GB" altLang="en-US" sz="2400" dirty="0" smtClean="0">
                <a:latin typeface="Arial Narrow" charset="0"/>
              </a:rPr>
              <a:t> Language</a:t>
            </a:r>
            <a:r>
              <a:rPr lang="id-ID" altLang="en-US" sz="2400" dirty="0" smtClean="0">
                <a:latin typeface="Arial Narrow" charset="0"/>
              </a:rPr>
              <a:t>)</a:t>
            </a:r>
            <a:r>
              <a:rPr lang="en-GB" altLang="en-US" sz="2400" dirty="0" smtClean="0">
                <a:latin typeface="Arial Narrow" charset="0"/>
              </a:rPr>
              <a:t>.  </a:t>
            </a:r>
          </a:p>
          <a:p>
            <a:pPr>
              <a:spcBef>
                <a:spcPts val="0"/>
              </a:spcBef>
              <a:spcAft>
                <a:spcPts val="1200"/>
              </a:spcAft>
            </a:pPr>
            <a:r>
              <a:rPr lang="en-GB" altLang="en-US" sz="2400" dirty="0" smtClean="0">
                <a:latin typeface="Arial Narrow" charset="0"/>
              </a:rPr>
              <a:t>Like HTML, XML uses tags to denote information but is not limited to the types of tags that occur in HTML.  </a:t>
            </a:r>
            <a:endParaRPr lang="id-ID" altLang="en-US" sz="2400" dirty="0" smtClean="0">
              <a:latin typeface="Arial Narrow" charset="0"/>
            </a:endParaRPr>
          </a:p>
          <a:p>
            <a:pPr>
              <a:spcBef>
                <a:spcPts val="0"/>
              </a:spcBef>
              <a:spcAft>
                <a:spcPts val="1200"/>
              </a:spcAft>
            </a:pPr>
            <a:r>
              <a:rPr lang="en-GB" altLang="en-US" sz="2400" dirty="0" smtClean="0">
                <a:latin typeface="Arial Narrow" charset="0"/>
              </a:rPr>
              <a:t>Tags can be essentially anything a user likes and are used to define the type of data present in the document.  </a:t>
            </a:r>
          </a:p>
          <a:p>
            <a:pPr>
              <a:spcBef>
                <a:spcPts val="0"/>
              </a:spcBef>
              <a:spcAft>
                <a:spcPts val="1200"/>
              </a:spcAft>
            </a:pPr>
            <a:endParaRPr lang="id-ID"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7">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3728</TotalTime>
  <Words>1845</Words>
  <Application>Microsoft Office PowerPoint</Application>
  <PresentationFormat>On-screen Show (4:3)</PresentationFormat>
  <Paragraphs>245</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Building Web Application with Ajax</vt:lpstr>
      <vt:lpstr>The usual way we operate in the Web</vt:lpstr>
      <vt:lpstr>The usual way we operate in the Web (cont.)</vt:lpstr>
      <vt:lpstr>Things change…</vt:lpstr>
      <vt:lpstr>AJAX</vt:lpstr>
      <vt:lpstr>PowerPoint Presentation</vt:lpstr>
      <vt:lpstr>Technology came into play when using Ajax</vt:lpstr>
      <vt:lpstr>HTTP Requests and Responses</vt:lpstr>
      <vt:lpstr>XML</vt:lpstr>
      <vt:lpstr>How AJAX Works</vt:lpstr>
      <vt:lpstr>How AJAX Works (cont.)</vt:lpstr>
      <vt:lpstr>The XMLHttpRequest object</vt:lpstr>
      <vt:lpstr>Create XMLHttpRequest object</vt:lpstr>
      <vt:lpstr>Create XMLHttpRequest object</vt:lpstr>
      <vt:lpstr>The XMLHttpRequest object (cont.)</vt:lpstr>
      <vt:lpstr>The XMLHttpRequest object (cont.)</vt:lpstr>
      <vt:lpstr>Properties of the XMLHTTPRequest Object</vt:lpstr>
      <vt:lpstr>PowerPoint Presentation</vt:lpstr>
      <vt:lpstr>Methods of the XMLHTTPRequest Object</vt:lpstr>
      <vt:lpstr>Ajax Request</vt:lpstr>
      <vt:lpstr>Ajax - GET Requests</vt:lpstr>
      <vt:lpstr>Ajax - GET Requests (cont.)</vt:lpstr>
      <vt:lpstr>Ajax – POST Request</vt:lpstr>
      <vt:lpstr>Ajax – POST Request (cont.)</vt:lpstr>
      <vt:lpstr>AJAX - Server Response</vt:lpstr>
      <vt:lpstr>AJAX - Server Response (cont.)</vt:lpstr>
      <vt:lpstr>The readystate Property</vt:lpstr>
      <vt:lpstr>The onreadystatechange Event</vt:lpstr>
      <vt:lpstr>The onreadystatechange Event (cont.)</vt:lpstr>
      <vt:lpstr>The onreadystatechange Event (cont.)</vt:lpstr>
      <vt:lpstr>Using a Callback Function</vt:lpstr>
      <vt:lpstr>Example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Windows User</cp:lastModifiedBy>
  <cp:revision>181</cp:revision>
  <dcterms:created xsi:type="dcterms:W3CDTF">2014-11-04T07:24:11Z</dcterms:created>
  <dcterms:modified xsi:type="dcterms:W3CDTF">2018-09-24T00:26:48Z</dcterms:modified>
</cp:coreProperties>
</file>