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88" r:id="rId19"/>
    <p:sldId id="289" r:id="rId20"/>
    <p:sldId id="290" r:id="rId21"/>
    <p:sldId id="273" r:id="rId22"/>
    <p:sldId id="274" r:id="rId23"/>
    <p:sldId id="291" r:id="rId24"/>
    <p:sldId id="275" r:id="rId25"/>
    <p:sldId id="280" r:id="rId26"/>
    <p:sldId id="276" r:id="rId27"/>
    <p:sldId id="278" r:id="rId28"/>
    <p:sldId id="292" r:id="rId29"/>
    <p:sldId id="279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11/14/2016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query/ajax-jquery-ajax.htm" TargetMode="External"/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query4u.com/function-demos/index.php?function=aja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jQuery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r>
              <a:rPr lang="id-ID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id-ID" sz="2400" dirty="0" smtClean="0"/>
              <a:t>The element Selector:</a:t>
            </a:r>
            <a:r>
              <a:rPr lang="id-ID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selects elements based on the element name.</a:t>
            </a:r>
            <a:endParaRPr lang="id-ID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id-ID" sz="2400" dirty="0" smtClean="0"/>
              <a:t>	Ex: $("p")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400" dirty="0" smtClean="0"/>
              <a:t>The #id Selector</a:t>
            </a:r>
            <a:r>
              <a:rPr lang="id-ID" sz="2400" dirty="0" smtClean="0"/>
              <a:t>: </a:t>
            </a:r>
            <a:r>
              <a:rPr lang="en-US" sz="2400" dirty="0" smtClean="0"/>
              <a:t>uses the id attribute of an HTML tag to find the specific element.</a:t>
            </a:r>
            <a:endParaRPr lang="id-ID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id-ID" sz="2400" dirty="0" smtClean="0"/>
              <a:t>	Ex : $("#test")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400" dirty="0" smtClean="0"/>
              <a:t>The .class Selector</a:t>
            </a:r>
            <a:r>
              <a:rPr lang="id-ID" sz="2400" dirty="0" smtClean="0"/>
              <a:t>: </a:t>
            </a:r>
            <a:r>
              <a:rPr lang="en-US" sz="2400" dirty="0" smtClean="0"/>
              <a:t>finds elements with a specific class.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id-ID" sz="2400" dirty="0" smtClean="0"/>
              <a:t>	Ex: </a:t>
            </a:r>
            <a:r>
              <a:rPr lang="en-US" sz="2400" dirty="0" smtClean="0"/>
              <a:t>$(".test")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id-ID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596" y="500042"/>
          <a:ext cx="8358246" cy="5638808"/>
        </p:xfrm>
        <a:graphic>
          <a:graphicData uri="http://schemas.openxmlformats.org/drawingml/2006/table">
            <a:tbl>
              <a:tblPr/>
              <a:tblGrid>
                <a:gridCol w="2290089"/>
                <a:gridCol w="6068157"/>
              </a:tblGrid>
              <a:tr h="444248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dirty="0">
                          <a:solidFill>
                            <a:srgbClr val="FFFFFF"/>
                          </a:solidFill>
                          <a:latin typeface="verdana"/>
                        </a:rPr>
                        <a:t>Syntax</a:t>
                      </a:r>
                    </a:p>
                  </a:txBody>
                  <a:tcPr marL="18288" marR="18288" marT="18288" marB="182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8288" marR="18288" marT="18288" marB="182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$("*")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Selects all elements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$(this)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current HTML element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$("p.intro")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&lt;p&gt; elements with class="intro"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$("p:first")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first &lt;p&gt; element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$("ul li:first")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first &lt;li&gt; element of the first &lt;ul&gt;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$("ul li:first-child")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first &lt;li&gt; element of every &lt;ul&gt;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$("[href]")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elements with an href attribute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$("a[target='_blank']")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&lt;a&gt; elements with a target attribute value equal to "_blank"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$("a[target!='_blank']")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&lt;a&gt; elements with a target attribute value NOT equal to "_blank"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$(":button")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&lt;button&gt; elements and &lt;input&gt; elements of type="button"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$("tr:even")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even &lt;tr&gt; elements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$("tr:odd")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Selects all odd &lt;</a:t>
                      </a:r>
                      <a:r>
                        <a:rPr lang="en-US" sz="1600" dirty="0" err="1">
                          <a:latin typeface="verdana"/>
                        </a:rPr>
                        <a:t>tr</a:t>
                      </a:r>
                      <a:r>
                        <a:rPr lang="en-US" sz="1600" dirty="0">
                          <a:latin typeface="verdana"/>
                        </a:rPr>
                        <a:t>&gt; elements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jQuery Event Methods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event represents the precise moment when something happens.</a:t>
            </a:r>
          </a:p>
          <a:p>
            <a:r>
              <a:rPr lang="en-US" sz="2400" dirty="0" smtClean="0"/>
              <a:t>Examples: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moving a mouse over an element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selecting a radio button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clicking on an element</a:t>
            </a:r>
          </a:p>
          <a:p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4214819"/>
          <a:ext cx="8286807" cy="2320591"/>
        </p:xfrm>
        <a:graphic>
          <a:graphicData uri="http://schemas.openxmlformats.org/drawingml/2006/table">
            <a:tbl>
              <a:tblPr/>
              <a:tblGrid>
                <a:gridCol w="1826934"/>
                <a:gridCol w="1998523"/>
                <a:gridCol w="1746184"/>
                <a:gridCol w="2715166"/>
              </a:tblGrid>
              <a:tr h="65354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Mouse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dirty="0">
                          <a:solidFill>
                            <a:srgbClr val="FFFFFF"/>
                          </a:solidFill>
                          <a:latin typeface="verdana"/>
                        </a:rPr>
                        <a:t>Keyboard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Form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Document/Window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click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keypress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submit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load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dblclick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keydown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change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resize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mouseenter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keyup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focus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scroll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mouseleave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 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blur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dirty="0">
                          <a:latin typeface="verdana"/>
                        </a:rPr>
                        <a:t>unload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Example of jQuery Event Methods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 smtClean="0"/>
              <a:t>click()</a:t>
            </a:r>
          </a:p>
          <a:p>
            <a:r>
              <a:rPr lang="en-US" dirty="0" smtClean="0"/>
              <a:t>The function is executed when the user clicks on the HTML element.</a:t>
            </a:r>
          </a:p>
          <a:p>
            <a:r>
              <a:rPr lang="en-US" dirty="0" smtClean="0"/>
              <a:t>The following example says: When a click event fires on a &lt;p&gt; element; hide the current &lt;p&gt; element: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$("p").click(function(){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$(this).hide();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 - Hide and Show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jQuery</a:t>
            </a:r>
            <a:r>
              <a:rPr lang="en-US" dirty="0" smtClean="0"/>
              <a:t>, you can hide and show HTML elements with the hide() and show() methods: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$("#hide").click(function(){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$("#text").hide();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$("#show").click(function(){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$("#text").show();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});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 - Get Content and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Content - text(), html(), and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text()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Get</a:t>
            </a:r>
            <a:r>
              <a:rPr lang="en-US" dirty="0" smtClean="0"/>
              <a:t> the text content of selected elements</a:t>
            </a:r>
          </a:p>
          <a:p>
            <a:pPr lvl="1"/>
            <a:r>
              <a:rPr lang="en-US" dirty="0" smtClean="0"/>
              <a:t>html()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Get</a:t>
            </a:r>
            <a:r>
              <a:rPr lang="en-US" dirty="0" smtClean="0"/>
              <a:t> the content of selected elements (including HTML markup)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()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Get</a:t>
            </a:r>
            <a:r>
              <a:rPr lang="en-US" dirty="0" smtClean="0"/>
              <a:t> the value of form fields</a:t>
            </a:r>
            <a:endParaRPr lang="id-ID" dirty="0" smtClean="0"/>
          </a:p>
          <a:p>
            <a:r>
              <a:rPr lang="id-ID" dirty="0"/>
              <a:t>Get Attributes - attr</a:t>
            </a:r>
            <a:r>
              <a:rPr lang="id-ID" dirty="0" smtClean="0"/>
              <a:t>()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()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/>
              <a:t>G</a:t>
            </a:r>
            <a:r>
              <a:rPr lang="en-US" dirty="0" smtClean="0"/>
              <a:t>et </a:t>
            </a:r>
            <a:r>
              <a:rPr lang="en-US" dirty="0"/>
              <a:t>attribute values.</a:t>
            </a:r>
            <a:endParaRPr lang="id-ID" dirty="0"/>
          </a:p>
          <a:p>
            <a:pPr lvl="1"/>
            <a:endParaRPr lang="id-ID" dirty="0"/>
          </a:p>
          <a:p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- Get Content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id-ID" dirty="0" smtClean="0"/>
              <a:t>Example: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btn_text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	alert("Text: " +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$("#test").text()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$("#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btn_html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	alert("HTML: " +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$("#test").html()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$("#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btn_val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	alert("Value: " +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$("#name").</a:t>
            </a:r>
            <a:r>
              <a:rPr lang="en-US" sz="3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});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endParaRPr lang="id-ID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 Get </a:t>
            </a:r>
            <a:r>
              <a:rPr lang="id-ID" dirty="0" smtClean="0"/>
              <a:t>Attribute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d-ID" dirty="0" smtClean="0"/>
              <a:t>Example: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btn_attr").click(function(){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alert("href: " + 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$("#link").attr("href")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 - </a:t>
            </a:r>
            <a:r>
              <a:rPr lang="id-ID" dirty="0" smtClean="0"/>
              <a:t>Set</a:t>
            </a:r>
            <a:r>
              <a:rPr lang="en-US" dirty="0" smtClean="0"/>
              <a:t> Content and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Content - text(), html(), and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text(</a:t>
            </a:r>
            <a:r>
              <a:rPr lang="id-ID" i="1" dirty="0" smtClean="0"/>
              <a:t>data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Set</a:t>
            </a:r>
            <a:r>
              <a:rPr lang="en-US" dirty="0" smtClean="0"/>
              <a:t> the text content of selected elements</a:t>
            </a:r>
          </a:p>
          <a:p>
            <a:pPr lvl="1"/>
            <a:r>
              <a:rPr lang="en-US" dirty="0" smtClean="0"/>
              <a:t>html(</a:t>
            </a:r>
            <a:r>
              <a:rPr lang="id-ID" i="1" dirty="0" smtClean="0"/>
              <a:t>data</a:t>
            </a:r>
            <a:r>
              <a:rPr lang="en-US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/>
              <a:t>S</a:t>
            </a:r>
            <a:r>
              <a:rPr lang="id-ID" dirty="0" smtClean="0"/>
              <a:t>et</a:t>
            </a:r>
            <a:r>
              <a:rPr lang="en-US" dirty="0" smtClean="0"/>
              <a:t> the content of selected elements (including HTML markup)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(</a:t>
            </a:r>
            <a:r>
              <a:rPr lang="id-ID" i="1" dirty="0"/>
              <a:t>data</a:t>
            </a:r>
            <a:r>
              <a:rPr lang="en-US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/>
              <a:t>S</a:t>
            </a:r>
            <a:r>
              <a:rPr lang="id-ID" dirty="0" smtClean="0"/>
              <a:t>et</a:t>
            </a:r>
            <a:r>
              <a:rPr lang="en-US" dirty="0" smtClean="0"/>
              <a:t> the value of form fields</a:t>
            </a:r>
            <a:endParaRPr lang="id-ID" dirty="0" smtClean="0"/>
          </a:p>
          <a:p>
            <a:r>
              <a:rPr lang="id-ID" dirty="0"/>
              <a:t>Get Attributes - attr</a:t>
            </a:r>
            <a:r>
              <a:rPr lang="id-ID" dirty="0" smtClean="0"/>
              <a:t>()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id-ID" i="1" dirty="0" smtClean="0"/>
              <a:t>attribute</a:t>
            </a:r>
            <a:r>
              <a:rPr lang="id-ID" dirty="0" smtClean="0"/>
              <a:t>,</a:t>
            </a:r>
            <a:r>
              <a:rPr lang="id-ID" i="1" dirty="0" smtClean="0"/>
              <a:t>data</a:t>
            </a:r>
            <a:r>
              <a:rPr lang="en-US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>
                <a:sym typeface="Wingdings" panose="05000000000000000000" pitchFamily="2" charset="2"/>
              </a:rPr>
              <a:t>S</a:t>
            </a:r>
            <a:r>
              <a:rPr lang="en-US" dirty="0" smtClean="0"/>
              <a:t>et </a:t>
            </a:r>
            <a:r>
              <a:rPr lang="en-US" dirty="0"/>
              <a:t>attribute values.</a:t>
            </a:r>
            <a:endParaRPr lang="id-ID" dirty="0"/>
          </a:p>
          <a:p>
            <a:pPr lvl="1"/>
            <a:endParaRPr lang="id-ID" dirty="0"/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65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 </a:t>
            </a:r>
            <a:r>
              <a:rPr lang="id-ID" dirty="0" smtClean="0"/>
              <a:t>S</a:t>
            </a:r>
            <a:r>
              <a:rPr lang="en-US" dirty="0" smtClean="0"/>
              <a:t>et Content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9073008" cy="4572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id-ID" sz="2000" dirty="0" smtClean="0"/>
              <a:t>Example: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 smtClean="0"/>
              <a:t>	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$("#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btn_text").click(function(){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$("#test").text("Introduction into jQuery");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$("#btn_html").click(function(){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$("#test").html("&lt;b&gt;Introduction into jQuery&lt;/b&gt;");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$("#btn_val").click(function(){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$("#name").val("Charlie");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</a:p>
        </p:txBody>
      </p:sp>
    </p:spTree>
    <p:extLst>
      <p:ext uri="{BB962C8B-B14F-4D97-AF65-F5344CB8AC3E}">
        <p14:creationId xmlns:p14="http://schemas.microsoft.com/office/powerpoint/2010/main" val="15059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jQuery</a:t>
            </a:r>
            <a:r>
              <a:rPr lang="en-US" sz="2400" dirty="0" smtClean="0"/>
              <a:t> is a lightweight, "write less, do more", JavaScript library.</a:t>
            </a:r>
          </a:p>
          <a:p>
            <a:r>
              <a:rPr lang="en-US" sz="2400" dirty="0" smtClean="0"/>
              <a:t>The purpose of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is to make it much easier to use JavaScript on your website.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takes a lot of common tasks that require many lines of JavaScript code to accomplish, and wraps them into methods that you can call with a single line of code.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also simplifies a lot of the complicated things from JavaScript, like AJAX calls and DOM manipulation.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 </a:t>
            </a:r>
            <a:r>
              <a:rPr lang="id-ID" dirty="0" smtClean="0"/>
              <a:t>S</a:t>
            </a:r>
            <a:r>
              <a:rPr lang="en-US" dirty="0" smtClean="0"/>
              <a:t>et </a:t>
            </a:r>
            <a:r>
              <a:rPr lang="id-ID" dirty="0" smtClean="0"/>
              <a:t>Attribute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5720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id-ID" dirty="0" smtClean="0"/>
              <a:t>Example:</a:t>
            </a:r>
          </a:p>
          <a:p>
            <a:pPr>
              <a:spcAft>
                <a:spcPts val="1200"/>
              </a:spcAft>
            </a:pPr>
            <a:r>
              <a:rPr lang="id-ID" dirty="0" smtClean="0"/>
              <a:t>Set an attribute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$("button").click(function(){</a:t>
            </a:r>
            <a:br>
              <a:rPr lang="en-US" sz="2200" dirty="0">
                <a:latin typeface="+mj-lt"/>
                <a:cs typeface="Courier New" panose="02070309020205020404" pitchFamily="49" charset="0"/>
              </a:rPr>
            </a:br>
            <a:r>
              <a:rPr lang="en-US" sz="2200" dirty="0">
                <a:latin typeface="+mj-lt"/>
                <a:cs typeface="Courier New" panose="02070309020205020404" pitchFamily="49" charset="0"/>
              </a:rPr>
              <a:t>    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$("#</a:t>
            </a:r>
            <a:r>
              <a:rPr lang="id-ID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link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").</a:t>
            </a:r>
            <a:r>
              <a:rPr lang="en-US" sz="22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href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","</a:t>
            </a:r>
            <a:r>
              <a:rPr lang="en-US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http://www.w3schools.com/jquery");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+mj-lt"/>
                <a:cs typeface="Courier New" panose="02070309020205020404" pitchFamily="49" charset="0"/>
              </a:rPr>
            </a:br>
            <a:r>
              <a:rPr lang="en-US" sz="2200" dirty="0" smtClean="0">
                <a:latin typeface="+mj-lt"/>
                <a:cs typeface="Courier New" panose="02070309020205020404" pitchFamily="49" charset="0"/>
              </a:rPr>
              <a:t>});</a:t>
            </a:r>
            <a:endParaRPr lang="id-ID" sz="2200" dirty="0" smtClean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id-ID" sz="2400" dirty="0"/>
              <a:t>Set </a:t>
            </a:r>
            <a:r>
              <a:rPr lang="id-ID" sz="2400" dirty="0" smtClean="0"/>
              <a:t>some attributes</a:t>
            </a:r>
            <a:endParaRPr lang="id-ID" sz="2400" dirty="0"/>
          </a:p>
          <a:p>
            <a:pPr>
              <a:lnSpc>
                <a:spcPct val="120000"/>
              </a:lnSpc>
              <a:buNone/>
            </a:pPr>
            <a:r>
              <a:rPr lang="id-ID" sz="2200" dirty="0" smtClean="0">
                <a:latin typeface="+mj-lt"/>
                <a:cs typeface="Courier New" panose="02070309020205020404" pitchFamily="49" charset="0"/>
              </a:rPr>
              <a:t>	$("</a:t>
            </a:r>
            <a:r>
              <a:rPr lang="id-ID" sz="2200" dirty="0">
                <a:latin typeface="+mj-lt"/>
                <a:cs typeface="Courier New" panose="02070309020205020404" pitchFamily="49" charset="0"/>
              </a:rPr>
              <a:t>button").click(function(){</a:t>
            </a:r>
            <a:br>
              <a:rPr lang="id-ID" sz="2200" dirty="0"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latin typeface="+mj-lt"/>
                <a:cs typeface="Courier New" panose="02070309020205020404" pitchFamily="49" charset="0"/>
              </a:rPr>
              <a:t>   </a:t>
            </a: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id-ID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$(“#link").</a:t>
            </a: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attr({</a:t>
            </a:r>
            <a:b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        "href" : "http://www.w3schools.com/jquery",</a:t>
            </a:r>
            <a:b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        "title" : "W3Schools jQuery Tutorial"</a:t>
            </a:r>
            <a:b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    });</a:t>
            </a:r>
            <a:r>
              <a:rPr lang="id-ID" sz="2200" dirty="0">
                <a:latin typeface="+mj-lt"/>
                <a:cs typeface="Courier New" panose="02070309020205020404" pitchFamily="49" charset="0"/>
              </a:rPr>
              <a:t/>
            </a:r>
            <a:br>
              <a:rPr lang="id-ID" sz="2200" dirty="0"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latin typeface="+mj-lt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jQuery - Ajax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provides several methods for AJAX functionality.</a:t>
            </a:r>
          </a:p>
          <a:p>
            <a:r>
              <a:rPr lang="en-US" dirty="0" smtClean="0"/>
              <a:t>With the </a:t>
            </a:r>
            <a:r>
              <a:rPr lang="en-US" dirty="0" err="1" smtClean="0"/>
              <a:t>jQuery</a:t>
            </a:r>
            <a:r>
              <a:rPr lang="en-US" dirty="0" smtClean="0"/>
              <a:t> AJAX methods, you can request text, HTML, </a:t>
            </a:r>
            <a:r>
              <a:rPr lang="id-ID" dirty="0" smtClean="0"/>
              <a:t>or </a:t>
            </a:r>
            <a:r>
              <a:rPr lang="en-US" dirty="0" smtClean="0"/>
              <a:t>XML from a remote server using both HTTP Get and HTTP Post - And you can load the external data directly into the selected HTML elements of your web page</a:t>
            </a:r>
            <a:r>
              <a:rPr lang="id-ID" dirty="0" smtClean="0"/>
              <a:t>.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load()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186766" cy="4572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The </a:t>
            </a:r>
            <a:r>
              <a:rPr lang="en-US" sz="2200" dirty="0" err="1" smtClean="0"/>
              <a:t>jQuery</a:t>
            </a:r>
            <a:r>
              <a:rPr lang="en-US" sz="2200" dirty="0" smtClean="0"/>
              <a:t> load() method is a simple, but powerful AJAX method.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The load() method loads data from a server and puts the returned data into the selected element.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Syntax:</a:t>
            </a:r>
          </a:p>
          <a:p>
            <a:pPr>
              <a:lnSpc>
                <a:spcPct val="110000"/>
              </a:lnSpc>
              <a:buNone/>
            </a:pPr>
            <a:r>
              <a:rPr lang="id-ID" sz="2200" dirty="0" smtClean="0"/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$(selector).load(URL,</a:t>
            </a:r>
            <a:r>
              <a:rPr lang="id-ID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id-ID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id-ID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callback</a:t>
            </a:r>
            <a:r>
              <a:rPr lang="id-ID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The required URL parameter specifies the URL you wish to load.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The optional data parameter specifies a set of </a:t>
            </a:r>
            <a:r>
              <a:rPr lang="en-US" sz="2200" dirty="0" err="1" smtClean="0"/>
              <a:t>querystring</a:t>
            </a:r>
            <a:r>
              <a:rPr lang="en-US" sz="2200" dirty="0" smtClean="0"/>
              <a:t> key/value pairs to send along with the request.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The optional callback parameter is the name of a function to be executed after the load() method is completed.</a:t>
            </a:r>
          </a:p>
          <a:p>
            <a:pPr>
              <a:lnSpc>
                <a:spcPct val="110000"/>
              </a:lnSpc>
            </a:pP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optional callback parameter specifies a callback function to run when the load() method is completed. </a:t>
            </a:r>
            <a:endParaRPr lang="id-ID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callback function can have different parameters: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responseTxt</a:t>
            </a:r>
            <a:r>
              <a:rPr lang="en-US" dirty="0"/>
              <a:t> - contains the resulting content if the call succeeds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statusTxt</a:t>
            </a:r>
            <a:r>
              <a:rPr lang="en-US" dirty="0"/>
              <a:t> - contains the status of the call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xhr</a:t>
            </a:r>
            <a:r>
              <a:rPr lang="en-US" dirty="0"/>
              <a:t> - contains the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id-ID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function(responseTxt, statusTxt, xhr</a:t>
            </a:r>
            <a:r>
              <a:rPr lang="id-ID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....</a:t>
            </a:r>
            <a:br>
              <a:rPr lang="id-ID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id-ID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d-ID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 of </a:t>
            </a:r>
            <a:r>
              <a:rPr lang="en-US" dirty="0" err="1" smtClean="0"/>
              <a:t>jQuery</a:t>
            </a:r>
            <a:r>
              <a:rPr lang="en-US" dirty="0" smtClean="0"/>
              <a:t> load()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800" dirty="0" smtClean="0"/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$(document).ready(function(){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	$("#btn01").click(function(){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	    $("#showtime").load("servertime.php");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&lt;/script&gt;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 of </a:t>
            </a:r>
            <a:r>
              <a:rPr lang="en-US" dirty="0" err="1" smtClean="0"/>
              <a:t>jQuery</a:t>
            </a:r>
            <a:r>
              <a:rPr lang="en-US" dirty="0" smtClean="0"/>
              <a:t> load()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84976" cy="5005536"/>
          </a:xfrm>
        </p:spPr>
        <p:txBody>
          <a:bodyPr>
            <a:normAutofit/>
          </a:bodyPr>
          <a:lstStyle/>
          <a:p>
            <a:pPr marL="9525" indent="-9525">
              <a:spcBef>
                <a:spcPts val="0"/>
              </a:spcBef>
              <a:buNone/>
            </a:pP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$("#user_input").load('process_form_post.php',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: vname,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  address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: vaddress,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  city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: vcity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function(responseTxt, statusTxt, xhr)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  if(statusTxt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== "success")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    alert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("External content loaded successfully!");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 if(statusTxt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== "error")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("Error: " + xhr.status + ": " + xhr.statusText);</a:t>
            </a:r>
          </a:p>
          <a:p>
            <a:pPr marL="9525" indent="-9525">
              <a:spcBef>
                <a:spcPts val="0"/>
              </a:spcBef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994122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$.get()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507288" cy="514955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200" dirty="0" smtClean="0"/>
              <a:t>The $.get() method requests data from the server with an HTTP GET request.</a:t>
            </a:r>
          </a:p>
          <a:p>
            <a:pPr>
              <a:spcBef>
                <a:spcPts val="300"/>
              </a:spcBef>
            </a:pPr>
            <a:r>
              <a:rPr lang="en-US" sz="2200" dirty="0" smtClean="0"/>
              <a:t>Syntax:</a:t>
            </a:r>
            <a:endParaRPr lang="id-ID" sz="2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id-ID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$.get( 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[callback</a:t>
            </a:r>
            <a:r>
              <a:rPr lang="id-ID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2200" dirty="0" err="1" smtClean="0"/>
              <a:t>url</a:t>
            </a:r>
            <a:r>
              <a:rPr lang="en-US" sz="2200" dirty="0" smtClean="0"/>
              <a:t>: A string containing the URL to which the request is sent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200" dirty="0" smtClean="0"/>
              <a:t>callback: This optional parameter represents a function to be executed whenever the data is loaded successfully.</a:t>
            </a:r>
            <a:endParaRPr lang="id-ID" sz="2200" dirty="0" smtClean="0"/>
          </a:p>
          <a:p>
            <a:pPr marL="538163" lvl="1" indent="0">
              <a:spcBef>
                <a:spcPts val="300"/>
              </a:spcBef>
              <a:buNone/>
            </a:pPr>
            <a:r>
              <a:rPr lang="en-US" sz="2200" dirty="0" smtClean="0"/>
              <a:t>The </a:t>
            </a:r>
            <a:r>
              <a:rPr lang="en-US" sz="2200" dirty="0"/>
              <a:t>first callback parameter holds the content of the page requested, and the second callback parameter holds the status of the request.</a:t>
            </a:r>
            <a:endParaRPr lang="en-US" sz="2200" dirty="0" smtClean="0"/>
          </a:p>
          <a:p>
            <a:pPr marL="0" indent="0">
              <a:spcBef>
                <a:spcPts val="300"/>
              </a:spcBef>
              <a:buNone/>
            </a:pPr>
            <a:endParaRPr lang="id-ID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function(data, status){</a:t>
            </a:r>
            <a:endParaRPr lang="id-ID" sz="2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....</a:t>
            </a:r>
            <a:br>
              <a:rPr lang="id-ID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id-ID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d-ID" sz="2200" b="1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Example of </a:t>
            </a:r>
            <a:r>
              <a:rPr lang="en-US" dirty="0" err="1" smtClean="0"/>
              <a:t>jQuery</a:t>
            </a:r>
            <a:r>
              <a:rPr lang="en-US" dirty="0" smtClean="0"/>
              <a:t> $.get()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Autofit/>
          </a:bodyPr>
          <a:lstStyle/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$("#btn_submit").click(function(){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var vname = $("#name").val();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var vaddress = $("#address").val();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var vcity = $("#city").val();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var url = "process_form_get.php?name=" + vname + "&amp;address=" + vaddress + "&amp;city=" + vcity;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$.get(url,function(data,status){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	$("#user_input").html(data);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	alert("Status: " + status);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});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pPr marL="9525" indent="-9525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$.post()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84976" cy="522156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$.post() method requests data from the server using an HTTP POST request.</a:t>
            </a:r>
          </a:p>
          <a:p>
            <a:r>
              <a:rPr lang="en-US" sz="2200" dirty="0" smtClean="0"/>
              <a:t>Syntax:</a:t>
            </a:r>
            <a:endParaRPr lang="id-ID" sz="2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$.post( 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[data], [callback</a:t>
            </a:r>
            <a:r>
              <a:rPr lang="id-ID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 err="1" smtClean="0"/>
              <a:t>url</a:t>
            </a:r>
            <a:r>
              <a:rPr lang="en-US" sz="2200" dirty="0" smtClean="0"/>
              <a:t>: A string containing the URL to which the request is sent</a:t>
            </a:r>
          </a:p>
          <a:p>
            <a:pPr lvl="1"/>
            <a:r>
              <a:rPr lang="en-US" sz="2200" dirty="0" smtClean="0"/>
              <a:t>data: This optional parameter represents key/value pairs or the return value of the .serialize() function that will be sent to the server.</a:t>
            </a:r>
          </a:p>
          <a:p>
            <a:pPr lvl="1"/>
            <a:r>
              <a:rPr lang="en-US" sz="2200" dirty="0" smtClean="0"/>
              <a:t>callback: This optional parameter represents a function to be executed whenever the data is loaded successfully.</a:t>
            </a:r>
            <a:endParaRPr lang="id-ID" sz="2200" dirty="0" smtClean="0"/>
          </a:p>
          <a:p>
            <a:pPr marL="538163" lvl="1" indent="0">
              <a:buNone/>
            </a:pPr>
            <a:r>
              <a:rPr lang="en-US" sz="2200" dirty="0"/>
              <a:t>The first callback parameter holds the content of the page requested, and the second callback parameter holds the status of the request.</a:t>
            </a:r>
          </a:p>
          <a:p>
            <a:pPr marL="320040" lvl="1" indent="0">
              <a:buNone/>
            </a:pPr>
            <a:endParaRPr lang="en-US" sz="2200" dirty="0" smtClean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67753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026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</a:t>
            </a:r>
            <a:r>
              <a:rPr lang="en-US" dirty="0" err="1" smtClean="0"/>
              <a:t>jQuery</a:t>
            </a:r>
            <a:r>
              <a:rPr lang="en-US" dirty="0" smtClean="0"/>
              <a:t> $.post()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$("#btn_submit").click(function(){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var vname = $("#name").val();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var vaddress = $("#address").val();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var vcity = $("#city").val();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var url = "process_form_post.php";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$.post(url,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	name: vname,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	address: vaddress,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	city: vcity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function(data,status){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	$("#user_input").html(data);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alert("Status: " + status);</a:t>
            </a: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jQuery(cont.)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library contains the following features:</a:t>
            </a:r>
          </a:p>
          <a:p>
            <a:pPr lvl="1"/>
            <a:r>
              <a:rPr lang="en-US" dirty="0" smtClean="0"/>
              <a:t>HTML/DOM manipulation</a:t>
            </a:r>
          </a:p>
          <a:p>
            <a:pPr lvl="1"/>
            <a:r>
              <a:rPr lang="en-US" dirty="0" smtClean="0"/>
              <a:t>CSS manipulation</a:t>
            </a:r>
          </a:p>
          <a:p>
            <a:pPr lvl="1"/>
            <a:r>
              <a:rPr lang="en-US" dirty="0" smtClean="0"/>
              <a:t>HTML event methods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$.</a:t>
            </a:r>
            <a:r>
              <a:rPr lang="id-ID" dirty="0" smtClean="0"/>
              <a:t>ajax</a:t>
            </a:r>
            <a:r>
              <a:rPr lang="en-US" dirty="0" smtClean="0"/>
              <a:t>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 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jQuery.ajax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options )</a:t>
            </a:r>
            <a:r>
              <a:rPr lang="en-US" sz="2400" dirty="0" smtClean="0"/>
              <a:t> method loads a remote page using an HTTP request.</a:t>
            </a:r>
            <a:endParaRPr lang="id-ID" sz="2400" dirty="0" smtClean="0"/>
          </a:p>
          <a:p>
            <a:r>
              <a:rPr lang="id-ID" sz="2400" dirty="0" smtClean="0"/>
              <a:t>Siyntax:</a:t>
            </a:r>
          </a:p>
          <a:p>
            <a:pPr>
              <a:buNone/>
            </a:pP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$.ajax( options )</a:t>
            </a:r>
          </a:p>
          <a:p>
            <a:pPr>
              <a:buNone/>
            </a:pPr>
            <a:r>
              <a:rPr lang="id-ID" sz="2400" dirty="0" smtClean="0"/>
              <a:t>	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options: A set of key/value pairs that configure the Ajax request. All options are optional</a:t>
            </a:r>
            <a:r>
              <a:rPr lang="id-ID" sz="2400" dirty="0" smtClean="0"/>
              <a:t>, except URL.</a:t>
            </a:r>
            <a:endParaRPr lang="en-US" sz="2400" dirty="0" smtClean="0"/>
          </a:p>
          <a:p>
            <a:pPr>
              <a:buNone/>
            </a:pP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$.</a:t>
            </a:r>
            <a:r>
              <a:rPr lang="id-ID" dirty="0" smtClean="0"/>
              <a:t>ajax</a:t>
            </a:r>
            <a:r>
              <a:rPr lang="en-US" dirty="0" smtClean="0"/>
              <a:t>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is the list of option which could be used as key/value pairs. Except URL, rest of the parameters are optional:</a:t>
            </a:r>
            <a:endParaRPr lang="id-ID" sz="2000" dirty="0" smtClean="0"/>
          </a:p>
          <a:p>
            <a:pPr>
              <a:buNone/>
            </a:pPr>
            <a:endParaRPr lang="id-ID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285992"/>
          <a:ext cx="8715435" cy="4384596"/>
        </p:xfrm>
        <a:graphic>
          <a:graphicData uri="http://schemas.openxmlformats.org/drawingml/2006/table">
            <a:tbl>
              <a:tblPr/>
              <a:tblGrid>
                <a:gridCol w="1684495"/>
                <a:gridCol w="7030940"/>
              </a:tblGrid>
              <a:tr h="598868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 dirty="0">
                          <a:latin typeface="verdana"/>
                        </a:rPr>
                        <a:t>async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latin typeface="verdana"/>
                        </a:rPr>
                        <a:t>A Boolean indicating whether to perform the request asynchronously. The default value is true.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9560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 b="1" dirty="0">
                          <a:latin typeface="verdana"/>
                        </a:rPr>
                        <a:t>beforeSend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A callback function that is executed before the request is sent.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4676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>
                          <a:latin typeface="verdana"/>
                        </a:rPr>
                        <a:t>complete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A callback function that executes whenever the request finishes.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9560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>
                          <a:latin typeface="verdana"/>
                        </a:rPr>
                        <a:t>contentType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A string containing a MIME content type to set for the request. The default value is application/x-www-form-</a:t>
                      </a:r>
                      <a:r>
                        <a:rPr lang="en-US" sz="1700" dirty="0" err="1">
                          <a:latin typeface="verdana"/>
                        </a:rPr>
                        <a:t>urlencoded</a:t>
                      </a:r>
                      <a:r>
                        <a:rPr lang="en-US" sz="1700" dirty="0">
                          <a:latin typeface="verdana"/>
                        </a:rPr>
                        <a:t>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4676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 b="1" dirty="0">
                          <a:latin typeface="verdana"/>
                        </a:rPr>
                        <a:t>data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A map or string that is sent to the server with the request.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88634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>
                          <a:latin typeface="verdana"/>
                        </a:rPr>
                        <a:t>dataFilter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A function to be used to handle the raw </a:t>
                      </a:r>
                      <a:r>
                        <a:rPr lang="en-US" sz="1700" dirty="0" err="1">
                          <a:latin typeface="verdana"/>
                        </a:rPr>
                        <a:t>responsed</a:t>
                      </a:r>
                      <a:r>
                        <a:rPr lang="en-US" sz="1700" dirty="0">
                          <a:latin typeface="verdana"/>
                        </a:rPr>
                        <a:t> data of </a:t>
                      </a:r>
                      <a:r>
                        <a:rPr lang="en-US" sz="1700" dirty="0" err="1">
                          <a:latin typeface="verdana"/>
                        </a:rPr>
                        <a:t>XMLHttpRequest</a:t>
                      </a:r>
                      <a:r>
                        <a:rPr lang="en-US" sz="1700" dirty="0">
                          <a:latin typeface="verdana"/>
                        </a:rPr>
                        <a:t>. This is a pre-filtering function to sanitize the response.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8868">
                <a:tc>
                  <a:txBody>
                    <a:bodyPr/>
                    <a:lstStyle/>
                    <a:p>
                      <a:pPr algn="l" fontAlgn="t"/>
                      <a:r>
                        <a:rPr lang="id-ID" sz="1700" b="1" dirty="0">
                          <a:latin typeface="verdana"/>
                        </a:rPr>
                        <a:t>dataType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verdana"/>
                        </a:rPr>
                        <a:t>A string defining the type of data expected back from the server (xml, html, </a:t>
                      </a:r>
                      <a:r>
                        <a:rPr lang="en-US" sz="1700" dirty="0" err="1">
                          <a:latin typeface="verdana"/>
                        </a:rPr>
                        <a:t>json</a:t>
                      </a:r>
                      <a:r>
                        <a:rPr lang="en-US" sz="1700" dirty="0">
                          <a:latin typeface="verdana"/>
                        </a:rPr>
                        <a:t>, or script).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4283" y="174486"/>
          <a:ext cx="8715436" cy="6540662"/>
        </p:xfrm>
        <a:graphic>
          <a:graphicData uri="http://schemas.openxmlformats.org/drawingml/2006/table">
            <a:tbl>
              <a:tblPr/>
              <a:tblGrid>
                <a:gridCol w="1394475"/>
                <a:gridCol w="7320961"/>
              </a:tblGrid>
              <a:tr h="35485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dirty="0">
                          <a:latin typeface="verdana"/>
                        </a:rPr>
                        <a:t>error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callback function that is executed if the request fails.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global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Boolean indicating whether global AJAX event handlers will be triggered by this request. The default value is true.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ifModified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Boolean indicating whether the server should check if the page is modified before responding to the request.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jsonp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Override the callback function name in a jsonp request.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6892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password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password to be used in response to an HTTP access authentication request.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processData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Boolean indicating whether to convert the submitted data from an object form into a query-string form. The default value is true.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dirty="0">
                          <a:latin typeface="verdana"/>
                        </a:rPr>
                        <a:t>success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callback function that is executed if the request succeeds.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timeout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Number of milliseconds after which the request will time out in failure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timeout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Set a local timeout (in milliseconds) for the request.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dirty="0">
                          <a:latin typeface="verdana"/>
                        </a:rPr>
                        <a:t>type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string defining the HTTP method to use for the request (GET or POST). The default value is GET.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dirty="0">
                          <a:latin typeface="verdana"/>
                        </a:rPr>
                        <a:t>url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string containing the URL to which the request is sent.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6892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username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verdana"/>
                        </a:rPr>
                        <a:t>A username to be used in response to an HTTP access authentication request.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latin typeface="verdana"/>
                        </a:rPr>
                        <a:t>xhr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Callback for creating the </a:t>
                      </a:r>
                      <a:r>
                        <a:rPr lang="en-US" sz="1600" dirty="0" err="1">
                          <a:latin typeface="verdana"/>
                        </a:rPr>
                        <a:t>XMLHttpRequest</a:t>
                      </a:r>
                      <a:r>
                        <a:rPr lang="en-US" sz="1600" dirty="0">
                          <a:latin typeface="verdana"/>
                        </a:rPr>
                        <a:t> object. Defaults to the </a:t>
                      </a:r>
                      <a:r>
                        <a:rPr lang="en-US" sz="1600" dirty="0" err="1">
                          <a:latin typeface="verdana"/>
                        </a:rPr>
                        <a:t>ActiveXObject</a:t>
                      </a:r>
                      <a:r>
                        <a:rPr lang="en-US" sz="1600" dirty="0">
                          <a:latin typeface="verdana"/>
                        </a:rPr>
                        <a:t> when available (IE), the </a:t>
                      </a:r>
                      <a:r>
                        <a:rPr lang="en-US" sz="1600" dirty="0" err="1">
                          <a:latin typeface="verdana"/>
                        </a:rPr>
                        <a:t>XMLHttpRequest</a:t>
                      </a:r>
                      <a:r>
                        <a:rPr lang="en-US" sz="1600" dirty="0">
                          <a:latin typeface="verdana"/>
                        </a:rPr>
                        <a:t> otherwise.</a:t>
                      </a:r>
                    </a:p>
                  </a:txBody>
                  <a:tcPr marL="16270" marR="16270" marT="8135" marB="813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</a:t>
            </a:r>
            <a:r>
              <a:rPr lang="en-US" dirty="0" smtClean="0"/>
              <a:t>jQuery $.</a:t>
            </a:r>
            <a:r>
              <a:rPr lang="id-ID" dirty="0" smtClean="0"/>
              <a:t>ajax</a:t>
            </a:r>
            <a:r>
              <a:rPr lang="en-US" dirty="0" smtClean="0"/>
              <a:t>()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501122" cy="4572000"/>
          </a:xfrm>
        </p:spPr>
        <p:txBody>
          <a:bodyPr>
            <a:noAutofit/>
          </a:bodyPr>
          <a:lstStyle/>
          <a:p>
            <a:pPr marL="9525" indent="-9525">
              <a:buNone/>
            </a:pPr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url</a:t>
            </a:r>
            <a:r>
              <a:rPr lang="en-US" sz="1700" dirty="0"/>
              <a:t> = "</a:t>
            </a:r>
            <a:r>
              <a:rPr lang="en-US" sz="1700" dirty="0" err="1"/>
              <a:t>process_form_get.php?name</a:t>
            </a:r>
            <a:r>
              <a:rPr lang="en-US" sz="1700" dirty="0"/>
              <a:t>=" + </a:t>
            </a:r>
            <a:r>
              <a:rPr lang="en-US" sz="1700" dirty="0" err="1"/>
              <a:t>vname</a:t>
            </a:r>
            <a:r>
              <a:rPr lang="en-US" sz="1700" dirty="0"/>
              <a:t> + "&amp;address=" + </a:t>
            </a:r>
            <a:r>
              <a:rPr lang="en-US" sz="1700" dirty="0" err="1"/>
              <a:t>vaddress</a:t>
            </a:r>
            <a:r>
              <a:rPr lang="en-US" sz="1700" dirty="0"/>
              <a:t> + "&amp;city=" + </a:t>
            </a:r>
            <a:r>
              <a:rPr lang="en-US" sz="1700" dirty="0" err="1"/>
              <a:t>vcity</a:t>
            </a:r>
            <a:r>
              <a:rPr lang="en-US" sz="1700" dirty="0"/>
              <a:t>;</a:t>
            </a:r>
            <a:endParaRPr lang="id-ID" sz="1700" dirty="0" smtClean="0"/>
          </a:p>
          <a:p>
            <a:pPr marL="9525" indent="-9525">
              <a:buNone/>
            </a:pPr>
            <a:r>
              <a:rPr lang="id-ID" sz="1700" dirty="0" smtClean="0"/>
              <a:t>$.ajax({</a:t>
            </a:r>
          </a:p>
          <a:p>
            <a:pPr marL="9525" indent="-9525">
              <a:buNone/>
            </a:pPr>
            <a:r>
              <a:rPr lang="id-ID" sz="1700" dirty="0" smtClean="0"/>
              <a:t>		url: url,</a:t>
            </a:r>
          </a:p>
          <a:p>
            <a:pPr marL="9525" indent="-9525">
              <a:buNone/>
            </a:pPr>
            <a:r>
              <a:rPr lang="id-ID" sz="1700" dirty="0" smtClean="0"/>
              <a:t>		type: "GET",</a:t>
            </a:r>
          </a:p>
          <a:p>
            <a:pPr marL="9525" indent="-9525">
              <a:buNone/>
            </a:pPr>
            <a:r>
              <a:rPr lang="id-ID" sz="1700" dirty="0" smtClean="0"/>
              <a:t>		dataType: 'html',</a:t>
            </a:r>
          </a:p>
          <a:p>
            <a:pPr marL="9525" indent="-9525">
              <a:buNone/>
            </a:pPr>
            <a:r>
              <a:rPr lang="id-ID" sz="1700" dirty="0" smtClean="0"/>
              <a:t>		beforeSend: function(){</a:t>
            </a:r>
          </a:p>
          <a:p>
            <a:pPr marL="9525" indent="-9525">
              <a:buNone/>
            </a:pPr>
            <a:r>
              <a:rPr lang="id-ID" sz="1700" dirty="0" smtClean="0"/>
              <a:t>			$("#user_input").html('&lt;img src="images/ajax_loader.png"/&gt;');</a:t>
            </a:r>
          </a:p>
          <a:p>
            <a:pPr marL="9525" indent="-9525">
              <a:buNone/>
            </a:pPr>
            <a:r>
              <a:rPr lang="id-ID" sz="1700" dirty="0" smtClean="0"/>
              <a:t>		},</a:t>
            </a:r>
          </a:p>
          <a:p>
            <a:pPr marL="9525" indent="-9525">
              <a:buNone/>
            </a:pPr>
            <a:r>
              <a:rPr lang="id-ID" sz="1700" dirty="0" smtClean="0"/>
              <a:t>		success: function(data){							$("#user_input").html(data);</a:t>
            </a:r>
          </a:p>
          <a:p>
            <a:pPr marL="9525" indent="-9525">
              <a:buNone/>
            </a:pPr>
            <a:r>
              <a:rPr lang="id-ID" sz="1700" dirty="0" smtClean="0"/>
              <a:t>		},</a:t>
            </a:r>
          </a:p>
          <a:p>
            <a:pPr marL="9525" indent="-9525">
              <a:buNone/>
            </a:pPr>
            <a:r>
              <a:rPr lang="id-ID" sz="1700" dirty="0" smtClean="0"/>
              <a:t>		error: function(){								$("#user_input").html("The page can't be loaded");</a:t>
            </a:r>
          </a:p>
          <a:p>
            <a:pPr marL="9525" indent="-9525">
              <a:buNone/>
            </a:pPr>
            <a:r>
              <a:rPr lang="id-ID" sz="1700" dirty="0" smtClean="0"/>
              <a:t>		}</a:t>
            </a:r>
          </a:p>
          <a:p>
            <a:pPr marL="9525" indent="-9525">
              <a:buNone/>
            </a:pPr>
            <a:r>
              <a:rPr lang="id-ID" sz="1700" dirty="0" smtClean="0"/>
              <a:t>	});</a:t>
            </a:r>
            <a:endParaRPr lang="id-ID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sz="2400" dirty="0" smtClean="0"/>
              <a:t>jQuery Tutorial W3School</a:t>
            </a:r>
          </a:p>
          <a:p>
            <a:pPr>
              <a:buNone/>
            </a:pPr>
            <a:r>
              <a:rPr lang="id-ID" sz="2400" dirty="0" smtClean="0"/>
              <a:t>	(</a:t>
            </a:r>
            <a:r>
              <a:rPr lang="id-ID" sz="2400" dirty="0" smtClean="0">
                <a:hlinkClick r:id="rId2"/>
              </a:rPr>
              <a:t>http://www.w3schools.com/jquery/</a:t>
            </a:r>
            <a:r>
              <a:rPr lang="id-ID" sz="2400" dirty="0" smtClean="0"/>
              <a:t>)</a:t>
            </a:r>
          </a:p>
          <a:p>
            <a:r>
              <a:rPr lang="id-ID" sz="2400" dirty="0" smtClean="0">
                <a:hlinkClick r:id="rId3"/>
              </a:rPr>
              <a:t>http://www.tutorialspoint.com/jquery/ajax-jquery-ajax.htm</a:t>
            </a:r>
            <a:endParaRPr lang="id-ID" sz="2400" dirty="0" smtClean="0"/>
          </a:p>
          <a:p>
            <a:r>
              <a:rPr lang="id-ID" sz="2400" dirty="0" smtClean="0">
                <a:hlinkClick r:id="rId4"/>
              </a:rPr>
              <a:t>http://www.jquery4u.com/function-demos/index.php?function=ajax</a:t>
            </a:r>
            <a:endParaRPr lang="id-ID" sz="24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jQuery</a:t>
            </a:r>
            <a:r>
              <a:rPr lang="en-US" dirty="0" smtClean="0"/>
              <a:t> to Your Web Pages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several ways to start using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on your web site. You can:</a:t>
            </a:r>
          </a:p>
          <a:p>
            <a:pPr lvl="1"/>
            <a:r>
              <a:rPr lang="en-US" dirty="0" smtClean="0"/>
              <a:t>Download the </a:t>
            </a:r>
            <a:r>
              <a:rPr lang="en-US" dirty="0" err="1" smtClean="0"/>
              <a:t>jQuery</a:t>
            </a:r>
            <a:r>
              <a:rPr lang="en-US" dirty="0" smtClean="0"/>
              <a:t> library from jQuery.com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jQuery</a:t>
            </a:r>
            <a:r>
              <a:rPr lang="en-US" dirty="0" smtClean="0"/>
              <a:t> from a CDN, like Google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Downloading jQuery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There are two versions of </a:t>
            </a:r>
            <a:r>
              <a:rPr lang="en-US" dirty="0" err="1" smtClean="0"/>
              <a:t>jQuery</a:t>
            </a:r>
            <a:r>
              <a:rPr lang="en-US" dirty="0" smtClean="0"/>
              <a:t> available for downloading: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Production version - this is for your live website because it has been minified and compressed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Development version - this is for testing and development (uncompressed and readable code)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Both versions can be downloaded from </a:t>
            </a:r>
            <a:r>
              <a:rPr lang="en-US" dirty="0" smtClean="0">
                <a:hlinkClick r:id="rId2"/>
              </a:rPr>
              <a:t>jQuery.com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is a single JavaScript file, and you reference it with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="jquery-1.11.1.min.js"&gt;&lt;/script&gt;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jQuery CDN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If you don't want to download and host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yourself, you can include it from a CDN (Content Delivery Network).</a:t>
            </a:r>
          </a:p>
          <a:p>
            <a:r>
              <a:rPr lang="en-US" sz="2400" dirty="0" smtClean="0"/>
              <a:t>Google CDN: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="http://ajax.googleapis.com/ajax/libs/jquery/1.11.1/jquery.min.js"&gt;&lt;/script&gt;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Microsoft CDN:</a:t>
            </a:r>
          </a:p>
          <a:p>
            <a:pPr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="http://ajax.aspnetcdn.com/ajax/jQuery/jquery-1.11.1.min.js"&gt;&lt;/script&gt;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 err="1" smtClean="0">
                <a:latin typeface="+mj-lt"/>
              </a:rPr>
              <a:t>jQuery</a:t>
            </a:r>
            <a:r>
              <a:rPr lang="en-US" sz="2400" dirty="0" smtClean="0">
                <a:latin typeface="+mj-lt"/>
              </a:rPr>
              <a:t> syntax is tailor made for selecting HTML elements and performing some action on the element(s).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Basic syntax is: 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$(selector).action()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$ sign to define/access </a:t>
            </a:r>
            <a:r>
              <a:rPr lang="en-US" sz="2400" dirty="0" err="1" smtClean="0">
                <a:latin typeface="+mj-lt"/>
              </a:rPr>
              <a:t>jQuery</a:t>
            </a:r>
            <a:endParaRPr lang="en-US" sz="2400" dirty="0" smtClean="0">
              <a:latin typeface="+mj-lt"/>
            </a:endParaRP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(</a:t>
            </a:r>
            <a:r>
              <a:rPr lang="en-US" sz="2400" i="1" dirty="0" smtClean="0">
                <a:latin typeface="+mj-lt"/>
              </a:rPr>
              <a:t>selector</a:t>
            </a:r>
            <a:r>
              <a:rPr lang="en-US" sz="2400" dirty="0" smtClean="0">
                <a:latin typeface="+mj-lt"/>
              </a:rPr>
              <a:t>) to "query (or find)" HTML elements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</a:t>
            </a:r>
            <a:r>
              <a:rPr lang="en-US" sz="2400" dirty="0" err="1" smtClean="0">
                <a:latin typeface="+mj-lt"/>
              </a:rPr>
              <a:t>jQuery</a:t>
            </a:r>
            <a:r>
              <a:rPr lang="en-US" sz="2400" dirty="0" smtClean="0">
                <a:latin typeface="+mj-lt"/>
              </a:rPr>
              <a:t> </a:t>
            </a:r>
            <a:r>
              <a:rPr lang="en-US" sz="2400" i="1" dirty="0" smtClean="0">
                <a:latin typeface="+mj-lt"/>
              </a:rPr>
              <a:t>action</a:t>
            </a:r>
            <a:r>
              <a:rPr lang="en-US" sz="2400" dirty="0" smtClean="0">
                <a:latin typeface="+mj-lt"/>
              </a:rPr>
              <a:t>() to be performed on the element(s)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Examples:</a:t>
            </a:r>
          </a:p>
          <a:p>
            <a:pPr>
              <a:lnSpc>
                <a:spcPct val="110000"/>
              </a:lnSpc>
              <a:buNone/>
            </a:pPr>
            <a:r>
              <a:rPr lang="id-ID" sz="2200" dirty="0" smtClean="0">
                <a:latin typeface="+mj-lt"/>
                <a:cs typeface="Courier New" pitchFamily="49" charset="0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$(this).hide() </a:t>
            </a:r>
            <a:r>
              <a:rPr lang="en-US" dirty="0" smtClean="0">
                <a:latin typeface="+mj-lt"/>
              </a:rPr>
              <a:t>- hides the current element.</a:t>
            </a:r>
          </a:p>
          <a:p>
            <a:pPr>
              <a:lnSpc>
                <a:spcPct val="110000"/>
              </a:lnSpc>
              <a:buNone/>
            </a:pPr>
            <a:r>
              <a:rPr lang="id-ID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$("p").hide() </a:t>
            </a:r>
            <a:r>
              <a:rPr lang="en-US" dirty="0" smtClean="0">
                <a:latin typeface="+mj-lt"/>
              </a:rPr>
              <a:t>- hides all &lt;p&gt; elements.</a:t>
            </a:r>
          </a:p>
          <a:p>
            <a:pPr>
              <a:lnSpc>
                <a:spcPct val="110000"/>
              </a:lnSpc>
              <a:buNone/>
            </a:pPr>
            <a:r>
              <a:rPr lang="id-ID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$(".test").hide() </a:t>
            </a:r>
            <a:r>
              <a:rPr lang="en-US" dirty="0" smtClean="0">
                <a:latin typeface="+mj-lt"/>
              </a:rPr>
              <a:t>- hides all elements with class="test".</a:t>
            </a:r>
          </a:p>
          <a:p>
            <a:pPr>
              <a:lnSpc>
                <a:spcPct val="110000"/>
              </a:lnSpc>
              <a:buNone/>
            </a:pPr>
            <a:r>
              <a:rPr lang="id-ID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$("#test").hide() </a:t>
            </a:r>
            <a:r>
              <a:rPr lang="en-US" dirty="0" smtClean="0">
                <a:latin typeface="+mj-lt"/>
              </a:rPr>
              <a:t>- hides the element with id="test".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The Document Ready Event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have noticed that all </a:t>
            </a:r>
            <a:r>
              <a:rPr lang="en-US" dirty="0" err="1" smtClean="0"/>
              <a:t>jQuery</a:t>
            </a:r>
            <a:r>
              <a:rPr lang="en-US" dirty="0" smtClean="0"/>
              <a:t> methods are inside a document ready event: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$(document).ready(function(){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methods go here...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en-US" dirty="0" smtClean="0"/>
              <a:t>This is to prevent any </a:t>
            </a:r>
            <a:r>
              <a:rPr lang="en-US" dirty="0" err="1" smtClean="0"/>
              <a:t>jQuery</a:t>
            </a:r>
            <a:r>
              <a:rPr lang="en-US" dirty="0" smtClean="0"/>
              <a:t> code from running before the document is finished loading (is ready).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 allow you to select and manipulate HTML element(s).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selectors are used to "find" (or select) HTML elements based on their id, classes, types, attributes, values of attributes and much more. It's based on the existing </a:t>
            </a:r>
            <a:r>
              <a:rPr lang="en-US" dirty="0" smtClean="0">
                <a:hlinkClick r:id="rId2"/>
              </a:rPr>
              <a:t>CSS Selectors</a:t>
            </a:r>
            <a:r>
              <a:rPr lang="en-US" dirty="0" smtClean="0"/>
              <a:t>, and in addition, it has some own custom selectors.</a:t>
            </a:r>
          </a:p>
          <a:p>
            <a:r>
              <a:rPr lang="en-US" dirty="0" smtClean="0"/>
              <a:t>All selectors in </a:t>
            </a:r>
            <a:r>
              <a:rPr lang="en-US" dirty="0" err="1" smtClean="0"/>
              <a:t>jQuery</a:t>
            </a:r>
            <a:r>
              <a:rPr lang="en-US" dirty="0" smtClean="0"/>
              <a:t> start with the dollar sign and parentheses: $().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6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1660</TotalTime>
  <Words>1375</Words>
  <Application>Microsoft Office PowerPoint</Application>
  <PresentationFormat>On-screen Show (4:3)</PresentationFormat>
  <Paragraphs>340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Courier New</vt:lpstr>
      <vt:lpstr>Microsoft Sans Serif</vt:lpstr>
      <vt:lpstr>Tahoma</vt:lpstr>
      <vt:lpstr>verdana</vt:lpstr>
      <vt:lpstr>Wingdings</vt:lpstr>
      <vt:lpstr>Wingdings 2</vt:lpstr>
      <vt:lpstr>Equity</vt:lpstr>
      <vt:lpstr>jQuery</vt:lpstr>
      <vt:lpstr>jQuery</vt:lpstr>
      <vt:lpstr>jQuery(cont.)</vt:lpstr>
      <vt:lpstr>Adding jQuery to Your Web Pages</vt:lpstr>
      <vt:lpstr>Downloading jQuery</vt:lpstr>
      <vt:lpstr>jQuery CDN</vt:lpstr>
      <vt:lpstr>jQuery syntax</vt:lpstr>
      <vt:lpstr>The Document Ready Event</vt:lpstr>
      <vt:lpstr>jQuery Selectors</vt:lpstr>
      <vt:lpstr>jQuery Selectors (cont.)</vt:lpstr>
      <vt:lpstr>PowerPoint Presentation</vt:lpstr>
      <vt:lpstr>jQuery Event Methods</vt:lpstr>
      <vt:lpstr>Example of jQuery Event Methods</vt:lpstr>
      <vt:lpstr>jQuery Effects - Hide and Show</vt:lpstr>
      <vt:lpstr>jQuery - Get Content and Attributes</vt:lpstr>
      <vt:lpstr>jQuery - Get Content</vt:lpstr>
      <vt:lpstr>jQuery - Get Attribute</vt:lpstr>
      <vt:lpstr>jQuery - Set Content and Attributes</vt:lpstr>
      <vt:lpstr>jQuery - Set Content</vt:lpstr>
      <vt:lpstr>jQuery - Set Attribute</vt:lpstr>
      <vt:lpstr>jQuery - Ajax</vt:lpstr>
      <vt:lpstr>jQuery load() Method</vt:lpstr>
      <vt:lpstr>PowerPoint Presentation</vt:lpstr>
      <vt:lpstr>Example of jQuery load() Method</vt:lpstr>
      <vt:lpstr>Example of jQuery load() Method</vt:lpstr>
      <vt:lpstr>jQuery $.get() Method</vt:lpstr>
      <vt:lpstr>Example of jQuery $.get() Method</vt:lpstr>
      <vt:lpstr>jQuery $.post() Method</vt:lpstr>
      <vt:lpstr>Example of jQuery $.post() Method</vt:lpstr>
      <vt:lpstr>jQuery $.ajax() Method</vt:lpstr>
      <vt:lpstr>jQuery $.ajax() Method</vt:lpstr>
      <vt:lpstr>PowerPoint Presentation</vt:lpstr>
      <vt:lpstr>Example of jQuery $.ajax() Method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asus</dc:creator>
  <cp:lastModifiedBy>khadijah alaydrus</cp:lastModifiedBy>
  <cp:revision>29</cp:revision>
  <dcterms:created xsi:type="dcterms:W3CDTF">2014-12-09T03:04:56Z</dcterms:created>
  <dcterms:modified xsi:type="dcterms:W3CDTF">2016-11-15T01:05:14Z</dcterms:modified>
</cp:coreProperties>
</file>