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62" r:id="rId2"/>
  </p:sldMasterIdLst>
  <p:notesMasterIdLst>
    <p:notesMasterId r:id="rId44"/>
  </p:notesMasterIdLst>
  <p:handoutMasterIdLst>
    <p:handoutMasterId r:id="rId45"/>
  </p:handoutMasterIdLst>
  <p:sldIdLst>
    <p:sldId id="257" r:id="rId3"/>
    <p:sldId id="295" r:id="rId4"/>
    <p:sldId id="343" r:id="rId5"/>
    <p:sldId id="380" r:id="rId6"/>
    <p:sldId id="296" r:id="rId7"/>
    <p:sldId id="330" r:id="rId8"/>
    <p:sldId id="297" r:id="rId9"/>
    <p:sldId id="322" r:id="rId10"/>
    <p:sldId id="259" r:id="rId11"/>
    <p:sldId id="260" r:id="rId12"/>
    <p:sldId id="334" r:id="rId13"/>
    <p:sldId id="366" r:id="rId14"/>
    <p:sldId id="266" r:id="rId15"/>
    <p:sldId id="264" r:id="rId16"/>
    <p:sldId id="335" r:id="rId17"/>
    <p:sldId id="336" r:id="rId18"/>
    <p:sldId id="353" r:id="rId19"/>
    <p:sldId id="354" r:id="rId20"/>
    <p:sldId id="356" r:id="rId21"/>
    <p:sldId id="357" r:id="rId22"/>
    <p:sldId id="299" r:id="rId23"/>
    <p:sldId id="344" r:id="rId24"/>
    <p:sldId id="365" r:id="rId25"/>
    <p:sldId id="332" r:id="rId26"/>
    <p:sldId id="367" r:id="rId27"/>
    <p:sldId id="329" r:id="rId28"/>
    <p:sldId id="358" r:id="rId29"/>
    <p:sldId id="359" r:id="rId30"/>
    <p:sldId id="360" r:id="rId31"/>
    <p:sldId id="368" r:id="rId32"/>
    <p:sldId id="361" r:id="rId33"/>
    <p:sldId id="381" r:id="rId34"/>
    <p:sldId id="382" r:id="rId35"/>
    <p:sldId id="384" r:id="rId36"/>
    <p:sldId id="385" r:id="rId37"/>
    <p:sldId id="386" r:id="rId38"/>
    <p:sldId id="387" r:id="rId39"/>
    <p:sldId id="350" r:id="rId40"/>
    <p:sldId id="389" r:id="rId41"/>
    <p:sldId id="391" r:id="rId42"/>
    <p:sldId id="293" r:id="rId43"/>
  </p:sldIdLst>
  <p:sldSz cx="9144000" cy="6858000" type="screen4x3"/>
  <p:notesSz cx="6629400" cy="97536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FC3"/>
    <a:srgbClr val="03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400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00100" y="46355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notes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8700" y="844550"/>
            <a:ext cx="45720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7083953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4338" y="306388"/>
            <a:ext cx="2030412" cy="5500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9925" y="306388"/>
            <a:ext cx="5942013" cy="5500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8/4/2009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796086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4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76400"/>
            <a:ext cx="3825875" cy="413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8875" y="1676400"/>
            <a:ext cx="3825875" cy="413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Line 2"/>
          <p:cNvSpPr>
            <a:spLocks noChangeShapeType="1"/>
          </p:cNvSpPr>
          <p:nvPr/>
        </p:nvSpPr>
        <p:spPr bwMode="auto">
          <a:xfrm>
            <a:off x="25400" y="1371600"/>
            <a:ext cx="9118600" cy="4763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69925" y="306388"/>
            <a:ext cx="7804150" cy="917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143" tIns="46738" rIns="95143" bIns="467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76400"/>
            <a:ext cx="7804150" cy="413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143" tIns="46738" rIns="95143" bIns="46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568325" y="6523038"/>
            <a:ext cx="8154988" cy="290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5143" tIns="46738" rIns="95143" bIns="46738">
            <a:spAutoFit/>
          </a:bodyPr>
          <a:lstStyle/>
          <a:p>
            <a:pPr defTabSz="962025"/>
            <a:r>
              <a:rPr lang="en-GB" sz="1300" dirty="0">
                <a:solidFill>
                  <a:schemeClr val="tx2"/>
                </a:solidFill>
              </a:rPr>
              <a:t>©Ian </a:t>
            </a:r>
            <a:r>
              <a:rPr lang="en-GB" sz="1300" dirty="0" err="1">
                <a:solidFill>
                  <a:schemeClr val="tx2"/>
                </a:solidFill>
              </a:rPr>
              <a:t>Sommerville</a:t>
            </a:r>
            <a:r>
              <a:rPr lang="en-GB" sz="1300" dirty="0">
                <a:solidFill>
                  <a:schemeClr val="tx2"/>
                </a:solidFill>
              </a:rPr>
              <a:t> 2006		</a:t>
            </a:r>
            <a:r>
              <a:rPr lang="en-GB" sz="1300" b="1" dirty="0">
                <a:solidFill>
                  <a:schemeClr val="tx2"/>
                </a:solidFill>
              </a:rPr>
              <a:t>Software Engineering, 8th edition. Chapter 7</a:t>
            </a:r>
            <a:r>
              <a:rPr lang="en-GB" sz="1300" dirty="0">
                <a:solidFill>
                  <a:schemeClr val="tx2"/>
                </a:solidFill>
              </a:rPr>
              <a:t>                        Slide  </a:t>
            </a:r>
            <a:fld id="{A63626DA-CEA4-4949-948F-FB2CA04677AE}" type="slidenum">
              <a:rPr lang="en-GB" sz="1300">
                <a:solidFill>
                  <a:schemeClr val="tx2"/>
                </a:solidFill>
              </a:rPr>
              <a:pPr defTabSz="962025"/>
              <a:t>‹#›</a:t>
            </a:fld>
            <a:endParaRPr lang="en-GB" sz="13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dt="0"/>
  <p:txStyles>
    <p:titleStyle>
      <a:lvl1pPr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2pPr>
      <a:lvl3pPr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3pPr>
      <a:lvl4pPr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4pPr>
      <a:lvl5pPr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5pPr>
      <a:lvl6pPr marL="457200"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6pPr>
      <a:lvl7pPr marL="914400"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7pPr>
      <a:lvl8pPr marL="1371600"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8pPr>
      <a:lvl9pPr marL="1828800"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488950" indent="-488950" algn="l" defTabSz="962025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Zapf Dingbats" charset="2"/>
        <a:buChar char="l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1089025" indent="-482600" algn="l" defTabSz="96202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2"/>
          </a:solidFill>
          <a:latin typeface="+mn-lt"/>
          <a:cs typeface="+mn-cs"/>
        </a:defRPr>
      </a:lvl2pPr>
      <a:lvl3pPr marL="1449388" indent="-241300" algn="l" defTabSz="96202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2"/>
          </a:solidFill>
          <a:latin typeface="+mn-lt"/>
          <a:cs typeface="+mn-cs"/>
        </a:defRPr>
      </a:lvl3pPr>
      <a:lvl4pPr marL="1806575" indent="-236538" algn="l" defTabSz="962025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charset="2"/>
        <a:buChar char=""/>
        <a:defRPr sz="2100">
          <a:solidFill>
            <a:schemeClr val="tx2"/>
          </a:solidFill>
          <a:latin typeface="+mn-lt"/>
          <a:cs typeface="+mn-cs"/>
        </a:defRPr>
      </a:lvl4pPr>
      <a:lvl5pPr marL="2170113" indent="-239713" algn="l" defTabSz="96202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  <a:cs typeface="+mn-cs"/>
        </a:defRPr>
      </a:lvl5pPr>
      <a:lvl6pPr marL="2627313" indent="-239713" algn="l" defTabSz="96202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  <a:cs typeface="+mn-cs"/>
        </a:defRPr>
      </a:lvl6pPr>
      <a:lvl7pPr marL="3084513" indent="-239713" algn="l" defTabSz="96202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  <a:cs typeface="+mn-cs"/>
        </a:defRPr>
      </a:lvl7pPr>
      <a:lvl8pPr marL="3541713" indent="-239713" algn="l" defTabSz="96202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  <a:cs typeface="+mn-cs"/>
        </a:defRPr>
      </a:lvl8pPr>
      <a:lvl9pPr marL="3998913" indent="-239713" algn="l" defTabSz="96202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8/4/2009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>
                <a:solidFill>
                  <a:schemeClr val="tx2">
                    <a:shade val="90000"/>
                  </a:schemeClr>
                </a:solidFill>
              </a:rPr>
              <a:t>COMP201 - Software Engineering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/>
              <a:t>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85926"/>
            <a:ext cx="8229600" cy="4538674"/>
          </a:xfrm>
          <a:noFill/>
          <a:ln/>
        </p:spPr>
        <p:txBody>
          <a:bodyPr lIns="90487" tIns="44450" rIns="90487" bIns="44450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To describe the principal requirements engineering activities and their relationships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To introduce techniques for </a:t>
            </a:r>
            <a:r>
              <a:rPr lang="en-GB" sz="2800" dirty="0">
                <a:solidFill>
                  <a:schemeClr val="accent4"/>
                </a:solidFill>
              </a:rPr>
              <a:t>requirements elicitation and analysis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To describe </a:t>
            </a:r>
            <a:r>
              <a:rPr lang="en-GB" sz="2800" dirty="0">
                <a:solidFill>
                  <a:schemeClr val="accent4"/>
                </a:solidFill>
              </a:rPr>
              <a:t>requirements validation </a:t>
            </a:r>
            <a:r>
              <a:rPr lang="en-GB" sz="2800" dirty="0"/>
              <a:t>and the role of requirements reviews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To discuss the role of </a:t>
            </a:r>
            <a:r>
              <a:rPr lang="en-GB" sz="2800" dirty="0">
                <a:solidFill>
                  <a:schemeClr val="accent4"/>
                </a:solidFill>
              </a:rPr>
              <a:t>requirements management </a:t>
            </a:r>
            <a:r>
              <a:rPr lang="en-GB" sz="2800" dirty="0"/>
              <a:t>in support of other requirements engineering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35868"/>
            <a:ext cx="8458200" cy="1104900"/>
          </a:xfrm>
          <a:noFill/>
          <a:ln/>
        </p:spPr>
        <p:txBody>
          <a:bodyPr lIns="90487" tIns="44450" rIns="90487" bIns="44450" anchor="b">
            <a:normAutofit/>
          </a:bodyPr>
          <a:lstStyle/>
          <a:p>
            <a:r>
              <a:rPr lang="en-GB" dirty="0"/>
              <a:t>Problems of Requirements Analysis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16144"/>
            <a:ext cx="8568952" cy="4389120"/>
          </a:xfrm>
          <a:noFill/>
          <a:ln/>
        </p:spPr>
        <p:txBody>
          <a:bodyPr lIns="90487" tIns="44450" rIns="90487" bIns="44450">
            <a:noAutofit/>
          </a:bodyPr>
          <a:lstStyle/>
          <a:p>
            <a:r>
              <a:rPr lang="en-GB" dirty="0"/>
              <a:t>Stakeholders don’t know what they really want.</a:t>
            </a:r>
          </a:p>
          <a:p>
            <a:r>
              <a:rPr lang="en-GB" dirty="0"/>
              <a:t>Stakeholders express requirements in their own terms.</a:t>
            </a:r>
          </a:p>
          <a:p>
            <a:r>
              <a:rPr lang="en-GB" dirty="0"/>
              <a:t>Different stakeholders may have conflicting requirements</a:t>
            </a:r>
          </a:p>
          <a:p>
            <a:pPr lvl="1"/>
            <a:r>
              <a:rPr lang="en-GB" dirty="0"/>
              <a:t>Example, staff </a:t>
            </a:r>
            <a:r>
              <a:rPr lang="en-GB" dirty="0">
                <a:sym typeface="Wingdings" pitchFamily="2" charset="2"/>
              </a:rPr>
              <a:t> easy of use, management  highest security</a:t>
            </a:r>
          </a:p>
          <a:p>
            <a:pPr lvl="1"/>
            <a:r>
              <a:rPr lang="en-GB" dirty="0">
                <a:sym typeface="Wingdings" pitchFamily="2" charset="2"/>
              </a:rPr>
              <a:t>Patients  change appointments easily, management  plan staff resourcing, reduce costs</a:t>
            </a:r>
            <a:endParaRPr lang="en-GB" dirty="0"/>
          </a:p>
          <a:p>
            <a:r>
              <a:rPr lang="en-GB" dirty="0"/>
              <a:t>Organisational and political factors may influence the system requirements  (Data protection)</a:t>
            </a:r>
          </a:p>
          <a:p>
            <a:r>
              <a:rPr lang="en-GB" dirty="0"/>
              <a:t>The requirements change during the analysis process. New stakeholders may emerge and the business environment 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Discovery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Requirements discovery </a:t>
            </a:r>
            <a:r>
              <a:rPr lang="en-US" dirty="0"/>
              <a:t>is the process of </a:t>
            </a:r>
            <a:r>
              <a:rPr lang="en-US" dirty="0">
                <a:solidFill>
                  <a:schemeClr val="accent2"/>
                </a:solidFill>
              </a:rPr>
              <a:t>gathering information </a:t>
            </a:r>
            <a:r>
              <a:rPr lang="en-US" dirty="0"/>
              <a:t>about the proposed and existing systems and distilling the user and system requirements from this information.</a:t>
            </a:r>
          </a:p>
          <a:p>
            <a:r>
              <a:rPr lang="en-US" dirty="0"/>
              <a:t>Sources of information include documentation, system stakeholders and the specifications of similar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the real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Requirements often come from</a:t>
            </a:r>
          </a:p>
          <a:p>
            <a:pPr lvl="1"/>
            <a:r>
              <a:rPr lang="en-GB" dirty="0"/>
              <a:t>Copying /modifying the requirements of other systems</a:t>
            </a:r>
          </a:p>
          <a:p>
            <a:pPr lvl="1"/>
            <a:r>
              <a:rPr lang="en-GB" dirty="0"/>
              <a:t>Copying and fixing the requirements of a legacy system</a:t>
            </a:r>
          </a:p>
          <a:p>
            <a:pPr lvl="1"/>
            <a:r>
              <a:rPr lang="en-GB" dirty="0"/>
              <a:t>Looking at what competitors do and improve on it</a:t>
            </a:r>
          </a:p>
          <a:p>
            <a:r>
              <a:rPr lang="en-GB" dirty="0"/>
              <a:t>Prototyping</a:t>
            </a:r>
          </a:p>
          <a:p>
            <a:pPr lvl="1"/>
            <a:r>
              <a:rPr lang="en-GB" dirty="0"/>
              <a:t>A lot of requirements are discovered by prototyping, so the initial requirements are often very thin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93360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 dirty="0"/>
              <a:t>Example - ATM Stakeholders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GB" sz="2400"/>
              <a:t>Bank customers</a:t>
            </a:r>
          </a:p>
          <a:p>
            <a:pPr>
              <a:lnSpc>
                <a:spcPct val="90000"/>
              </a:lnSpc>
            </a:pPr>
            <a:r>
              <a:rPr lang="en-GB" sz="2400"/>
              <a:t>Representatives of other banks</a:t>
            </a:r>
          </a:p>
          <a:p>
            <a:pPr>
              <a:lnSpc>
                <a:spcPct val="90000"/>
              </a:lnSpc>
            </a:pPr>
            <a:r>
              <a:rPr lang="en-GB" sz="2400"/>
              <a:t>Bank managers</a:t>
            </a:r>
          </a:p>
          <a:p>
            <a:pPr>
              <a:lnSpc>
                <a:spcPct val="90000"/>
              </a:lnSpc>
            </a:pPr>
            <a:r>
              <a:rPr lang="en-GB" sz="2400"/>
              <a:t>Counter staff</a:t>
            </a:r>
          </a:p>
          <a:p>
            <a:pPr>
              <a:lnSpc>
                <a:spcPct val="90000"/>
              </a:lnSpc>
            </a:pPr>
            <a:r>
              <a:rPr lang="en-GB" sz="2400"/>
              <a:t>Database administrators </a:t>
            </a:r>
          </a:p>
          <a:p>
            <a:pPr>
              <a:lnSpc>
                <a:spcPct val="90000"/>
              </a:lnSpc>
            </a:pPr>
            <a:r>
              <a:rPr lang="en-GB" sz="2400"/>
              <a:t>Security managers</a:t>
            </a:r>
          </a:p>
          <a:p>
            <a:pPr>
              <a:lnSpc>
                <a:spcPct val="90000"/>
              </a:lnSpc>
            </a:pPr>
            <a:r>
              <a:rPr lang="en-GB" sz="2400"/>
              <a:t>Marketing department</a:t>
            </a:r>
          </a:p>
          <a:p>
            <a:pPr>
              <a:lnSpc>
                <a:spcPct val="90000"/>
              </a:lnSpc>
            </a:pPr>
            <a:r>
              <a:rPr lang="en-GB" sz="2400"/>
              <a:t>Hardware and software maintenance engineers</a:t>
            </a:r>
          </a:p>
          <a:p>
            <a:pPr>
              <a:lnSpc>
                <a:spcPct val="90000"/>
              </a:lnSpc>
            </a:pPr>
            <a:r>
              <a:rPr lang="en-GB" sz="2400"/>
              <a:t>Banking regulators</a:t>
            </a:r>
          </a:p>
          <a:p>
            <a:pPr>
              <a:lnSpc>
                <a:spcPct val="90000"/>
              </a:lnSpc>
            </a:pPr>
            <a:endParaRPr lang="en-GB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/>
              <a:t>Viewpoints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b="1" dirty="0">
                <a:solidFill>
                  <a:schemeClr val="accent3"/>
                </a:solidFill>
              </a:rPr>
              <a:t>Viewpoints</a:t>
            </a:r>
            <a:r>
              <a:rPr lang="en-GB" dirty="0"/>
              <a:t> are a way of structuring the requirements to represent the perspectives of different stakeholders. Stakeholders may be classified under different viewpoints.</a:t>
            </a:r>
          </a:p>
          <a:p>
            <a:r>
              <a:rPr lang="en-GB" dirty="0"/>
              <a:t>This multi-perspective analysis is important as there is no single correct way to analyse system requirements.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Viewpoint Identification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We may identify viewpoints using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Providers and receivers of system services;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Systems that interact directly with the system being specified;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Regulations and standards;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Sources of business and non-functional requirements.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Engineers who have to develop and maintain the system;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Marketing and other business viewpoints.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Interviewing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 formal or informal interviewing, the RE team puts questions to stakeholders about the system that they use and the system to be developed.</a:t>
            </a:r>
          </a:p>
          <a:p>
            <a:pPr>
              <a:lnSpc>
                <a:spcPct val="90000"/>
              </a:lnSpc>
            </a:pPr>
            <a:r>
              <a:rPr lang="en-US" dirty="0"/>
              <a:t>There are two types of interview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Closed interviews </a:t>
            </a:r>
            <a:r>
              <a:rPr lang="en-US" dirty="0"/>
              <a:t>where a pre-defined set of questions are answered.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Open interviews </a:t>
            </a:r>
            <a:r>
              <a:rPr lang="en-US" dirty="0"/>
              <a:t>where there is no pre-defined agenda and a range of issues are explored with stakeholders.</a:t>
            </a:r>
          </a:p>
          <a:p>
            <a:pPr>
              <a:lnSpc>
                <a:spcPct val="90000"/>
              </a:lnSpc>
            </a:pPr>
            <a:r>
              <a:rPr lang="en-US" dirty="0"/>
              <a:t>Ideally, interviewers should be open-minded, willing to listen to stakeholders and should not have pre-conceived ideas.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 dirty="0"/>
              <a:t>Ethnography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>
            <a:normAutofit/>
          </a:bodyPr>
          <a:lstStyle/>
          <a:p>
            <a:r>
              <a:rPr lang="en-GB" dirty="0"/>
              <a:t>In </a:t>
            </a:r>
            <a:r>
              <a:rPr lang="en-GB" dirty="0">
                <a:solidFill>
                  <a:schemeClr val="accent3"/>
                </a:solidFill>
              </a:rPr>
              <a:t>ethnography</a:t>
            </a:r>
            <a:r>
              <a:rPr lang="en-GB" dirty="0"/>
              <a:t>, a social scientist spends a considerable amount of time observing and analysing how people </a:t>
            </a:r>
            <a:r>
              <a:rPr lang="en-GB" b="1" dirty="0"/>
              <a:t>actually work</a:t>
            </a:r>
            <a:r>
              <a:rPr lang="en-GB" dirty="0"/>
              <a:t>.</a:t>
            </a:r>
          </a:p>
          <a:p>
            <a:r>
              <a:rPr lang="en-GB" dirty="0"/>
              <a:t>People do not have to explain or articulate their work.</a:t>
            </a:r>
          </a:p>
          <a:p>
            <a:r>
              <a:rPr lang="en-GB" dirty="0"/>
              <a:t>Social and organisational factors of importance may be observed.</a:t>
            </a:r>
          </a:p>
          <a:p>
            <a:r>
              <a:rPr lang="en-GB" dirty="0"/>
              <a:t>Ethnographic studies have shown that work is usually richer and more complex than suggested by simple system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 dirty="0"/>
              <a:t>Focused Ethnography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GB" dirty="0"/>
              <a:t>Developed in a project studying the air traffic control process</a:t>
            </a:r>
          </a:p>
          <a:p>
            <a:pPr>
              <a:lnSpc>
                <a:spcPct val="90000"/>
              </a:lnSpc>
            </a:pPr>
            <a:r>
              <a:rPr lang="en-GB" dirty="0"/>
              <a:t>Combines </a:t>
            </a:r>
            <a:r>
              <a:rPr lang="en-GB" dirty="0">
                <a:solidFill>
                  <a:schemeClr val="accent3"/>
                </a:solidFill>
              </a:rPr>
              <a:t>ethnography</a:t>
            </a:r>
            <a:r>
              <a:rPr lang="en-GB" dirty="0"/>
              <a:t> with </a:t>
            </a:r>
            <a:r>
              <a:rPr lang="en-GB" dirty="0">
                <a:solidFill>
                  <a:schemeClr val="accent3"/>
                </a:solidFill>
              </a:rPr>
              <a:t>prototyping</a:t>
            </a:r>
          </a:p>
          <a:p>
            <a:pPr>
              <a:lnSpc>
                <a:spcPct val="90000"/>
              </a:lnSpc>
            </a:pPr>
            <a:r>
              <a:rPr lang="en-GB" dirty="0"/>
              <a:t>Prototype development results in unanswered questions which focus the ethnographic analysis.</a:t>
            </a:r>
          </a:p>
          <a:p>
            <a:pPr>
              <a:lnSpc>
                <a:spcPct val="90000"/>
              </a:lnSpc>
            </a:pPr>
            <a:r>
              <a:rPr lang="en-GB" dirty="0"/>
              <a:t>The problem with ethnography is that it studies existing practices which may have some historical basis which is no longer relevant.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 of Ethnography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Requirements that are derived from the way that people actually work rather than the way in which process definitions suggest that they ought to work.</a:t>
            </a:r>
          </a:p>
          <a:p>
            <a:pPr lvl="1"/>
            <a:r>
              <a:rPr lang="en-GB" dirty="0"/>
              <a:t>People may have “short cuts” or use their previous knowledge and experience to better perform their role which may not be evident.</a:t>
            </a:r>
          </a:p>
          <a:p>
            <a:r>
              <a:rPr lang="en-GB" b="1" dirty="0">
                <a:solidFill>
                  <a:schemeClr val="accent2"/>
                </a:solidFill>
              </a:rPr>
              <a:t>As an example</a:t>
            </a:r>
            <a:r>
              <a:rPr lang="en-GB" dirty="0"/>
              <a:t>, an air traffic controller may switch off a conflict alert alarm detecting flight intersections. Their strategy is to ensure these planes are moved apart before problems arise and the alarms can distract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Requirements Engineering Processes</a:t>
            </a:r>
            <a:endParaRPr lang="en-GB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43050"/>
            <a:ext cx="8229600" cy="4681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The processes used for requirements engineering vary widely depending on the application domain, the people involved and the organisation developing the requirements.</a:t>
            </a:r>
          </a:p>
          <a:p>
            <a:pPr>
              <a:lnSpc>
                <a:spcPct val="90000"/>
              </a:lnSpc>
            </a:pPr>
            <a:r>
              <a:rPr lang="en-GB" dirty="0"/>
              <a:t>However, there are a number of generic activities common to all processes which we look at today.</a:t>
            </a:r>
          </a:p>
          <a:p>
            <a:pPr>
              <a:lnSpc>
                <a:spcPct val="90000"/>
              </a:lnSpc>
            </a:pPr>
            <a:r>
              <a:rPr lang="en-GB" dirty="0"/>
              <a:t>The goal of this stage of the software engineering process is to help create and maintain a </a:t>
            </a:r>
            <a:r>
              <a:rPr lang="en-GB" dirty="0">
                <a:solidFill>
                  <a:schemeClr val="accent4"/>
                </a:solidFill>
              </a:rPr>
              <a:t>system requirements document</a:t>
            </a:r>
            <a:r>
              <a:rPr lang="en-GB" dirty="0"/>
              <a:t>.</a:t>
            </a:r>
          </a:p>
          <a:p>
            <a:pPr>
              <a:lnSpc>
                <a:spcPct val="90000"/>
              </a:lnSpc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 of Ethnography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Requirements that are derived from cooperation and awareness of other people’s activities.</a:t>
            </a:r>
          </a:p>
          <a:p>
            <a:pPr lvl="1"/>
            <a:r>
              <a:rPr lang="en-GB" dirty="0"/>
              <a:t>People do not work in isolation and may share information and use dialogue with colleagues to inform decisions.</a:t>
            </a:r>
          </a:p>
          <a:p>
            <a:r>
              <a:rPr lang="en-GB" b="1" dirty="0">
                <a:solidFill>
                  <a:schemeClr val="accent2"/>
                </a:solidFill>
              </a:rPr>
              <a:t>Using the previous scenario</a:t>
            </a:r>
            <a:r>
              <a:rPr lang="en-GB" dirty="0"/>
              <a:t>, air traffic controllers may use awareness of colleagues work to predict the number of aircraft entering their sector and thus require some visibility of adjacent sector.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4488"/>
            <a:ext cx="8229600" cy="4610112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accent3"/>
                </a:solidFill>
              </a:rPr>
              <a:t>Use-Cases</a:t>
            </a:r>
            <a:r>
              <a:rPr lang="en-GB" dirty="0"/>
              <a:t> are a scenario based technique in the Unified </a:t>
            </a:r>
            <a:r>
              <a:rPr lang="en-GB" dirty="0" err="1"/>
              <a:t>Modeling</a:t>
            </a:r>
            <a:r>
              <a:rPr lang="en-GB" dirty="0"/>
              <a:t> Language (UML) which identify the </a:t>
            </a:r>
            <a:r>
              <a:rPr lang="en-GB" b="1" dirty="0"/>
              <a:t>actors</a:t>
            </a:r>
            <a:r>
              <a:rPr lang="en-GB" dirty="0"/>
              <a:t> in an interaction and which describe the interaction itself.</a:t>
            </a:r>
          </a:p>
          <a:p>
            <a:r>
              <a:rPr lang="en-GB" dirty="0"/>
              <a:t>A set of use-cases should describe all possible interactions with the system.</a:t>
            </a:r>
          </a:p>
          <a:p>
            <a:r>
              <a:rPr lang="en-GB" dirty="0">
                <a:solidFill>
                  <a:schemeClr val="accent3"/>
                </a:solidFill>
              </a:rPr>
              <a:t>Sequence diagrams </a:t>
            </a:r>
            <a:r>
              <a:rPr lang="en-GB" dirty="0"/>
              <a:t>may be used to add detail to use-cases by showing the sequence of event processing in the system (we shall study sequence diagrams later).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935480"/>
            <a:ext cx="8572560" cy="4493916"/>
          </a:xfrm>
        </p:spPr>
        <p:txBody>
          <a:bodyPr>
            <a:normAutofit/>
          </a:bodyPr>
          <a:lstStyle/>
          <a:p>
            <a:r>
              <a:rPr lang="en-GB" dirty="0"/>
              <a:t>In a </a:t>
            </a:r>
            <a:r>
              <a:rPr lang="en-GB" dirty="0">
                <a:solidFill>
                  <a:schemeClr val="accent3"/>
                </a:solidFill>
              </a:rPr>
              <a:t>use-case diagram</a:t>
            </a:r>
            <a:r>
              <a:rPr lang="en-GB" dirty="0"/>
              <a:t>, an </a:t>
            </a:r>
            <a:r>
              <a:rPr lang="en-GB" b="1" dirty="0">
                <a:solidFill>
                  <a:schemeClr val="accent2"/>
                </a:solidFill>
              </a:rPr>
              <a:t>actor</a:t>
            </a:r>
            <a:r>
              <a:rPr lang="en-GB" dirty="0"/>
              <a:t> is a user of the system (i.e. Something external to the system; can be human or non-human) acting in a particular role.</a:t>
            </a:r>
          </a:p>
          <a:p>
            <a:r>
              <a:rPr lang="en-GB" dirty="0"/>
              <a:t>A </a:t>
            </a:r>
            <a:r>
              <a:rPr lang="en-GB" b="1" dirty="0">
                <a:solidFill>
                  <a:schemeClr val="accent2"/>
                </a:solidFill>
              </a:rPr>
              <a:t>use-case</a:t>
            </a:r>
            <a:r>
              <a:rPr lang="en-GB" dirty="0"/>
              <a:t> is a task which the </a:t>
            </a:r>
            <a:r>
              <a:rPr lang="en-GB" b="1" dirty="0">
                <a:solidFill>
                  <a:schemeClr val="accent2"/>
                </a:solidFill>
              </a:rPr>
              <a:t>actor</a:t>
            </a:r>
            <a:r>
              <a:rPr lang="en-GB" dirty="0"/>
              <a:t> needs to perform with the help of the system, e.g., find details of a book or print a copy of a receipt in a bookshop.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389120"/>
          </a:xfrm>
        </p:spPr>
        <p:txBody>
          <a:bodyPr/>
          <a:lstStyle/>
          <a:p>
            <a:r>
              <a:rPr lang="en-GB" b="1" dirty="0"/>
              <a:t>The details of each use case should also be documented by a use case description: </a:t>
            </a:r>
            <a:r>
              <a:rPr lang="en-GB" dirty="0"/>
              <a:t>E.g.,</a:t>
            </a:r>
          </a:p>
          <a:p>
            <a:pPr lvl="1"/>
            <a:r>
              <a:rPr lang="en-GB" b="1" dirty="0">
                <a:solidFill>
                  <a:schemeClr val="accent3"/>
                </a:solidFill>
              </a:rPr>
              <a:t>Print receipt</a:t>
            </a:r>
            <a:r>
              <a:rPr lang="en-GB" dirty="0">
                <a:solidFill>
                  <a:schemeClr val="accent3"/>
                </a:solidFill>
              </a:rPr>
              <a:t> </a:t>
            </a:r>
            <a:r>
              <a:rPr lang="en-GB" dirty="0"/>
              <a:t>– A customer has paid for an item via a valid payment method. The till should print a receipt indicating the current date and time, the price, the payment type and the member of staff who dealt with the sale.</a:t>
            </a:r>
          </a:p>
          <a:p>
            <a:pPr lvl="2"/>
            <a:r>
              <a:rPr lang="en-GB" sz="2400" b="1" dirty="0"/>
              <a:t>[Alternate Case] </a:t>
            </a:r>
            <a:r>
              <a:rPr lang="en-GB" sz="2400" dirty="0"/>
              <a:t>– No print paper available – Print out “Please enter new till paper” to the cashier’s terminal. Try to print again after 10 seconds.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6" name="TextBox 5"/>
          <p:cNvSpPr txBox="1"/>
          <p:nvPr/>
        </p:nvSpPr>
        <p:spPr>
          <a:xfrm>
            <a:off x="2071670" y="5643578"/>
            <a:ext cx="6357982" cy="646331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/>
              <a:t>An alternate case here is something that could potentially go wrong and denotes a different course of action.</a:t>
            </a: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rot="16200000" flipV="1">
            <a:off x="4089794" y="4482710"/>
            <a:ext cx="357190" cy="1964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Article Printing Use-Case</a:t>
            </a:r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685800" y="2286000"/>
            <a:ext cx="7696200" cy="3352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sx="101000" sy="101000" algn="tl" rotWithShape="0">
              <a:prstClr val="black">
                <a:alpha val="67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pic>
        <p:nvPicPr>
          <p:cNvPr id="8499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3000372"/>
            <a:ext cx="6019800" cy="208915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4480" y="1643050"/>
            <a:ext cx="88517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Actor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8" y="1714488"/>
            <a:ext cx="126989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Use case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1702261" y="2545562"/>
            <a:ext cx="895657" cy="13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 rot="16200000" flipH="1">
            <a:off x="5798968" y="2727143"/>
            <a:ext cx="1109973" cy="7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ATM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Actors</a:t>
            </a:r>
          </a:p>
          <a:p>
            <a:pPr lvl="1"/>
            <a:r>
              <a:rPr lang="en-GB" dirty="0"/>
              <a:t>Customers</a:t>
            </a:r>
          </a:p>
          <a:p>
            <a:pPr lvl="1"/>
            <a:r>
              <a:rPr lang="en-GB" dirty="0"/>
              <a:t>Bank staff</a:t>
            </a:r>
          </a:p>
          <a:p>
            <a:pPr lvl="1"/>
            <a:r>
              <a:rPr lang="en-GB" dirty="0"/>
              <a:t>ATM service engineer</a:t>
            </a:r>
          </a:p>
          <a:p>
            <a:r>
              <a:rPr lang="en-GB" dirty="0"/>
              <a:t>Use cases</a:t>
            </a:r>
          </a:p>
          <a:p>
            <a:pPr lvl="1"/>
            <a:r>
              <a:rPr lang="en-GB" dirty="0"/>
              <a:t>Withdraw cash</a:t>
            </a:r>
          </a:p>
          <a:p>
            <a:pPr lvl="1"/>
            <a:r>
              <a:rPr lang="en-GB" dirty="0"/>
              <a:t>Check balance</a:t>
            </a:r>
          </a:p>
          <a:p>
            <a:pPr lvl="1"/>
            <a:r>
              <a:rPr lang="en-GB" dirty="0"/>
              <a:t>Add cash to machine</a:t>
            </a:r>
          </a:p>
          <a:p>
            <a:pPr lvl="1"/>
            <a:r>
              <a:rPr lang="en-GB" dirty="0"/>
              <a:t>Check security video recording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75250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ATM Use Case Diagram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26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24024"/>
            <a:ext cx="6048672" cy="463688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Advanced Use Case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draw a box (with a label) around a set of use cases to denote the system boundary, as on the previous slide (“library system”).</a:t>
            </a:r>
          </a:p>
          <a:p>
            <a:r>
              <a:rPr lang="en-GB" b="1" dirty="0">
                <a:solidFill>
                  <a:schemeClr val="accent3"/>
                </a:solidFill>
              </a:rPr>
              <a:t>Inheritance</a:t>
            </a:r>
            <a:r>
              <a:rPr lang="en-GB" dirty="0"/>
              <a:t> can be used between actors to show that all use cases of one actor are available to the other: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C9D3-3A4B-42A1-A51C-1F97B528EF21}" type="slidenum">
              <a:rPr lang="en-GB" smtClean="0"/>
              <a:pPr/>
              <a:t>27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grpSp>
        <p:nvGrpSpPr>
          <p:cNvPr id="6" name="Group 23"/>
          <p:cNvGrpSpPr/>
          <p:nvPr/>
        </p:nvGrpSpPr>
        <p:grpSpPr>
          <a:xfrm>
            <a:off x="4906256" y="4497348"/>
            <a:ext cx="314633" cy="851406"/>
            <a:chOff x="3215148" y="4143380"/>
            <a:chExt cx="521110" cy="1254529"/>
          </a:xfrm>
        </p:grpSpPr>
        <p:sp>
          <p:nvSpPr>
            <p:cNvPr id="25" name="Oval 24"/>
            <p:cNvSpPr/>
            <p:nvPr/>
          </p:nvSpPr>
          <p:spPr>
            <a:xfrm>
              <a:off x="3286116" y="4143380"/>
              <a:ext cx="357190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/>
            <p:cNvCxnSpPr>
              <a:stCxn id="25" idx="4"/>
            </p:cNvCxnSpPr>
            <p:nvPr/>
          </p:nvCxnSpPr>
          <p:spPr>
            <a:xfrm rot="16200000" flipH="1">
              <a:off x="3176396" y="4788885"/>
              <a:ext cx="582707" cy="607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3200400" y="5098026"/>
              <a:ext cx="294968" cy="26547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3441290" y="5102941"/>
              <a:ext cx="314633" cy="2753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234813" y="4729316"/>
              <a:ext cx="47194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5"/>
          <p:cNvGrpSpPr/>
          <p:nvPr/>
        </p:nvGrpSpPr>
        <p:grpSpPr>
          <a:xfrm>
            <a:off x="2984049" y="4512096"/>
            <a:ext cx="314633" cy="851406"/>
            <a:chOff x="3215148" y="4143380"/>
            <a:chExt cx="521110" cy="1254529"/>
          </a:xfrm>
        </p:grpSpPr>
        <p:sp>
          <p:nvSpPr>
            <p:cNvPr id="37" name="Oval 36"/>
            <p:cNvSpPr/>
            <p:nvPr/>
          </p:nvSpPr>
          <p:spPr>
            <a:xfrm>
              <a:off x="3286116" y="4143380"/>
              <a:ext cx="357190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Straight Connector 37"/>
            <p:cNvCxnSpPr>
              <a:stCxn id="37" idx="4"/>
            </p:cNvCxnSpPr>
            <p:nvPr/>
          </p:nvCxnSpPr>
          <p:spPr>
            <a:xfrm rot="16200000" flipH="1">
              <a:off x="3176396" y="4788885"/>
              <a:ext cx="582707" cy="607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3200400" y="5098026"/>
              <a:ext cx="294968" cy="26547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3441290" y="5102941"/>
              <a:ext cx="314633" cy="2753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234813" y="4729316"/>
              <a:ext cx="47194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536682" y="5535566"/>
            <a:ext cx="124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Bank Staff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99992" y="5545399"/>
            <a:ext cx="190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Customer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3539571" y="4778486"/>
            <a:ext cx="1140542" cy="226140"/>
            <a:chOff x="1936955" y="4984958"/>
            <a:chExt cx="1140542" cy="226140"/>
          </a:xfrm>
        </p:grpSpPr>
        <p:sp>
          <p:nvSpPr>
            <p:cNvPr id="46" name="Isosceles Triangle 45"/>
            <p:cNvSpPr/>
            <p:nvPr/>
          </p:nvSpPr>
          <p:spPr>
            <a:xfrm rot="5400000">
              <a:off x="2861189" y="4994789"/>
              <a:ext cx="226140" cy="206477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Straight Connector 47"/>
            <p:cNvCxnSpPr>
              <a:stCxn id="46" idx="3"/>
            </p:cNvCxnSpPr>
            <p:nvPr/>
          </p:nvCxnSpPr>
          <p:spPr>
            <a:xfrm rot="10800000" flipV="1">
              <a:off x="1936955" y="5098028"/>
              <a:ext cx="934066" cy="49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Include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8000"/>
            <a:ext cx="8229600" cy="4389120"/>
          </a:xfrm>
        </p:spPr>
        <p:txBody>
          <a:bodyPr/>
          <a:lstStyle/>
          <a:p>
            <a:r>
              <a:rPr lang="en-GB" dirty="0"/>
              <a:t>If several use cases include, as part of their functionality, another use case, we have a special way to show this in a use-case diagram with an </a:t>
            </a:r>
            <a:r>
              <a:rPr lang="en-GB" b="1" dirty="0">
                <a:solidFill>
                  <a:schemeClr val="accent3"/>
                </a:solidFill>
              </a:rPr>
              <a:t>&lt;&lt;include&gt;&gt; </a:t>
            </a:r>
            <a:r>
              <a:rPr lang="en-GB" dirty="0"/>
              <a:t>relation.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284983"/>
            <a:ext cx="7920880" cy="263181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96086"/>
          </a:xfrm>
        </p:spPr>
        <p:txBody>
          <a:bodyPr/>
          <a:lstStyle/>
          <a:p>
            <a:r>
              <a:rPr lang="en-GB" dirty="0"/>
              <a:t>Extend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89120"/>
          </a:xfrm>
        </p:spPr>
        <p:txBody>
          <a:bodyPr/>
          <a:lstStyle/>
          <a:p>
            <a:r>
              <a:rPr lang="en-GB" dirty="0"/>
              <a:t>If a use-case has two or more significantly different  outcomes, we can show this by </a:t>
            </a:r>
            <a:r>
              <a:rPr lang="en-GB" b="1" dirty="0">
                <a:solidFill>
                  <a:schemeClr val="accent3"/>
                </a:solidFill>
              </a:rPr>
              <a:t>extending</a:t>
            </a:r>
            <a:r>
              <a:rPr lang="en-GB" dirty="0"/>
              <a:t> the use case to a </a:t>
            </a:r>
            <a:r>
              <a:rPr lang="en-GB" dirty="0">
                <a:solidFill>
                  <a:schemeClr val="accent3"/>
                </a:solidFill>
              </a:rPr>
              <a:t>main use case </a:t>
            </a:r>
            <a:r>
              <a:rPr lang="en-GB" dirty="0"/>
              <a:t>and one or more </a:t>
            </a:r>
            <a:r>
              <a:rPr lang="en-GB" dirty="0">
                <a:solidFill>
                  <a:schemeClr val="accent3"/>
                </a:solidFill>
              </a:rPr>
              <a:t>subsidiary cases</a:t>
            </a:r>
            <a:r>
              <a:rPr lang="en-GB" dirty="0"/>
              <a:t>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996952"/>
            <a:ext cx="8753668" cy="25922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Engineering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3"/>
                </a:solidFill>
              </a:rPr>
              <a:t>1. Requirements elicitation</a:t>
            </a:r>
            <a:r>
              <a:rPr lang="en-GB" dirty="0"/>
              <a:t>;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What services do the end-users require of the system?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3"/>
                </a:solidFill>
              </a:rPr>
              <a:t>2. Requirements analysis</a:t>
            </a:r>
            <a:r>
              <a:rPr lang="en-GB" dirty="0"/>
              <a:t>;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How do we classify, prioritise and negotiate requirements?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3"/>
                </a:solidFill>
              </a:rPr>
              <a:t>3. Requirements validation</a:t>
            </a:r>
            <a:r>
              <a:rPr lang="en-GB" dirty="0"/>
              <a:t>;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Does the proposed system do what the users require?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3"/>
                </a:solidFill>
              </a:rPr>
              <a:t>4. Requirements management</a:t>
            </a:r>
            <a:r>
              <a:rPr lang="en-GB" dirty="0"/>
              <a:t>.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How do we manage the (sometimes inevitable) changes to the requirements document?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Include</a:t>
            </a:r>
          </a:p>
          <a:p>
            <a:pPr lvl="1"/>
            <a:r>
              <a:rPr lang="en-GB" dirty="0"/>
              <a:t>When the other use case is always part of the main use case</a:t>
            </a:r>
          </a:p>
          <a:p>
            <a:r>
              <a:rPr lang="en-GB" dirty="0"/>
              <a:t>Extend</a:t>
            </a:r>
          </a:p>
          <a:p>
            <a:pPr lvl="1"/>
            <a:r>
              <a:rPr lang="en-GB" dirty="0"/>
              <a:t>When the other use case, sometime is needed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28944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Word on Extend/Include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Note the directions of the arrows in the previous two slides, they are different for each (according to whether a use case “includes” another, or “extends” it).</a:t>
            </a:r>
          </a:p>
          <a:p>
            <a:r>
              <a:rPr lang="en-GB" dirty="0"/>
              <a:t>One of the benefits of UML diagrams is their simplicity and that they can be shown to and worked through with, customers.</a:t>
            </a:r>
          </a:p>
          <a:p>
            <a:r>
              <a:rPr lang="en-GB" dirty="0"/>
              <a:t>This is to some extent lost by using more advanced features like “include” and “extend” relations; they should thus be used with care.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C9D3-3A4B-42A1-A51C-1F97B528EF21}" type="slidenum">
              <a:rPr lang="en-GB" smtClean="0"/>
              <a:pPr/>
              <a:t>31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6650"/>
            <a:ext cx="8229600" cy="796086"/>
          </a:xfrm>
        </p:spPr>
        <p:txBody>
          <a:bodyPr/>
          <a:lstStyle/>
          <a:p>
            <a:r>
              <a:rPr lang="en-GB" dirty="0"/>
              <a:t>Full use case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4096"/>
            <a:ext cx="8229600" cy="4389120"/>
          </a:xfrm>
        </p:spPr>
        <p:txBody>
          <a:bodyPr>
            <a:noAutofit/>
          </a:bodyPr>
          <a:lstStyle/>
          <a:p>
            <a:r>
              <a:rPr lang="en-GB" sz="1800" dirty="0"/>
              <a:t>ID</a:t>
            </a:r>
          </a:p>
          <a:p>
            <a:pPr lvl="1"/>
            <a:r>
              <a:rPr lang="en-GB" sz="1600" dirty="0"/>
              <a:t>Short ID  (useful for diagrams and reference)</a:t>
            </a:r>
          </a:p>
          <a:p>
            <a:r>
              <a:rPr lang="en-GB" sz="1800" dirty="0"/>
              <a:t>Name</a:t>
            </a:r>
          </a:p>
          <a:p>
            <a:pPr lvl="1"/>
            <a:r>
              <a:rPr lang="en-GB" sz="1600" dirty="0"/>
              <a:t>Full name</a:t>
            </a:r>
          </a:p>
          <a:p>
            <a:r>
              <a:rPr lang="en-GB" sz="1800" dirty="0"/>
              <a:t>Description</a:t>
            </a:r>
          </a:p>
          <a:p>
            <a:pPr lvl="1"/>
            <a:r>
              <a:rPr lang="en-GB" sz="1600" dirty="0"/>
              <a:t>Full description</a:t>
            </a:r>
          </a:p>
          <a:p>
            <a:r>
              <a:rPr lang="en-GB" sz="1800" dirty="0"/>
              <a:t>Pre-condition</a:t>
            </a:r>
          </a:p>
          <a:p>
            <a:pPr lvl="1"/>
            <a:r>
              <a:rPr lang="en-GB" sz="1600" dirty="0"/>
              <a:t>What must be true before the use case can proceed</a:t>
            </a:r>
          </a:p>
          <a:p>
            <a:r>
              <a:rPr lang="en-GB" sz="1800" dirty="0"/>
              <a:t>Event flow</a:t>
            </a:r>
          </a:p>
          <a:p>
            <a:pPr lvl="1"/>
            <a:r>
              <a:rPr lang="en-GB" sz="1600" dirty="0"/>
              <a:t>Flow of behaviour that makes up this use case</a:t>
            </a:r>
          </a:p>
          <a:p>
            <a:r>
              <a:rPr lang="en-GB" sz="1800" dirty="0"/>
              <a:t>Post-condition</a:t>
            </a:r>
          </a:p>
          <a:p>
            <a:pPr lvl="1"/>
            <a:r>
              <a:rPr lang="en-GB" sz="1600" dirty="0"/>
              <a:t>What should be true if the use case successfully completes</a:t>
            </a:r>
          </a:p>
          <a:p>
            <a:r>
              <a:rPr lang="en-GB" sz="1800" dirty="0"/>
              <a:t>Includes</a:t>
            </a:r>
          </a:p>
          <a:p>
            <a:pPr lvl="1"/>
            <a:r>
              <a:rPr lang="en-GB" sz="1600" dirty="0"/>
              <a:t>What other use cases are used</a:t>
            </a:r>
          </a:p>
          <a:p>
            <a:r>
              <a:rPr lang="en-GB" sz="1800" dirty="0"/>
              <a:t>Extensions</a:t>
            </a:r>
          </a:p>
          <a:p>
            <a:pPr lvl="1"/>
            <a:r>
              <a:rPr lang="en-GB" sz="1600" dirty="0"/>
              <a:t>Optional behaviour</a:t>
            </a:r>
          </a:p>
          <a:p>
            <a:r>
              <a:rPr lang="en-GB" sz="1800" dirty="0"/>
              <a:t>Triggers</a:t>
            </a:r>
          </a:p>
          <a:p>
            <a:pPr lvl="1"/>
            <a:r>
              <a:rPr lang="en-GB" sz="1600" dirty="0"/>
              <a:t>What makes this use case happen</a:t>
            </a:r>
          </a:p>
          <a:p>
            <a:pPr lvl="1"/>
            <a:endParaRPr lang="en-GB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03607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Notes about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They do NOT describe internal behaviour</a:t>
            </a:r>
          </a:p>
          <a:p>
            <a:r>
              <a:rPr lang="en-GB" dirty="0"/>
              <a:t>Must describe behaviour with external Actors</a:t>
            </a:r>
          </a:p>
          <a:p>
            <a:r>
              <a:rPr lang="en-GB" dirty="0"/>
              <a:t>But external Actor can be</a:t>
            </a:r>
          </a:p>
          <a:p>
            <a:pPr lvl="1"/>
            <a:r>
              <a:rPr lang="en-GB" dirty="0"/>
              <a:t>External system (e.g.  </a:t>
            </a:r>
            <a:r>
              <a:rPr lang="en-GB" dirty="0" err="1"/>
              <a:t>Paypal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External hardware (e.g. smoke detector fire alarm)</a:t>
            </a:r>
          </a:p>
          <a:p>
            <a:pPr lvl="1"/>
            <a:r>
              <a:rPr lang="en-GB" dirty="0"/>
              <a:t>External agency (e.g. Police, fire brigade)</a:t>
            </a:r>
          </a:p>
          <a:p>
            <a:r>
              <a:rPr lang="en-GB" dirty="0"/>
              <a:t>So Use cases are always systems EXTERNAL behaviour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44259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ATM use case descriptions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34</a:t>
            </a:fld>
            <a:endParaRPr kumimoji="0"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27200" y="28495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727200" y="28495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083785"/>
              </p:ext>
            </p:extLst>
          </p:nvPr>
        </p:nvGraphicFramePr>
        <p:xfrm>
          <a:off x="755576" y="1700810"/>
          <a:ext cx="7632848" cy="43204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35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7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605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ID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UC1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05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Name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Withdraw cash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211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Description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Bank customer withdraws cash from machine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05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Pre-condition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ATM in service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05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Pre-condition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ATM has sufficient cash stock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1634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Event flow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1. Include Use case 2 “Authenticate customer”</a:t>
                      </a: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 2. Choose quick cash or enter exact amount</a:t>
                      </a: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 3. Choose receipt option</a:t>
                      </a: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 4. Take cash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605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Extension points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Use case 4 “Balance too low”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605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Triggers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278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ATM use cases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7591733"/>
              </p:ext>
            </p:extLst>
          </p:nvPr>
        </p:nvGraphicFramePr>
        <p:xfrm>
          <a:off x="683568" y="1772814"/>
          <a:ext cx="7848872" cy="43204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3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606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ID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UC2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Name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Authenticate customer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212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Description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Bank customer withdraws cash from machine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Pre-condition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ATM in service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4423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Event flow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1. If user already authenticated exit from user case.</a:t>
                      </a: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2. User enters card and PIN number</a:t>
                      </a: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3. User re-enters PIN if PIN incorrect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212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Extension points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Use case 5 “Card stolen”</a:t>
                      </a: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Use case 6 “PIN entry failure”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7212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Triggers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Authenticated service requested and user not authenticated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Post-condition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User is authenticated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35</a:t>
            </a:fld>
            <a:endParaRPr kumimoji="0"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27200" y="28495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5107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ATM use cases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67897"/>
              </p:ext>
            </p:extLst>
          </p:nvPr>
        </p:nvGraphicFramePr>
        <p:xfrm>
          <a:off x="755576" y="1628798"/>
          <a:ext cx="7920880" cy="44644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79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0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423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ID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UC3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423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Name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Check balance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846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Description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Bank customer retrieves a balance on their account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423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Pre-condition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ATM in service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0269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Event flow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1. Include Use case 2 “Authenticate customer”</a:t>
                      </a: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2. Choose onscreen or paper balance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846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Extension points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Use case 5 “Card stolen”</a:t>
                      </a: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Use case 6 “PIN entry failure”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6846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Triggers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Authenticated service requested and user not authenticated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423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Post-condition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36</a:t>
            </a:fld>
            <a:endParaRPr kumimoji="0"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27200" y="29416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812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ATM use cases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45255"/>
              </p:ext>
            </p:extLst>
          </p:nvPr>
        </p:nvGraphicFramePr>
        <p:xfrm>
          <a:off x="611560" y="1916832"/>
          <a:ext cx="8064896" cy="4104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5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2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132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ID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UC4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Name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Balance too low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265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Description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Bank customer cannot make cash withdrawal due to low balance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Pre-condition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265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Event flow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1. Customer chooses smaller amount or cancels transaction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Extension points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6265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Triggers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Cash chosen greater than available balance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Post-condition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37</a:t>
            </a:fld>
            <a:endParaRPr kumimoji="0"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27200" y="3124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8614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 dirty="0"/>
              <a:t>Requirements Checking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sz="2400" dirty="0">
                <a:solidFill>
                  <a:schemeClr val="accent3"/>
                </a:solidFill>
              </a:rPr>
              <a:t>Validity</a:t>
            </a:r>
            <a:r>
              <a:rPr lang="en-GB" sz="2400" dirty="0"/>
              <a:t>. Does the system provide the functions which best support the customer’s needs?</a:t>
            </a:r>
          </a:p>
          <a:p>
            <a:r>
              <a:rPr lang="en-GB" sz="2400" dirty="0">
                <a:solidFill>
                  <a:schemeClr val="accent3"/>
                </a:solidFill>
              </a:rPr>
              <a:t>Consistency</a:t>
            </a:r>
            <a:r>
              <a:rPr lang="en-GB" sz="2400" dirty="0"/>
              <a:t>. Are there any requirements conflicts?</a:t>
            </a:r>
          </a:p>
          <a:p>
            <a:r>
              <a:rPr lang="en-GB" sz="2400" dirty="0">
                <a:solidFill>
                  <a:schemeClr val="accent3"/>
                </a:solidFill>
              </a:rPr>
              <a:t>Completeness</a:t>
            </a:r>
            <a:r>
              <a:rPr lang="en-GB" sz="2400" dirty="0"/>
              <a:t>. Are all functions required by the customer included?</a:t>
            </a:r>
          </a:p>
          <a:p>
            <a:r>
              <a:rPr lang="en-GB" sz="2400" dirty="0">
                <a:solidFill>
                  <a:schemeClr val="accent3"/>
                </a:solidFill>
              </a:rPr>
              <a:t>Realism</a:t>
            </a:r>
            <a:r>
              <a:rPr lang="en-GB" sz="2400" dirty="0"/>
              <a:t>. Can the requirements be implemented given available budget and technology?</a:t>
            </a:r>
          </a:p>
          <a:p>
            <a:r>
              <a:rPr lang="en-GB" sz="2400" dirty="0">
                <a:solidFill>
                  <a:schemeClr val="accent3"/>
                </a:solidFill>
              </a:rPr>
              <a:t>Verifiability</a:t>
            </a:r>
            <a:r>
              <a:rPr lang="en-GB" sz="2400" dirty="0"/>
              <a:t>. Can the requirements be checked?</a:t>
            </a:r>
          </a:p>
          <a:p>
            <a:pPr lvl="1"/>
            <a:r>
              <a:rPr lang="en-GB" sz="2200" dirty="0"/>
              <a:t>This reduces the potential for disputes between customers and contractors and a set of tests should be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38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96086"/>
          </a:xfrm>
        </p:spPr>
        <p:txBody>
          <a:bodyPr/>
          <a:lstStyle/>
          <a:p>
            <a:r>
              <a:rPr lang="en-GB" dirty="0"/>
              <a:t>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160"/>
            <a:ext cx="8229600" cy="4749160"/>
          </a:xfrm>
        </p:spPr>
        <p:txBody>
          <a:bodyPr>
            <a:normAutofit fontScale="92500"/>
          </a:bodyPr>
          <a:lstStyle/>
          <a:p>
            <a:r>
              <a:rPr lang="en-GB" dirty="0"/>
              <a:t>There are effectively test cases running in a given situation</a:t>
            </a:r>
          </a:p>
          <a:p>
            <a:r>
              <a:rPr lang="en-GB" dirty="0"/>
              <a:t> So for example:</a:t>
            </a:r>
          </a:p>
          <a:p>
            <a:pPr lvl="1"/>
            <a:r>
              <a:rPr lang="en-GB" dirty="0"/>
              <a:t>Try and withdraw cash with stolen credit card</a:t>
            </a:r>
          </a:p>
          <a:p>
            <a:pPr lvl="1"/>
            <a:r>
              <a:rPr lang="en-GB" dirty="0"/>
              <a:t>Try and withdraw cash but machine has low cash stock</a:t>
            </a:r>
          </a:p>
          <a:p>
            <a:pPr lvl="1"/>
            <a:r>
              <a:rPr lang="en-GB" dirty="0"/>
              <a:t>Withdraw cash with card number 3456123245677</a:t>
            </a:r>
          </a:p>
          <a:p>
            <a:pPr lvl="1"/>
            <a:r>
              <a:rPr lang="en-GB" dirty="0"/>
              <a:t>Etc.</a:t>
            </a:r>
          </a:p>
          <a:p>
            <a:r>
              <a:rPr lang="en-GB" dirty="0"/>
              <a:t>Scenarios are very important as they</a:t>
            </a:r>
          </a:p>
          <a:p>
            <a:pPr lvl="1"/>
            <a:r>
              <a:rPr lang="en-GB" dirty="0"/>
              <a:t>Show the developer by example what will happen given certain conditions</a:t>
            </a:r>
          </a:p>
          <a:p>
            <a:pPr lvl="1"/>
            <a:r>
              <a:rPr lang="en-GB" dirty="0"/>
              <a:t>They can be used as a basis to test the software</a:t>
            </a:r>
          </a:p>
          <a:p>
            <a:pPr lvl="1"/>
            <a:r>
              <a:rPr lang="en-GB" dirty="0"/>
              <a:t>Make things very clear and reduce ambiguity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2288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2674"/>
            <a:ext cx="8229600" cy="796086"/>
          </a:xfrm>
        </p:spPr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160"/>
            <a:ext cx="8229600" cy="43891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Patient records system</a:t>
            </a:r>
          </a:p>
          <a:p>
            <a:pPr marL="0" indent="0">
              <a:buNone/>
            </a:pPr>
            <a:r>
              <a:rPr lang="en-GB" b="1" dirty="0"/>
              <a:t>(Elicitation)  </a:t>
            </a:r>
            <a:r>
              <a:rPr lang="en-GB" dirty="0"/>
              <a:t>1.	Talk to patients, doctors, nurses, receptionists, managers to find out</a:t>
            </a:r>
          </a:p>
          <a:p>
            <a:pPr marL="393192" lvl="1" indent="0">
              <a:buNone/>
            </a:pPr>
            <a:r>
              <a:rPr lang="en-GB" dirty="0"/>
              <a:t>Current system practise, legal restrictions DPA, problems with current system, needs for improvement, security issues, costs</a:t>
            </a:r>
          </a:p>
          <a:p>
            <a:pPr marL="0" indent="0">
              <a:buNone/>
            </a:pPr>
            <a:r>
              <a:rPr lang="en-GB" b="1" dirty="0"/>
              <a:t>(Elicitation)</a:t>
            </a:r>
            <a:r>
              <a:rPr lang="en-GB" dirty="0"/>
              <a:t> 2.	Develop draft documentation and review what is most important, what will it cost, what is the timescale, is new hardware required</a:t>
            </a:r>
          </a:p>
          <a:p>
            <a:pPr marL="0" indent="0">
              <a:buNone/>
            </a:pPr>
            <a:r>
              <a:rPr lang="en-GB" b="1" dirty="0"/>
              <a:t>(Validation)</a:t>
            </a:r>
            <a:r>
              <a:rPr lang="en-GB" dirty="0"/>
              <a:t> 3.	Send requirements  to end users. Present them with Q&amp;A. Go back to step 1, discuss requirements again</a:t>
            </a:r>
          </a:p>
          <a:p>
            <a:pPr marL="0" indent="0">
              <a:buNone/>
            </a:pPr>
            <a:r>
              <a:rPr lang="en-GB" b="1" dirty="0"/>
              <a:t>(Management)</a:t>
            </a:r>
            <a:r>
              <a:rPr lang="en-GB" dirty="0"/>
              <a:t> 4.	Have a yearly review of requirements between all stakeholders. Have a system of reviewing the cost and </a:t>
            </a:r>
            <a:r>
              <a:rPr lang="en-GB" dirty="0" err="1"/>
              <a:t>feasability</a:t>
            </a:r>
            <a:r>
              <a:rPr lang="en-GB" dirty="0"/>
              <a:t> of change to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983041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Cucumber in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Gives simple and clear notation to write specification</a:t>
            </a:r>
          </a:p>
          <a:p>
            <a:r>
              <a:rPr lang="en-GB" dirty="0"/>
              <a:t>Analysts/test team and even customers can learn Gherkin and develop feature files</a:t>
            </a:r>
          </a:p>
          <a:p>
            <a:r>
              <a:rPr lang="en-GB" dirty="0"/>
              <a:t>Step files are produced by development team</a:t>
            </a:r>
          </a:p>
          <a:p>
            <a:r>
              <a:rPr lang="en-GB" dirty="0"/>
              <a:t>Test data can be changed later Without changing test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985836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 dirty="0"/>
              <a:t>Lecture Key Points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GB" dirty="0"/>
              <a:t>The </a:t>
            </a:r>
            <a:r>
              <a:rPr lang="en-GB" dirty="0">
                <a:solidFill>
                  <a:schemeClr val="accent2"/>
                </a:solidFill>
              </a:rPr>
              <a:t>requirements engineering process </a:t>
            </a:r>
            <a:r>
              <a:rPr lang="en-GB" dirty="0"/>
              <a:t>includes a feasibility study, requirements elicitation and analysis, requirements specification and requirements management.</a:t>
            </a:r>
          </a:p>
          <a:p>
            <a:pPr>
              <a:lnSpc>
                <a:spcPct val="90000"/>
              </a:lnSpc>
            </a:pPr>
            <a:r>
              <a:rPr lang="en-GB" dirty="0"/>
              <a:t>The </a:t>
            </a:r>
            <a:r>
              <a:rPr lang="en-GB" dirty="0">
                <a:solidFill>
                  <a:schemeClr val="accent2"/>
                </a:solidFill>
              </a:rPr>
              <a:t>requirements elicitation and analysis </a:t>
            </a:r>
            <a:r>
              <a:rPr lang="en-GB" dirty="0"/>
              <a:t>stage is iterative and  involves domain understanding, requirements collection, classification, structuring,  prioritisation and validation.</a:t>
            </a:r>
          </a:p>
          <a:p>
            <a:pPr>
              <a:lnSpc>
                <a:spcPct val="90000"/>
              </a:lnSpc>
            </a:pPr>
            <a:r>
              <a:rPr lang="en-GB" dirty="0"/>
              <a:t>Systems have multiple stakeholders with different requirements</a:t>
            </a:r>
          </a:p>
          <a:p>
            <a:pPr>
              <a:lnSpc>
                <a:spcPct val="90000"/>
              </a:lnSpc>
            </a:pPr>
            <a:r>
              <a:rPr lang="en-GB" dirty="0"/>
              <a:t>Security for most systems is a core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41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738214" y="1676400"/>
            <a:ext cx="7620000" cy="4495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sx="101000" sy="101000" algn="tl" rotWithShape="0">
              <a:prstClr val="black">
                <a:alpha val="53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The Requirements Engineering Process</a:t>
            </a:r>
            <a:endParaRPr lang="en-GB" sz="4400" dirty="0"/>
          </a:p>
        </p:txBody>
      </p:sp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9602" y="1785925"/>
            <a:ext cx="6657108" cy="4287825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Engineering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328642" y="1643050"/>
            <a:ext cx="8458200" cy="464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sx="101000" sy="101000" algn="tl" rotWithShape="0">
              <a:prstClr val="black">
                <a:alpha val="51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pic>
        <p:nvPicPr>
          <p:cNvPr id="829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4522" y="1681138"/>
            <a:ext cx="5715040" cy="4615124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Feasibility Studies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85926"/>
            <a:ext cx="8229600" cy="4389120"/>
          </a:xfrm>
        </p:spPr>
        <p:txBody>
          <a:bodyPr>
            <a:normAutofit/>
          </a:bodyPr>
          <a:lstStyle/>
          <a:p>
            <a:r>
              <a:rPr lang="en-GB" sz="2400" dirty="0"/>
              <a:t>A </a:t>
            </a:r>
            <a:r>
              <a:rPr lang="en-GB" sz="2400" dirty="0">
                <a:solidFill>
                  <a:schemeClr val="accent3"/>
                </a:solidFill>
              </a:rPr>
              <a:t>feasibility study </a:t>
            </a:r>
            <a:r>
              <a:rPr lang="en-GB" sz="2400" dirty="0"/>
              <a:t>decides whether or not the proposed system is worthwhile.</a:t>
            </a:r>
          </a:p>
          <a:p>
            <a:r>
              <a:rPr lang="en-GB" sz="2400" dirty="0"/>
              <a:t>A short focused study that checks</a:t>
            </a:r>
          </a:p>
          <a:p>
            <a:pPr lvl="1"/>
            <a:r>
              <a:rPr lang="en-GB" dirty="0"/>
              <a:t>If the system contributes to organisational objectives;</a:t>
            </a:r>
          </a:p>
          <a:p>
            <a:pPr lvl="1"/>
            <a:r>
              <a:rPr lang="en-GB" dirty="0"/>
              <a:t>If the system can be engineered using current technology and within budget;</a:t>
            </a:r>
          </a:p>
          <a:p>
            <a:pPr lvl="1"/>
            <a:r>
              <a:rPr lang="en-GB" dirty="0"/>
              <a:t>If the system can be integrated with other systems that are used.</a:t>
            </a:r>
          </a:p>
          <a:p>
            <a:pPr lvl="1"/>
            <a:r>
              <a:rPr lang="en-GB" dirty="0"/>
              <a:t>Is there a simpler way of doing this (buy in software and customize)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Feasibility Study Implementation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Based on information assessment (what is required), information collection and report writing.</a:t>
            </a:r>
          </a:p>
          <a:p>
            <a:r>
              <a:rPr lang="en-GB" sz="2800" dirty="0"/>
              <a:t>Questions for people in the organisation</a:t>
            </a:r>
          </a:p>
          <a:p>
            <a:pPr lvl="1"/>
            <a:r>
              <a:rPr lang="en-GB" dirty="0"/>
              <a:t>What if the system wasn’t implemented?</a:t>
            </a:r>
          </a:p>
          <a:p>
            <a:pPr lvl="1"/>
            <a:r>
              <a:rPr lang="en-GB" dirty="0"/>
              <a:t>What are current process problems?</a:t>
            </a:r>
          </a:p>
          <a:p>
            <a:pPr lvl="1"/>
            <a:r>
              <a:rPr lang="en-GB" dirty="0"/>
              <a:t>How will the proposed system help?</a:t>
            </a:r>
          </a:p>
          <a:p>
            <a:pPr lvl="1"/>
            <a:r>
              <a:rPr lang="en-GB" dirty="0"/>
              <a:t>What will be the integration problems?</a:t>
            </a:r>
          </a:p>
          <a:p>
            <a:pPr lvl="1"/>
            <a:r>
              <a:rPr lang="en-GB" dirty="0"/>
              <a:t>Is new technology needed? What skills?</a:t>
            </a:r>
          </a:p>
          <a:p>
            <a:pPr lvl="1"/>
            <a:r>
              <a:rPr lang="en-GB" dirty="0"/>
              <a:t>What facilities must be supported by the proposed system?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 dirty="0"/>
              <a:t>Elicitation and Analysis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>
            <a:normAutofit/>
          </a:bodyPr>
          <a:lstStyle/>
          <a:p>
            <a:r>
              <a:rPr lang="en-GB" sz="2800" dirty="0"/>
              <a:t>Sometimes called </a:t>
            </a:r>
            <a:r>
              <a:rPr lang="en-GB" sz="2800" dirty="0">
                <a:solidFill>
                  <a:schemeClr val="accent3"/>
                </a:solidFill>
              </a:rPr>
              <a:t>requirements elicitation </a:t>
            </a:r>
            <a:r>
              <a:rPr lang="en-GB" sz="2800" dirty="0"/>
              <a:t>or requirements discovery.</a:t>
            </a:r>
          </a:p>
          <a:p>
            <a:r>
              <a:rPr lang="en-GB" sz="2800" dirty="0"/>
              <a:t>Involves technical staff working with customers to find out about the </a:t>
            </a:r>
            <a:r>
              <a:rPr lang="en-GB" sz="2800" b="1" dirty="0"/>
              <a:t>application domain</a:t>
            </a:r>
            <a:r>
              <a:rPr lang="en-GB" sz="2800" dirty="0"/>
              <a:t>, </a:t>
            </a:r>
            <a:r>
              <a:rPr lang="en-GB" sz="2800" b="1" dirty="0"/>
              <a:t>the services that the system should provide</a:t>
            </a:r>
            <a:r>
              <a:rPr lang="en-GB" sz="2800" dirty="0"/>
              <a:t> and the </a:t>
            </a:r>
            <a:r>
              <a:rPr lang="en-GB" sz="2800" b="1" dirty="0"/>
              <a:t>system’s operational constraints</a:t>
            </a:r>
            <a:r>
              <a:rPr lang="en-GB" sz="2800" dirty="0"/>
              <a:t>.</a:t>
            </a:r>
          </a:p>
          <a:p>
            <a:r>
              <a:rPr lang="en-GB" sz="2800" dirty="0"/>
              <a:t>May involve end-users, managers, engineers involved in maintenance, domain experts, trade unions, etc. These are called </a:t>
            </a:r>
            <a:r>
              <a:rPr lang="en-GB" sz="2800" i="1" dirty="0"/>
              <a:t>stakeholders.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0273710133_design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0273710133_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0273710133_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73710133_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73710133_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73710133_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73710133_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73710133_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73710133_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low">
  <a:themeElements>
    <a:clrScheme name="Custom 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1F1F33"/>
      </a:accent1>
      <a:accent2>
        <a:srgbClr val="B54703"/>
      </a:accent2>
      <a:accent3>
        <a:srgbClr val="CE0202"/>
      </a:accent3>
      <a:accent4>
        <a:srgbClr val="C4652D"/>
      </a:accent4>
      <a:accent5>
        <a:srgbClr val="8B5D3D"/>
      </a:accent5>
      <a:accent6>
        <a:srgbClr val="3F6E8C"/>
      </a:accent6>
      <a:hlink>
        <a:srgbClr val="E0EFF1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1360</TotalTime>
  <Pages>39</Pages>
  <Words>2562</Words>
  <Application>Microsoft Office PowerPoint</Application>
  <PresentationFormat>On-screen Show (4:3)</PresentationFormat>
  <Paragraphs>363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Calibri</vt:lpstr>
      <vt:lpstr>Impact</vt:lpstr>
      <vt:lpstr>Monotype Sorts</vt:lpstr>
      <vt:lpstr>Times</vt:lpstr>
      <vt:lpstr>Times New Roman</vt:lpstr>
      <vt:lpstr>Wingdings 2</vt:lpstr>
      <vt:lpstr>Zapf Dingbats</vt:lpstr>
      <vt:lpstr>0273710133_design</vt:lpstr>
      <vt:lpstr>Flow</vt:lpstr>
      <vt:lpstr>Objectives</vt:lpstr>
      <vt:lpstr>Requirements Engineering Processes</vt:lpstr>
      <vt:lpstr>Requirements Engineering Processes</vt:lpstr>
      <vt:lpstr>Example</vt:lpstr>
      <vt:lpstr>The Requirements Engineering Process</vt:lpstr>
      <vt:lpstr>Requirements Engineering</vt:lpstr>
      <vt:lpstr>Feasibility Studies</vt:lpstr>
      <vt:lpstr>Feasibility Study Implementation</vt:lpstr>
      <vt:lpstr>Elicitation and Analysis</vt:lpstr>
      <vt:lpstr>Problems of Requirements Analysis</vt:lpstr>
      <vt:lpstr>Requirements Discovery</vt:lpstr>
      <vt:lpstr>In the real world</vt:lpstr>
      <vt:lpstr>Example - ATM Stakeholders</vt:lpstr>
      <vt:lpstr>Viewpoints</vt:lpstr>
      <vt:lpstr>Viewpoint Identification</vt:lpstr>
      <vt:lpstr>Interviewing</vt:lpstr>
      <vt:lpstr>Ethnography</vt:lpstr>
      <vt:lpstr>Focused Ethnography</vt:lpstr>
      <vt:lpstr>Scope of Ethnography</vt:lpstr>
      <vt:lpstr>Scope of Ethnography</vt:lpstr>
      <vt:lpstr>Use Cases</vt:lpstr>
      <vt:lpstr>Use Cases</vt:lpstr>
      <vt:lpstr>Use Cases</vt:lpstr>
      <vt:lpstr>Example - Article Printing Use-Case</vt:lpstr>
      <vt:lpstr>ATM machine</vt:lpstr>
      <vt:lpstr>Example - ATM Use Case Diagram</vt:lpstr>
      <vt:lpstr>Advanced Use Case Diagrams</vt:lpstr>
      <vt:lpstr>Include Relations</vt:lpstr>
      <vt:lpstr>Extend Relations</vt:lpstr>
      <vt:lpstr>In summary</vt:lpstr>
      <vt:lpstr>A Word on Extend/Include</vt:lpstr>
      <vt:lpstr>Full use case template</vt:lpstr>
      <vt:lpstr>Notes about use cases</vt:lpstr>
      <vt:lpstr>ATM use case descriptions</vt:lpstr>
      <vt:lpstr>ATM use cases</vt:lpstr>
      <vt:lpstr>ATM use cases</vt:lpstr>
      <vt:lpstr>ATM use cases</vt:lpstr>
      <vt:lpstr>Requirements Checking</vt:lpstr>
      <vt:lpstr>Scenarios</vt:lpstr>
      <vt:lpstr>Cucumber in summary</vt:lpstr>
      <vt:lpstr>Lecture 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Engineering Processes</dc:title>
  <dc:creator>Sebastian Coope</dc:creator>
  <cp:lastModifiedBy>Dinar Mutiara Kusumo Nugraheni</cp:lastModifiedBy>
  <cp:revision>127</cp:revision>
  <cp:lastPrinted>2009-04-22T19:24:48Z</cp:lastPrinted>
  <dcterms:created xsi:type="dcterms:W3CDTF">1995-12-27T10:52:51Z</dcterms:created>
  <dcterms:modified xsi:type="dcterms:W3CDTF">2020-09-02T22:23:40Z</dcterms:modified>
</cp:coreProperties>
</file>