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88" r:id="rId4"/>
    <p:sldId id="289" r:id="rId5"/>
    <p:sldId id="287" r:id="rId6"/>
    <p:sldId id="290" r:id="rId7"/>
    <p:sldId id="258" r:id="rId8"/>
    <p:sldId id="260" r:id="rId9"/>
    <p:sldId id="261" r:id="rId10"/>
    <p:sldId id="286" r:id="rId11"/>
    <p:sldId id="273" r:id="rId12"/>
    <p:sldId id="274" r:id="rId13"/>
    <p:sldId id="280" r:id="rId14"/>
    <p:sldId id="262" r:id="rId15"/>
    <p:sldId id="268" r:id="rId16"/>
    <p:sldId id="269" r:id="rId17"/>
    <p:sldId id="263" r:id="rId18"/>
    <p:sldId id="264" r:id="rId19"/>
    <p:sldId id="272" r:id="rId20"/>
    <p:sldId id="275" r:id="rId21"/>
    <p:sldId id="291" r:id="rId22"/>
    <p:sldId id="292" r:id="rId23"/>
    <p:sldId id="293" r:id="rId24"/>
    <p:sldId id="294" r:id="rId25"/>
    <p:sldId id="295" r:id="rId26"/>
    <p:sldId id="270" r:id="rId27"/>
    <p:sldId id="276" r:id="rId28"/>
    <p:sldId id="277" r:id="rId29"/>
    <p:sldId id="278" r:id="rId30"/>
    <p:sldId id="271" r:id="rId31"/>
    <p:sldId id="281" r:id="rId32"/>
    <p:sldId id="285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9E10-EC8E-4393-AA25-F085634BDB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628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695D-8EA7-4B73-9B2B-099BB9A4DA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88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6B49-18CF-4B7A-AFC6-DA2A52ABF9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561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D69EC96-BD2B-437C-A74B-768EFC153F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CAF8C39-F274-41C6-B598-9DB764BBB3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255455C-B6B8-4336-80BC-13EED9C9E4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5F067-68D5-4AD6-8BEC-15037A2442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210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86B88D57-C912-43E5-A6E5-D26E41B72A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E7438CAB-417F-4634-8599-BB4DDDEB1C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4D7E296B-6572-4662-BD09-78F52AD620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5764D8-1074-4D7C-9CD7-FB87BF5ED2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16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ECFE-7106-48CE-A912-8EEEAD53230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1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0737-0B8B-4EB8-8471-16EDFA6ED64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05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6703-9EF9-4D4F-9E13-C4935F33162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83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F809-BAEB-414C-8530-4A42E484A4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696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A01A2-950E-4844-8E38-1EAEEB19613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488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408D1-52A8-4DAC-A81E-41A01FCB2AE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935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E425-874E-4A60-97DE-47A4FD95836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586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39FE-FEE7-4CCC-9D2E-F422A40C6FF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714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38051-BE42-4C2C-9AAA-AEAD07E65BF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883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jpeg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DFCBFCD0-5C00-43E8-A60E-5745668BB2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533401"/>
            <a:ext cx="8382000" cy="175259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err="1"/>
              <a:t>Pendahuluan</a:t>
            </a:r>
            <a:r>
              <a:rPr lang="en-US" altLang="en-US" sz="3200" dirty="0"/>
              <a:t/>
            </a:r>
            <a:br>
              <a:rPr lang="en-US" altLang="en-US" sz="3200" dirty="0"/>
            </a:br>
            <a:r>
              <a:rPr lang="en-US" altLang="en-US" sz="3200" dirty="0" err="1"/>
              <a:t>Metode</a:t>
            </a:r>
            <a:r>
              <a:rPr lang="en-US" altLang="en-US" sz="3200" dirty="0"/>
              <a:t> </a:t>
            </a:r>
            <a:r>
              <a:rPr lang="en-US" altLang="en-US" sz="3200" dirty="0" err="1" smtClean="0"/>
              <a:t>Numerik</a:t>
            </a:r>
            <a:endParaRPr lang="en-US" altLang="en-US" sz="3200" dirty="0"/>
          </a:p>
        </p:txBody>
      </p:sp>
      <p:sp>
        <p:nvSpPr>
          <p:cNvPr id="8195" name="Subtitle 5">
            <a:extLst>
              <a:ext uri="{FF2B5EF4-FFF2-40B4-BE49-F238E27FC236}">
                <a16:creationId xmlns:a16="http://schemas.microsoft.com/office/drawing/2014/main" xmlns="" id="{DA99BAD1-C341-44E6-98B8-53D9F7F88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2971800"/>
            <a:ext cx="6400800" cy="16002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MIK 1624205</a:t>
            </a:r>
            <a:r>
              <a:rPr lang="en-US" sz="28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( 3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sks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)</a:t>
            </a:r>
          </a:p>
          <a:p>
            <a:pPr lvl="0"/>
            <a:r>
              <a:rPr lang="en-US" sz="1800" dirty="0" err="1"/>
              <a:t>Priyo</a:t>
            </a:r>
            <a:r>
              <a:rPr lang="en-US" sz="1800" dirty="0"/>
              <a:t> </a:t>
            </a:r>
            <a:r>
              <a:rPr lang="en-US" sz="1800" dirty="0" err="1"/>
              <a:t>Sidik</a:t>
            </a:r>
            <a:r>
              <a:rPr lang="en-US" sz="1800" dirty="0"/>
              <a:t> </a:t>
            </a:r>
            <a:r>
              <a:rPr lang="en-US" sz="1800" dirty="0" err="1"/>
              <a:t>Sasongko</a:t>
            </a:r>
            <a:r>
              <a:rPr lang="id-ID" sz="1800" dirty="0"/>
              <a:t>, S.Si, M.Kom.</a:t>
            </a:r>
            <a:endParaRPr lang="en-US" sz="1800" dirty="0"/>
          </a:p>
          <a:p>
            <a:pPr lvl="0"/>
            <a:r>
              <a:rPr lang="en-US" dirty="0" err="1" smtClean="0"/>
              <a:t>Prajanto</a:t>
            </a:r>
            <a:r>
              <a:rPr lang="en-US" dirty="0" smtClean="0"/>
              <a:t> </a:t>
            </a:r>
            <a:r>
              <a:rPr lang="en-US" dirty="0" err="1"/>
              <a:t>Wahyu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M.Kom</a:t>
            </a:r>
            <a:r>
              <a:rPr lang="en-US" dirty="0"/>
              <a:t>.</a:t>
            </a:r>
          </a:p>
          <a:p>
            <a:pPr lvl="0"/>
            <a:r>
              <a:rPr lang="en-US" dirty="0" smtClean="0"/>
              <a:t>Etna </a:t>
            </a:r>
            <a:r>
              <a:rPr lang="en-US" dirty="0" err="1"/>
              <a:t>Vianita</a:t>
            </a:r>
            <a:r>
              <a:rPr lang="en-US" dirty="0"/>
              <a:t>, </a:t>
            </a:r>
            <a:r>
              <a:rPr lang="en-US" dirty="0" err="1"/>
              <a:t>S.Mat</a:t>
            </a:r>
            <a:r>
              <a:rPr lang="en-US" dirty="0"/>
              <a:t>., </a:t>
            </a:r>
            <a:r>
              <a:rPr lang="en-US" dirty="0" err="1"/>
              <a:t>M.Mat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457200"/>
            <a:ext cx="693420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Metode</a:t>
            </a:r>
            <a:r>
              <a:rPr lang="en-US" b="1" dirty="0"/>
              <a:t> </a:t>
            </a:r>
            <a:r>
              <a:rPr lang="en-US" b="1" dirty="0" err="1"/>
              <a:t>Numerik</a:t>
            </a:r>
            <a:r>
              <a:rPr lang="en-US" b="1" dirty="0"/>
              <a:t>: </a:t>
            </a:r>
          </a:p>
          <a:p>
            <a:pPr marL="622300" indent="-622300"/>
            <a:r>
              <a:rPr lang="en-US" dirty="0"/>
              <a:t>   </a:t>
            </a:r>
            <a:r>
              <a:rPr lang="en-US" dirty="0" smtClean="0"/>
              <a:t>    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 smtClean="0"/>
              <a:t>. </a:t>
            </a:r>
          </a:p>
          <a:p>
            <a:pPr marL="622300" indent="-6223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Mengapa</a:t>
            </a:r>
            <a:r>
              <a:rPr lang="en-US" b="1" dirty="0"/>
              <a:t> </a:t>
            </a:r>
            <a:r>
              <a:rPr lang="en-US" b="1" dirty="0" err="1"/>
              <a:t>kita</a:t>
            </a:r>
            <a:r>
              <a:rPr lang="en-US" b="1" dirty="0"/>
              <a:t> </a:t>
            </a:r>
            <a:r>
              <a:rPr lang="en-US" b="1" dirty="0" err="1"/>
              <a:t>membutuhkannya</a:t>
            </a:r>
            <a:r>
              <a:rPr lang="en-US" b="1" dirty="0"/>
              <a:t>?</a:t>
            </a:r>
          </a:p>
          <a:p>
            <a:r>
              <a:rPr lang="en-US" dirty="0"/>
              <a:t>    </a:t>
            </a:r>
            <a:r>
              <a:rPr lang="en-US" dirty="0" smtClean="0"/>
              <a:t> 1</a:t>
            </a:r>
            <a:r>
              <a:rPr lang="en-US" dirty="0"/>
              <a:t>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analitis</a:t>
            </a:r>
            <a:r>
              <a:rPr lang="en-US" dirty="0"/>
              <a:t>,</a:t>
            </a:r>
          </a:p>
          <a:p>
            <a:r>
              <a:rPr lang="en-US" dirty="0"/>
              <a:t>     2.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analitis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praktis</a:t>
            </a:r>
            <a:r>
              <a:rPr lang="en-US" dirty="0" smtClean="0"/>
              <a:t>.</a:t>
            </a:r>
          </a:p>
          <a:p>
            <a:endParaRPr lang="en-US" b="1" dirty="0" smtClean="0"/>
          </a:p>
          <a:p>
            <a:r>
              <a:rPr lang="en-US" b="1" dirty="0" err="1" smtClean="0"/>
              <a:t>Kebutuhan</a:t>
            </a:r>
            <a:r>
              <a:rPr lang="en-US" b="1" dirty="0" smtClean="0"/>
              <a:t> </a:t>
            </a:r>
            <a:r>
              <a:rPr lang="en-US" b="1" dirty="0" err="1"/>
              <a:t>Dasar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Metode</a:t>
            </a:r>
            <a:r>
              <a:rPr lang="en-US" b="1" dirty="0"/>
              <a:t> </a:t>
            </a:r>
            <a:r>
              <a:rPr lang="en-US" b="1" dirty="0" err="1"/>
              <a:t>Numerik</a:t>
            </a:r>
            <a:r>
              <a:rPr lang="en-US" b="1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Praktis</a:t>
            </a:r>
            <a:r>
              <a:rPr lang="en-US" b="1" dirty="0"/>
              <a:t>:  </a:t>
            </a:r>
          </a:p>
          <a:p>
            <a:r>
              <a:rPr lang="en-US" dirty="0"/>
              <a:t>     </a:t>
            </a:r>
            <a:r>
              <a:rPr lang="en-US" dirty="0" smtClean="0"/>
              <a:t> 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wajar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Akurat</a:t>
            </a:r>
            <a:r>
              <a:rPr lang="en-US" b="1" dirty="0"/>
              <a:t>: </a:t>
            </a:r>
          </a:p>
          <a:p>
            <a:pPr marL="1055688" indent="-342900">
              <a:buFont typeface="Wingdings" panose="05000000000000000000" pitchFamily="2" charset="2"/>
              <a:buChar char="ü"/>
            </a:pPr>
            <a:r>
              <a:rPr lang="en-US" dirty="0" err="1"/>
              <a:t>Perkiraan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sebenarnya</a:t>
            </a:r>
            <a:r>
              <a:rPr lang="en-US" dirty="0"/>
              <a:t>,</a:t>
            </a:r>
          </a:p>
          <a:p>
            <a:pPr marL="1055688" indent="-342900">
              <a:buFont typeface="Wingdings" panose="05000000000000000000" pitchFamily="2" charset="2"/>
              <a:buChar char="ü"/>
            </a:pP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perkiraan</a:t>
            </a:r>
            <a:r>
              <a:rPr lang="en-US" dirty="0"/>
              <a:t> (Batas,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,...).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76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>
            <a:extLst>
              <a:ext uri="{FF2B5EF4-FFF2-40B4-BE49-F238E27FC236}">
                <a16:creationId xmlns:a16="http://schemas.microsoft.com/office/drawing/2014/main" xmlns="" id="{CE7D4A6C-54CF-49A4-9C30-C5BDF0CA73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Contoh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xmlns="" id="{4432146B-AE21-4335-B2D3-F8F8805B16E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pPr eaLnBrk="1" hangingPunct="1"/>
            <a:r>
              <a:rPr lang="en-US" altLang="en-US" sz="2800"/>
              <a:t>Selesaikan integral di bawah ini</a:t>
            </a:r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Metode Analitik</a:t>
            </a:r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</p:txBody>
      </p:sp>
      <p:graphicFrame>
        <p:nvGraphicFramePr>
          <p:cNvPr id="1027" name="Object 6">
            <a:extLst>
              <a:ext uri="{FF2B5EF4-FFF2-40B4-BE49-F238E27FC236}">
                <a16:creationId xmlns:a16="http://schemas.microsoft.com/office/drawing/2014/main" xmlns="" id="{3B7022D3-86CB-4376-AE7B-308C0EA40E85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068388" y="4192588"/>
          <a:ext cx="7310437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Bitmap Image" r:id="rId3" imgW="3971429" imgH="447856" progId="Paint.Picture">
                  <p:embed/>
                </p:oleObj>
              </mc:Choice>
              <mc:Fallback>
                <p:oleObj name="Bitmap Image" r:id="rId3" imgW="3971429" imgH="447856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4192588"/>
                        <a:ext cx="7310437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Rectangle 5">
            <a:extLst>
              <a:ext uri="{FF2B5EF4-FFF2-40B4-BE49-F238E27FC236}">
                <a16:creationId xmlns:a16="http://schemas.microsoft.com/office/drawing/2014/main" xmlns="" id="{9B83CB41-EB26-4F5E-B89F-3B085048B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ar-SA" altLang="en-US"/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xmlns="" id="{82C924B8-A1C0-4EDA-A03C-C5344A7BA4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667000"/>
          <a:ext cx="24384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5" imgW="1016000" imgH="330200" progId="Equation.3">
                  <p:embed/>
                </p:oleObj>
              </mc:Choice>
              <mc:Fallback>
                <p:oleObj name="Equation" r:id="rId5" imgW="1016000" imgH="330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667000"/>
                        <a:ext cx="2438400" cy="798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>
            <a:extLst>
              <a:ext uri="{FF2B5EF4-FFF2-40B4-BE49-F238E27FC236}">
                <a16:creationId xmlns:a16="http://schemas.microsoft.com/office/drawing/2014/main" xmlns="" id="{03239D3A-1040-44C5-A8B2-2D3C255D54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Contoh</a:t>
            </a:r>
          </a:p>
        </p:txBody>
      </p:sp>
      <p:sp>
        <p:nvSpPr>
          <p:cNvPr id="2053" name="Rectangle 3">
            <a:extLst>
              <a:ext uri="{FF2B5EF4-FFF2-40B4-BE49-F238E27FC236}">
                <a16:creationId xmlns:a16="http://schemas.microsoft.com/office/drawing/2014/main" xmlns="" id="{C7FE3B42-A30D-4EC4-96AE-4F7C4B59846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80772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/>
              <a:t>Metode Numerik</a:t>
            </a:r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Error = |7.25-7.33| = 0.0833</a:t>
            </a:r>
          </a:p>
        </p:txBody>
      </p:sp>
      <p:graphicFrame>
        <p:nvGraphicFramePr>
          <p:cNvPr id="2050" name="Object 4">
            <a:extLst>
              <a:ext uri="{FF2B5EF4-FFF2-40B4-BE49-F238E27FC236}">
                <a16:creationId xmlns:a16="http://schemas.microsoft.com/office/drawing/2014/main" xmlns="" id="{19E9ABB6-687A-4D63-93AE-E10E585E5299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57200" y="2590800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Bitmap Image" r:id="rId3" imgW="2514286" imgH="1676634" progId="Paint.Picture">
                  <p:embed/>
                </p:oleObj>
              </mc:Choice>
              <mc:Fallback>
                <p:oleObj name="Bitmap Image" r:id="rId3" imgW="2514286" imgH="167663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90800"/>
                        <a:ext cx="41148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6">
            <a:extLst>
              <a:ext uri="{FF2B5EF4-FFF2-40B4-BE49-F238E27FC236}">
                <a16:creationId xmlns:a16="http://schemas.microsoft.com/office/drawing/2014/main" xmlns="" id="{5E5408C5-B382-4750-BE70-1FC2BE6E7A8F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4648200" y="2590800"/>
          <a:ext cx="4495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Bitmap Image" r:id="rId5" imgW="3104762" imgH="1000000" progId="Paint.Picture">
                  <p:embed/>
                </p:oleObj>
              </mc:Choice>
              <mc:Fallback>
                <p:oleObj name="Bitmap Image" r:id="rId5" imgW="3104762" imgH="1000000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590800"/>
                        <a:ext cx="44958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839A9D77-332D-4559-B865-7B50D1EB2B0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228600"/>
            <a:ext cx="7793038" cy="609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4000" kern="0"/>
              <a:t>Nonlinear Equations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xmlns="" id="{D384657E-CD17-442B-8313-A5B5BDAF6C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05275"/>
              </p:ext>
            </p:extLst>
          </p:nvPr>
        </p:nvGraphicFramePr>
        <p:xfrm>
          <a:off x="1524000" y="5833278"/>
          <a:ext cx="58435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2" name="Equation" r:id="rId3" imgW="2349360" imgH="228600" progId="Equation.3">
                  <p:embed/>
                </p:oleObj>
              </mc:Choice>
              <mc:Fallback>
                <p:oleObj name="Equation" r:id="rId3" imgW="2349360" imgH="228600" progId="Equation.3">
                  <p:embed/>
                  <p:pic>
                    <p:nvPicPr>
                      <p:cNvPr id="11266" name="Object 4">
                        <a:extLst>
                          <a:ext uri="{FF2B5EF4-FFF2-40B4-BE49-F238E27FC236}">
                            <a16:creationId xmlns:a16="http://schemas.microsoft.com/office/drawing/2014/main" xmlns="" id="{ACCE1910-3C7B-4A0F-BDB7-67779B2F50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833278"/>
                        <a:ext cx="584358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 descr="floating_ball_figure">
            <a:extLst>
              <a:ext uri="{FF2B5EF4-FFF2-40B4-BE49-F238E27FC236}">
                <a16:creationId xmlns:a16="http://schemas.microsoft.com/office/drawing/2014/main" xmlns="" id="{FFBB3E7D-FE62-4AFD-9B55-23F328F78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70752"/>
            <a:ext cx="5697538" cy="42735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261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97DB3A2F-1A95-40A9-9C94-7A492F6740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/>
              <a:t>Perbedaan Metode Numerik dan Metode Analitik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xmlns="" id="{F90A8120-66BA-4641-8060-A080641113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Metode Numerik</a:t>
            </a:r>
          </a:p>
          <a:p>
            <a:pPr lvl="1" eaLnBrk="1" hangingPunct="1"/>
            <a:r>
              <a:rPr lang="en-US" altLang="en-US"/>
              <a:t>Solusi selalu berbentuk angka</a:t>
            </a:r>
          </a:p>
          <a:p>
            <a:pPr lvl="1" eaLnBrk="1" hangingPunct="1"/>
            <a:r>
              <a:rPr lang="en-US" altLang="en-US"/>
              <a:t>Solusi yang dihasilkan solusi pendekatan sehingga terdapat error </a:t>
            </a:r>
          </a:p>
          <a:p>
            <a:pPr eaLnBrk="1" hangingPunct="1"/>
            <a:r>
              <a:rPr lang="en-US" altLang="en-US"/>
              <a:t>Metode Analitik</a:t>
            </a:r>
          </a:p>
          <a:p>
            <a:pPr lvl="1" eaLnBrk="1" hangingPunct="1"/>
            <a:r>
              <a:rPr lang="en-US" altLang="en-US"/>
              <a:t>Solusi dapat berupa fungsi matematik</a:t>
            </a:r>
          </a:p>
          <a:p>
            <a:pPr lvl="1" eaLnBrk="1" hangingPunct="1"/>
            <a:r>
              <a:rPr lang="en-US" altLang="en-US"/>
              <a:t>Solusi yang dihasilkan solusi exact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>
            <a:extLst>
              <a:ext uri="{FF2B5EF4-FFF2-40B4-BE49-F238E27FC236}">
                <a16:creationId xmlns:a16="http://schemas.microsoft.com/office/drawing/2014/main" xmlns="" id="{52FFF455-928A-4740-B8B4-71EFA40E36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Kesalahan Numerik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7" name="Rectangle 3">
                <a:extLst>
                  <a:ext uri="{FF2B5EF4-FFF2-40B4-BE49-F238E27FC236}">
                    <a16:creationId xmlns:a16="http://schemas.microsoft.com/office/drawing/2014/main" xmlns="" id="{8D97E2A4-F48C-4B69-BA8F-259D284C4A59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400" dirty="0" smtClean="0"/>
                  <a:t>Kesalahan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numerik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adalah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kesalahan</a:t>
                </a:r>
                <a:r>
                  <a:rPr lang="en-US" altLang="en-US" sz="2400" dirty="0"/>
                  <a:t> yang </a:t>
                </a:r>
                <a:r>
                  <a:rPr lang="en-US" altLang="en-US" sz="2400" dirty="0" err="1"/>
                  <a:t>timbul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karena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adanya</a:t>
                </a:r>
                <a:r>
                  <a:rPr lang="en-US" altLang="en-US" sz="2400" dirty="0"/>
                  <a:t> proses </a:t>
                </a:r>
                <a:r>
                  <a:rPr lang="en-US" altLang="en-US" sz="2400" dirty="0" err="1"/>
                  <a:t>pendekatan</a:t>
                </a:r>
                <a:r>
                  <a:rPr lang="en-US" altLang="en-US" sz="2400" dirty="0"/>
                  <a:t>.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400" dirty="0" err="1"/>
                  <a:t>Hubungan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kesalahan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dan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penyelesaian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adalah</a:t>
                </a:r>
                <a:r>
                  <a:rPr lang="en-US" altLang="en-US" sz="2400" dirty="0"/>
                  <a:t> : 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400" dirty="0" smtClean="0"/>
                  <a:t>  </a:t>
                </a:r>
                <a:endParaRPr lang="en-US" altLang="en-US" sz="2400" dirty="0"/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endParaRPr lang="en-US" altLang="en-US" sz="2400" dirty="0"/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 dirty="0" smtClean="0"/>
                  <a:t>= </a:t>
                </a:r>
                <a:r>
                  <a:rPr lang="en-US" altLang="en-US" sz="2400" dirty="0" err="1"/>
                  <a:t>nilai</a:t>
                </a:r>
                <a:r>
                  <a:rPr lang="en-US" altLang="en-US" sz="2400" dirty="0"/>
                  <a:t> yang </a:t>
                </a:r>
                <a:r>
                  <a:rPr lang="en-US" altLang="en-US" sz="2400" dirty="0" err="1"/>
                  <a:t>sebenarnya</a:t>
                </a:r>
                <a:r>
                  <a:rPr lang="en-US" altLang="en-US" sz="2400" dirty="0"/>
                  <a:t> ( </a:t>
                </a:r>
                <a:r>
                  <a:rPr lang="en-US" altLang="en-US" sz="2400" dirty="0" err="1"/>
                  <a:t>nilai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eksak</a:t>
                </a:r>
                <a:r>
                  <a:rPr lang="en-US" altLang="en-US" sz="2400" dirty="0"/>
                  <a:t> )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400" dirty="0"/>
                  <a:t>x = </a:t>
                </a:r>
                <a:r>
                  <a:rPr lang="en-US" altLang="en-US" sz="2400" dirty="0" err="1"/>
                  <a:t>nilai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pendekatan</a:t>
                </a:r>
                <a:r>
                  <a:rPr lang="en-US" altLang="en-US" sz="2400" dirty="0"/>
                  <a:t> yang </a:t>
                </a:r>
                <a:r>
                  <a:rPr lang="en-US" altLang="en-US" sz="2400" dirty="0" err="1"/>
                  <a:t>dihasilkan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dari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metode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numerik</a:t>
                </a: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400" dirty="0"/>
                  <a:t>e </a:t>
                </a:r>
                <a:r>
                  <a:rPr lang="en-US" altLang="en-US" sz="2400" dirty="0" err="1"/>
                  <a:t>adalah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kesalahan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numerik</a:t>
                </a:r>
                <a:r>
                  <a:rPr lang="en-US" altLang="en-US" sz="2400" dirty="0"/>
                  <a:t>.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400" dirty="0" err="1"/>
                  <a:t>Kesalahan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fraksional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adalah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prosentase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antara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kesalahan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dan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nilai</a:t>
                </a:r>
                <a:r>
                  <a:rPr lang="en-US" altLang="en-US" sz="2400" dirty="0"/>
                  <a:t> </a:t>
                </a:r>
                <a:r>
                  <a:rPr lang="en-US" altLang="en-US" sz="2400" dirty="0" err="1" smtClean="0"/>
                  <a:t>sebenarnyanya</a:t>
                </a:r>
                <a:r>
                  <a:rPr lang="en-US" altLang="en-US" sz="2000" dirty="0"/>
                  <a:t>.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r>
                  <a:rPr lang="en-US" altLang="en-US" sz="1800" dirty="0"/>
                  <a:t>  </a:t>
                </a:r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num>
                            <m:den>
                              <m:acc>
                                <m:accPr>
                                  <m:chr m:val="̂"/>
                                  <m:ctrlPr>
                                    <a:rPr lang="en-US" alt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%  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3077" name="Rectangle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D97E2A4-F48C-4B69-BA8F-259D284C4A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50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8" name="Rectangle 4">
            <a:extLst>
              <a:ext uri="{FF2B5EF4-FFF2-40B4-BE49-F238E27FC236}">
                <a16:creationId xmlns:a16="http://schemas.microsoft.com/office/drawing/2014/main" xmlns="" id="{6580A66E-E3CD-4C87-A2BD-2F5A7BA6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ar-SA" altLang="en-US"/>
          </a:p>
        </p:txBody>
      </p:sp>
      <p:graphicFrame>
        <p:nvGraphicFramePr>
          <p:cNvPr id="3074" name="Object 5">
            <a:extLst>
              <a:ext uri="{FF2B5EF4-FFF2-40B4-BE49-F238E27FC236}">
                <a16:creationId xmlns:a16="http://schemas.microsoft.com/office/drawing/2014/main" xmlns="" id="{B33198A4-F078-4DE4-A0F3-F89D60DFFF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788650"/>
              </p:ext>
            </p:extLst>
          </p:nvPr>
        </p:nvGraphicFramePr>
        <p:xfrm>
          <a:off x="3048000" y="2667000"/>
          <a:ext cx="209180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4" imgW="583947" imgH="190417" progId="Equation.3">
                  <p:embed/>
                </p:oleObj>
              </mc:Choice>
              <mc:Fallback>
                <p:oleObj name="Equation" r:id="rId4" imgW="583947" imgH="19041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667000"/>
                        <a:ext cx="2091802" cy="609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6">
            <a:extLst>
              <a:ext uri="{FF2B5EF4-FFF2-40B4-BE49-F238E27FC236}">
                <a16:creationId xmlns:a16="http://schemas.microsoft.com/office/drawing/2014/main" xmlns="" id="{9ACF7A7F-3956-42F6-BBC5-BFEC890A4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ar-SA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xmlns="" id="{29C73CD9-FD28-478A-A7AF-8B9643496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Kesalahan Numerik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xmlns="" id="{F6103265-A45C-4601-B333-01B263BD24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Pada banyak permasalahan kesalahan fraksional di atas sulit atau tidak bisa dihitung, karena nilai eksaknya tidak diketahui.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Sehingga kesalahan fraksional dihitung berdasarkan nilai pendekatan yang diperoleh: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dimana e pada waktu ke n adalah selisih nilai pendekatan ke n dan ke n-1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Perhitungan kesalahan semacam ini dilakukan untuk mencapai keadaan konvergensi pada suatu proses iterasi.</a:t>
            </a:r>
          </a:p>
        </p:txBody>
      </p:sp>
      <p:sp>
        <p:nvSpPr>
          <p:cNvPr id="4101" name="Rectangle 4">
            <a:extLst>
              <a:ext uri="{FF2B5EF4-FFF2-40B4-BE49-F238E27FC236}">
                <a16:creationId xmlns:a16="http://schemas.microsoft.com/office/drawing/2014/main" xmlns="" id="{D6FEDE79-A413-4497-8D6E-CE6D82552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ar-SA" altLang="en-US"/>
          </a:p>
        </p:txBody>
      </p:sp>
      <p:sp>
        <p:nvSpPr>
          <p:cNvPr id="4102" name="Rectangle 5">
            <a:extLst>
              <a:ext uri="{FF2B5EF4-FFF2-40B4-BE49-F238E27FC236}">
                <a16:creationId xmlns:a16="http://schemas.microsoft.com/office/drawing/2014/main" xmlns="" id="{85430F1D-09C7-4436-B7E9-79A971D0D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ar-SA" altLang="en-US"/>
          </a:p>
        </p:txBody>
      </p:sp>
      <p:graphicFrame>
        <p:nvGraphicFramePr>
          <p:cNvPr id="4098" name="Object 6">
            <a:extLst>
              <a:ext uri="{FF2B5EF4-FFF2-40B4-BE49-F238E27FC236}">
                <a16:creationId xmlns:a16="http://schemas.microsoft.com/office/drawing/2014/main" xmlns="" id="{125AF47B-550A-409C-A7CE-87BDCD3EEC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3733800"/>
          <a:ext cx="15240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3" imgW="977900" imgH="431800" progId="Equation.3">
                  <p:embed/>
                </p:oleObj>
              </mc:Choice>
              <mc:Fallback>
                <p:oleObj name="Equation" r:id="rId3" imgW="9779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733800"/>
                        <a:ext cx="1524000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8869F327-703F-4A31-9E13-98FCC5822F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Peranan Komputer dalam Metode Numerik</a:t>
            </a:r>
            <a:br>
              <a:rPr lang="en-US" altLang="en-US" sz="4000"/>
            </a:br>
            <a:endParaRPr lang="en-US" altLang="en-US" sz="4000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xmlns="" id="{CB58A260-90ED-48F6-9D56-9C445147DA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/>
              <a:t>Perhitungan dalam metode numerik berupa operasi aritmatika dan dilakukan berulang kali, sehingga komputer untuk mempercepat proses perhitungan tanpa membuat kesalahan</a:t>
            </a:r>
          </a:p>
          <a:p>
            <a:pPr eaLnBrk="1" hangingPunct="1"/>
            <a:r>
              <a:rPr lang="en-US" altLang="en-US" sz="2800"/>
              <a:t>Dengan komputer kita dapat mencoba berbagai kemungkinan solusi yang terjadi akibat perubahan beberapa parameter. Solusi yang diperoleh juga dapat ditingkatkan ketelitiannya dengan mengubah nilai parameter.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4921D45E-0332-40F6-B79F-79F6BCCF79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Peran Metode Numerik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C9B1CFC2-1C5B-4F68-8AD9-4C37B47892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Metode Numerik merupakan alat bantu pemecahan masalah matematika yang sangat ampuh. Metode numerik mampu menangani sistem persamaan linier yang besar dan persamaan-persamaan yang rumit.</a:t>
            </a:r>
          </a:p>
          <a:p>
            <a:pPr eaLnBrk="1" hangingPunct="1"/>
            <a:r>
              <a:rPr lang="en-US" altLang="en-US"/>
              <a:t>Merupakan penyederhanaan matematika yang lebih tinggi menjadi operasi matematika yang mendasar.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CCA5E089-A274-4885-8964-448BF85327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 err="1"/>
              <a:t>Persoalan</a:t>
            </a:r>
            <a:r>
              <a:rPr lang="en-US" altLang="en-US" sz="4000" dirty="0"/>
              <a:t> yang </a:t>
            </a:r>
            <a:r>
              <a:rPr lang="en-US" altLang="en-US" sz="4000" dirty="0" err="1"/>
              <a:t>diselesaikan</a:t>
            </a:r>
            <a:r>
              <a:rPr lang="en-US" altLang="en-US" sz="4000" dirty="0"/>
              <a:t> </a:t>
            </a:r>
            <a:r>
              <a:rPr lang="en-US" altLang="en-US" sz="4000" dirty="0" err="1"/>
              <a:t>dengan</a:t>
            </a:r>
            <a:r>
              <a:rPr lang="en-US" altLang="en-US" sz="4000" dirty="0"/>
              <a:t> </a:t>
            </a:r>
            <a:r>
              <a:rPr lang="en-US" altLang="en-US" sz="4000" dirty="0" err="1"/>
              <a:t>Metode</a:t>
            </a:r>
            <a:r>
              <a:rPr lang="en-US" altLang="en-US" sz="4000" dirty="0"/>
              <a:t> </a:t>
            </a:r>
            <a:r>
              <a:rPr lang="en-US" altLang="en-US" sz="4000" dirty="0" err="1"/>
              <a:t>Numerik</a:t>
            </a:r>
            <a:endParaRPr lang="en-US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11" name="Rectangle 3">
                <a:extLst>
                  <a:ext uri="{FF2B5EF4-FFF2-40B4-BE49-F238E27FC236}">
                    <a16:creationId xmlns:a16="http://schemas.microsoft.com/office/drawing/2014/main" xmlns="" id="{5EFC3C26-F631-4817-908D-14DF9D4FF61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pt-BR" altLang="en-US" sz="1800" dirty="0"/>
                  <a:t>Menyelesaikan pers non-linier</a:t>
                </a:r>
                <a:endParaRPr lang="it-IT" altLang="en-US" sz="1800" dirty="0"/>
              </a:p>
              <a:p>
                <a:pPr marL="1085850" lvl="2" indent="-285750">
                  <a:lnSpc>
                    <a:spcPct val="80000"/>
                  </a:lnSpc>
                  <a:buFont typeface="Wingdings" panose="05000000000000000000" pitchFamily="2" charset="2"/>
                  <a:buChar char="ü"/>
                </a:pPr>
                <a:r>
                  <a:rPr lang="it-IT" altLang="en-US" sz="1300" dirty="0"/>
                  <a:t>M. Tertutup : Tabel, Biseksi, Regula Falsi, </a:t>
                </a:r>
                <a:endParaRPr lang="sv-SE" altLang="en-US" sz="1300" dirty="0"/>
              </a:p>
              <a:p>
                <a:pPr marL="1085850" lvl="2" indent="-285750">
                  <a:lnSpc>
                    <a:spcPct val="80000"/>
                  </a:lnSpc>
                  <a:buFont typeface="Wingdings" panose="05000000000000000000" pitchFamily="2" charset="2"/>
                  <a:buChar char="ü"/>
                </a:pPr>
                <a:r>
                  <a:rPr lang="sv-SE" altLang="en-US" sz="1300" dirty="0"/>
                  <a:t>M Terbuka : Secant, Newton Raphson</a:t>
                </a:r>
                <a:endParaRPr lang="pt-BR" altLang="en-US" sz="1300" dirty="0"/>
              </a:p>
              <a:p>
                <a:pPr>
                  <a:lnSpc>
                    <a:spcPct val="80000"/>
                  </a:lnSpc>
                </a:pPr>
                <a:r>
                  <a:rPr lang="pt-BR" altLang="en-US" sz="1800" dirty="0"/>
                  <a:t>Menyelesaikan pers linier</a:t>
                </a:r>
              </a:p>
              <a:p>
                <a:pPr marL="1085850" lvl="2" indent="-285750">
                  <a:lnSpc>
                    <a:spcPct val="80000"/>
                  </a:lnSpc>
                  <a:buFont typeface="Wingdings" panose="05000000000000000000" pitchFamily="2" charset="2"/>
                  <a:buChar char="ü"/>
                </a:pPr>
                <a:r>
                  <a:rPr lang="pt-BR" altLang="en-US" sz="1300" dirty="0"/>
                  <a:t>Eliminasi Gauss, Eliminasi Gauss Jordan, Gauss Seidel</a:t>
                </a:r>
              </a:p>
              <a:p>
                <a:pPr>
                  <a:lnSpc>
                    <a:spcPct val="80000"/>
                  </a:lnSpc>
                </a:pPr>
                <a:r>
                  <a:rPr lang="pt-BR" altLang="en-US" sz="1800" dirty="0"/>
                  <a:t>Interpolasi</a:t>
                </a:r>
              </a:p>
              <a:p>
                <a:pPr marL="1085850" lvl="2" indent="-285750">
                  <a:lnSpc>
                    <a:spcPct val="80000"/>
                  </a:lnSpc>
                  <a:buFont typeface="Wingdings" panose="05000000000000000000" pitchFamily="2" charset="2"/>
                  <a:buChar char="ü"/>
                </a:pPr>
                <a:r>
                  <a:rPr lang="pt-BR" altLang="en-US" sz="1300" dirty="0"/>
                  <a:t>Interpolasi Linier, Quadrat, Kubik, Polinom Lagrange, Polinom </a:t>
                </a:r>
                <a:r>
                  <a:rPr lang="pt-BR" altLang="en-US" sz="1300" dirty="0" smtClean="0"/>
                  <a:t>Newton, Polinomial Neville</a:t>
                </a:r>
                <a:endParaRPr lang="pt-BR" altLang="en-US" sz="1300" dirty="0"/>
              </a:p>
              <a:p>
                <a:pPr>
                  <a:lnSpc>
                    <a:spcPct val="80000"/>
                  </a:lnSpc>
                </a:pPr>
                <a:r>
                  <a:rPr lang="pt-BR" altLang="en-US" sz="1800" dirty="0" smtClean="0"/>
                  <a:t>Regresi </a:t>
                </a:r>
                <a:r>
                  <a:rPr lang="pt-BR" altLang="en-US" sz="1800" dirty="0"/>
                  <a:t>(Pencocokan Kurva)</a:t>
                </a:r>
              </a:p>
              <a:p>
                <a:pPr marL="1085850" lvl="2" indent="-285750">
                  <a:lnSpc>
                    <a:spcPct val="80000"/>
                  </a:lnSpc>
                  <a:buFont typeface="Wingdings" panose="05000000000000000000" pitchFamily="2" charset="2"/>
                  <a:buChar char="ü"/>
                </a:pPr>
                <a:r>
                  <a:rPr lang="pt-BR" altLang="en-US" sz="1300" dirty="0" smtClean="0">
                    <a:solidFill>
                      <a:prstClr val="black"/>
                    </a:solidFill>
                  </a:rPr>
                  <a:t>Linear ( Tunggal dan Ganda )</a:t>
                </a:r>
              </a:p>
              <a:p>
                <a:pPr marL="1085850" lvl="2" indent="-285750">
                  <a:lnSpc>
                    <a:spcPct val="80000"/>
                  </a:lnSpc>
                  <a:buFont typeface="Wingdings" panose="05000000000000000000" pitchFamily="2" charset="2"/>
                  <a:buChar char="ü"/>
                </a:pPr>
                <a:r>
                  <a:rPr lang="pt-BR" altLang="en-US" sz="1300" dirty="0" smtClean="0">
                    <a:solidFill>
                      <a:prstClr val="black"/>
                    </a:solidFill>
                  </a:rPr>
                  <a:t>Nonlinear (Tunggal dan Ganda )</a:t>
                </a:r>
                <a:endParaRPr lang="pt-BR" altLang="en-US" sz="1800" dirty="0" smtClean="0"/>
              </a:p>
              <a:p>
                <a:pPr>
                  <a:lnSpc>
                    <a:spcPct val="80000"/>
                  </a:lnSpc>
                </a:pPr>
                <a:r>
                  <a:rPr lang="pt-BR" altLang="en-US" sz="1800" dirty="0" smtClean="0"/>
                  <a:t>Differensiasi </a:t>
                </a:r>
                <a:r>
                  <a:rPr lang="pt-BR" altLang="en-US" sz="1800" dirty="0"/>
                  <a:t>Numerik</a:t>
                </a:r>
                <a14:m>
                  <m:oMath xmlns:m="http://schemas.openxmlformats.org/officeDocument/2006/math">
                    <a:fld id="{E626A030-16EF-42DB-99B7-F44A2E1466B5}" type="mathplaceholder">
                      <a:rPr lang="pt-BR" altLang="en-US" sz="1800" i="1">
                        <a:latin typeface="Cambria Math" panose="02040503050406030204" pitchFamily="18" charset="0"/>
                      </a:rPr>
                      <a:t>Type equation here.</a:t>
                    </a:fld>
                  </m:oMath>
                </a14:m>
                <a:endParaRPr lang="fi-FI" altLang="en-US" sz="1800" dirty="0"/>
              </a:p>
              <a:p>
                <a:pPr marL="1085850" lvl="2" indent="-285750">
                  <a:lnSpc>
                    <a:spcPct val="80000"/>
                  </a:lnSpc>
                  <a:buFont typeface="Wingdings" panose="05000000000000000000" pitchFamily="2" charset="2"/>
                  <a:buChar char="ü"/>
                </a:pPr>
                <a:r>
                  <a:rPr lang="fi-FI" altLang="en-US" sz="1300" dirty="0"/>
                  <a:t>Selisih Maju, Selisih Tengahan, Selisih Mundur</a:t>
                </a:r>
                <a:endParaRPr lang="pt-BR" altLang="en-US" sz="1300" dirty="0"/>
              </a:p>
              <a:p>
                <a:pPr>
                  <a:lnSpc>
                    <a:spcPct val="80000"/>
                  </a:lnSpc>
                </a:pPr>
                <a:r>
                  <a:rPr lang="pt-BR" altLang="en-US" sz="1800" dirty="0"/>
                  <a:t>Integrasi Numerik</a:t>
                </a:r>
              </a:p>
              <a:p>
                <a:pPr marL="1085850" lvl="2" indent="-285750">
                  <a:lnSpc>
                    <a:spcPct val="80000"/>
                  </a:lnSpc>
                  <a:buFont typeface="Wingdings" panose="05000000000000000000" pitchFamily="2" charset="2"/>
                  <a:buChar char="ü"/>
                </a:pPr>
                <a:r>
                  <a:rPr lang="pt-BR" altLang="en-US" sz="1300" dirty="0"/>
                  <a:t>Integral Reimann, Integrasi Trapezoida, Simpson, Gauss</a:t>
                </a:r>
              </a:p>
              <a:p>
                <a:pPr>
                  <a:lnSpc>
                    <a:spcPct val="80000"/>
                  </a:lnSpc>
                </a:pPr>
                <a:r>
                  <a:rPr lang="pt-BR" altLang="en-US" sz="1800" dirty="0" smtClean="0"/>
                  <a:t>Penyelesaian </a:t>
                </a:r>
                <a:r>
                  <a:rPr lang="pt-BR" altLang="en-US" sz="1800" dirty="0"/>
                  <a:t>Persamaan Differensial</a:t>
                </a:r>
              </a:p>
              <a:p>
                <a:pPr marL="1076325" lvl="2" indent="-276225">
                  <a:lnSpc>
                    <a:spcPct val="80000"/>
                  </a:lnSpc>
                  <a:buFont typeface="Wingdings" panose="05000000000000000000" pitchFamily="2" charset="2"/>
                  <a:buChar char="ü"/>
                </a:pPr>
                <a:r>
                  <a:rPr lang="pt-BR" altLang="en-US" sz="1300" dirty="0"/>
                  <a:t>Euler, Taylor, Runge </a:t>
                </a:r>
                <a:r>
                  <a:rPr lang="pt-BR" altLang="en-US" sz="1300" dirty="0" smtClean="0"/>
                  <a:t>Kutta</a:t>
                </a:r>
                <a:endParaRPr lang="en-US" altLang="en-US" sz="1300" dirty="0"/>
              </a:p>
              <a:p>
                <a:pPr lvl="0"/>
                <a:r>
                  <a:rPr lang="en-US" sz="1800" dirty="0" err="1" smtClean="0"/>
                  <a:t>Sistem</a:t>
                </a:r>
                <a:r>
                  <a:rPr lang="en-US" sz="1800" dirty="0" smtClean="0"/>
                  <a:t> </a:t>
                </a:r>
                <a:r>
                  <a:rPr lang="en-US" sz="1800" dirty="0" err="1"/>
                  <a:t>persamaan</a:t>
                </a:r>
                <a:r>
                  <a:rPr lang="en-US" sz="1800" dirty="0"/>
                  <a:t> linier </a:t>
                </a:r>
                <a:r>
                  <a:rPr lang="en-US" sz="1800" dirty="0" err="1"/>
                  <a:t>menggunakan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teknik</a:t>
                </a:r>
                <a:r>
                  <a:rPr lang="en-US" sz="1800" dirty="0"/>
                  <a:t> </a:t>
                </a:r>
                <a:r>
                  <a:rPr lang="en-US" sz="1800" dirty="0" err="1"/>
                  <a:t>iterasi</a:t>
                </a:r>
                <a:r>
                  <a:rPr lang="en-US" sz="1800" dirty="0"/>
                  <a:t> </a:t>
                </a:r>
              </a:p>
              <a:p>
                <a:pPr lvl="0"/>
                <a:r>
                  <a:rPr lang="en-US" sz="1800" dirty="0" err="1" smtClean="0"/>
                  <a:t>Aproksimasi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dan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kasus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komputasi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numerik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aproksimasi</a:t>
                </a:r>
                <a:r>
                  <a:rPr lang="en-US" sz="1800" dirty="0" smtClean="0"/>
                  <a:t> </a:t>
                </a:r>
                <a:endParaRPr lang="en-US" sz="1800" dirty="0" smtClean="0"/>
              </a:p>
              <a:p>
                <a:pPr lvl="0"/>
                <a:r>
                  <a:rPr lang="en-US" sz="1800" dirty="0" err="1" smtClean="0"/>
                  <a:t>Metode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Numerik</a:t>
                </a:r>
                <a:r>
                  <a:rPr lang="en-US" sz="1800" dirty="0" smtClean="0"/>
                  <a:t>  </a:t>
                </a:r>
                <a:r>
                  <a:rPr lang="en-US" sz="1800" dirty="0" err="1" smtClean="0"/>
                  <a:t>untuk</a:t>
                </a:r>
                <a:r>
                  <a:rPr lang="en-US" sz="1800" dirty="0" smtClean="0"/>
                  <a:t> </a:t>
                </a:r>
                <a:r>
                  <a:rPr lang="en-US" sz="1800" dirty="0" err="1"/>
                  <a:t>sistem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persamaan</a:t>
                </a:r>
                <a:r>
                  <a:rPr lang="en-US" sz="1800" dirty="0"/>
                  <a:t> non linier</a:t>
                </a:r>
                <a:endParaRPr lang="pt-BR" altLang="en-US" sz="1800" dirty="0"/>
              </a:p>
            </p:txBody>
          </p:sp>
        </mc:Choice>
        <mc:Fallback>
          <p:sp>
            <p:nvSpPr>
              <p:cNvPr id="17411" name="Rectangle 3">
                <a:extLst>
                  <a:ext uri="{FF2B5EF4-FFF2-40B4-BE49-F238E27FC236}">
                    <a16:creationId xmlns:a16="http://schemas.microsoft.com/office/drawing/2014/main" xmlns="" id="{5EFC3C26-F631-4817-908D-14DF9D4FF6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86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2EC3CB6B-DFB9-4FB0-B19A-ABCD42B33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800" b="1" dirty="0" err="1"/>
              <a:t>Pendahuluan</a:t>
            </a:r>
            <a:endParaRPr lang="en-US" altLang="en-US" sz="4800" b="1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8DC393BA-2B28-45A2-A70F-B6F8B1698F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err="1"/>
              <a:t>Persoalan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melibatkan</a:t>
            </a:r>
            <a:r>
              <a:rPr lang="en-US" altLang="en-US" sz="2800" dirty="0"/>
              <a:t> model </a:t>
            </a:r>
            <a:r>
              <a:rPr lang="en-US" altLang="en-US" sz="2800" dirty="0" err="1"/>
              <a:t>matematika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banyak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muncul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dalam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berbagai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disiplin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ilmu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pengetahuan</a:t>
            </a:r>
            <a:r>
              <a:rPr lang="en-US" altLang="en-US" sz="2800" dirty="0"/>
              <a:t> (</a:t>
            </a:r>
            <a:r>
              <a:rPr lang="en-US" altLang="en-US" sz="2800" dirty="0" err="1"/>
              <a:t>bidang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fisika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kimia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Teknik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Sipil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Teknik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Mesin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Elektro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dsb</a:t>
            </a:r>
            <a:r>
              <a:rPr lang="en-US" altLang="en-US" sz="2800" dirty="0"/>
              <a:t>)</a:t>
            </a:r>
          </a:p>
          <a:p>
            <a:pPr eaLnBrk="1" hangingPunct="1"/>
            <a:r>
              <a:rPr lang="en-US" altLang="en-US" sz="2800" dirty="0" err="1"/>
              <a:t>Sering</a:t>
            </a:r>
            <a:r>
              <a:rPr lang="en-US" altLang="en-US" sz="2800" dirty="0"/>
              <a:t> model </a:t>
            </a:r>
            <a:r>
              <a:rPr lang="en-US" altLang="en-US" sz="2800" dirty="0" err="1"/>
              <a:t>matematika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tersebut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rumit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tidak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dapat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diselesaikan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dengan</a:t>
            </a:r>
            <a:r>
              <a:rPr lang="en-US" altLang="en-US" sz="2800" dirty="0"/>
              <a:t> </a:t>
            </a:r>
            <a:r>
              <a:rPr lang="en-US" altLang="en-US" sz="2800" b="1" dirty="0" err="1">
                <a:solidFill>
                  <a:srgbClr val="FF3300"/>
                </a:solidFill>
              </a:rPr>
              <a:t>metode</a:t>
            </a:r>
            <a:r>
              <a:rPr lang="en-US" altLang="en-US" sz="2800" b="1" dirty="0">
                <a:solidFill>
                  <a:srgbClr val="FF3300"/>
                </a:solidFill>
              </a:rPr>
              <a:t> </a:t>
            </a:r>
            <a:r>
              <a:rPr lang="en-US" altLang="en-US" sz="2800" b="1" dirty="0" err="1">
                <a:solidFill>
                  <a:srgbClr val="FF3300"/>
                </a:solidFill>
              </a:rPr>
              <a:t>analitik</a:t>
            </a:r>
            <a:endParaRPr lang="en-US" altLang="en-US" sz="2800" b="1" dirty="0">
              <a:solidFill>
                <a:srgbClr val="FF3300"/>
              </a:solidFill>
            </a:endParaRPr>
          </a:p>
          <a:p>
            <a:pPr eaLnBrk="1" hangingPunct="1"/>
            <a:r>
              <a:rPr lang="en-US" altLang="en-US" sz="2800" b="1" dirty="0" err="1">
                <a:solidFill>
                  <a:srgbClr val="FF3300"/>
                </a:solidFill>
              </a:rPr>
              <a:t>Metode</a:t>
            </a:r>
            <a:r>
              <a:rPr lang="en-US" altLang="en-US" sz="2800" b="1" dirty="0">
                <a:solidFill>
                  <a:srgbClr val="FF3300"/>
                </a:solidFill>
              </a:rPr>
              <a:t> </a:t>
            </a:r>
            <a:r>
              <a:rPr lang="en-US" altLang="en-US" sz="2800" b="1" dirty="0" err="1">
                <a:solidFill>
                  <a:srgbClr val="FF3300"/>
                </a:solidFill>
              </a:rPr>
              <a:t>Analitik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adalah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metode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penyelesaian</a:t>
            </a:r>
            <a:r>
              <a:rPr lang="en-US" altLang="en-US" sz="2800" dirty="0"/>
              <a:t> model </a:t>
            </a:r>
            <a:r>
              <a:rPr lang="en-US" altLang="en-US" sz="2800" dirty="0" err="1"/>
              <a:t>matematika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rumus-rumus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aljabar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sudah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lazim</a:t>
            </a:r>
            <a:r>
              <a:rPr lang="en-US" altLang="en-US" sz="2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952676C-857F-4C09-8736-BF2E6FBA24EB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Optimasi</a:t>
            </a:r>
            <a:endParaRPr lang="it-IT" alt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en-US" sz="1600" kern="0" dirty="0" err="1"/>
              <a:t>Tak</a:t>
            </a:r>
            <a:r>
              <a:rPr lang="en-US" altLang="en-US" sz="1600" kern="0" dirty="0"/>
              <a:t> </a:t>
            </a:r>
            <a:r>
              <a:rPr lang="en-US" altLang="en-US" sz="1600" kern="0" dirty="0" err="1"/>
              <a:t>berkendala</a:t>
            </a:r>
            <a:endParaRPr lang="sv-SE" altLang="en-US" sz="1600" kern="0" dirty="0"/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en-US" sz="1600" kern="0" dirty="0" err="1"/>
              <a:t>Berkendala</a:t>
            </a:r>
            <a:endParaRPr lang="pt-BR" altLang="en-US" sz="1600" kern="0" dirty="0"/>
          </a:p>
          <a:p>
            <a:pPr marL="609600" indent="-609600" eaLnBrk="1" hangingPunct="1">
              <a:lnSpc>
                <a:spcPct val="80000"/>
              </a:lnSpc>
            </a:pPr>
            <a:r>
              <a:rPr lang="pt-BR" alt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Transformasi Fourier Cepat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Aproksimasi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Discrete dan Polynomial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Aproksimasi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 Eigen Value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BE3DF61-6F61-4DB9-AD72-71F4D6E31B71}"/>
              </a:ext>
            </a:extLst>
          </p:cNvPr>
          <p:cNvSpPr txBox="1"/>
          <p:nvPr/>
        </p:nvSpPr>
        <p:spPr>
          <a:xfrm>
            <a:off x="838200" y="759246"/>
            <a:ext cx="754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 err="1"/>
              <a:t>Persoalan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diselesaikan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Metode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Numerik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Lanjutan</a:t>
            </a:r>
            <a:r>
              <a:rPr lang="en-US" altLang="en-US" sz="2400" dirty="0"/>
              <a:t> 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841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2496"/>
            <a:ext cx="9144000" cy="503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6818"/>
            <a:ext cx="9144000" cy="586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0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9357"/>
            <a:ext cx="9144000" cy="505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1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445"/>
            <a:ext cx="9144000" cy="566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4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2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xmlns="" id="{CDF45A93-9A0C-4E56-BC4F-B64E503E75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7526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Penulisan</a:t>
            </a:r>
            <a:r>
              <a:rPr lang="en-US" altLang="en-US" dirty="0"/>
              <a:t> </a:t>
            </a:r>
            <a:r>
              <a:rPr lang="en-US" altLang="en-US" dirty="0" err="1"/>
              <a:t>Metode</a:t>
            </a:r>
            <a:r>
              <a:rPr lang="en-US" altLang="en-US" dirty="0"/>
              <a:t> </a:t>
            </a:r>
            <a:r>
              <a:rPr lang="en-US" altLang="en-US" dirty="0" err="1"/>
              <a:t>Numerik</a:t>
            </a:r>
            <a:r>
              <a:rPr lang="en-US" altLang="en-US" dirty="0"/>
              <a:t> </a:t>
            </a:r>
            <a:r>
              <a:rPr lang="en-US" altLang="en-US" dirty="0" err="1"/>
              <a:t>ke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Bahasa </a:t>
            </a:r>
            <a:r>
              <a:rPr lang="en-US" altLang="en-US" dirty="0" smtClean="0"/>
              <a:t>Python ( Google </a:t>
            </a:r>
            <a:r>
              <a:rPr lang="en-US" altLang="en-US" dirty="0" err="1" smtClean="0"/>
              <a:t>colab</a:t>
            </a:r>
            <a:r>
              <a:rPr lang="en-US" altLang="en-US" dirty="0" smtClean="0"/>
              <a:t> )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81200"/>
            <a:ext cx="7806369" cy="4622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143000"/>
            <a:ext cx="8839201" cy="460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3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38200"/>
            <a:ext cx="8839200" cy="469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5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A5B7447-6067-404B-A5E9-0DDCF5D1A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5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289E1E2-683C-43E4-8537-5C4400F709A8}" type="slidenum">
              <a:rPr lang="en-US" altLang="en-US" sz="1400">
                <a:latin typeface="Arial" panose="020B0604020202020204" pitchFamily="34" charset="0"/>
              </a:rPr>
              <a:pPr eaLnBrk="1" hangingPunct="1"/>
              <a:t>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8600" y="509588"/>
            <a:ext cx="87630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i-FI" altLang="en-US" sz="4000" kern="0" dirty="0"/>
              <a:t>Bagaimana </a:t>
            </a:r>
            <a:r>
              <a:rPr lang="fi-FI" altLang="en-US" sz="4000" kern="0" dirty="0" smtClean="0"/>
              <a:t>memecahkan </a:t>
            </a:r>
            <a:r>
              <a:rPr lang="fi-FI" altLang="en-US" sz="4000" kern="0" dirty="0"/>
              <a:t>masalah teknik?</a:t>
            </a:r>
            <a:endParaRPr lang="en-US" altLang="en-US" sz="4000" kern="0" dirty="0" smtClean="0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133600" y="1828800"/>
            <a:ext cx="6477000" cy="4240213"/>
            <a:chOff x="2208" y="1344"/>
            <a:chExt cx="1200" cy="2592"/>
          </a:xfrm>
        </p:grpSpPr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208" y="1344"/>
              <a:ext cx="1200" cy="432"/>
              <a:chOff x="2208" y="1344"/>
              <a:chExt cx="1200" cy="432"/>
            </a:xfrm>
          </p:grpSpPr>
          <p:sp>
            <p:nvSpPr>
              <p:cNvPr id="16" name="AutoShape 5"/>
              <p:cNvSpPr>
                <a:spLocks noChangeArrowheads="1"/>
              </p:cNvSpPr>
              <p:nvPr/>
            </p:nvSpPr>
            <p:spPr bwMode="auto">
              <a:xfrm>
                <a:off x="2208" y="1344"/>
                <a:ext cx="1200" cy="432"/>
              </a:xfrm>
              <a:prstGeom prst="flowChartAlternate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" name="Text Box 7"/>
              <p:cNvSpPr txBox="1">
                <a:spLocks noChangeArrowheads="1"/>
              </p:cNvSpPr>
              <p:nvPr/>
            </p:nvSpPr>
            <p:spPr bwMode="auto">
              <a:xfrm>
                <a:off x="2256" y="1392"/>
                <a:ext cx="1104" cy="3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3200" dirty="0" err="1" smtClean="0"/>
                  <a:t>Deskripsi</a:t>
                </a:r>
                <a:r>
                  <a:rPr lang="en-US" altLang="en-US" sz="3200" dirty="0" smtClean="0"/>
                  <a:t> </a:t>
                </a:r>
                <a:r>
                  <a:rPr lang="en-US" altLang="en-US" sz="3200" dirty="0" err="1" smtClean="0"/>
                  <a:t>Masalah</a:t>
                </a:r>
                <a:endParaRPr lang="en-US" altLang="en-US" sz="3200" dirty="0"/>
              </a:p>
            </p:txBody>
          </p:sp>
        </p:grp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2784" y="17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auto">
            <a:xfrm>
              <a:off x="2208" y="2064"/>
              <a:ext cx="1200" cy="432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2256" y="2064"/>
              <a:ext cx="1152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3200" dirty="0" smtClean="0"/>
                <a:t>Model </a:t>
              </a:r>
              <a:r>
                <a:rPr lang="en-US" altLang="en-US" sz="3200" dirty="0" err="1" smtClean="0"/>
                <a:t>Matematika</a:t>
              </a:r>
              <a:endParaRPr lang="en-US" altLang="en-US" sz="3200" dirty="0"/>
            </a:p>
          </p:txBody>
        </p:sp>
        <p:sp>
          <p:nvSpPr>
            <p:cNvPr id="10" name="AutoShape 12"/>
            <p:cNvSpPr>
              <a:spLocks noChangeArrowheads="1"/>
            </p:cNvSpPr>
            <p:nvPr/>
          </p:nvSpPr>
          <p:spPr bwMode="auto">
            <a:xfrm>
              <a:off x="2208" y="2784"/>
              <a:ext cx="1200" cy="432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256" y="2832"/>
              <a:ext cx="1152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3200" dirty="0" err="1" smtClean="0"/>
                <a:t>Solusi</a:t>
              </a:r>
              <a:r>
                <a:rPr lang="en-US" altLang="en-US" sz="3200" dirty="0" smtClean="0"/>
                <a:t> Model </a:t>
              </a:r>
              <a:r>
                <a:rPr lang="en-US" altLang="en-US" sz="3200" dirty="0" err="1" smtClean="0"/>
                <a:t>Matematika</a:t>
              </a:r>
              <a:endParaRPr lang="en-US" altLang="en-US" sz="3200" dirty="0"/>
            </a:p>
          </p:txBody>
        </p:sp>
        <p:sp>
          <p:nvSpPr>
            <p:cNvPr id="12" name="AutoShape 14"/>
            <p:cNvSpPr>
              <a:spLocks noChangeArrowheads="1"/>
            </p:cNvSpPr>
            <p:nvPr/>
          </p:nvSpPr>
          <p:spPr bwMode="auto">
            <a:xfrm>
              <a:off x="2208" y="3504"/>
              <a:ext cx="1200" cy="432"/>
            </a:xfrm>
            <a:prstGeom prst="flowChartAlternate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2256" y="3552"/>
              <a:ext cx="110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800" dirty="0" err="1" smtClean="0"/>
                <a:t>Implementasi</a:t>
              </a:r>
              <a:r>
                <a:rPr lang="en-US" altLang="en-US" sz="2800" dirty="0"/>
                <a:t> </a:t>
              </a:r>
              <a:r>
                <a:rPr lang="en-US" altLang="en-US" sz="2800" dirty="0" smtClean="0"/>
                <a:t>(</a:t>
              </a:r>
              <a:r>
                <a:rPr lang="en-US" altLang="en-US" sz="2800" dirty="0" err="1" smtClean="0"/>
                <a:t>Menggunakan</a:t>
              </a:r>
              <a:r>
                <a:rPr lang="en-US" altLang="en-US" sz="2800" dirty="0" smtClean="0"/>
                <a:t> </a:t>
              </a:r>
              <a:r>
                <a:rPr lang="en-US" altLang="en-US" sz="2800" dirty="0" err="1" smtClean="0"/>
                <a:t>Solusi</a:t>
              </a:r>
              <a:r>
                <a:rPr lang="en-US" altLang="en-US" sz="2800" dirty="0" smtClean="0"/>
                <a:t>)</a:t>
              </a:r>
              <a:endParaRPr lang="en-US" altLang="en-US" sz="2800" dirty="0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2784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2784" y="32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167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DAA26DFA-AAB2-4973-9C17-16D587C7B1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3F407F11-7321-4BF6-8536-CCE8E34245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06AC5DCC-C3CC-4FD5-AD4E-13A1BE5F7F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4BBCC2F4-EFA7-4AF4-B538-AC4022D90F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2A9D1364-B6A3-44CB-9FBA-C528F0CE90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9519" y="505702"/>
            <a:ext cx="7772400" cy="938373"/>
          </a:xfrm>
        </p:spPr>
        <p:txBody>
          <a:bodyPr/>
          <a:lstStyle/>
          <a:p>
            <a:r>
              <a:rPr lang="en-US" dirty="0" err="1" smtClean="0"/>
              <a:t>Penilaian</a:t>
            </a:r>
            <a:r>
              <a:rPr lang="en-US" dirty="0" smtClean="0"/>
              <a:t> 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119"/>
            <a:ext cx="9144000" cy="4207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380"/>
            <a:ext cx="9144000" cy="516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9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TERIMA 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3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77000" y="5573712"/>
            <a:ext cx="2133600" cy="47625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BA43FA1-0C6E-45B8-96ED-077FB7509EB7}" type="slidenum">
              <a:rPr lang="en-US" altLang="en-US">
                <a:latin typeface="Arial" panose="020B0604020202020204" pitchFamily="34" charset="0"/>
              </a:rPr>
              <a:pPr eaLnBrk="1" hangingPunct="1"/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90600" y="304800"/>
            <a:ext cx="8291513" cy="566896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2400" dirty="0" smtClean="0">
                <a:latin typeface="Times New Roman" panose="02020603050405020304" pitchFamily="18" charset="0"/>
              </a:rPr>
              <a:t>A mathematical model is represented as a functional relationship of the form</a:t>
            </a:r>
          </a:p>
          <a:p>
            <a:pPr fontAlgn="auto">
              <a:spcAft>
                <a:spcPts val="0"/>
              </a:spcAft>
            </a:pPr>
            <a:endParaRPr lang="en-US" altLang="en-US" sz="2400" dirty="0" smtClean="0">
              <a:latin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altLang="en-US" sz="2800" b="1" dirty="0" smtClean="0">
                <a:solidFill>
                  <a:srgbClr val="800080"/>
                </a:solidFill>
                <a:latin typeface="Times New Roman" panose="02020603050405020304" pitchFamily="18" charset="0"/>
              </a:rPr>
              <a:t>Dependent</a:t>
            </a:r>
            <a:r>
              <a:rPr lang="en-US" altLang="en-US" sz="2800" b="1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	</a:t>
            </a:r>
            <a:r>
              <a:rPr lang="en-US" altLang="en-US" sz="28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independent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			</a:t>
            </a:r>
            <a:r>
              <a:rPr lang="en-US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forcing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altLang="en-US" sz="2800" dirty="0" smtClean="0">
                <a:solidFill>
                  <a:srgbClr val="800080"/>
                </a:solidFill>
                <a:latin typeface="Times New Roman" panose="02020603050405020304" pitchFamily="18" charset="0"/>
              </a:rPr>
              <a:t>Variable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 	= </a:t>
            </a:r>
            <a:r>
              <a:rPr lang="en-US" altLang="en-US" sz="2800" i="1" dirty="0" smtClean="0">
                <a:latin typeface="Times New Roman" panose="02020603050405020304" pitchFamily="18" charset="0"/>
              </a:rPr>
              <a:t>f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	</a:t>
            </a:r>
            <a:r>
              <a:rPr lang="en-US" altLang="en-US" sz="28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variables   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, </a:t>
            </a:r>
            <a:r>
              <a:rPr lang="en-US" altLang="en-US" sz="2800" dirty="0" smtClean="0">
                <a:solidFill>
                  <a:srgbClr val="0099FF"/>
                </a:solidFill>
                <a:latin typeface="Times New Roman" panose="02020603050405020304" pitchFamily="18" charset="0"/>
              </a:rPr>
              <a:t>parameters</a:t>
            </a:r>
            <a:r>
              <a:rPr lang="en-US" altLang="en-US" sz="2800" dirty="0" smtClean="0">
                <a:latin typeface="Times New Roman" panose="02020603050405020304" pitchFamily="18" charset="0"/>
              </a:rPr>
              <a:t>,	</a:t>
            </a:r>
            <a:r>
              <a:rPr lang="en-US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functions</a:t>
            </a: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</a:rPr>
              <a:t>			</a:t>
            </a:r>
          </a:p>
          <a:p>
            <a:pPr fontAlgn="auto">
              <a:spcAft>
                <a:spcPts val="0"/>
              </a:spcAft>
            </a:pPr>
            <a:endParaRPr lang="en-US" altLang="en-US" sz="2400" dirty="0" smtClean="0">
              <a:latin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n-US" altLang="en-US" sz="2400" i="1" dirty="0" smtClean="0">
                <a:latin typeface="Times New Roman" panose="02020603050405020304" pitchFamily="18" charset="0"/>
              </a:rPr>
              <a:t>Dependent variable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: Characteristic that usually reflects the state of the system</a:t>
            </a:r>
          </a:p>
          <a:p>
            <a:pPr fontAlgn="auto">
              <a:spcAft>
                <a:spcPts val="0"/>
              </a:spcAft>
            </a:pPr>
            <a:r>
              <a:rPr lang="en-US" altLang="en-US" sz="2400" i="1" dirty="0" smtClean="0">
                <a:latin typeface="Times New Roman" panose="02020603050405020304" pitchFamily="18" charset="0"/>
              </a:rPr>
              <a:t>Independent variables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: Dimensions such as time and space along which the systems behavior is being determined</a:t>
            </a:r>
          </a:p>
          <a:p>
            <a:pPr fontAlgn="auto">
              <a:spcAft>
                <a:spcPts val="0"/>
              </a:spcAft>
            </a:pPr>
            <a:r>
              <a:rPr lang="en-US" altLang="en-US" sz="2400" i="1" dirty="0" smtClean="0">
                <a:latin typeface="Times New Roman" panose="02020603050405020304" pitchFamily="18" charset="0"/>
              </a:rPr>
              <a:t>Parameters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: reflect the system’s properties or composition</a:t>
            </a:r>
          </a:p>
          <a:p>
            <a:pPr fontAlgn="auto">
              <a:spcAft>
                <a:spcPts val="0"/>
              </a:spcAft>
            </a:pPr>
            <a:r>
              <a:rPr lang="en-US" altLang="en-US" sz="2400" i="1" dirty="0" smtClean="0">
                <a:latin typeface="Times New Roman" panose="02020603050405020304" pitchFamily="18" charset="0"/>
              </a:rPr>
              <a:t>Forcing functions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: external influences acting upon the system</a:t>
            </a:r>
          </a:p>
          <a:p>
            <a:pPr fontAlgn="auto">
              <a:spcAft>
                <a:spcPts val="0"/>
              </a:spcAft>
              <a:buFontTx/>
              <a:buNone/>
            </a:pPr>
            <a:endParaRPr lang="en-US" altLang="en-US" sz="2400" dirty="0" smtClean="0">
              <a:latin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endParaRPr lang="en-US" altLang="en-US" sz="2400" dirty="0" smtClean="0"/>
          </a:p>
          <a:p>
            <a:pPr fontAlgn="auto">
              <a:spcAft>
                <a:spcPts val="0"/>
              </a:spcAft>
              <a:buFontTx/>
              <a:buNone/>
            </a:pPr>
            <a:endParaRPr lang="en-US" altLang="en-US" sz="2400" dirty="0" smtClean="0"/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3055938" y="1425575"/>
            <a:ext cx="5256212" cy="1296987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55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3EDEAD-203C-4A87-8FC3-18A6DA99144B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id-ID" sz="100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ar-SA" kern="0" dirty="0" err="1" smtClean="0"/>
              <a:t>Solusi</a:t>
            </a:r>
            <a:r>
              <a:rPr lang="en-US" altLang="ar-SA" kern="0" dirty="0" smtClean="0"/>
              <a:t> </a:t>
            </a:r>
            <a:r>
              <a:rPr lang="en-US" altLang="ar-SA" kern="0" dirty="0" err="1" smtClean="0"/>
              <a:t>Persamaan</a:t>
            </a:r>
            <a:r>
              <a:rPr lang="en-US" altLang="ar-SA" kern="0" dirty="0" smtClean="0"/>
              <a:t> Nonlinear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30725"/>
          </a:xfrm>
          <a:prstGeom prst="rect">
            <a:avLst/>
          </a:prstGeom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ar-SA" sz="2100" kern="0" dirty="0" err="1" smtClean="0"/>
              <a:t>Persamaan</a:t>
            </a:r>
            <a:r>
              <a:rPr lang="en-US" altLang="ar-SA" sz="2100" kern="0" dirty="0" smtClean="0"/>
              <a:t> </a:t>
            </a:r>
            <a:r>
              <a:rPr lang="en-US" altLang="ar-SA" sz="2100" kern="0" dirty="0" err="1" smtClean="0"/>
              <a:t>sederhana</a:t>
            </a:r>
            <a:r>
              <a:rPr lang="en-US" altLang="ar-SA" sz="2100" kern="0" dirty="0" smtClean="0"/>
              <a:t> </a:t>
            </a:r>
            <a:r>
              <a:rPr lang="en-US" altLang="ar-SA" sz="2100" kern="0" dirty="0" err="1" smtClean="0"/>
              <a:t>dan</a:t>
            </a:r>
            <a:r>
              <a:rPr lang="en-US" altLang="ar-SA" sz="2100" kern="0" dirty="0" smtClean="0"/>
              <a:t> </a:t>
            </a:r>
            <a:r>
              <a:rPr lang="en-US" altLang="ar-SA" sz="2100" kern="0" dirty="0" err="1" smtClean="0"/>
              <a:t>diselesaikan</a:t>
            </a:r>
            <a:r>
              <a:rPr lang="en-US" altLang="ar-SA" sz="2100" kern="0" dirty="0" smtClean="0"/>
              <a:t> </a:t>
            </a:r>
            <a:r>
              <a:rPr lang="en-US" altLang="ar-SA" sz="2100" kern="0" dirty="0" err="1" smtClean="0"/>
              <a:t>secara</a:t>
            </a:r>
            <a:r>
              <a:rPr lang="en-US" altLang="ar-SA" sz="2100" kern="0" dirty="0" smtClean="0"/>
              <a:t> </a:t>
            </a:r>
            <a:r>
              <a:rPr lang="en-US" altLang="ar-SA" sz="2100" kern="0" dirty="0" err="1" smtClean="0"/>
              <a:t>analitik</a:t>
            </a:r>
            <a:r>
              <a:rPr lang="en-US" altLang="ar-SA" sz="2100" kern="0" dirty="0" smtClean="0"/>
              <a:t>:</a:t>
            </a:r>
            <a:r>
              <a:rPr lang="en-US" altLang="ar-SA" kern="0" dirty="0" smtClean="0"/>
              <a:t> </a:t>
            </a:r>
          </a:p>
          <a:p>
            <a:pPr eaLnBrk="1" hangingPunct="1"/>
            <a:endParaRPr lang="en-US" altLang="ar-SA" kern="0" dirty="0" smtClean="0"/>
          </a:p>
          <a:p>
            <a:pPr eaLnBrk="1" hangingPunct="1"/>
            <a:endParaRPr lang="en-US" altLang="ar-SA" kern="0" dirty="0" smtClean="0"/>
          </a:p>
          <a:p>
            <a:pPr eaLnBrk="1" hangingPunct="1"/>
            <a:endParaRPr lang="en-US" altLang="ar-SA" sz="2100" kern="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ar-SA" sz="2100" kern="0" dirty="0" smtClean="0"/>
          </a:p>
          <a:p>
            <a:pPr eaLnBrk="1" hangingPunct="1"/>
            <a:endParaRPr lang="en-US" altLang="ar-SA" sz="2100" kern="0" dirty="0" smtClean="0"/>
          </a:p>
          <a:p>
            <a:pPr eaLnBrk="1" hangingPunct="1"/>
            <a:r>
              <a:rPr lang="en-US" altLang="ar-SA" sz="2100" kern="0" dirty="0" smtClean="0"/>
              <a:t>Ada </a:t>
            </a:r>
            <a:r>
              <a:rPr lang="en-US" altLang="ar-SA" sz="2100" kern="0" dirty="0" err="1" smtClean="0"/>
              <a:t>beberapa</a:t>
            </a:r>
            <a:r>
              <a:rPr lang="en-US" altLang="ar-SA" sz="2100" kern="0" dirty="0" smtClean="0"/>
              <a:t> </a:t>
            </a:r>
            <a:r>
              <a:rPr lang="en-US" altLang="ar-SA" sz="2100" kern="0" dirty="0" err="1" smtClean="0"/>
              <a:t>persamaan</a:t>
            </a:r>
            <a:r>
              <a:rPr lang="en-US" altLang="ar-SA" sz="2100" kern="0" dirty="0" smtClean="0"/>
              <a:t> </a:t>
            </a:r>
            <a:r>
              <a:rPr lang="en-US" altLang="ar-SA" sz="2100" kern="0" dirty="0" err="1" smtClean="0"/>
              <a:t>tidak</a:t>
            </a:r>
            <a:r>
              <a:rPr lang="en-US" altLang="ar-SA" sz="2100" kern="0" dirty="0" smtClean="0"/>
              <a:t> </a:t>
            </a:r>
            <a:r>
              <a:rPr lang="en-US" altLang="ar-SA" sz="2100" kern="0" dirty="0" err="1" smtClean="0"/>
              <a:t>ada</a:t>
            </a:r>
            <a:r>
              <a:rPr lang="en-US" altLang="ar-SA" sz="2100" kern="0" dirty="0" smtClean="0"/>
              <a:t> </a:t>
            </a:r>
            <a:r>
              <a:rPr lang="en-US" altLang="ar-SA" sz="2100" kern="0" dirty="0" err="1" smtClean="0"/>
              <a:t>solusi</a:t>
            </a:r>
            <a:r>
              <a:rPr lang="en-US" altLang="ar-SA" sz="2100" kern="0" dirty="0" smtClean="0"/>
              <a:t> </a:t>
            </a:r>
            <a:r>
              <a:rPr lang="en-US" altLang="ar-SA" sz="2100" kern="0" dirty="0" err="1" smtClean="0"/>
              <a:t>analitik</a:t>
            </a:r>
            <a:r>
              <a:rPr lang="en-US" altLang="ar-SA" sz="2100" kern="0" dirty="0" smtClean="0"/>
              <a:t>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55675" y="2151063"/>
          <a:ext cx="7502525" cy="188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4" name="Equation" r:id="rId3" imgW="2743200" imgH="990600" progId="Equation.3">
                  <p:embed/>
                </p:oleObj>
              </mc:Choice>
              <mc:Fallback>
                <p:oleObj name="Equation" r:id="rId3" imgW="2743200" imgH="990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2151063"/>
                        <a:ext cx="7502525" cy="188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462919"/>
              </p:ext>
            </p:extLst>
          </p:nvPr>
        </p:nvGraphicFramePr>
        <p:xfrm>
          <a:off x="893763" y="4759325"/>
          <a:ext cx="74676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5" name="Equation" r:id="rId5" imgW="2323800" imgH="482400" progId="Equation.3">
                  <p:embed/>
                </p:oleObj>
              </mc:Choice>
              <mc:Fallback>
                <p:oleObj name="Equation" r:id="rId5" imgW="23238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4759325"/>
                        <a:ext cx="74676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103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81000" y="1152525"/>
            <a:ext cx="8153400" cy="1371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2800" smtClean="0"/>
              <a:t>To solve problems that cannot be solved exactly</a:t>
            </a:r>
          </a:p>
          <a:p>
            <a:pPr fontAlgn="auto">
              <a:spcAft>
                <a:spcPts val="0"/>
              </a:spcAft>
              <a:buFontTx/>
              <a:buNone/>
            </a:pPr>
            <a:endParaRPr lang="en-US" altLang="en-US" sz="2800" smtClean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457200" y="2895600"/>
          <a:ext cx="4038600" cy="221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8" name="Equation" r:id="rId3" imgW="901440" imgH="495000" progId="Equation.3">
                  <p:embed/>
                </p:oleObj>
              </mc:Choice>
              <mc:Fallback>
                <p:oleObj name="Equation" r:id="rId3" imgW="90144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95600"/>
                        <a:ext cx="4038600" cy="221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11" descr="probabilit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514600"/>
            <a:ext cx="40386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08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7BC321AC-1623-413E-8A59-57F49D16C9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Persoalan matematika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xmlns="" id="{473B9366-99E6-417D-B53A-991925C7EF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Bagaimana cara menyelesaikannya ?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/>
              <a:t>Tentukan akar2 persamaan polinom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	</a:t>
            </a:r>
            <a:r>
              <a:rPr lang="en-US" altLang="en-US" sz="1800"/>
              <a:t>23.4x</a:t>
            </a:r>
            <a:r>
              <a:rPr lang="en-US" altLang="en-US" sz="1800" baseline="30000"/>
              <a:t>7 </a:t>
            </a:r>
            <a:r>
              <a:rPr lang="en-US" altLang="en-US" sz="1800"/>
              <a:t>- 1.25x</a:t>
            </a:r>
            <a:r>
              <a:rPr lang="en-US" altLang="en-US" sz="1800" baseline="30000"/>
              <a:t>6</a:t>
            </a:r>
            <a:r>
              <a:rPr lang="en-US" altLang="en-US" sz="1800"/>
              <a:t>+ 120x</a:t>
            </a:r>
            <a:r>
              <a:rPr lang="en-US" altLang="en-US" sz="1800" baseline="30000"/>
              <a:t>4</a:t>
            </a:r>
            <a:r>
              <a:rPr lang="en-US" altLang="en-US" sz="1800"/>
              <a:t> + 15x</a:t>
            </a:r>
            <a:r>
              <a:rPr lang="en-US" altLang="en-US" sz="1800" baseline="30000"/>
              <a:t>3</a:t>
            </a:r>
            <a:r>
              <a:rPr lang="en-US" altLang="en-US" sz="1800"/>
              <a:t> – 120x</a:t>
            </a:r>
            <a:r>
              <a:rPr lang="en-US" altLang="en-US" sz="1800" baseline="30000"/>
              <a:t>2</a:t>
            </a:r>
            <a:r>
              <a:rPr lang="en-US" altLang="en-US" sz="1800"/>
              <a:t> – x + 100 = 0 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2.	Selesaikan sistem persamaan linier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	</a:t>
            </a:r>
            <a:r>
              <a:rPr lang="en-US" altLang="en-US" sz="2000"/>
              <a:t>1.2a – 3b – 12c + 12d + 4.8e – 5.5f  + 100g = 18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	0.9a + 3b –     c + 16d +    8e –    5f  -    10g = 17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       4.6a + 3b  –   6c -   2d  +   4e + 6.5f  -    13g = 19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       3.7a – 3b  +   8c  -   7d + 14e + 8.4f  +   16g = 6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       2.2a + 3b  + 17c +  6d  + 12e – 7.5f + 18g = 9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       5.9a + 3b  + 11c +  9d  - 5e – 25f + 10g = 0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       1.6a + 3b  + 1.8c + 12d - 7e + 2.5f + g = -5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2BF6CD10-119A-452C-BE00-38FE4EBB49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Metode Analitik vs Metode Numerik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4FAEEB64-B346-4687-9773-182B14F030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Kebanyakan persoalan matematika tidak dapat diselesaikan dengan metode analitik.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Metode analitik disebut juga metode exact yang menghasilkan solusi exact (solusi sejati).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Metode analitik ini unggul untuk sejumlah persoalan yang terbatas.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Padahal kenyataan persoalan matematis banyak yang rumit, sehingga tidak dapat diselesaikan dengan metode analitik.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20CBA678-35DA-4268-9185-794890B58D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Metode Analitik vs Metode Numerik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372C1724-5911-4907-869B-9567CD2A68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Kalau metode analitik tidak dapat diterapkan, maka solusi dapat dicari dengan metode numerik.</a:t>
            </a:r>
          </a:p>
          <a:p>
            <a:pPr eaLnBrk="1" hangingPunct="1"/>
            <a:r>
              <a:rPr lang="en-US" altLang="en-US"/>
              <a:t>Metode Numerik adalah teknik yang digunakan untuk memformulasikan persoalan matematika sehingga dapat dipecahkan dengan operasi perhitungan biasa (+, - , / , *)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</TotalTime>
  <Words>713</Words>
  <Application>Microsoft Office PowerPoint</Application>
  <PresentationFormat>On-screen Show (4:3)</PresentationFormat>
  <Paragraphs>149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Tahoma</vt:lpstr>
      <vt:lpstr>Times New Roman</vt:lpstr>
      <vt:lpstr>Verdana</vt:lpstr>
      <vt:lpstr>Wingdings</vt:lpstr>
      <vt:lpstr>Office Theme</vt:lpstr>
      <vt:lpstr>Equation</vt:lpstr>
      <vt:lpstr>Bitmap Image</vt:lpstr>
      <vt:lpstr>Pendahuluan Metode Numerik</vt:lpstr>
      <vt:lpstr>Pendahuluan</vt:lpstr>
      <vt:lpstr>PowerPoint Presentation</vt:lpstr>
      <vt:lpstr>PowerPoint Presentation</vt:lpstr>
      <vt:lpstr>PowerPoint Presentation</vt:lpstr>
      <vt:lpstr>PowerPoint Presentation</vt:lpstr>
      <vt:lpstr>Persoalan matematika</vt:lpstr>
      <vt:lpstr>Metode Analitik vs Metode Numerik</vt:lpstr>
      <vt:lpstr>Metode Analitik vs Metode Numerik</vt:lpstr>
      <vt:lpstr>PowerPoint Presentation</vt:lpstr>
      <vt:lpstr>Contoh</vt:lpstr>
      <vt:lpstr>Contoh</vt:lpstr>
      <vt:lpstr>PowerPoint Presentation</vt:lpstr>
      <vt:lpstr>Perbedaan Metode Numerik dan Metode Analitik</vt:lpstr>
      <vt:lpstr>Kesalahan Numerik</vt:lpstr>
      <vt:lpstr>Kesalahan Numerik</vt:lpstr>
      <vt:lpstr>Peranan Komputer dalam Metode Numerik </vt:lpstr>
      <vt:lpstr>Peran Metode Numerik</vt:lpstr>
      <vt:lpstr>Persoalan yang diselesaikan dengan Metode Numerik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Penulisan Metode Numerik ke dalam Bahasa Python ( Google colab 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Pendahuluan Metode Numerik Secara Umum</dc:title>
  <dc:creator>priyoss</dc:creator>
  <cp:lastModifiedBy>priyoss</cp:lastModifiedBy>
  <cp:revision>28</cp:revision>
  <dcterms:created xsi:type="dcterms:W3CDTF">2020-08-24T02:02:13Z</dcterms:created>
  <dcterms:modified xsi:type="dcterms:W3CDTF">2025-03-10T16:29:18Z</dcterms:modified>
</cp:coreProperties>
</file>