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Teknik Interpolasi: Presentasi Singkat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5: Interpolasi Newton Mundur (Backward)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Interpolasi Newton Mundur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Kegunaan:</a:t>
                </a:r>
                <a:r>
                  <a:rPr/>
                  <a:t> Estimasi nilai dekat </a:t>
                </a:r>
                <a:r>
                  <a:rPr i="1"/>
                  <a:t>akhir</a:t>
                </a:r>
                <a:r>
                  <a:rPr/>
                  <a:t> tabel data.</a:t>
                </a:r>
              </a:p>
              <a:p>
                <a:pPr lvl="0"/>
                <a:r>
                  <a:rPr b="1"/>
                  <a:t>Metode:</a:t>
                </a:r>
                <a:r>
                  <a:rPr/>
                  <a:t> Menggunakan </a:t>
                </a:r>
                <a:r>
                  <a:rPr i="1"/>
                  <a:t>perbedaan mundur</a:t>
                </a:r>
                <a:r>
                  <a:rPr/>
                  <a:t> (backward differences).</a:t>
                </a:r>
              </a:p>
              <a:p>
                <a:pPr lvl="0"/>
                <a:r>
                  <a:rPr b="1"/>
                  <a:t>Rumus Utama:</a:t>
                </a:r>
                <a:r>
                  <a:rPr/>
                  <a:t> (Tampilkan rumus utama saja) </a:t>
                </a:r>
                <a:r>
                  <a:rPr>
                    <a:latin typeface="Courier"/>
                  </a:rPr>
                  <a:t>P_n(x) = y_n + s\nabla y_n + ... + \frac{s(s+1)...(s+n-1)}{n!}\nabla^n y_n</a:t>
                </a:r>
                <a:r>
                  <a:rPr/>
                  <a:t> di mana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num>
                      <m:den>
                        <m:r>
                          <m:t>h</m:t>
                        </m:r>
                      </m:den>
                    </m:f>
                  </m:oMath>
                </a14:m>
              </a:p>
              <a:p>
                <a:pPr lvl="0"/>
                <a:r>
                  <a:rPr b="1"/>
                  <a:t>Tabel Perbedaan Mundur:</a:t>
                </a:r>
                <a:r>
                  <a:rPr/>
                  <a:t> (Contoh tabel sederhana)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6: Contoh Soal - Newton Mundur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Contoh Soal Newton Mundur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Data:</a:t>
                </a:r>
                <a:r>
                  <a:rPr/>
                  <a:t> (Sama seperti sebelumnya)</a:t>
                </a:r>
              </a:p>
              <a:p>
                <a:pPr lvl="0"/>
                <a:r>
                  <a:rPr b="1"/>
                  <a:t>Soal:</a:t>
                </a:r>
                <a:r>
                  <a:rPr/>
                  <a:t> Perkirakan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pada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2.5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Hasil: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7.25</m:t>
                    </m:r>
                  </m:oMath>
                </a14:m>
                <a:r>
                  <a:rPr/>
                  <a:t> (Tampilkan hasil akhir)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7: Interpolasi Lagrange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Interpolasi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Keunggulan:</a:t>
                </a:r>
              </a:p>
              <a:p>
                <a:pPr lvl="1"/>
                <a:r>
                  <a:rPr/>
                  <a:t>Formula </a:t>
                </a:r>
                <a:r>
                  <a:rPr i="1"/>
                  <a:t>langsung</a:t>
                </a:r>
                <a:r>
                  <a:rPr/>
                  <a:t>.</a:t>
                </a:r>
              </a:p>
              <a:p>
                <a:pPr lvl="1"/>
                <a:r>
                  <a:rPr/>
                  <a:t>Data </a:t>
                </a:r>
                <a:r>
                  <a:rPr i="1"/>
                  <a:t>tidak harus berjarak sama</a:t>
                </a:r>
                <a:r>
                  <a:rPr/>
                  <a:t>.</a:t>
                </a:r>
              </a:p>
              <a:p>
                <a:pPr lvl="0"/>
                <a:r>
                  <a:rPr b="1"/>
                  <a:t>Rumus Utama:</a:t>
                </a:r>
                <a:r>
                  <a:rPr/>
                  <a:t> (Tampilkan rumus utama)</a:t>
                </a:r>
              </a:p>
              <a:p>
                <a:pPr lvl="1" indent="0">
                  <a:buNone/>
                </a:pPr>
                <a:r>
                  <a:rPr>
                    <a:latin typeface="Courier"/>
                  </a:rPr>
                  <a:t>    P_n(x) = \sum_{i=0}^{n} y_i L_i(x)
    ```
dengan</a:t>
                </a:r>
              </a:p>
              <a:p>
                <a:pPr lvl="1" indent="0">
                  <a:buNone/>
                </a:pPr>
                <a:r>
                  <a:rPr>
                    <a:latin typeface="Courier"/>
                  </a:rPr>
                  <a:t>L_i(x) = \prod_{j=0, j \neq i}^{n} \frac{x - x_j}{x_i - x_j}
```</a:t>
                </a:r>
              </a:p>
              <a:p>
                <a:pPr lvl="0"/>
                <a:r>
                  <a:rPr b="1"/>
                  <a:t>Konsep:</a:t>
                </a:r>
                <a:r>
                  <a:rPr/>
                  <a:t> Kombinasi polinomial basis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8: Contoh Soal - Lagrange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Contoh Soal Lagrange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Data:</a:t>
                </a:r>
                <a:r>
                  <a:rPr/>
                  <a:t> (Sama seperti sebelumnya)</a:t>
                </a:r>
              </a:p>
              <a:p>
                <a:pPr lvl="0"/>
                <a:r>
                  <a:rPr b="1"/>
                  <a:t>Soal:</a:t>
                </a:r>
                <a:r>
                  <a:rPr/>
                  <a:t> Perkirakan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pada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Hasil: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1.25</m:t>
                    </m:r>
                  </m:oMath>
                </a14:m>
                <a:r>
                  <a:rPr/>
                  <a:t> (Tampilkan hasil akhir)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9: Algoritma Neville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Algoritma Neville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Metode:</a:t>
            </a:r>
            <a:r>
              <a:rPr/>
              <a:t> </a:t>
            </a:r>
            <a:r>
              <a:rPr i="1"/>
              <a:t>Rekursif</a:t>
            </a:r>
            <a:r>
              <a:rPr/>
              <a:t> untuk interpolasi polinomial.</a:t>
            </a:r>
          </a:p>
          <a:p>
            <a:pPr lvl="0"/>
            <a:r>
              <a:rPr b="1"/>
              <a:t>Keunggulan:</a:t>
            </a:r>
          </a:p>
          <a:p>
            <a:pPr lvl="1"/>
            <a:r>
              <a:rPr/>
              <a:t>Efisien Komputasi</a:t>
            </a:r>
          </a:p>
          <a:p>
            <a:pPr lvl="1"/>
            <a:r>
              <a:rPr/>
              <a:t>Data tidak harus berjarak sama.</a:t>
            </a:r>
          </a:p>
          <a:p>
            <a:pPr lvl="1"/>
            <a:r>
              <a:rPr/>
              <a:t>Estimasi error (dengan membandingkan iterasi).</a:t>
            </a:r>
          </a:p>
          <a:p>
            <a:pPr lvl="0"/>
            <a:r>
              <a:rPr b="1"/>
              <a:t>Rumus Rekursif:</a:t>
            </a:r>
            <a:r>
              <a:rPr/>
              <a:t> (Tampilkan rumus utama) </a:t>
            </a:r>
            <a:r>
              <a:rPr>
                <a:latin typeface="Courier"/>
              </a:rPr>
              <a:t>P_{i,j}(x) = \frac{(x - x_i)P_{i+1,j}(x) - (x - x_j)P_{i,j-1}(x)}{x_j - x_i}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1: Judul &amp; Pendahuluan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10: Contoh Soal - Neville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Contoh Soal Neville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Data:</a:t>
                </a:r>
                <a:r>
                  <a:rPr/>
                  <a:t> (Sama seperti sebelumnya)</a:t>
                </a:r>
              </a:p>
              <a:p>
                <a:pPr lvl="0"/>
                <a:r>
                  <a:rPr b="1"/>
                  <a:t>Soal:</a:t>
                </a:r>
                <a:r>
                  <a:rPr/>
                  <a:t> Perkirakan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pada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Hasil: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1.25</m:t>
                    </m:r>
                  </m:oMath>
                </a14:m>
                <a:r>
                  <a:rPr/>
                  <a:t> (Tampilkan hasil akhir, tabel Neville bisa diringkas atau dihilangkan di slide jika terlalu panjang)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11: Perbandingan Metode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Perbandingan Metode Interpolasi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Newton (Maju, Mundur, Pusat):</a:t>
            </a:r>
          </a:p>
          <a:p>
            <a:pPr lvl="1"/>
            <a:r>
              <a:rPr/>
              <a:t>Efisien, baik untuk data </a:t>
            </a:r>
            <a:r>
              <a:rPr i="1"/>
              <a:t>berjarak sama</a:t>
            </a:r>
            <a:r>
              <a:rPr/>
              <a:t>.</a:t>
            </a:r>
          </a:p>
          <a:p>
            <a:pPr lvl="1"/>
            <a:r>
              <a:rPr/>
              <a:t>Spesialisasi wilayah data (awal, akhir, tengah).</a:t>
            </a:r>
          </a:p>
          <a:p>
            <a:pPr lvl="0"/>
            <a:r>
              <a:rPr b="1"/>
              <a:t>Lagrange:</a:t>
            </a:r>
          </a:p>
          <a:p>
            <a:pPr lvl="1"/>
            <a:r>
              <a:rPr/>
              <a:t>Formula langsung, mudah dipahami.</a:t>
            </a:r>
          </a:p>
          <a:p>
            <a:pPr lvl="1"/>
            <a:r>
              <a:rPr/>
              <a:t>Data </a:t>
            </a:r>
            <a:r>
              <a:rPr i="1"/>
              <a:t>tidak harus berjarak sama</a:t>
            </a:r>
            <a:r>
              <a:rPr/>
              <a:t>.</a:t>
            </a:r>
          </a:p>
          <a:p>
            <a:pPr lvl="1"/>
            <a:r>
              <a:rPr/>
              <a:t>Kurang efisien untuk data besar.</a:t>
            </a:r>
          </a:p>
          <a:p>
            <a:pPr lvl="0"/>
            <a:r>
              <a:rPr b="1"/>
              <a:t>Neville:</a:t>
            </a:r>
          </a:p>
          <a:p>
            <a:pPr lvl="1"/>
            <a:r>
              <a:rPr/>
              <a:t>Rekursif, efisien.</a:t>
            </a:r>
          </a:p>
          <a:p>
            <a:pPr lvl="1"/>
            <a:r>
              <a:rPr/>
              <a:t>Data </a:t>
            </a:r>
            <a:r>
              <a:rPr i="1"/>
              <a:t>tidak harus berjarak sama</a:t>
            </a:r>
            <a:r>
              <a:rPr/>
              <a:t>.</a:t>
            </a:r>
          </a:p>
          <a:p>
            <a:pPr lvl="1"/>
            <a:r>
              <a:rPr/>
              <a:t>Estimasi error.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12: Aplikasi Interpolasi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Aplikasi Interpolasi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Rekonstruksi CT Scan (Medis):</a:t>
            </a:r>
            <a:r>
              <a:rPr/>
              <a:t> Interpolasi linear untuk mengisi data hilang.</a:t>
            </a:r>
          </a:p>
          <a:p>
            <a:pPr lvl="0"/>
            <a:r>
              <a:rPr b="1"/>
              <a:t>Komputasi Ilmiah:</a:t>
            </a:r>
            <a:r>
              <a:rPr/>
              <a:t> Solusi persamaan diferensial, analisis data.</a:t>
            </a:r>
          </a:p>
          <a:p>
            <a:pPr lvl="0"/>
            <a:r>
              <a:rPr b="1"/>
              <a:t>Grafika Komputer:</a:t>
            </a:r>
            <a:r>
              <a:rPr/>
              <a:t> Texture mapping, animasi, rendering.</a:t>
            </a:r>
          </a:p>
          <a:p>
            <a:pPr lvl="0"/>
            <a:r>
              <a:rPr b="1"/>
              <a:t>Pemodelan Keuangan:</a:t>
            </a:r>
            <a:r>
              <a:rPr/>
              <a:t> Estimasi nilai keuangan.</a:t>
            </a:r>
          </a:p>
          <a:p>
            <a:pPr lvl="0"/>
            <a:r>
              <a:rPr b="1"/>
              <a:t>Analisis Geospasial:</a:t>
            </a:r>
            <a:r>
              <a:rPr/>
              <a:t> Pemetaan permukaan kontinu.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13: Kesimpulan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Interpolasi:</a:t>
            </a:r>
            <a:r>
              <a:rPr/>
              <a:t> Alat penting untuk representasi data kontinu dari data diskrit.</a:t>
            </a:r>
          </a:p>
          <a:p>
            <a:pPr lvl="0"/>
            <a:r>
              <a:rPr b="1"/>
              <a:t>Metode Newton, Lagrange, Neville:</a:t>
            </a:r>
            <a:r>
              <a:rPr/>
              <a:t> Berbagai pendekatan dengan kelebihan dan kekurangan.</a:t>
            </a:r>
          </a:p>
          <a:p>
            <a:pPr lvl="0"/>
            <a:r>
              <a:rPr b="1"/>
              <a:t>Pemilihan Metode:</a:t>
            </a:r>
            <a:r>
              <a:rPr/>
              <a:t> Tergantung pada data, efisiensi, dan akurasi yang dibutuhkan.</a:t>
            </a:r>
          </a:p>
          <a:p>
            <a:pPr lvl="0"/>
            <a:r>
              <a:rPr b="1"/>
              <a:t>Penting untuk Mahasiswa:</a:t>
            </a:r>
            <a:r>
              <a:rPr/>
              <a:t> Dasar penting dalam metode numerik dan aplikasi rekayasa.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14: Daftar Pustaka (Optional)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Daftar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(Jika perlu, daftar pustaka bisa diringkas atau dihilangkan untuk presentasi, dan diberikan sebagai handout terpisah)</a:t>
            </a:r>
          </a:p>
          <a:p>
            <a:pPr lvl="0" indent="0" marL="0">
              <a:buNone/>
            </a:pPr>
            <a:r>
              <a:rPr/>
              <a:t>⁂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Teknik Interpolasi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Panduan untuk Mahasiswa Tingkat Satu</a:t>
            </a:r>
          </a:p>
          <a:p>
            <a:pPr lvl="0"/>
            <a:r>
              <a:rPr b="1"/>
              <a:t>Apa itu Interpolasi?</a:t>
            </a:r>
          </a:p>
          <a:p>
            <a:pPr lvl="1"/>
            <a:r>
              <a:rPr/>
              <a:t>Metode memperkirakan nilai fungsi di antara titik data yang diketahui.</a:t>
            </a:r>
          </a:p>
          <a:p>
            <a:pPr lvl="1"/>
            <a:r>
              <a:rPr/>
              <a:t>“Mengisi celah” data diskrit untuk mendapatkan perkiraan nilai kontinu.</a:t>
            </a:r>
          </a:p>
          <a:p>
            <a:pPr lvl="0"/>
            <a:r>
              <a:rPr b="1"/>
              <a:t>Mengapa Penting?</a:t>
            </a:r>
          </a:p>
          <a:p>
            <a:pPr lvl="1"/>
            <a:r>
              <a:rPr/>
              <a:t>Estimasi nilai di antara data yang terukur.</a:t>
            </a:r>
          </a:p>
          <a:p>
            <a:pPr lvl="1"/>
            <a:r>
              <a:rPr/>
              <a:t>Aproksimasi fungsi kompleks.</a:t>
            </a:r>
          </a:p>
          <a:p>
            <a:pPr lvl="1"/>
            <a:r>
              <a:rPr/>
              <a:t>Rekonstruksi data (citra, sinyal).</a:t>
            </a:r>
          </a:p>
          <a:p>
            <a:pPr lvl="1"/>
            <a:r>
              <a:rPr/>
              <a:t>Dasar untuk integrasi numerik.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2: Konsep Dasar Interpolasi Numerik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Konsep Dasar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Definisi:</a:t>
            </a:r>
            <a:r>
              <a:rPr/>
              <a:t> Teknik matematika untuk estimasi nilai tak diketahui di antara data.</a:t>
            </a:r>
          </a:p>
          <a:p>
            <a:pPr lvl="0"/>
            <a:r>
              <a:rPr b="1"/>
              <a:t>Fungsi Interpolasi:</a:t>
            </a:r>
            <a:r>
              <a:rPr/>
              <a:t> Biasanya polinomial, spline, dll.</a:t>
            </a:r>
          </a:p>
          <a:p>
            <a:pPr lvl="0"/>
            <a:r>
              <a:rPr b="1"/>
              <a:t>Pertimbangan Penting:</a:t>
            </a:r>
          </a:p>
          <a:p>
            <a:pPr lvl="1"/>
            <a:r>
              <a:rPr/>
              <a:t>Efisiensi Komputasi</a:t>
            </a:r>
          </a:p>
          <a:p>
            <a:pPr lvl="1"/>
            <a:r>
              <a:rPr/>
              <a:t>Stabilitas Numerik (Fenomena Runge)</a:t>
            </a:r>
          </a:p>
          <a:p>
            <a:pPr lvl="1"/>
            <a:r>
              <a:rPr/>
              <a:t>Akurasi (tergantung metode dan data)</a:t>
            </a:r>
          </a:p>
          <a:p>
            <a:pPr lvl="0"/>
            <a:r>
              <a:rPr b="1"/>
              <a:t>Tujuan Presentasi:</a:t>
            </a:r>
            <a:r>
              <a:rPr/>
              <a:t> Memahami metode Newton, Lagrange, dan Neville.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3: Interpolasi Newton Maju (Forward)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Interpolasi Newton Maju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Kegunaan:</a:t>
                </a:r>
                <a:r>
                  <a:rPr/>
                  <a:t> Estimasi nilai dekat </a:t>
                </a:r>
                <a:r>
                  <a:rPr i="1"/>
                  <a:t>awal</a:t>
                </a:r>
                <a:r>
                  <a:rPr/>
                  <a:t> tabel data.</a:t>
                </a:r>
              </a:p>
              <a:p>
                <a:pPr lvl="0"/>
                <a:r>
                  <a:rPr b="1"/>
                  <a:t>Metode:</a:t>
                </a:r>
                <a:r>
                  <a:rPr/>
                  <a:t> Menggunakan </a:t>
                </a:r>
                <a:r>
                  <a:rPr i="1"/>
                  <a:t>perbedaan maju</a:t>
                </a:r>
                <a:r>
                  <a:rPr/>
                  <a:t> (forward differences).</a:t>
                </a:r>
              </a:p>
              <a:p>
                <a:pPr lvl="0"/>
                <a:r>
                  <a:rPr b="1"/>
                  <a:t>Rumus Utama:</a:t>
                </a:r>
                <a:r>
                  <a:rPr/>
                  <a:t> (Tampilkan rumus utama saja, tanpa detail derivasi)</a:t>
                </a:r>
              </a:p>
              <a:p>
                <a:pPr lvl="1" indent="0">
                  <a:buNone/>
                </a:pPr>
                <a:r>
                  <a:rPr>
                    <a:latin typeface="Courier"/>
                  </a:rPr>
                  <a:t>P_n(x) = y_0 + sΔy_0 + ... +  \frac{s(s-1)...(s-n+1)}{n!}\Delta^n y_0</a:t>
                </a:r>
              </a:p>
              <a:p>
                <a:pPr lvl="1" indent="0" marL="342900">
                  <a:buNone/>
                </a:pPr>
                <a:r>
                  <a:rPr/>
                  <a:t>di mana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r>
                          <m:t>h</m:t>
                        </m:r>
                      </m:den>
                    </m:f>
                  </m:oMath>
                </a14:m>
              </a:p>
              <a:p>
                <a:pPr lvl="0"/>
                <a:r>
                  <a:rPr b="1"/>
                  <a:t>Tabel Perbedaan Maju:</a:t>
                </a:r>
                <a:r>
                  <a:rPr/>
                  <a:t> (Tampilkan contoh tabel sederhana)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4: Contoh Soal - Newton Maju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Contoh Soal Newton Maju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Data:</a:t>
                </a:r>
              </a:p>
              <a:p>
                <a:pPr lvl="0"/>
                <a:r>
                  <a:rPr b="1"/>
                  <a:t>Soal:</a:t>
                </a:r>
                <a:r>
                  <a:rPr/>
                  <a:t> Perkirakan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pada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0.5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Hasil: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1.25</m:t>
                    </m:r>
                  </m:oMath>
                </a14:m>
                <a:r>
                  <a:rPr/>
                  <a:t> (Tampilkan hasil akhir, langkah perhitungan bisa diringkas atau dihilangkan di slide)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2025-03-04T14:17:27Z</dcterms:created>
  <dcterms:modified xsi:type="dcterms:W3CDTF">2025-03-04T14:17:27Z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