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AF004-91AF-4F53-BFB6-6F0AB1FE2970}" v="5" dt="2019-12-26T23:08:18.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12/27/2019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55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65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48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16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64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864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20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818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56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513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2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12/27/2019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09096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C78F-56E7-4B10-8BCC-4AA5866B7CC0}"/>
              </a:ext>
            </a:extLst>
          </p:cNvPr>
          <p:cNvSpPr>
            <a:spLocks noGrp="1"/>
          </p:cNvSpPr>
          <p:nvPr>
            <p:ph type="ctrTitle"/>
          </p:nvPr>
        </p:nvSpPr>
        <p:spPr/>
        <p:txBody>
          <a:bodyPr>
            <a:noAutofit/>
          </a:bodyPr>
          <a:lstStyle/>
          <a:p>
            <a:r>
              <a:rPr lang="en-US" sz="6000" dirty="0">
                <a:latin typeface="Calibri" panose="020F0502020204030204" pitchFamily="34" charset="0"/>
                <a:cs typeface="Calibri" panose="020F0502020204030204" pitchFamily="34" charset="0"/>
              </a:rPr>
              <a:t>VENUE LOCATION RECOMMENDATION</a:t>
            </a:r>
          </a:p>
        </p:txBody>
      </p:sp>
      <p:sp>
        <p:nvSpPr>
          <p:cNvPr id="3" name="Subtitle 2">
            <a:extLst>
              <a:ext uri="{FF2B5EF4-FFF2-40B4-BE49-F238E27FC236}">
                <a16:creationId xmlns:a16="http://schemas.microsoft.com/office/drawing/2014/main" id="{BDD0D01A-539B-4DBC-BF49-2BA8746AE4F0}"/>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French restaurant in Hong Kong</a:t>
            </a:r>
          </a:p>
        </p:txBody>
      </p:sp>
    </p:spTree>
    <p:extLst>
      <p:ext uri="{BB962C8B-B14F-4D97-AF65-F5344CB8AC3E}">
        <p14:creationId xmlns:p14="http://schemas.microsoft.com/office/powerpoint/2010/main" val="388468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9E09B16-4874-4AF2-86A9-1E174C20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040C58F-ED2B-42E1-A6D4-EB62C899F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6496158-5061-4294-A9BB-796D79B9D6B9}"/>
              </a:ext>
            </a:extLst>
          </p:cNvPr>
          <p:cNvPicPr>
            <a:picLocks noChangeAspect="1"/>
          </p:cNvPicPr>
          <p:nvPr/>
        </p:nvPicPr>
        <p:blipFill rotWithShape="1">
          <a:blip r:embed="rId2"/>
          <a:srcRect t="4362" r="1" b="20711"/>
          <a:stretch/>
        </p:blipFill>
        <p:spPr>
          <a:xfrm>
            <a:off x="231141" y="252632"/>
            <a:ext cx="11724640" cy="6369147"/>
          </a:xfrm>
          <a:prstGeom prst="rect">
            <a:avLst/>
          </a:prstGeom>
        </p:spPr>
      </p:pic>
      <p:sp>
        <p:nvSpPr>
          <p:cNvPr id="18" name="Rectangle 17">
            <a:extLst>
              <a:ext uri="{FF2B5EF4-FFF2-40B4-BE49-F238E27FC236}">
                <a16:creationId xmlns:a16="http://schemas.microsoft.com/office/drawing/2014/main" id="{8AB629FD-F72B-4125-BE7D-4C6DFF43A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656552"/>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60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a:xfrm>
            <a:off x="7558564" y="609600"/>
            <a:ext cx="3912583" cy="1356360"/>
          </a:xfrm>
        </p:spPr>
        <p:txBody>
          <a:bodyPr>
            <a:normAutofit/>
          </a:bodyPr>
          <a:lstStyle/>
          <a:p>
            <a:r>
              <a:rPr lang="en-US" sz="3200" b="1" dirty="0">
                <a:latin typeface="Calibri" panose="020F0502020204030204" pitchFamily="34" charset="0"/>
                <a:cs typeface="Calibri" panose="020F0502020204030204" pitchFamily="34" charset="0"/>
              </a:rPr>
              <a:t>Cluster 2: Little Paris</a:t>
            </a:r>
          </a:p>
        </p:txBody>
      </p:sp>
      <p:pic>
        <p:nvPicPr>
          <p:cNvPr id="5" name="Picture 4" descr="A screenshot of a cell phone&#10;&#10;Description automatically generated">
            <a:extLst>
              <a:ext uri="{FF2B5EF4-FFF2-40B4-BE49-F238E27FC236}">
                <a16:creationId xmlns:a16="http://schemas.microsoft.com/office/drawing/2014/main" id="{ABFFB5EC-4C0A-4589-92D1-17B1C3C8FDBD}"/>
              </a:ext>
            </a:extLst>
          </p:cNvPr>
          <p:cNvPicPr>
            <a:picLocks noChangeAspect="1"/>
          </p:cNvPicPr>
          <p:nvPr/>
        </p:nvPicPr>
        <p:blipFill>
          <a:blip r:embed="rId2"/>
          <a:stretch>
            <a:fillRect/>
          </a:stretch>
        </p:blipFill>
        <p:spPr>
          <a:xfrm>
            <a:off x="872064" y="2286907"/>
            <a:ext cx="6045576" cy="2282205"/>
          </a:xfrm>
          <a:prstGeom prst="rect">
            <a:avLst/>
          </a:prstGeom>
        </p:spPr>
      </p:pic>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a:xfrm>
            <a:off x="7558564" y="2057400"/>
            <a:ext cx="3912583" cy="4038600"/>
          </a:xfrm>
        </p:spPr>
        <p:txBody>
          <a:bodyPr>
            <a:normAutofit/>
          </a:bodyPr>
          <a:lstStyle/>
          <a:p>
            <a:r>
              <a:rPr lang="en-US" sz="1600">
                <a:latin typeface="Calibri" panose="020F0502020204030204" pitchFamily="34" charset="0"/>
                <a:cs typeface="Calibri" panose="020F0502020204030204" pitchFamily="34" charset="0"/>
              </a:rPr>
              <a:t>Highest number of French restaurants with very high ratings</a:t>
            </a:r>
          </a:p>
          <a:p>
            <a:r>
              <a:rPr lang="en-US" sz="1600">
                <a:latin typeface="Calibri" panose="020F0502020204030204" pitchFamily="34" charset="0"/>
                <a:cs typeface="Calibri" panose="020F0502020204030204" pitchFamily="34" charset="0"/>
              </a:rPr>
              <a:t>Average price point of the restaurants also higher than most other clusters</a:t>
            </a:r>
          </a:p>
          <a:p>
            <a:r>
              <a:rPr lang="en-US" sz="1600">
                <a:latin typeface="Calibri" panose="020F0502020204030204" pitchFamily="34" charset="0"/>
                <a:cs typeface="Calibri" panose="020F0502020204030204" pitchFamily="34" charset="0"/>
              </a:rPr>
              <a:t>Fierce competition expected from existing French restaurant businesses</a:t>
            </a:r>
          </a:p>
        </p:txBody>
      </p:sp>
    </p:spTree>
    <p:extLst>
      <p:ext uri="{BB962C8B-B14F-4D97-AF65-F5344CB8AC3E}">
        <p14:creationId xmlns:p14="http://schemas.microsoft.com/office/powerpoint/2010/main" val="349798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E9E09B16-4874-4AF2-86A9-1E174C20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8">
            <a:extLst>
              <a:ext uri="{FF2B5EF4-FFF2-40B4-BE49-F238E27FC236}">
                <a16:creationId xmlns:a16="http://schemas.microsoft.com/office/drawing/2014/main" id="{0040C58F-ED2B-42E1-A6D4-EB62C899F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7A49777-43E3-467B-8927-DBAB3457E5DB}"/>
              </a:ext>
            </a:extLst>
          </p:cNvPr>
          <p:cNvPicPr>
            <a:picLocks noChangeAspect="1"/>
          </p:cNvPicPr>
          <p:nvPr/>
        </p:nvPicPr>
        <p:blipFill rotWithShape="1">
          <a:blip r:embed="rId2"/>
          <a:srcRect t="15481" r="1" b="5217"/>
          <a:stretch/>
        </p:blipFill>
        <p:spPr>
          <a:xfrm>
            <a:off x="231141" y="252632"/>
            <a:ext cx="11724640" cy="6369147"/>
          </a:xfrm>
          <a:prstGeom prst="rect">
            <a:avLst/>
          </a:prstGeom>
        </p:spPr>
      </p:pic>
      <p:sp>
        <p:nvSpPr>
          <p:cNvPr id="11" name="Rectangle 10">
            <a:extLst>
              <a:ext uri="{FF2B5EF4-FFF2-40B4-BE49-F238E27FC236}">
                <a16:creationId xmlns:a16="http://schemas.microsoft.com/office/drawing/2014/main" id="{8AB629FD-F72B-4125-BE7D-4C6DFF43A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69576C"/>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891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a:xfrm>
            <a:off x="7558564" y="609600"/>
            <a:ext cx="3912583" cy="1356360"/>
          </a:xfrm>
        </p:spPr>
        <p:txBody>
          <a:bodyPr>
            <a:normAutofit/>
          </a:bodyPr>
          <a:lstStyle/>
          <a:p>
            <a:r>
              <a:rPr lang="en-US" sz="3200" b="1" dirty="0">
                <a:latin typeface="Calibri" panose="020F0502020204030204" pitchFamily="34" charset="0"/>
                <a:cs typeface="Calibri" panose="020F0502020204030204" pitchFamily="34" charset="0"/>
              </a:rPr>
              <a:t>Cluster 3: Middle of the Litter</a:t>
            </a:r>
          </a:p>
        </p:txBody>
      </p:sp>
      <p:pic>
        <p:nvPicPr>
          <p:cNvPr id="5" name="Picture 4" descr="A screenshot of a cell phone&#10;&#10;Description automatically generated">
            <a:extLst>
              <a:ext uri="{FF2B5EF4-FFF2-40B4-BE49-F238E27FC236}">
                <a16:creationId xmlns:a16="http://schemas.microsoft.com/office/drawing/2014/main" id="{2A508A6A-F01A-4D0B-B8BE-89FA2438B4FE}"/>
              </a:ext>
            </a:extLst>
          </p:cNvPr>
          <p:cNvPicPr>
            <a:picLocks noChangeAspect="1"/>
          </p:cNvPicPr>
          <p:nvPr/>
        </p:nvPicPr>
        <p:blipFill>
          <a:blip r:embed="rId2"/>
          <a:stretch>
            <a:fillRect/>
          </a:stretch>
        </p:blipFill>
        <p:spPr>
          <a:xfrm>
            <a:off x="872064" y="2294464"/>
            <a:ext cx="6045576" cy="2267090"/>
          </a:xfrm>
          <a:prstGeom prst="rect">
            <a:avLst/>
          </a:prstGeom>
        </p:spPr>
      </p:pic>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a:xfrm>
            <a:off x="7558564" y="2057400"/>
            <a:ext cx="3912583" cy="4038600"/>
          </a:xfrm>
        </p:spPr>
        <p:txBody>
          <a:bodyPr>
            <a:normAutofit/>
          </a:bodyPr>
          <a:lstStyle/>
          <a:p>
            <a:r>
              <a:rPr lang="en-US" sz="1600" dirty="0">
                <a:latin typeface="Calibri" panose="020F0502020204030204" pitchFamily="34" charset="0"/>
                <a:cs typeface="Calibri" panose="020F0502020204030204" pitchFamily="34" charset="0"/>
              </a:rPr>
              <a:t>Zero to several French restaurants with diverse ratings</a:t>
            </a:r>
          </a:p>
          <a:p>
            <a:r>
              <a:rPr lang="en-US" sz="1600" dirty="0">
                <a:latin typeface="Calibri" panose="020F0502020204030204" pitchFamily="34" charset="0"/>
                <a:cs typeface="Calibri" panose="020F0502020204030204" pitchFamily="34" charset="0"/>
              </a:rPr>
              <a:t>Average price point of other restaurants in the vicinity (middle class customers expected)</a:t>
            </a:r>
          </a:p>
          <a:p>
            <a:r>
              <a:rPr lang="en-US" sz="1600" dirty="0">
                <a:latin typeface="Calibri" panose="020F0502020204030204" pitchFamily="34" charset="0"/>
                <a:cs typeface="Calibri" panose="020F0502020204030204" pitchFamily="34" charset="0"/>
              </a:rPr>
              <a:t>Moderate level of competition from other French restaurants predicted</a:t>
            </a:r>
          </a:p>
        </p:txBody>
      </p:sp>
    </p:spTree>
    <p:extLst>
      <p:ext uri="{BB962C8B-B14F-4D97-AF65-F5344CB8AC3E}">
        <p14:creationId xmlns:p14="http://schemas.microsoft.com/office/powerpoint/2010/main" val="381817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E09B16-4874-4AF2-86A9-1E174C20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040C58F-ED2B-42E1-A6D4-EB62C899F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4613F522-0BDB-4AE0-9F38-4397F08EC7BC}"/>
              </a:ext>
            </a:extLst>
          </p:cNvPr>
          <p:cNvPicPr>
            <a:picLocks noChangeAspect="1"/>
          </p:cNvPicPr>
          <p:nvPr/>
        </p:nvPicPr>
        <p:blipFill rotWithShape="1">
          <a:blip r:embed="rId2"/>
          <a:srcRect t="3802" r="1" b="15120"/>
          <a:stretch/>
        </p:blipFill>
        <p:spPr>
          <a:xfrm>
            <a:off x="231141" y="252632"/>
            <a:ext cx="11724640" cy="6369147"/>
          </a:xfrm>
          <a:prstGeom prst="rect">
            <a:avLst/>
          </a:prstGeom>
        </p:spPr>
      </p:pic>
      <p:sp>
        <p:nvSpPr>
          <p:cNvPr id="12" name="Rectangle 11">
            <a:extLst>
              <a:ext uri="{FF2B5EF4-FFF2-40B4-BE49-F238E27FC236}">
                <a16:creationId xmlns:a16="http://schemas.microsoft.com/office/drawing/2014/main" id="{8AB629FD-F72B-4125-BE7D-4C6DFF43A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3F5B5C"/>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06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a:xfrm>
            <a:off x="7558564" y="609600"/>
            <a:ext cx="3912583" cy="1356360"/>
          </a:xfrm>
        </p:spPr>
        <p:txBody>
          <a:bodyPr>
            <a:normAutofit/>
          </a:bodyPr>
          <a:lstStyle/>
          <a:p>
            <a:r>
              <a:rPr lang="en-US" sz="3200" b="1" dirty="0">
                <a:latin typeface="Calibri" panose="020F0502020204030204" pitchFamily="34" charset="0"/>
                <a:cs typeface="Calibri" panose="020F0502020204030204" pitchFamily="34" charset="0"/>
              </a:rPr>
              <a:t>Cluster 4: Opulent Dens</a:t>
            </a:r>
          </a:p>
        </p:txBody>
      </p:sp>
      <p:pic>
        <p:nvPicPr>
          <p:cNvPr id="5" name="Picture 4" descr="A screenshot of a cell phone&#10;&#10;Description automatically generated">
            <a:extLst>
              <a:ext uri="{FF2B5EF4-FFF2-40B4-BE49-F238E27FC236}">
                <a16:creationId xmlns:a16="http://schemas.microsoft.com/office/drawing/2014/main" id="{3C38BF16-7E41-44A4-AEA1-9A1E58C17F90}"/>
              </a:ext>
            </a:extLst>
          </p:cNvPr>
          <p:cNvPicPr>
            <a:picLocks noChangeAspect="1"/>
          </p:cNvPicPr>
          <p:nvPr/>
        </p:nvPicPr>
        <p:blipFill>
          <a:blip r:embed="rId2"/>
          <a:stretch>
            <a:fillRect/>
          </a:stretch>
        </p:blipFill>
        <p:spPr>
          <a:xfrm>
            <a:off x="872064" y="2332249"/>
            <a:ext cx="6045576" cy="2191521"/>
          </a:xfrm>
          <a:prstGeom prst="rect">
            <a:avLst/>
          </a:prstGeom>
        </p:spPr>
      </p:pic>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a:xfrm>
            <a:off x="7558564" y="2057400"/>
            <a:ext cx="3912583" cy="4038600"/>
          </a:xfrm>
        </p:spPr>
        <p:txBody>
          <a:bodyPr>
            <a:normAutofit/>
          </a:bodyPr>
          <a:lstStyle/>
          <a:p>
            <a:r>
              <a:rPr lang="en-US" sz="1600" dirty="0">
                <a:latin typeface="Calibri" panose="020F0502020204030204" pitchFamily="34" charset="0"/>
                <a:cs typeface="Calibri" panose="020F0502020204030204" pitchFamily="34" charset="0"/>
              </a:rPr>
              <a:t>Few to zero French restaurants</a:t>
            </a:r>
          </a:p>
          <a:p>
            <a:r>
              <a:rPr lang="en-US" sz="1600" dirty="0">
                <a:latin typeface="Calibri" panose="020F0502020204030204" pitchFamily="34" charset="0"/>
                <a:cs typeface="Calibri" panose="020F0502020204030204" pitchFamily="34" charset="0"/>
              </a:rPr>
              <a:t>Higher percentile of the price point of the nearby restaurants</a:t>
            </a:r>
          </a:p>
          <a:p>
            <a:r>
              <a:rPr lang="en-US" sz="1600" dirty="0">
                <a:latin typeface="Calibri" panose="020F0502020204030204" pitchFamily="34" charset="0"/>
                <a:cs typeface="Calibri" panose="020F0502020204030204" pitchFamily="34" charset="0"/>
              </a:rPr>
              <a:t>Pre-established French restaurants have zero ratings (not very rooted)</a:t>
            </a:r>
          </a:p>
          <a:p>
            <a:r>
              <a:rPr lang="en-US" sz="1600" dirty="0">
                <a:latin typeface="Calibri" panose="020F0502020204030204" pitchFamily="34" charset="0"/>
                <a:cs typeface="Calibri" panose="020F0502020204030204" pitchFamily="34" charset="0"/>
              </a:rPr>
              <a:t>Target customers abundant with negligible degree of competition from other businesses expected</a:t>
            </a:r>
          </a:p>
        </p:txBody>
      </p:sp>
    </p:spTree>
    <p:extLst>
      <p:ext uri="{BB962C8B-B14F-4D97-AF65-F5344CB8AC3E}">
        <p14:creationId xmlns:p14="http://schemas.microsoft.com/office/powerpoint/2010/main" val="245656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9E09B16-4874-4AF2-86A9-1E174C20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9">
            <a:extLst>
              <a:ext uri="{FF2B5EF4-FFF2-40B4-BE49-F238E27FC236}">
                <a16:creationId xmlns:a16="http://schemas.microsoft.com/office/drawing/2014/main" id="{0040C58F-ED2B-42E1-A6D4-EB62C899F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1CD94EF-0E1A-42B8-8336-5864649C308F}"/>
              </a:ext>
            </a:extLst>
          </p:cNvPr>
          <p:cNvPicPr>
            <a:picLocks noChangeAspect="1"/>
          </p:cNvPicPr>
          <p:nvPr/>
        </p:nvPicPr>
        <p:blipFill rotWithShape="1">
          <a:blip r:embed="rId2"/>
          <a:srcRect t="1436" r="1" b="13685"/>
          <a:stretch/>
        </p:blipFill>
        <p:spPr>
          <a:xfrm>
            <a:off x="231141" y="252632"/>
            <a:ext cx="11724640" cy="6369147"/>
          </a:xfrm>
          <a:prstGeom prst="rect">
            <a:avLst/>
          </a:prstGeom>
        </p:spPr>
      </p:pic>
      <p:sp>
        <p:nvSpPr>
          <p:cNvPr id="12" name="Rectangle 11">
            <a:extLst>
              <a:ext uri="{FF2B5EF4-FFF2-40B4-BE49-F238E27FC236}">
                <a16:creationId xmlns:a16="http://schemas.microsoft.com/office/drawing/2014/main" id="{8AB629FD-F72B-4125-BE7D-4C6DFF43A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544E61"/>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387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Top Candidate Locations</a:t>
            </a:r>
          </a:p>
        </p:txBody>
      </p:sp>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top 3 locations were selected from cluster 4.</a:t>
            </a:r>
          </a:p>
          <a:p>
            <a:r>
              <a:rPr lang="en-US" sz="2400" dirty="0">
                <a:latin typeface="Calibri" panose="020F0502020204030204" pitchFamily="34" charset="0"/>
                <a:cs typeface="Calibri" panose="020F0502020204030204" pitchFamily="34" charset="0"/>
              </a:rPr>
              <a:t>In cluster 4, </a:t>
            </a:r>
            <a:r>
              <a:rPr lang="en-US" sz="2400" b="1" dirty="0">
                <a:latin typeface="Calibri" panose="020F0502020204030204" pitchFamily="34" charset="0"/>
                <a:cs typeface="Calibri" panose="020F0502020204030204" pitchFamily="34" charset="0"/>
              </a:rPr>
              <a:t>number of French restaurants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ratings of French restaurants </a:t>
            </a:r>
            <a:r>
              <a:rPr lang="en-US" sz="2400" dirty="0">
                <a:latin typeface="Calibri" panose="020F0502020204030204" pitchFamily="34" charset="0"/>
                <a:cs typeface="Calibri" panose="020F0502020204030204" pitchFamily="34" charset="0"/>
              </a:rPr>
              <a:t>do not vary much and have no effect on decision making.</a:t>
            </a:r>
          </a:p>
          <a:p>
            <a:r>
              <a:rPr lang="en-US" sz="2400" dirty="0">
                <a:latin typeface="Calibri" panose="020F0502020204030204" pitchFamily="34" charset="0"/>
                <a:cs typeface="Calibri" panose="020F0502020204030204" pitchFamily="34" charset="0"/>
              </a:rPr>
              <a:t>The candidate locations, therefore, were selected based on the affluence of the neighborhood.</a:t>
            </a:r>
          </a:p>
        </p:txBody>
      </p:sp>
    </p:spTree>
    <p:extLst>
      <p:ext uri="{BB962C8B-B14F-4D97-AF65-F5344CB8AC3E}">
        <p14:creationId xmlns:p14="http://schemas.microsoft.com/office/powerpoint/2010/main" val="362166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8">
            <a:extLst>
              <a:ext uri="{FF2B5EF4-FFF2-40B4-BE49-F238E27FC236}">
                <a16:creationId xmlns:a16="http://schemas.microsoft.com/office/drawing/2014/main" id="{3BD28B09-C850-4EA4-8888-67416520F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FDB7F53-54F1-4318-A231-71AFD931C524}"/>
              </a:ext>
            </a:extLst>
          </p:cNvPr>
          <p:cNvPicPr>
            <a:picLocks noChangeAspect="1"/>
          </p:cNvPicPr>
          <p:nvPr/>
        </p:nvPicPr>
        <p:blipFill>
          <a:blip r:embed="rId2"/>
          <a:stretch>
            <a:fillRect/>
          </a:stretch>
        </p:blipFill>
        <p:spPr>
          <a:xfrm>
            <a:off x="1192199" y="565573"/>
            <a:ext cx="9802520" cy="5734474"/>
          </a:xfrm>
          <a:prstGeom prst="rect">
            <a:avLst/>
          </a:prstGeom>
        </p:spPr>
      </p:pic>
      <p:sp>
        <p:nvSpPr>
          <p:cNvPr id="17" name="Rectangle 10">
            <a:extLst>
              <a:ext uri="{FF2B5EF4-FFF2-40B4-BE49-F238E27FC236}">
                <a16:creationId xmlns:a16="http://schemas.microsoft.com/office/drawing/2014/main" id="{8DE9D5BA-83AA-4459-83D3-20EC090C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486F73"/>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28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Stakeholder Description</a:t>
            </a:r>
          </a:p>
        </p:txBody>
      </p:sp>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Aim: opening a new restaurant  in Hong Kong</a:t>
            </a:r>
          </a:p>
          <a:p>
            <a:r>
              <a:rPr lang="en-US" sz="2400" b="1" dirty="0">
                <a:latin typeface="Calibri" panose="020F0502020204030204" pitchFamily="34" charset="0"/>
                <a:cs typeface="Calibri" panose="020F0502020204030204" pitchFamily="34" charset="0"/>
              </a:rPr>
              <a:t>Characteristics of the stakeholder business</a:t>
            </a:r>
          </a:p>
          <a:p>
            <a:pPr lvl="1"/>
            <a:r>
              <a:rPr lang="en-US" sz="2400" dirty="0">
                <a:latin typeface="Calibri" panose="020F0502020204030204" pitchFamily="34" charset="0"/>
                <a:cs typeface="Calibri" panose="020F0502020204030204" pitchFamily="34" charset="0"/>
              </a:rPr>
              <a:t>French culinary</a:t>
            </a:r>
          </a:p>
          <a:p>
            <a:pPr lvl="1"/>
            <a:r>
              <a:rPr lang="en-US" sz="2400" dirty="0">
                <a:latin typeface="Calibri" panose="020F0502020204030204" pitchFamily="34" charset="0"/>
                <a:cs typeface="Calibri" panose="020F0502020204030204" pitchFamily="34" charset="0"/>
              </a:rPr>
              <a:t>Started as a small bistro</a:t>
            </a:r>
          </a:p>
          <a:p>
            <a:pPr lvl="1"/>
            <a:r>
              <a:rPr lang="en-US" sz="2400" dirty="0">
                <a:latin typeface="Calibri" panose="020F0502020204030204" pitchFamily="34" charset="0"/>
                <a:cs typeface="Calibri" panose="020F0502020204030204" pitchFamily="34" charset="0"/>
              </a:rPr>
              <a:t>Multinational and Michelin-starred</a:t>
            </a:r>
          </a:p>
          <a:p>
            <a:pPr lvl="1"/>
            <a:r>
              <a:rPr lang="en-US" sz="2400" dirty="0">
                <a:latin typeface="Calibri" panose="020F0502020204030204" pitchFamily="34" charset="0"/>
                <a:cs typeface="Calibri" panose="020F0502020204030204" pitchFamily="34" charset="0"/>
              </a:rPr>
              <a:t>“Expensive, exquisite, and expensive” (3 E’s)</a:t>
            </a:r>
          </a:p>
        </p:txBody>
      </p:sp>
    </p:spTree>
    <p:extLst>
      <p:ext uri="{BB962C8B-B14F-4D97-AF65-F5344CB8AC3E}">
        <p14:creationId xmlns:p14="http://schemas.microsoft.com/office/powerpoint/2010/main" val="74881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Location Criteria #1</a:t>
            </a:r>
          </a:p>
        </p:txBody>
      </p:sp>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Proportion of French restaurants to all types of restaurants</a:t>
            </a:r>
            <a:r>
              <a:rPr lang="en-US" sz="2400" dirty="0">
                <a:latin typeface="Calibri" panose="020F0502020204030204" pitchFamily="34" charset="0"/>
                <a:cs typeface="Calibri" panose="020F0502020204030204" pitchFamily="34" charset="0"/>
              </a:rPr>
              <a:t>: this factor indicates the potential demand for French restaurants in a given area -- lower proportion, higher likelihood. Proportion is used here instead of the sheer number of French restaurants, because less numbers may mean that there just are not enough demands due to less foot traffic, lower residential density, etc.</a:t>
            </a:r>
          </a:p>
        </p:txBody>
      </p:sp>
    </p:spTree>
    <p:extLst>
      <p:ext uri="{BB962C8B-B14F-4D97-AF65-F5344CB8AC3E}">
        <p14:creationId xmlns:p14="http://schemas.microsoft.com/office/powerpoint/2010/main" val="204013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Location Criteria #2</a:t>
            </a:r>
          </a:p>
        </p:txBody>
      </p:sp>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Price points of the French restaurants in the vicinity</a:t>
            </a:r>
            <a:r>
              <a:rPr lang="en-US" sz="2400" dirty="0">
                <a:latin typeface="Calibri" panose="020F0502020204030204" pitchFamily="34" charset="0"/>
                <a:cs typeface="Calibri" panose="020F0502020204030204" pitchFamily="34" charset="0"/>
              </a:rPr>
              <a:t>: the business of the stakeholders aims for the best cuisine that money can buy, no moderation on ingredients or human resources whatsoever. This means the effect of a budget French restaurant on the potential demand of the stakeholder's restaurant would be less than a French restaurant with a similar price point.</a:t>
            </a:r>
          </a:p>
        </p:txBody>
      </p:sp>
    </p:spTree>
    <p:extLst>
      <p:ext uri="{BB962C8B-B14F-4D97-AF65-F5344CB8AC3E}">
        <p14:creationId xmlns:p14="http://schemas.microsoft.com/office/powerpoint/2010/main" val="403912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Location Criteria #3</a:t>
            </a:r>
          </a:p>
        </p:txBody>
      </p:sp>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Ratings of the French restaurants in the vicinity</a:t>
            </a:r>
            <a:r>
              <a:rPr lang="en-US" sz="2400" dirty="0">
                <a:latin typeface="Calibri" panose="020F0502020204030204" pitchFamily="34" charset="0"/>
                <a:cs typeface="Calibri" panose="020F0502020204030204" pitchFamily="34" charset="0"/>
              </a:rPr>
              <a:t>: nearby French restaurants with lower ratings would have less impact on the profitability of the new branch to be opened by the stakeholders, and vice versa.</a:t>
            </a:r>
          </a:p>
        </p:txBody>
      </p:sp>
    </p:spTree>
    <p:extLst>
      <p:ext uri="{BB962C8B-B14F-4D97-AF65-F5344CB8AC3E}">
        <p14:creationId xmlns:p14="http://schemas.microsoft.com/office/powerpoint/2010/main" val="342623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a:xfrm>
            <a:off x="1143001" y="1070335"/>
            <a:ext cx="5199926" cy="1443269"/>
          </a:xfrm>
        </p:spPr>
        <p:txBody>
          <a:bodyPr>
            <a:normAutofit/>
          </a:bodyPr>
          <a:lstStyle/>
          <a:p>
            <a:r>
              <a:rPr lang="en-US" sz="4800" b="1" dirty="0">
                <a:latin typeface="Calibri" panose="020F0502020204030204" pitchFamily="34" charset="0"/>
                <a:cs typeface="Calibri" panose="020F0502020204030204" pitchFamily="34" charset="0"/>
              </a:rPr>
              <a:t>Coordinates used</a:t>
            </a:r>
          </a:p>
        </p:txBody>
      </p:sp>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a:xfrm>
            <a:off x="1143002" y="2546430"/>
            <a:ext cx="5084178" cy="3549570"/>
          </a:xfrm>
        </p:spPr>
        <p:txBody>
          <a:bodyPr>
            <a:normAutofit/>
          </a:bodyPr>
          <a:lstStyle/>
          <a:p>
            <a:r>
              <a:rPr lang="en-US" sz="2400" dirty="0">
                <a:latin typeface="Calibri" panose="020F0502020204030204" pitchFamily="34" charset="0"/>
                <a:cs typeface="Calibri" panose="020F0502020204030204" pitchFamily="34" charset="0"/>
              </a:rPr>
              <a:t>Each point visualized in the map was evaluated based on the three location criteria.</a:t>
            </a:r>
          </a:p>
          <a:p>
            <a:r>
              <a:rPr lang="en-US" sz="2400" dirty="0">
                <a:latin typeface="Calibri" panose="020F0502020204030204" pitchFamily="34" charset="0"/>
                <a:cs typeface="Calibri" panose="020F0502020204030204" pitchFamily="34" charset="0"/>
              </a:rPr>
              <a:t>The evaluation was performed using Foursquare API and Google geocoder.</a:t>
            </a:r>
          </a:p>
          <a:p>
            <a:r>
              <a:rPr lang="en-US" sz="2400" dirty="0">
                <a:latin typeface="Calibri" panose="020F0502020204030204" pitchFamily="34" charset="0"/>
                <a:cs typeface="Calibri" panose="020F0502020204030204" pitchFamily="34" charset="0"/>
              </a:rPr>
              <a:t>Then, the coordinates were clustered using k-means. </a:t>
            </a:r>
          </a:p>
        </p:txBody>
      </p:sp>
      <p:pic>
        <p:nvPicPr>
          <p:cNvPr id="4" name="Picture 3">
            <a:extLst>
              <a:ext uri="{FF2B5EF4-FFF2-40B4-BE49-F238E27FC236}">
                <a16:creationId xmlns:a16="http://schemas.microsoft.com/office/drawing/2014/main" id="{B64158C4-440B-4073-9518-2615417E65CD}"/>
              </a:ext>
            </a:extLst>
          </p:cNvPr>
          <p:cNvPicPr>
            <a:picLocks noChangeAspect="1"/>
          </p:cNvPicPr>
          <p:nvPr/>
        </p:nvPicPr>
        <p:blipFill rotWithShape="1">
          <a:blip r:embed="rId2"/>
          <a:srcRect l="6874" r="12137" b="-3"/>
          <a:stretch/>
        </p:blipFill>
        <p:spPr>
          <a:xfrm>
            <a:off x="6636743" y="1238487"/>
            <a:ext cx="4741120" cy="4493060"/>
          </a:xfrm>
          <a:prstGeom prst="rect">
            <a:avLst/>
          </a:prstGeom>
        </p:spPr>
      </p:pic>
    </p:spTree>
    <p:extLst>
      <p:ext uri="{BB962C8B-B14F-4D97-AF65-F5344CB8AC3E}">
        <p14:creationId xmlns:p14="http://schemas.microsoft.com/office/powerpoint/2010/main" val="385293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a:xfrm>
            <a:off x="7558564" y="609600"/>
            <a:ext cx="3912583" cy="1356360"/>
          </a:xfrm>
        </p:spPr>
        <p:txBody>
          <a:bodyPr>
            <a:normAutofit/>
          </a:bodyPr>
          <a:lstStyle/>
          <a:p>
            <a:r>
              <a:rPr lang="en-US" sz="3200" b="1" dirty="0">
                <a:latin typeface="Calibri" panose="020F0502020204030204" pitchFamily="34" charset="0"/>
                <a:cs typeface="Calibri" panose="020F0502020204030204" pitchFamily="34" charset="0"/>
              </a:rPr>
              <a:t>Cluster 0: The Fringe</a:t>
            </a:r>
          </a:p>
        </p:txBody>
      </p:sp>
      <p:pic>
        <p:nvPicPr>
          <p:cNvPr id="4" name="Content Placeholder 7">
            <a:extLst>
              <a:ext uri="{FF2B5EF4-FFF2-40B4-BE49-F238E27FC236}">
                <a16:creationId xmlns:a16="http://schemas.microsoft.com/office/drawing/2014/main" id="{74153884-04E2-4F06-B0A9-E8A0E08E06F8}"/>
              </a:ext>
            </a:extLst>
          </p:cNvPr>
          <p:cNvPicPr>
            <a:picLocks noChangeAspect="1"/>
          </p:cNvPicPr>
          <p:nvPr/>
        </p:nvPicPr>
        <p:blipFill>
          <a:blip r:embed="rId2"/>
          <a:stretch>
            <a:fillRect/>
          </a:stretch>
        </p:blipFill>
        <p:spPr>
          <a:xfrm>
            <a:off x="872064" y="2309578"/>
            <a:ext cx="6045576" cy="2236863"/>
          </a:xfrm>
          <a:prstGeom prst="rect">
            <a:avLst/>
          </a:prstGeom>
        </p:spPr>
      </p:pic>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a:xfrm>
            <a:off x="7558564" y="2057400"/>
            <a:ext cx="3912583" cy="4038600"/>
          </a:xfrm>
        </p:spPr>
        <p:txBody>
          <a:bodyPr>
            <a:normAutofit/>
          </a:bodyPr>
          <a:lstStyle/>
          <a:p>
            <a:r>
              <a:rPr lang="en-US" sz="2000" dirty="0">
                <a:latin typeface="Calibri" panose="020F0502020204030204" pitchFamily="34" charset="0"/>
                <a:cs typeface="Calibri" panose="020F0502020204030204" pitchFamily="34" charset="0"/>
              </a:rPr>
              <a:t>In comparison to the overall trends in Hong Kong, the regions in this cluster have few to zero French restaurants</a:t>
            </a:r>
          </a:p>
          <a:p>
            <a:r>
              <a:rPr lang="en-US" sz="2000" dirty="0">
                <a:latin typeface="Calibri" panose="020F0502020204030204" pitchFamily="34" charset="0"/>
                <a:cs typeface="Calibri" panose="020F0502020204030204" pitchFamily="34" charset="0"/>
              </a:rPr>
              <a:t>Nearby restaurants have lower price points. Thus, not compatible with the high-price business model</a:t>
            </a:r>
          </a:p>
          <a:p>
            <a:r>
              <a:rPr lang="en-US" sz="2000" dirty="0">
                <a:latin typeface="Calibri" panose="020F0502020204030204" pitchFamily="34" charset="0"/>
                <a:cs typeface="Calibri" panose="020F0502020204030204" pitchFamily="34" charset="0"/>
              </a:rPr>
              <a:t>Will not be considered further.</a:t>
            </a:r>
          </a:p>
        </p:txBody>
      </p:sp>
    </p:spTree>
    <p:extLst>
      <p:ext uri="{BB962C8B-B14F-4D97-AF65-F5344CB8AC3E}">
        <p14:creationId xmlns:p14="http://schemas.microsoft.com/office/powerpoint/2010/main" val="250278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9E09B16-4874-4AF2-86A9-1E174C200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040C58F-ED2B-42E1-A6D4-EB62C899F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73E8C01-081E-48F8-A044-A6918C95E71C}"/>
              </a:ext>
            </a:extLst>
          </p:cNvPr>
          <p:cNvPicPr>
            <a:picLocks noChangeAspect="1"/>
          </p:cNvPicPr>
          <p:nvPr/>
        </p:nvPicPr>
        <p:blipFill rotWithShape="1">
          <a:blip r:embed="rId2"/>
          <a:srcRect t="5727" r="1" b="20865"/>
          <a:stretch/>
        </p:blipFill>
        <p:spPr>
          <a:xfrm>
            <a:off x="231141" y="252632"/>
            <a:ext cx="11724640" cy="6369147"/>
          </a:xfrm>
          <a:prstGeom prst="rect">
            <a:avLst/>
          </a:prstGeom>
        </p:spPr>
      </p:pic>
      <p:sp>
        <p:nvSpPr>
          <p:cNvPr id="25" name="Rectangle 24">
            <a:extLst>
              <a:ext uri="{FF2B5EF4-FFF2-40B4-BE49-F238E27FC236}">
                <a16:creationId xmlns:a16="http://schemas.microsoft.com/office/drawing/2014/main" id="{8AB629FD-F72B-4125-BE7D-4C6DFF43A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555061"/>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82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B229-B6A8-4131-A939-73A0AD8B725C}"/>
              </a:ext>
            </a:extLst>
          </p:cNvPr>
          <p:cNvSpPr>
            <a:spLocks noGrp="1"/>
          </p:cNvSpPr>
          <p:nvPr>
            <p:ph type="title"/>
          </p:nvPr>
        </p:nvSpPr>
        <p:spPr>
          <a:xfrm>
            <a:off x="7558564" y="609600"/>
            <a:ext cx="3912583" cy="1356360"/>
          </a:xfrm>
        </p:spPr>
        <p:txBody>
          <a:bodyPr>
            <a:normAutofit/>
          </a:bodyPr>
          <a:lstStyle/>
          <a:p>
            <a:r>
              <a:rPr lang="en-US" sz="3200" b="1" dirty="0">
                <a:latin typeface="Calibri" panose="020F0502020204030204" pitchFamily="34" charset="0"/>
                <a:cs typeface="Calibri" panose="020F0502020204030204" pitchFamily="34" charset="0"/>
              </a:rPr>
              <a:t>Cluster 1: Dizygotic Twin of Cluster 0</a:t>
            </a:r>
          </a:p>
        </p:txBody>
      </p:sp>
      <p:pic>
        <p:nvPicPr>
          <p:cNvPr id="5" name="Picture 4" descr="A screenshot of a social media post&#10;&#10;Description automatically generated">
            <a:extLst>
              <a:ext uri="{FF2B5EF4-FFF2-40B4-BE49-F238E27FC236}">
                <a16:creationId xmlns:a16="http://schemas.microsoft.com/office/drawing/2014/main" id="{C7A87FCA-A3FB-4824-8A01-FE5CD893D09F}"/>
              </a:ext>
            </a:extLst>
          </p:cNvPr>
          <p:cNvPicPr>
            <a:picLocks noChangeAspect="1"/>
          </p:cNvPicPr>
          <p:nvPr/>
        </p:nvPicPr>
        <p:blipFill>
          <a:blip r:embed="rId2"/>
          <a:stretch>
            <a:fillRect/>
          </a:stretch>
        </p:blipFill>
        <p:spPr>
          <a:xfrm>
            <a:off x="872064" y="2302021"/>
            <a:ext cx="6045576" cy="2251976"/>
          </a:xfrm>
          <a:prstGeom prst="rect">
            <a:avLst/>
          </a:prstGeom>
        </p:spPr>
      </p:pic>
      <p:sp>
        <p:nvSpPr>
          <p:cNvPr id="3" name="Content Placeholder 2">
            <a:extLst>
              <a:ext uri="{FF2B5EF4-FFF2-40B4-BE49-F238E27FC236}">
                <a16:creationId xmlns:a16="http://schemas.microsoft.com/office/drawing/2014/main" id="{9AEC03F5-5DE4-48F8-9C03-C0CA9D024F80}"/>
              </a:ext>
            </a:extLst>
          </p:cNvPr>
          <p:cNvSpPr>
            <a:spLocks noGrp="1"/>
          </p:cNvSpPr>
          <p:nvPr>
            <p:ph idx="1"/>
          </p:nvPr>
        </p:nvSpPr>
        <p:spPr>
          <a:xfrm>
            <a:off x="7558564" y="2057400"/>
            <a:ext cx="3912583" cy="4038600"/>
          </a:xfrm>
        </p:spPr>
        <p:txBody>
          <a:bodyPr>
            <a:normAutofit/>
          </a:bodyPr>
          <a:lstStyle/>
          <a:p>
            <a:r>
              <a:rPr lang="en-US" sz="1600">
                <a:latin typeface="Calibri" panose="020F0502020204030204" pitchFamily="34" charset="0"/>
                <a:cs typeface="Calibri" panose="020F0502020204030204" pitchFamily="34" charset="0"/>
              </a:rPr>
              <a:t>Like cluster 0 except for the higher price point on average</a:t>
            </a:r>
          </a:p>
          <a:p>
            <a:r>
              <a:rPr lang="en-US" sz="1600">
                <a:latin typeface="Calibri" panose="020F0502020204030204" pitchFamily="34" charset="0"/>
                <a:cs typeface="Calibri" panose="020F0502020204030204" pitchFamily="34" charset="0"/>
              </a:rPr>
              <a:t>Will not be considered further.</a:t>
            </a:r>
          </a:p>
        </p:txBody>
      </p:sp>
    </p:spTree>
    <p:extLst>
      <p:ext uri="{BB962C8B-B14F-4D97-AF65-F5344CB8AC3E}">
        <p14:creationId xmlns:p14="http://schemas.microsoft.com/office/powerpoint/2010/main" val="414747500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otalTime>26</TotalTime>
  <Words>506</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Corbel</vt:lpstr>
      <vt:lpstr>Basis</vt:lpstr>
      <vt:lpstr>VENUE LOCATION RECOMMENDATION</vt:lpstr>
      <vt:lpstr>Stakeholder Description</vt:lpstr>
      <vt:lpstr>Location Criteria #1</vt:lpstr>
      <vt:lpstr>Location Criteria #2</vt:lpstr>
      <vt:lpstr>Location Criteria #3</vt:lpstr>
      <vt:lpstr>Coordinates used</vt:lpstr>
      <vt:lpstr>Cluster 0: The Fringe</vt:lpstr>
      <vt:lpstr>PowerPoint Presentation</vt:lpstr>
      <vt:lpstr>Cluster 1: Dizygotic Twin of Cluster 0</vt:lpstr>
      <vt:lpstr>PowerPoint Presentation</vt:lpstr>
      <vt:lpstr>Cluster 2: Little Paris</vt:lpstr>
      <vt:lpstr>PowerPoint Presentation</vt:lpstr>
      <vt:lpstr>Cluster 3: Middle of the Litter</vt:lpstr>
      <vt:lpstr>PowerPoint Presentation</vt:lpstr>
      <vt:lpstr>Cluster 4: Opulent Dens</vt:lpstr>
      <vt:lpstr>PowerPoint Presentation</vt:lpstr>
      <vt:lpstr>Top Candidate Locations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 LOCATION RECOMMENDATION</dc:title>
  <dc:creator>Hyun Myung Myung</dc:creator>
  <cp:lastModifiedBy>Hyun Myung Myung</cp:lastModifiedBy>
  <cp:revision>3</cp:revision>
  <dcterms:created xsi:type="dcterms:W3CDTF">2019-12-26T22:40:54Z</dcterms:created>
  <dcterms:modified xsi:type="dcterms:W3CDTF">2019-12-26T23:08:52Z</dcterms:modified>
</cp:coreProperties>
</file>