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700"/>
              </a:spcBef>
              <a:buSzTx/>
              <a:buFontTx/>
              <a:buNone/>
              <a:defRPr b="0" sz="3200">
                <a:solidFill>
                  <a:srgbClr val="888888"/>
                </a:solidFill>
              </a:defRPr>
            </a:lvl1pPr>
            <a:lvl2pPr marL="0" indent="457200" algn="ctr">
              <a:spcBef>
                <a:spcPts val="700"/>
              </a:spcBef>
              <a:buSzTx/>
              <a:buFontTx/>
              <a:buNone/>
              <a:defRPr b="0" sz="3200">
                <a:solidFill>
                  <a:srgbClr val="888888"/>
                </a:solidFill>
              </a:defRPr>
            </a:lvl2pPr>
            <a:lvl3pPr marL="0" indent="914400" algn="ctr">
              <a:spcBef>
                <a:spcPts val="700"/>
              </a:spcBef>
              <a:buSzTx/>
              <a:buFontTx/>
              <a:buNone/>
              <a:defRPr b="0" sz="3200">
                <a:solidFill>
                  <a:srgbClr val="888888"/>
                </a:solidFill>
              </a:defRPr>
            </a:lvl3pPr>
            <a:lvl4pPr marL="0" indent="1371600" algn="ctr">
              <a:spcBef>
                <a:spcPts val="700"/>
              </a:spcBef>
              <a:buSzTx/>
              <a:buFontTx/>
              <a:buNone/>
              <a:defRPr b="0" sz="3200">
                <a:solidFill>
                  <a:srgbClr val="888888"/>
                </a:solidFill>
              </a:defRPr>
            </a:lvl4pPr>
            <a:lvl5pPr marL="0" indent="1828800" algn="ctr">
              <a:spcBef>
                <a:spcPts val="700"/>
              </a:spcBef>
              <a:buSzTx/>
              <a:buFontTx/>
              <a:buNone/>
              <a:defRPr b="0"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resentation Title"/>
          <p:cNvSpPr txBox="1"/>
          <p:nvPr>
            <p:ph type="title" hasCustomPrompt="1"/>
          </p:nvPr>
        </p:nvSpPr>
        <p:spPr>
          <a:xfrm>
            <a:off x="476250" y="2090737"/>
            <a:ext cx="8191500" cy="1454796"/>
          </a:xfrm>
          <a:prstGeom prst="rect">
            <a:avLst/>
          </a:prstGeom>
        </p:spPr>
        <p:txBody>
          <a:bodyPr lIns="19050" tIns="19050" rIns="19050" bIns="19050" anchor="b"/>
          <a:lstStyle>
            <a:lvl1pPr defTabSz="1219169">
              <a:lnSpc>
                <a:spcPct val="90000"/>
              </a:lnSpc>
              <a:defRPr spc="-174" sz="58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93" name="Author and Date"/>
          <p:cNvSpPr txBox="1"/>
          <p:nvPr>
            <p:ph type="body" sz="quarter" idx="21" hasCustomPrompt="1"/>
          </p:nvPr>
        </p:nvSpPr>
        <p:spPr>
          <a:xfrm>
            <a:off x="476250" y="5417411"/>
            <a:ext cx="8191500" cy="260271"/>
          </a:xfrm>
          <a:prstGeom prst="rect">
            <a:avLst/>
          </a:prstGeom>
          <a:ln w="3175"/>
        </p:spPr>
        <p:txBody>
          <a:bodyPr lIns="19050" tIns="19050" rIns="19050" bIns="19050"/>
          <a:lstStyle>
            <a:lvl1pPr marL="0" indent="0" algn="ctr" defTabSz="338454">
              <a:spcBef>
                <a:spcPts val="0"/>
              </a:spcBef>
              <a:buSzTx/>
              <a:buFontTx/>
              <a:buNone/>
              <a:defRPr b="0" sz="1312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94" name="Body Level One…"/>
          <p:cNvSpPr txBox="1"/>
          <p:nvPr>
            <p:ph type="body" sz="quarter" idx="1" hasCustomPrompt="1"/>
          </p:nvPr>
        </p:nvSpPr>
        <p:spPr>
          <a:xfrm>
            <a:off x="476250" y="3476625"/>
            <a:ext cx="8191500" cy="942132"/>
          </a:xfrm>
          <a:prstGeom prst="rect">
            <a:avLst/>
          </a:prstGeom>
        </p:spPr>
        <p:txBody>
          <a:bodyPr lIns="19050" tIns="19050" rIns="19050" bIns="19050"/>
          <a:lstStyle>
            <a:lvl1pPr marL="0" indent="0" algn="ctr" defTabSz="412750">
              <a:spcBef>
                <a:spcPts val="0"/>
              </a:spcBef>
              <a:buSzTx/>
              <a:buFontTx/>
              <a:buNone/>
              <a:defRPr b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412750">
              <a:spcBef>
                <a:spcPts val="0"/>
              </a:spcBef>
              <a:buSzTx/>
              <a:buFontTx/>
              <a:buNone/>
              <a:defRPr b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412750">
              <a:spcBef>
                <a:spcPts val="0"/>
              </a:spcBef>
              <a:buSzTx/>
              <a:buFontTx/>
              <a:buNone/>
              <a:defRPr b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412750">
              <a:spcBef>
                <a:spcPts val="0"/>
              </a:spcBef>
              <a:buSzTx/>
              <a:buFontTx/>
              <a:buNone/>
              <a:defRPr b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412750">
              <a:spcBef>
                <a:spcPts val="0"/>
              </a:spcBef>
              <a:buSzTx/>
              <a:buFontTx/>
              <a:buNone/>
              <a:defRPr b="0"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xfrm>
            <a:off x="4468780" y="5723286"/>
            <a:ext cx="201677" cy="214504"/>
          </a:xfrm>
          <a:prstGeom prst="rect">
            <a:avLst/>
          </a:prstGeom>
        </p:spPr>
        <p:txBody>
          <a:bodyPr lIns="19050" tIns="19050" rIns="19050" bIns="19050" anchor="b"/>
          <a:lstStyle>
            <a:lvl1pPr algn="ctr" defTabSz="412750">
              <a:defRPr sz="1100">
                <a:solidFill>
                  <a:srgbClr val="000000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b="0"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b="0"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b="0"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b="0"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b="0"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600"/>
              </a:spcBef>
              <a:defRPr b="0" sz="2800">
                <a:solidFill>
                  <a:srgbClr val="000000"/>
                </a:solidFill>
              </a:defRPr>
            </a:lvl1pPr>
            <a:lvl2pPr marL="790575" indent="-333375">
              <a:spcBef>
                <a:spcPts val="600"/>
              </a:spcBef>
              <a:defRPr b="0" sz="2800">
                <a:solidFill>
                  <a:srgbClr val="000000"/>
                </a:solidFill>
              </a:defRPr>
            </a:lvl2pPr>
            <a:lvl3pPr marL="1234439" indent="-320039">
              <a:spcBef>
                <a:spcPts val="600"/>
              </a:spcBef>
              <a:defRPr b="0" sz="2800">
                <a:solidFill>
                  <a:srgbClr val="000000"/>
                </a:solidFill>
              </a:defRPr>
            </a:lvl3pPr>
            <a:lvl4pPr marL="1727200" indent="-355600">
              <a:spcBef>
                <a:spcPts val="600"/>
              </a:spcBef>
              <a:defRPr b="0" sz="2800">
                <a:solidFill>
                  <a:srgbClr val="000000"/>
                </a:solidFill>
              </a:defRPr>
            </a:lvl4pPr>
            <a:lvl5pPr marL="2184400" indent="-355600">
              <a:spcBef>
                <a:spcPts val="600"/>
              </a:spcBef>
              <a:defRPr b="0" sz="28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lvl1pPr>
            <a:lvl2pPr marL="0" indent="45720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lvl2pPr>
            <a:lvl3pPr marL="0" indent="91440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lvl3pPr>
            <a:lvl4pPr marL="0" indent="137160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lvl4pPr>
            <a:lvl5pPr marL="0" indent="1828800">
              <a:spcBef>
                <a:spcPts val="300"/>
              </a:spcBef>
              <a:buSzTx/>
              <a:buFontTx/>
              <a:buNone/>
              <a:defRPr b="0" sz="1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257175" marR="0" indent="-257175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1pPr>
      <a:lvl2pPr marL="702128" marR="0" indent="-244928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2pPr>
      <a:lvl3pPr marL="1143000" marR="0" indent="-22860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3pPr>
      <a:lvl4pPr marL="16459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4pPr>
      <a:lvl5pPr marL="21031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5pPr>
      <a:lvl6pPr marL="25603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6pPr>
      <a:lvl7pPr marL="30175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7pPr>
      <a:lvl8pPr marL="34747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8pPr>
      <a:lvl9pPr marL="3931920" marR="0" indent="-274320" algn="l" defTabSz="4572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1" baseline="0" cap="none" i="0" spc="0" strike="noStrike" sz="2400" u="none">
          <a:solidFill>
            <a:srgbClr val="34495E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onlineide.pro/playground/python" TargetMode="External"/><Relationship Id="rId3" Type="http://schemas.openxmlformats.org/officeDocument/2006/relationships/hyperlink" Target="https://rps.coolbassmusic.com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ding with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Coding with Python</a:t>
            </a:r>
          </a:p>
        </p:txBody>
      </p:sp>
      <p:sp>
        <p:nvSpPr>
          <p:cNvPr id="105" name="MJ Ko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MJ Ko</a:t>
            </a:r>
          </a:p>
        </p:txBody>
      </p:sp>
      <p:sp>
        <p:nvSpPr>
          <p:cNvPr id="106" name="Presentation Subtitl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Your First Program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Computer wants to say “Hola!”.</a:t>
            </a:r>
          </a:p>
          <a:p>
            <a:pPr marL="342900" indent="-342900"/>
            <a:r>
              <a:t>What would be the right one?</a:t>
            </a:r>
          </a:p>
          <a:p>
            <a:pPr marL="0" indent="0">
              <a:spcBef>
                <a:spcPts val="600"/>
              </a:spcBef>
              <a:buSzTx/>
              <a:buFontTx/>
              <a:buNone/>
              <a:defRPr b="0" sz="2800">
                <a:solidFill>
                  <a:srgbClr val="000000"/>
                </a:solidFill>
              </a:defRPr>
            </a:pPr>
            <a:r>
              <a:t>1. 01001000 01100101 01101100 01101100 01101111</a:t>
            </a:r>
          </a:p>
          <a:p>
            <a:pPr marL="0" indent="0">
              <a:spcBef>
                <a:spcPts val="600"/>
              </a:spcBef>
              <a:buSzTx/>
              <a:buFontTx/>
              <a:buNone/>
              <a:defRPr b="0" sz="2800">
                <a:solidFill>
                  <a:srgbClr val="000000"/>
                </a:solidFill>
              </a:defRPr>
            </a:pPr>
            <a:r>
              <a:t>2. H—O—L—A—!</a:t>
            </a:r>
          </a:p>
          <a:p>
            <a:pPr marL="0" indent="0">
              <a:spcBef>
                <a:spcPts val="600"/>
              </a:spcBef>
              <a:buSzTx/>
              <a:buFontTx/>
              <a:buNone/>
              <a:defRPr b="0" sz="2800">
                <a:solidFill>
                  <a:srgbClr val="000000"/>
                </a:solidFill>
              </a:defRPr>
            </a:pPr>
            <a:r>
              <a:t>3. print(“Hola!”)</a:t>
            </a:r>
          </a:p>
          <a:p>
            <a:pPr marL="0" indent="0">
              <a:spcBef>
                <a:spcPts val="600"/>
              </a:spcBef>
              <a:buSzTx/>
              <a:buFontTx/>
              <a:buNone/>
              <a:defRPr b="0" sz="2800">
                <a:solidFill>
                  <a:srgbClr val="000000"/>
                </a:solidFill>
              </a:defRPr>
            </a:pPr>
            <a:r>
              <a:t>4.¡Ordenador, por favor di hola! ¿Puedes?</a:t>
            </a:r>
          </a:p>
          <a:p>
            <a:pPr marL="0" indent="0">
              <a:spcBef>
                <a:spcPts val="600"/>
              </a:spcBef>
              <a:buSzTx/>
              <a:buFontTx/>
              <a:buNone/>
              <a:defRPr b="0" sz="2100">
                <a:solidFill>
                  <a:srgbClr val="000000"/>
                </a:solidFill>
              </a:defRPr>
            </a:pPr>
            <a:r>
              <a:t>    (Computer please say Hola! Can you?)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Your First Program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Computer wants to say “Hola!”.</a:t>
            </a:r>
          </a:p>
          <a:p>
            <a:pPr marL="342900" indent="-342900"/>
            <a:r>
              <a:t>Hello World Program:</a:t>
            </a:r>
          </a:p>
          <a:p>
            <a:pPr lvl="1" marL="800100" indent="-342900">
              <a:spcBef>
                <a:spcPts val="400"/>
              </a:spcBef>
              <a:buChar char="•"/>
              <a:defRPr sz="1800"/>
            </a:pPr>
            <a:r>
              <a:t>print(‘¡Hola!')</a:t>
            </a:r>
          </a:p>
          <a:p>
            <a:pPr lvl="1" marL="800100" indent="-342900">
              <a:spcBef>
                <a:spcPts val="400"/>
              </a:spcBef>
              <a:buChar char="•"/>
              <a:defRPr sz="1800"/>
            </a:pPr>
          </a:p>
          <a:p>
            <a:pPr marL="342900" indent="-342900"/>
            <a:r>
              <a:t>Your First Steps: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Open a text editor or online editor</a:t>
            </a:r>
          </a:p>
          <a:p>
            <a:pPr lvl="1" marL="800100" indent="-342900">
              <a:spcBef>
                <a:spcPts val="400"/>
              </a:spcBef>
              <a:buChar char="•"/>
              <a:defRPr sz="1800"/>
            </a:pPr>
            <a:r>
              <a:t>https://www.onlineide.pro/playground/python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Write your code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Save with .py extension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Run the program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See the output!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Try with Hola {Su nombre}!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Variables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defRPr sz="2112"/>
            </a:pPr>
            <a:r>
              <a:t>What are Variables?</a:t>
            </a:r>
          </a:p>
          <a:p>
            <a:pPr marL="301752" indent="-301752" defTabSz="402336">
              <a:spcBef>
                <a:spcPts val="300"/>
              </a:spcBef>
              <a:defRPr sz="1584"/>
            </a:pPr>
            <a:r>
              <a:t>Variables are like containers that store information in your program.</a:t>
            </a:r>
          </a:p>
          <a:p>
            <a:pPr marL="301752" indent="-301752" defTabSz="402336">
              <a:defRPr sz="2112"/>
            </a:pPr>
            <a:r>
              <a:t>Creating Variables: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name = 'Alice'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age = 25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height = 5.6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is_student = True</a:t>
            </a:r>
          </a:p>
          <a:p>
            <a:pPr marL="301752" indent="-301752" defTabSz="402336">
              <a:defRPr sz="2112"/>
            </a:pPr>
            <a:r>
              <a:t>Data Types: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Strings: Text (like 'Hello')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Numbers: Whole numbers (like 42) and Decimal numbers (like 3.14)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Booleans: True or False</a:t>
            </a:r>
          </a:p>
          <a:p>
            <a:pPr marL="301752" indent="-301752" defTabSz="402336">
              <a:defRPr sz="2112"/>
            </a:pPr>
            <a:r>
              <a:t>Variable Rules: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Start with letters or underscore</a:t>
            </a:r>
          </a:p>
          <a:p>
            <a:pPr lvl="1" marL="704087" indent="-301752" defTabSz="402336">
              <a:spcBef>
                <a:spcPts val="300"/>
              </a:spcBef>
              <a:buChar char="•"/>
              <a:defRPr sz="1584"/>
            </a:pPr>
            <a:r>
              <a:t>No spaces (use underscores)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Code Blocks</a:t>
            </a:r>
          </a:p>
        </p:txBody>
      </p:sp>
      <p:sp>
        <p:nvSpPr>
          <p:cNvPr id="14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77450" indent="-177450" defTabSz="315468">
              <a:spcBef>
                <a:spcPts val="300"/>
              </a:spcBef>
              <a:defRPr sz="1656"/>
            </a:pPr>
          </a:p>
          <a:p>
            <a:pPr marL="236600" indent="-236600" defTabSz="315468">
              <a:spcBef>
                <a:spcPts val="300"/>
              </a:spcBef>
              <a:defRPr sz="1656"/>
            </a:pPr>
            <a:r>
              <a:t>What are Code Blocks?</a:t>
            </a:r>
          </a:p>
          <a:p>
            <a:pPr marL="236600" indent="-236600" defTabSz="315468">
              <a:spcBef>
                <a:spcPts val="200"/>
              </a:spcBef>
              <a:defRPr sz="1242"/>
            </a:pPr>
            <a:r>
              <a:t>Code blocks are groups of related instructions that work together.</a:t>
            </a:r>
          </a:p>
          <a:p>
            <a:pPr marL="236600" indent="-236600" defTabSz="315468">
              <a:spcBef>
                <a:spcPts val="300"/>
              </a:spcBef>
              <a:defRPr sz="1656"/>
            </a:pPr>
            <a:r>
              <a:t>Indentation:</a:t>
            </a:r>
          </a:p>
          <a:p>
            <a:pPr marL="236600" indent="-236600" defTabSz="315468">
              <a:spcBef>
                <a:spcPts val="200"/>
              </a:spcBef>
              <a:defRPr sz="1242"/>
            </a:pPr>
            <a:r>
              <a:t>Python uses indentation (spaces) to show which code belongs together:</a:t>
            </a:r>
          </a:p>
          <a:p>
            <a:pPr lvl="2" marL="0" indent="315468" defTabSz="315468">
              <a:spcBef>
                <a:spcPts val="200"/>
              </a:spcBef>
              <a:buSzTx/>
              <a:buFontTx/>
              <a:buNone/>
              <a:defRPr sz="1242"/>
            </a:pPr>
            <a:r>
              <a:t>if temperature &gt; 80:</a:t>
            </a:r>
          </a:p>
          <a:p>
            <a:pPr lvl="3" marL="0" indent="473201" defTabSz="315468">
              <a:spcBef>
                <a:spcPts val="200"/>
              </a:spcBef>
              <a:buSzTx/>
              <a:buFontTx/>
              <a:buNone/>
              <a:defRPr sz="1242"/>
            </a:pPr>
            <a:r>
              <a:t>print('It is hot!')</a:t>
            </a:r>
          </a:p>
          <a:p>
            <a:pPr lvl="3" marL="0" indent="473201" defTabSz="315468">
              <a:spcBef>
                <a:spcPts val="200"/>
              </a:spcBef>
              <a:buSzTx/>
              <a:buFontTx/>
              <a:buNone/>
              <a:defRPr sz="1242"/>
            </a:pPr>
            <a:r>
              <a:t>print('Wear sunscreen')</a:t>
            </a:r>
          </a:p>
          <a:p>
            <a:pPr lvl="2" marL="0" indent="315468" defTabSz="315468">
              <a:spcBef>
                <a:spcPts val="200"/>
              </a:spcBef>
              <a:buSzTx/>
              <a:buFontTx/>
              <a:buNone/>
              <a:defRPr sz="1242"/>
            </a:pPr>
            <a:r>
              <a:t>print('This is not in the if block')</a:t>
            </a:r>
          </a:p>
          <a:p>
            <a:pPr marL="236600" indent="-236600" defTabSz="315468">
              <a:spcBef>
                <a:spcPts val="300"/>
              </a:spcBef>
              <a:defRPr sz="1656"/>
            </a:pPr>
            <a:r>
              <a:t>Block Types: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Function blocks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Conditional blocks (if/else)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Loop blocks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Class blocks</a:t>
            </a:r>
          </a:p>
          <a:p>
            <a:pPr marL="236600" indent="-236600" defTabSz="315468">
              <a:spcBef>
                <a:spcPts val="300"/>
              </a:spcBef>
              <a:defRPr sz="1656"/>
            </a:pPr>
            <a:r>
              <a:t>Tips!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Use consistent indentation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Usually 4 spaces per level</a:t>
            </a:r>
          </a:p>
          <a:p>
            <a:pPr lvl="1" marL="552069" indent="-236600" defTabSz="315468">
              <a:spcBef>
                <a:spcPts val="200"/>
              </a:spcBef>
              <a:buChar char="•"/>
              <a:defRPr sz="1242"/>
            </a:pPr>
            <a:r>
              <a:t>Don't mix tabs and spaces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Functions</a:t>
            </a:r>
          </a:p>
        </p:txBody>
      </p:sp>
      <p:sp>
        <p:nvSpPr>
          <p:cNvPr id="14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2376"/>
            </a:pPr>
            <a:r>
              <a:t>What are Functions?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Functions are reusable blocks of code that perform specific tasks.</a:t>
            </a:r>
          </a:p>
          <a:p>
            <a:pPr marL="339470" indent="-339470" defTabSz="452627">
              <a:defRPr sz="2376"/>
            </a:pPr>
            <a:r>
              <a:t>Functions to add 3</a:t>
            </a:r>
          </a:p>
          <a:p>
            <a:pPr lvl="2" marL="0" indent="452627" defTabSz="452627">
              <a:spcBef>
                <a:spcPts val="400"/>
              </a:spcBef>
              <a:buSzTx/>
              <a:buFontTx/>
              <a:buNone/>
              <a:defRPr sz="1782"/>
            </a:pPr>
            <a:r>
              <a:t>def addThree(myNumber):</a:t>
            </a:r>
          </a:p>
          <a:p>
            <a:pPr lvl="3" marL="0" indent="678941" defTabSz="452627">
              <a:spcBef>
                <a:spcPts val="400"/>
              </a:spcBef>
              <a:buSzTx/>
              <a:buFontTx/>
              <a:buNone/>
              <a:defRPr sz="1782"/>
            </a:pPr>
            <a:r>
              <a:t>return myNumber + 3</a:t>
            </a:r>
          </a:p>
          <a:p>
            <a:pPr lvl="2" marL="0" indent="452627" defTabSz="452627">
              <a:spcBef>
                <a:spcPts val="400"/>
              </a:spcBef>
              <a:buSzTx/>
              <a:buFontTx/>
              <a:buNone/>
              <a:defRPr sz="1782"/>
            </a:pPr>
          </a:p>
          <a:p>
            <a:pPr lvl="2" marL="0" indent="452627" defTabSz="452627">
              <a:spcBef>
                <a:spcPts val="400"/>
              </a:spcBef>
              <a:buSzTx/>
              <a:buFontTx/>
              <a:buNone/>
              <a:defRPr sz="1782"/>
            </a:pPr>
            <a:r>
              <a:t>firstOne = addThree(5)</a:t>
            </a:r>
          </a:p>
          <a:p>
            <a:pPr lvl="2" marL="0" indent="452627" defTabSz="452627">
              <a:spcBef>
                <a:spcPts val="400"/>
              </a:spcBef>
              <a:buSzTx/>
              <a:buFontTx/>
              <a:buNone/>
              <a:defRPr sz="1782"/>
            </a:pPr>
            <a:r>
              <a:t>secondOne = addThree(10)</a:t>
            </a:r>
          </a:p>
          <a:p>
            <a:pPr marL="254603" indent="-254603" defTabSz="452627">
              <a:defRPr sz="2376"/>
            </a:pPr>
            <a:r>
              <a:rPr sz="1782"/>
              <a:t>What will we have in firstOne and secondOne?</a:t>
            </a:r>
            <a:endParaRPr sz="1782"/>
          </a:p>
          <a:p>
            <a:pPr lvl="1" marL="741145" indent="-238225" defTabSz="452627">
              <a:buFontTx/>
              <a:buAutoNum type="arabicPeriod" startAt="1"/>
              <a:defRPr sz="2376"/>
            </a:pPr>
            <a:r>
              <a:rPr sz="1782"/>
              <a:t>firstOne : 5, secondOne 10</a:t>
            </a:r>
            <a:endParaRPr sz="1782"/>
          </a:p>
          <a:p>
            <a:pPr lvl="1" marL="741145" indent="-238225" defTabSz="452627">
              <a:buFontTx/>
              <a:buAutoNum type="arabicPeriod" startAt="1"/>
              <a:defRPr sz="2376"/>
            </a:pPr>
            <a:r>
              <a:rPr sz="1782"/>
              <a:t>firstOne : 555, secondOne: 101010</a:t>
            </a:r>
            <a:endParaRPr sz="1782"/>
          </a:p>
          <a:p>
            <a:pPr lvl="1" marL="741145" indent="-238225" defTabSz="452627">
              <a:buFontTx/>
              <a:buAutoNum type="arabicPeriod" startAt="1"/>
              <a:defRPr sz="2376"/>
            </a:pPr>
            <a:r>
              <a:rPr sz="1782"/>
              <a:t>firstOne : 8, secondOne : 13</a:t>
            </a:r>
            <a:endParaRPr sz="1782"/>
          </a:p>
          <a:p>
            <a:pPr lvl="1" marL="741145" indent="-238225" defTabSz="452627">
              <a:buFontTx/>
              <a:buAutoNum type="arabicPeriod" startAt="1"/>
              <a:defRPr sz="2376"/>
            </a:pPr>
            <a:r>
              <a:rPr sz="1782"/>
              <a:t>firstOne : ‘Hola!’, secondOne : ‘Hola!’ </a:t>
            </a:r>
          </a:p>
        </p:txBody>
      </p:sp>
      <p:pic>
        <p:nvPicPr>
          <p:cNvPr id="144" name="functionAddition.png" descr="functionAddition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75758" y="2400624"/>
            <a:ext cx="2801142" cy="28011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Functions</a:t>
            </a:r>
          </a:p>
        </p:txBody>
      </p:sp>
      <p:sp>
        <p:nvSpPr>
          <p:cNvPr id="14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defRPr sz="2184"/>
            </a:pPr>
            <a:r>
              <a:t>Creating Functions:</a:t>
            </a:r>
          </a:p>
          <a:p>
            <a:pPr lvl="2" marL="0" indent="416052" defTabSz="416052">
              <a:spcBef>
                <a:spcPts val="300"/>
              </a:spcBef>
              <a:buSzTx/>
              <a:buFontTx/>
              <a:buNone/>
              <a:defRPr sz="1638"/>
            </a:pP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def</a:t>
            </a:r>
            <a:r>
              <a:t> </a:t>
            </a:r>
            <a:r>
              <a:rPr>
                <a:solidFill>
                  <a:schemeClr val="accent4"/>
                </a:solidFill>
              </a:rPr>
              <a:t>addThree</a:t>
            </a:r>
            <a:r>
              <a:t>(</a:t>
            </a:r>
            <a:r>
              <a:rPr>
                <a:solidFill>
                  <a:schemeClr val="accent6"/>
                </a:solidFill>
              </a:rPr>
              <a:t>myNumber</a:t>
            </a:r>
            <a:r>
              <a:t>)</a:t>
            </a:r>
            <a:r>
              <a:rPr>
                <a:solidFill>
                  <a:schemeClr val="accent2"/>
                </a:solidFill>
              </a:rPr>
              <a:t>:</a:t>
            </a:r>
            <a:endParaRPr>
              <a:solidFill>
                <a:schemeClr val="accent2"/>
              </a:solidFill>
            </a:endParaRPr>
          </a:p>
          <a:p>
            <a:pPr lvl="2" marL="0" indent="416052" defTabSz="416052">
              <a:spcBef>
                <a:spcPts val="300"/>
              </a:spcBef>
              <a:buSzTx/>
              <a:buFontTx/>
              <a:buNone/>
              <a:defRPr sz="1638"/>
            </a:pPr>
            <a:r>
              <a:t>     print(‘I am calculating…’)</a:t>
            </a:r>
          </a:p>
          <a:p>
            <a:pPr lvl="3" marL="0" indent="624078" defTabSz="416052">
              <a:spcBef>
                <a:spcPts val="300"/>
              </a:spcBef>
              <a:buSzTx/>
              <a:buFontTx/>
              <a:buNone/>
              <a:defRPr sz="1638"/>
            </a:pPr>
            <a:r>
              <a:rPr>
                <a:solidFill>
                  <a:schemeClr val="accent5"/>
                </a:solidFill>
              </a:rPr>
              <a:t>return</a:t>
            </a:r>
            <a:r>
              <a:t> myNumber + 3</a:t>
            </a:r>
          </a:p>
          <a:p>
            <a:pPr marL="312039" indent="-312039" defTabSz="416052">
              <a:defRPr sz="2184"/>
            </a:pPr>
            <a:r>
              <a:t>Function Parts: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rPr>
                <a:solidFill>
                  <a:schemeClr val="accent3"/>
                </a:solidFill>
              </a:rPr>
              <a:t>def</a:t>
            </a:r>
            <a:r>
              <a:t>: Keyword to define a function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rPr>
                <a:solidFill>
                  <a:schemeClr val="accent4"/>
                </a:solidFill>
              </a:rPr>
              <a:t>Function name</a:t>
            </a:r>
            <a:r>
              <a:t>: What you call it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rPr>
                <a:solidFill>
                  <a:schemeClr val="accent6"/>
                </a:solidFill>
              </a:rPr>
              <a:t>Parameters</a:t>
            </a:r>
            <a:r>
              <a:t>: Information the function needs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t>Body: The code that runs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rPr>
                <a:solidFill>
                  <a:schemeClr val="accent5"/>
                </a:solidFill>
              </a:rPr>
              <a:t>Return</a:t>
            </a:r>
            <a:r>
              <a:t>: What the function gives back</a:t>
            </a:r>
          </a:p>
          <a:p>
            <a:pPr marL="312039" indent="-312039" defTabSz="416052">
              <a:defRPr sz="2184"/>
            </a:pPr>
            <a:r>
              <a:t>Why Use Functions?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t>Reuse code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t>Organize your program</a:t>
            </a:r>
          </a:p>
          <a:p>
            <a:pPr lvl="1" marL="728091" indent="-312039" defTabSz="416052">
              <a:spcBef>
                <a:spcPts val="300"/>
              </a:spcBef>
              <a:buChar char="•"/>
              <a:defRPr sz="1638"/>
            </a:pPr>
            <a:r>
              <a:t>Make code easier to understand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If/Else Statements</a:t>
            </a:r>
          </a:p>
        </p:txBody>
      </p:sp>
      <p:sp>
        <p:nvSpPr>
          <p:cNvPr id="15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60604" indent="-260604" defTabSz="347472">
              <a:spcBef>
                <a:spcPts val="400"/>
              </a:spcBef>
              <a:defRPr sz="1824"/>
            </a:pPr>
            <a:r>
              <a:t>What are If/Else Statements?</a:t>
            </a:r>
          </a:p>
          <a:p>
            <a:pPr marL="260604" indent="-260604" defTabSz="347472">
              <a:spcBef>
                <a:spcPts val="300"/>
              </a:spcBef>
              <a:defRPr sz="1368"/>
            </a:pPr>
            <a:r>
              <a:t>If/else statements let your program make decisions based on conditions.</a:t>
            </a:r>
          </a:p>
          <a:p>
            <a:pPr marL="260604" indent="-260604" defTabSz="347472">
              <a:spcBef>
                <a:spcPts val="400"/>
              </a:spcBef>
              <a:defRPr sz="1824"/>
            </a:pPr>
            <a:r>
              <a:t>Basic Structure:</a:t>
            </a:r>
          </a:p>
          <a:p>
            <a:pPr lvl="2" marL="0" indent="347472" defTabSz="347472">
              <a:spcBef>
                <a:spcPts val="300"/>
              </a:spcBef>
              <a:buSzTx/>
              <a:buFontTx/>
              <a:buNone/>
              <a:defRPr sz="1368"/>
            </a:pPr>
            <a:r>
              <a:t>if condition:</a:t>
            </a:r>
          </a:p>
          <a:p>
            <a:pPr lvl="2" marL="0" indent="347472" defTabSz="347472">
              <a:spcBef>
                <a:spcPts val="300"/>
              </a:spcBef>
              <a:buSzTx/>
              <a:buFontTx/>
              <a:buNone/>
              <a:defRPr sz="1368"/>
            </a:pPr>
            <a:r>
              <a:t>elif another_condition:</a:t>
            </a:r>
          </a:p>
          <a:p>
            <a:pPr lvl="2" marL="0" indent="347472" defTabSz="347472">
              <a:spcBef>
                <a:spcPts val="300"/>
              </a:spcBef>
              <a:buSzTx/>
              <a:buFontTx/>
              <a:buNone/>
              <a:defRPr sz="1368"/>
            </a:pPr>
            <a:r>
              <a:t>else:</a:t>
            </a:r>
          </a:p>
          <a:p>
            <a:pPr marL="260604" indent="-260604" defTabSz="347472">
              <a:spcBef>
                <a:spcPts val="400"/>
              </a:spcBef>
              <a:defRPr sz="1824"/>
            </a:pPr>
            <a:r>
              <a:t>Comparison Operators: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== (equal to)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!= (not equal to)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&gt; (greater than)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&lt; (less than)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&gt;= (greater than or equal)</a:t>
            </a:r>
          </a:p>
          <a:p>
            <a:pPr lvl="1" marL="608076" indent="-260604" defTabSz="347472">
              <a:spcBef>
                <a:spcPts val="300"/>
              </a:spcBef>
              <a:buChar char="•"/>
              <a:defRPr sz="1368"/>
            </a:pPr>
            <a:r>
              <a:t>&lt;= (less than or equal)</a:t>
            </a:r>
          </a:p>
          <a:p>
            <a:pPr marL="195452" indent="-195452" defTabSz="347472">
              <a:spcBef>
                <a:spcPts val="400"/>
              </a:spcBef>
              <a:defRPr sz="1824"/>
            </a:pPr>
            <a:r>
              <a:rPr sz="1368"/>
              <a:t>Example</a:t>
            </a:r>
            <a:endParaRPr sz="1368"/>
          </a:p>
          <a:p>
            <a:pPr lvl="1" marL="542925" indent="-195452" defTabSz="347472">
              <a:spcBef>
                <a:spcPts val="400"/>
              </a:spcBef>
              <a:buChar char="•"/>
              <a:defRPr sz="1824"/>
            </a:pPr>
            <a:r>
              <a:rPr sz="1368"/>
              <a:t>2 != 3</a:t>
            </a:r>
            <a:endParaRPr sz="1368"/>
          </a:p>
          <a:p>
            <a:pPr lvl="1" marL="542925" indent="-195452" defTabSz="347472">
              <a:spcBef>
                <a:spcPts val="400"/>
              </a:spcBef>
              <a:buChar char="•"/>
              <a:defRPr sz="1824"/>
            </a:pPr>
            <a:r>
              <a:rPr sz="1368"/>
              <a:t>10 &lt; 20</a:t>
            </a:r>
            <a:endParaRPr sz="1368"/>
          </a:p>
          <a:p>
            <a:pPr lvl="1" marL="542925" indent="-195452" defTabSz="347472">
              <a:spcBef>
                <a:spcPts val="400"/>
              </a:spcBef>
              <a:buChar char="•"/>
              <a:defRPr sz="1824"/>
            </a:pPr>
            <a:r>
              <a:rPr sz="1368"/>
              <a:t>4 ==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Chapter 9: If/Else Statements</a:t>
            </a:r>
          </a:p>
        </p:txBody>
      </p:sp>
      <p:sp>
        <p:nvSpPr>
          <p:cNvPr id="15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342900" indent="-342900"/>
            <a:r>
              <a:t>Example:</a:t>
            </a:r>
          </a:p>
          <a:p>
            <a:pPr lvl="2" marL="0" indent="457200">
              <a:spcBef>
                <a:spcPts val="400"/>
              </a:spcBef>
              <a:buSzTx/>
              <a:buFontTx/>
              <a:buNone/>
              <a:defRPr sz="1800"/>
            </a:pPr>
            <a:r>
              <a:t>name = “”</a:t>
            </a:r>
          </a:p>
          <a:p>
            <a:pPr lvl="2" marL="0" indent="457200">
              <a:spcBef>
                <a:spcPts val="400"/>
              </a:spcBef>
              <a:buSzTx/>
              <a:buFontTx/>
              <a:buNone/>
              <a:defRPr sz="1800"/>
            </a:pPr>
            <a:r>
              <a:t>if name == “”:</a:t>
            </a:r>
          </a:p>
          <a:p>
            <a:pPr lvl="3" marL="0" indent="685800">
              <a:spcBef>
                <a:spcPts val="400"/>
              </a:spcBef>
              <a:buSzTx/>
              <a:buFontTx/>
              <a:buNone/>
              <a:defRPr sz="1800"/>
            </a:pPr>
            <a:r>
              <a:t>print('Eres guapo')</a:t>
            </a:r>
          </a:p>
          <a:p>
            <a:pPr lvl="2" marL="0" indent="457200">
              <a:spcBef>
                <a:spcPts val="400"/>
              </a:spcBef>
              <a:buSzTx/>
              <a:buFontTx/>
              <a:buNone/>
              <a:defRPr sz="1800"/>
            </a:pPr>
            <a:r>
              <a:t>else:</a:t>
            </a:r>
          </a:p>
          <a:p>
            <a:pPr lvl="3" marL="0" indent="685800">
              <a:spcBef>
                <a:spcPts val="400"/>
              </a:spcBef>
              <a:buSzTx/>
              <a:buFontTx/>
              <a:buNone/>
              <a:defRPr sz="1800"/>
            </a:pPr>
            <a:r>
              <a:t>print('Eres gracioso')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Loops</a:t>
            </a:r>
          </a:p>
        </p:txBody>
      </p:sp>
      <p:sp>
        <p:nvSpPr>
          <p:cNvPr id="15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12597" indent="-212597" defTabSz="283463">
              <a:spcBef>
                <a:spcPts val="300"/>
              </a:spcBef>
              <a:defRPr sz="1488"/>
            </a:pPr>
            <a:r>
              <a:t>What are Loops?</a:t>
            </a:r>
          </a:p>
          <a:p>
            <a:pPr marL="212597" indent="-212597" defTabSz="283463">
              <a:spcBef>
                <a:spcPts val="200"/>
              </a:spcBef>
              <a:defRPr sz="1116"/>
            </a:pPr>
            <a:r>
              <a:t>Loops let you repeat code multiple times without writing it over and over.</a:t>
            </a:r>
          </a:p>
          <a:p>
            <a:pPr marL="212597" indent="-212597" defTabSz="283463">
              <a:spcBef>
                <a:spcPts val="300"/>
              </a:spcBef>
              <a:defRPr sz="1488"/>
            </a:pPr>
            <a:r>
              <a:t>For Loops:</a:t>
            </a:r>
          </a:p>
          <a:p>
            <a:pPr lvl="1" marL="0" indent="141731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for item in [1, 2, 3, 4, 5]:</a:t>
            </a:r>
          </a:p>
          <a:p>
            <a:pPr lvl="2" marL="0" indent="283463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print(item)</a:t>
            </a:r>
          </a:p>
          <a:p>
            <a:pPr lvl="1" marL="0" indent="141731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for i in range(5):</a:t>
            </a:r>
          </a:p>
          <a:p>
            <a:pPr lvl="2" marL="0" indent="283463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print(f'Count: {i}')</a:t>
            </a:r>
          </a:p>
          <a:p>
            <a:pPr marL="212597" indent="-212597" defTabSz="283463">
              <a:spcBef>
                <a:spcPts val="300"/>
              </a:spcBef>
              <a:defRPr sz="1488"/>
            </a:pPr>
            <a:r>
              <a:t>While Loops:</a:t>
            </a:r>
          </a:p>
          <a:p>
            <a:pPr lvl="1" marL="0" indent="141731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count = 0</a:t>
            </a:r>
          </a:p>
          <a:p>
            <a:pPr lvl="1" marL="0" indent="141731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while count &lt; 5:</a:t>
            </a:r>
          </a:p>
          <a:p>
            <a:pPr lvl="2" marL="0" indent="283463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print(count)</a:t>
            </a:r>
          </a:p>
          <a:p>
            <a:pPr lvl="2" marL="0" indent="283463" defTabSz="283463">
              <a:spcBef>
                <a:spcPts val="200"/>
              </a:spcBef>
              <a:buSzTx/>
              <a:buFontTx/>
              <a:buNone/>
              <a:defRPr sz="1116"/>
            </a:pPr>
            <a:r>
              <a:t>count += 1</a:t>
            </a:r>
          </a:p>
          <a:p>
            <a:pPr marL="212597" indent="-212597" defTabSz="283463">
              <a:spcBef>
                <a:spcPts val="300"/>
              </a:spcBef>
              <a:defRPr sz="1488"/>
            </a:pPr>
            <a:r>
              <a:t>Loop Control:</a:t>
            </a:r>
          </a:p>
          <a:p>
            <a:pPr lvl="1" marL="496062" indent="-212597" defTabSz="283463">
              <a:spcBef>
                <a:spcPts val="200"/>
              </a:spcBef>
              <a:buChar char="•"/>
              <a:defRPr sz="1116"/>
            </a:pPr>
            <a:r>
              <a:t>break: Stop the loop early</a:t>
            </a:r>
          </a:p>
          <a:p>
            <a:pPr lvl="1" marL="496062" indent="-212597" defTabSz="283463">
              <a:spcBef>
                <a:spcPts val="200"/>
              </a:spcBef>
              <a:buChar char="•"/>
              <a:defRPr sz="1116"/>
            </a:pPr>
            <a:r>
              <a:t>continue: Skip to next iteration</a:t>
            </a:r>
          </a:p>
          <a:p>
            <a:pPr lvl="1" marL="496062" indent="-212597" defTabSz="283463">
              <a:spcBef>
                <a:spcPts val="200"/>
              </a:spcBef>
              <a:buChar char="•"/>
              <a:defRPr sz="1116"/>
            </a:pPr>
            <a:r>
              <a:t>range(): Generate sequences of numbers</a:t>
            </a:r>
          </a:p>
          <a:p>
            <a:pPr marL="212597" indent="-212597" defTabSz="283463">
              <a:spcBef>
                <a:spcPts val="300"/>
              </a:spcBef>
              <a:defRPr sz="1488"/>
            </a:pPr>
            <a:r>
              <a:t>When to Use:</a:t>
            </a:r>
          </a:p>
          <a:p>
            <a:pPr lvl="1" marL="496062" indent="-212597" defTabSz="283463">
              <a:spcBef>
                <a:spcPts val="200"/>
              </a:spcBef>
              <a:buChar char="•"/>
              <a:defRPr sz="1116"/>
            </a:pPr>
            <a:r>
              <a:t>For loops: When you know how many times</a:t>
            </a:r>
          </a:p>
          <a:p>
            <a:pPr lvl="1" marL="496062" indent="-212597" defTabSz="283463">
              <a:spcBef>
                <a:spcPts val="200"/>
              </a:spcBef>
              <a:buChar char="•"/>
              <a:defRPr sz="1116"/>
            </a:pPr>
            <a:r>
              <a:t>While loops: When you don't know how many times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Rock Paper Scissors Game!</a:t>
            </a:r>
          </a:p>
        </p:txBody>
      </p:sp>
      <p:sp>
        <p:nvSpPr>
          <p:cNvPr id="15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</a:p>
          <a:p>
            <a:pPr marL="342900" indent="-342900"/>
            <a:r>
              <a:t>Game Rules: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Rock crushes Scissors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Scissors cuts Paper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Paper covers Rock</a:t>
            </a:r>
          </a:p>
          <a:p>
            <a:pPr marL="342900" indent="-342900">
              <a:spcBef>
                <a:spcPts val="400"/>
              </a:spcBef>
              <a:defRPr sz="1800"/>
            </a:pPr>
            <a:r>
              <a:t>Same choice = Tie</a:t>
            </a:r>
          </a:p>
        </p:txBody>
      </p:sp>
      <p:pic>
        <p:nvPicPr>
          <p:cNvPr id="160" name="rock.png" descr="r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6501" y="4118303"/>
            <a:ext cx="1861532" cy="19071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1" name="paper.png" descr="pap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49890" y="3794311"/>
            <a:ext cx="1333934" cy="2249638"/>
          </a:xfrm>
          <a:prstGeom prst="rect">
            <a:avLst/>
          </a:prstGeom>
          <a:ln w="12700">
            <a:miter lim="400000"/>
          </a:ln>
        </p:spPr>
      </p:pic>
      <p:pic>
        <p:nvPicPr>
          <p:cNvPr id="162" name="scissors.png" descr="scissor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6752166" y="3818834"/>
            <a:ext cx="1437948" cy="2200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What is Coding?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What is Coding?</a:t>
            </a:r>
          </a:p>
          <a:p>
            <a:pPr marL="533400" indent="-533400">
              <a:spcBef>
                <a:spcPts val="600"/>
              </a:spcBef>
              <a:defRPr b="0" sz="2700">
                <a:solidFill>
                  <a:srgbClr val="000000"/>
                </a:solidFill>
              </a:defRPr>
            </a:pPr>
            <a:r>
              <a:rPr b="1"/>
              <a:t>Coding</a:t>
            </a:r>
            <a:r>
              <a:t> (also called programming) is the process of writing instructions for a computer to follow. Think of it like writing a recipe for a computer!</a:t>
            </a:r>
            <a:endParaRPr b="1">
              <a:solidFill>
                <a:srgbClr val="34495E"/>
              </a:solidFill>
            </a:endParaRPr>
          </a:p>
          <a:p>
            <a:pPr marL="533400" indent="-533400">
              <a:spcBef>
                <a:spcPts val="600"/>
              </a:spcBef>
              <a:defRPr b="0" sz="2700">
                <a:solidFill>
                  <a:srgbClr val="000000"/>
                </a:solidFill>
              </a:defRPr>
            </a:pPr>
            <a:r>
              <a:rPr b="1"/>
              <a:t>Coding</a:t>
            </a:r>
            <a:r>
              <a:t> is writing instructions for computers</a:t>
            </a:r>
          </a:p>
          <a:p>
            <a:pPr marL="533400" indent="-533400">
              <a:spcBef>
                <a:spcPts val="600"/>
              </a:spcBef>
              <a:defRPr b="0" sz="2700">
                <a:solidFill>
                  <a:srgbClr val="000000"/>
                </a:solidFill>
              </a:defRPr>
            </a:pPr>
            <a:r>
              <a:t>It's like writing a recipe, but for machines</a:t>
            </a:r>
          </a:p>
          <a:p>
            <a:pPr marL="533400" indent="-533400">
              <a:spcBef>
                <a:spcPts val="600"/>
              </a:spcBef>
              <a:defRPr b="0" sz="2700">
                <a:solidFill>
                  <a:srgbClr val="000000"/>
                </a:solidFill>
              </a:defRPr>
            </a:pPr>
            <a:r>
              <a:t>Coding is used in almost everything around 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Rock Paper Scissors Game!</a:t>
            </a:r>
          </a:p>
        </p:txBody>
      </p:sp>
      <p:sp>
        <p:nvSpPr>
          <p:cNvPr id="16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400"/>
              </a:spcBef>
              <a:defRPr sz="1800"/>
            </a:lvl1pPr>
          </a:lstStyle>
          <a:p>
            <a:pPr/>
            <a:r>
              <a:t>Who wins?</a:t>
            </a:r>
          </a:p>
        </p:txBody>
      </p:sp>
      <p:pic>
        <p:nvPicPr>
          <p:cNvPr id="166" name="rock.png" descr="r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7912" y="1881721"/>
            <a:ext cx="1352868" cy="138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7" name="paper.png" descr="paper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0"/>
          <a:stretch>
            <a:fillRect/>
          </a:stretch>
        </p:blipFill>
        <p:spPr>
          <a:xfrm>
            <a:off x="4390467" y="1838320"/>
            <a:ext cx="821862" cy="138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8" name="scissors.png" descr="scissor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1538" y="3458512"/>
            <a:ext cx="959720" cy="146872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aper.png" descr="pap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3415" y="3499853"/>
            <a:ext cx="821863" cy="1386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rock.png" descr="ro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8555" y="5117892"/>
            <a:ext cx="1352867" cy="1386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scissors.png" descr="scissors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321538" y="5076551"/>
            <a:ext cx="959720" cy="1468726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?"/>
          <p:cNvSpPr txBox="1"/>
          <p:nvPr/>
        </p:nvSpPr>
        <p:spPr>
          <a:xfrm>
            <a:off x="3531250" y="2408199"/>
            <a:ext cx="2100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173" name="?"/>
          <p:cNvSpPr txBox="1"/>
          <p:nvPr/>
        </p:nvSpPr>
        <p:spPr>
          <a:xfrm>
            <a:off x="3458534" y="4026331"/>
            <a:ext cx="2100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</a:t>
            </a:r>
          </a:p>
        </p:txBody>
      </p:sp>
      <p:sp>
        <p:nvSpPr>
          <p:cNvPr id="174" name="?"/>
          <p:cNvSpPr txBox="1"/>
          <p:nvPr/>
        </p:nvSpPr>
        <p:spPr>
          <a:xfrm>
            <a:off x="3474746" y="5583299"/>
            <a:ext cx="21006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b="1" sz="4004"/>
            </a:lvl1pPr>
          </a:lstStyle>
          <a:p>
            <a:pPr/>
            <a:r>
              <a:t>Building the Rock Paper Scissors Game</a:t>
            </a:r>
          </a:p>
        </p:txBody>
      </p:sp>
      <p:sp>
        <p:nvSpPr>
          <p:cNvPr id="17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46888" indent="-246888" defTabSz="329184">
              <a:spcBef>
                <a:spcPts val="400"/>
              </a:spcBef>
              <a:defRPr sz="1728"/>
            </a:pPr>
            <a:r>
              <a:t>Complete Game Code: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FF"/>
                </a:solidFill>
              </a:rPr>
              <a:t>import</a:t>
            </a:r>
            <a:r>
              <a:t> random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FF"/>
                </a:solidFill>
              </a:rPr>
              <a:t>def</a:t>
            </a:r>
            <a:r>
              <a:t> play_rps():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hands = [</a:t>
            </a:r>
            <a:r>
              <a:rPr>
                <a:solidFill>
                  <a:srgbClr val="A31515"/>
                </a:solidFill>
              </a:rPr>
              <a:t>'rock'</a:t>
            </a:r>
            <a:r>
              <a:t>, </a:t>
            </a:r>
            <a:r>
              <a:rPr>
                <a:solidFill>
                  <a:srgbClr val="A31515"/>
                </a:solidFill>
              </a:rPr>
              <a:t>'paper'</a:t>
            </a:r>
            <a:r>
              <a:t>, </a:t>
            </a:r>
            <a:r>
              <a:rPr>
                <a:solidFill>
                  <a:srgbClr val="A31515"/>
                </a:solidFill>
              </a:rPr>
              <a:t>'scissors'</a:t>
            </a:r>
            <a:r>
              <a:t>]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computer = random.choice(hands)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player = </a:t>
            </a:r>
            <a:r>
              <a:rPr>
                <a:solidFill>
                  <a:srgbClr val="0000FF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t>'Rock, paper, or scissors? '</a:t>
            </a:r>
            <a:r>
              <a:rPr>
                <a:solidFill>
                  <a:srgbClr val="000000"/>
                </a:solidFill>
              </a:rPr>
              <a:t>).lower()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player </a:t>
            </a:r>
            <a:r>
              <a:rPr>
                <a:solidFill>
                  <a:srgbClr val="0000FF"/>
                </a:solidFill>
              </a:rPr>
              <a:t>not</a:t>
            </a:r>
            <a:r>
              <a:t> </a:t>
            </a:r>
            <a:r>
              <a:rPr>
                <a:solidFill>
                  <a:srgbClr val="0000FF"/>
                </a:solidFill>
              </a:rPr>
              <a:t>in</a:t>
            </a:r>
            <a:r>
              <a:t> hands: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00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'Invalid choice!'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return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00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f'Computer chose: </a:t>
            </a:r>
            <a:r>
              <a:rPr>
                <a:solidFill>
                  <a:srgbClr val="000000"/>
                </a:solidFill>
              </a:rPr>
              <a:t>{computer}</a:t>
            </a:r>
            <a:r>
              <a:t>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t> player == computer: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print</a:t>
            </a:r>
            <a:r>
              <a:t>(</a:t>
            </a:r>
            <a:r>
              <a:rPr>
                <a:solidFill>
                  <a:srgbClr val="A31515"/>
                </a:solidFill>
              </a:rPr>
              <a:t>'Tie!'</a:t>
            </a:r>
            <a:r>
              <a:t>)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elif</a:t>
            </a:r>
            <a:r>
              <a:t> (player == </a:t>
            </a:r>
            <a:r>
              <a:rPr>
                <a:solidFill>
                  <a:srgbClr val="A31515"/>
                </a:solidFill>
              </a:rPr>
              <a:t>'rock'</a:t>
            </a:r>
            <a:r>
              <a:t> </a:t>
            </a:r>
            <a:r>
              <a:rPr>
                <a:solidFill>
                  <a:srgbClr val="0000FF"/>
                </a:solidFill>
              </a:rPr>
              <a:t>and</a:t>
            </a:r>
            <a:r>
              <a:t> computer == </a:t>
            </a:r>
            <a:r>
              <a:rPr>
                <a:solidFill>
                  <a:srgbClr val="A31515"/>
                </a:solidFill>
              </a:rPr>
              <a:t>'scissors'</a:t>
            </a:r>
            <a:r>
              <a:t>) </a:t>
            </a:r>
            <a:r>
              <a:rPr>
                <a:solidFill>
                  <a:srgbClr val="0000FF"/>
                </a:solidFill>
              </a:rPr>
              <a:t>or</a:t>
            </a:r>
            <a:r>
              <a:t> \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(player == </a:t>
            </a:r>
            <a:r>
              <a:rPr>
                <a:solidFill>
                  <a:srgbClr val="A31515"/>
                </a:solidFill>
              </a:rPr>
              <a:t>'paper'</a:t>
            </a:r>
            <a:r>
              <a:t> </a:t>
            </a:r>
            <a:r>
              <a:rPr>
                <a:solidFill>
                  <a:srgbClr val="0000FF"/>
                </a:solidFill>
              </a:rPr>
              <a:t>and</a:t>
            </a:r>
            <a:r>
              <a:t> computer == </a:t>
            </a:r>
            <a:r>
              <a:rPr>
                <a:solidFill>
                  <a:srgbClr val="A31515"/>
                </a:solidFill>
              </a:rPr>
              <a:t>'rock'</a:t>
            </a:r>
            <a:r>
              <a:t>) </a:t>
            </a:r>
            <a:r>
              <a:rPr>
                <a:solidFill>
                  <a:srgbClr val="0000FF"/>
                </a:solidFill>
              </a:rPr>
              <a:t>or</a:t>
            </a:r>
            <a:r>
              <a:t> \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 (player == </a:t>
            </a:r>
            <a:r>
              <a:rPr>
                <a:solidFill>
                  <a:srgbClr val="A31515"/>
                </a:solidFill>
              </a:rPr>
              <a:t>'scissors'</a:t>
            </a:r>
            <a:r>
              <a:t> </a:t>
            </a:r>
            <a:r>
              <a:rPr>
                <a:solidFill>
                  <a:srgbClr val="0000FF"/>
                </a:solidFill>
              </a:rPr>
              <a:t>and</a:t>
            </a:r>
            <a:r>
              <a:t> computer == </a:t>
            </a:r>
            <a:r>
              <a:rPr>
                <a:solidFill>
                  <a:srgbClr val="A31515"/>
                </a:solidFill>
              </a:rPr>
              <a:t>'paper'</a:t>
            </a:r>
            <a:r>
              <a:t>):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00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'You win!'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</a:t>
            </a:r>
            <a:r>
              <a:rPr>
                <a:solidFill>
                  <a:srgbClr val="0000FF"/>
                </a:solidFill>
              </a:rPr>
              <a:t>else</a:t>
            </a:r>
            <a:r>
              <a:t>: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    </a:t>
            </a:r>
            <a:r>
              <a:rPr>
                <a:solidFill>
                  <a:srgbClr val="0000FF"/>
                </a:solidFill>
              </a:rPr>
              <a:t>print</a:t>
            </a:r>
            <a:r>
              <a:rPr>
                <a:solidFill>
                  <a:srgbClr val="000000"/>
                </a:solidFill>
              </a:rPr>
              <a:t>(</a:t>
            </a:r>
            <a:r>
              <a:t>'Computer wins!'</a:t>
            </a:r>
            <a:r>
              <a:rPr>
                <a:solidFill>
                  <a:srgbClr val="000000"/>
                </a:solidFill>
              </a:rPr>
              <a:t>)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FF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while</a:t>
            </a:r>
            <a:r>
              <a:rPr>
                <a:solidFill>
                  <a:srgbClr val="000000"/>
                </a:solidFill>
              </a:rPr>
              <a:t> </a:t>
            </a:r>
            <a:r>
              <a:t>True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play_rps()</a:t>
            </a: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A3151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>
                <a:solidFill>
                  <a:srgbClr val="000000"/>
                </a:solidFill>
              </a:rPr>
              <a:t>    </a:t>
            </a:r>
            <a:r>
              <a:rPr>
                <a:solidFill>
                  <a:srgbClr val="0000FF"/>
                </a:solidFill>
              </a:rPr>
              <a:t>if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input</a:t>
            </a:r>
            <a:r>
              <a:rPr>
                <a:solidFill>
                  <a:srgbClr val="000000"/>
                </a:solidFill>
              </a:rPr>
              <a:t>(</a:t>
            </a:r>
            <a:r>
              <a:t>'Play again? (y/n): '</a:t>
            </a:r>
            <a:r>
              <a:rPr>
                <a:solidFill>
                  <a:srgbClr val="000000"/>
                </a:solidFill>
              </a:rPr>
              <a:t>).lower() != </a:t>
            </a:r>
            <a:r>
              <a:t>'y'</a:t>
            </a:r>
            <a:r>
              <a:rPr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marL="0" indent="0" defTabSz="329184">
              <a:spcBef>
                <a:spcPts val="0"/>
              </a:spcBef>
              <a:buSzTx/>
              <a:buFontTx/>
              <a:buNone/>
              <a:defRPr b="0" sz="1008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      </a:t>
            </a:r>
            <a:r>
              <a:rPr>
                <a:solidFill>
                  <a:srgbClr val="0000FF"/>
                </a:solidFill>
              </a:rPr>
              <a:t>break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Congratulations!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🎉</a:t>
            </a:r>
          </a:p>
        </p:txBody>
      </p:sp>
      <p:sp>
        <p:nvSpPr>
          <p:cNvPr id="18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149161" indent="-149161" defTabSz="265175">
              <a:spcBef>
                <a:spcPts val="300"/>
              </a:spcBef>
              <a:defRPr sz="1392"/>
            </a:pPr>
          </a:p>
          <a:p>
            <a:pPr marL="198881" indent="-198881" defTabSz="265175">
              <a:spcBef>
                <a:spcPts val="300"/>
              </a:spcBef>
              <a:defRPr sz="1392"/>
            </a:pPr>
            <a:r>
              <a:t>You've Completed the Python Course!</a:t>
            </a:r>
          </a:p>
          <a:p>
            <a:pPr marL="198881" indent="-198881" defTabSz="265175">
              <a:spcBef>
                <a:spcPts val="300"/>
              </a:spcBef>
              <a:defRPr sz="1392"/>
            </a:pPr>
            <a:r>
              <a:t>What You've Learned: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t>What coding is and why it matters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t>How to write Python programs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t>Variables, functions, loops, and conditions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rPr>
                <a:latin typeface="+mj-lt"/>
                <a:ea typeface="+mj-ea"/>
                <a:cs typeface="+mj-cs"/>
                <a:sym typeface="Helvetica"/>
              </a:rPr>
              <a:t>✅ </a:t>
            </a:r>
            <a:r>
              <a:t>How to build a complete game</a:t>
            </a:r>
          </a:p>
          <a:p>
            <a:pPr marL="198881" indent="-198881" defTabSz="265175">
              <a:spcBef>
                <a:spcPts val="300"/>
              </a:spcBef>
              <a:defRPr sz="1392"/>
            </a:pPr>
            <a:r>
              <a:t>Next Steps: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Practice with the exercises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Try building your own projects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Explore more Python libraries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Learn about web development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Study data science and AI</a:t>
            </a:r>
          </a:p>
          <a:p>
            <a:pPr marL="198881" indent="-198881" defTabSz="265175">
              <a:spcBef>
                <a:spcPts val="300"/>
              </a:spcBef>
              <a:defRPr sz="1392"/>
            </a:pPr>
            <a:r>
              <a:t>Remember: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Coding is a skill that improves with practice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Don't be afraid to make mistakes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The Python community is here to help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Keep building and creating!</a:t>
            </a:r>
          </a:p>
          <a:p>
            <a:pPr lvl="1" marL="464057" indent="-198881" defTabSz="265175">
              <a:spcBef>
                <a:spcPts val="200"/>
              </a:spcBef>
              <a:buChar char="•"/>
              <a:defRPr sz="1044"/>
            </a:pPr>
            <a:r>
              <a:t>Enjoy coding! </a:t>
            </a:r>
            <a:r>
              <a:rPr>
                <a:latin typeface="+mj-lt"/>
                <a:ea typeface="+mj-ea"/>
                <a:cs typeface="+mj-cs"/>
                <a:sym typeface="Helvetica"/>
              </a:rPr>
              <a:t>🌟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sour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Resources</a:t>
            </a:r>
          </a:p>
        </p:txBody>
      </p:sp>
      <p:sp>
        <p:nvSpPr>
          <p:cNvPr id="183" name="Online Python Play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Online Python Playground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https://www.onlineide.pro/playground/python</a:t>
            </a:r>
          </a:p>
          <a:p>
            <a:pPr/>
            <a:r>
              <a:t>Rock Paper Scissors Game</a:t>
            </a:r>
          </a:p>
          <a:p>
            <a:pP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https://rps.coolbassmusic.com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38911">
              <a:defRPr b="1" sz="4224"/>
            </a:lvl1pPr>
          </a:lstStyle>
          <a:p>
            <a:pPr/>
            <a:r>
              <a:t>Real-World Example: Recipe vs Code</a:t>
            </a:r>
          </a:p>
        </p:txBody>
      </p:sp>
      <p:sp>
        <p:nvSpPr>
          <p:cNvPr id="11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defRPr sz="2112"/>
            </a:pPr>
            <a:r>
              <a:t>Making a Sandwich:</a:t>
            </a:r>
          </a:p>
          <a:p>
            <a:pPr marL="158816" indent="-158816" defTabSz="402336">
              <a:spcBef>
                <a:spcPts val="300"/>
              </a:spcBef>
              <a:buSzPct val="60000"/>
              <a:buFontTx/>
              <a:buBlip>
                <a:blip r:embed="rId2"/>
              </a:buBlip>
              <a:defRPr sz="1584"/>
            </a:pPr>
            <a:r>
              <a:t>Recipe (Human Instructions):</a:t>
            </a:r>
          </a:p>
          <a:p>
            <a:pPr lvl="1" marL="0" indent="201168" defTabSz="402336">
              <a:spcBef>
                <a:spcPts val="300"/>
              </a:spcBef>
              <a:buSzTx/>
              <a:buFontTx/>
              <a:buNone/>
              <a:defRPr sz="1584"/>
            </a:pPr>
            <a:r>
              <a:t>Let’s make sandwich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Take two slices of bread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Spread mayonnaise on one slice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Add lettuce, and tomato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Put the other slice on top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Cut diagonally</a:t>
            </a:r>
          </a:p>
          <a:p>
            <a:pPr marL="158816" indent="-158816" defTabSz="402336">
              <a:spcBef>
                <a:spcPts val="300"/>
              </a:spcBef>
              <a:buSzPct val="60000"/>
              <a:buFontTx/>
              <a:buBlip>
                <a:blip r:embed="rId2"/>
              </a:buBlip>
              <a:defRPr sz="1584"/>
            </a:pPr>
            <a:r>
              <a:t>Code (Computer Instructions):</a:t>
            </a:r>
          </a:p>
          <a:p>
            <a:pPr lvl="1" marL="0" indent="201168" defTabSz="402336">
              <a:spcBef>
                <a:spcPts val="300"/>
              </a:spcBef>
              <a:buSzTx/>
              <a:buFontTx/>
              <a:buNone/>
              <a:defRPr sz="1584"/>
            </a:pPr>
            <a:r>
              <a:t>def make_sandwich():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bread1 = get_bread_slice()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bread2 = get_bread_slice()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spread_mayonnaise(bread1)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add_lettuce(bread1)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add_tomato(bread1)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place_bread(bread2, bread1)</a:t>
            </a:r>
          </a:p>
          <a:p>
            <a:pPr lvl="3" marL="0" indent="603504" defTabSz="402336">
              <a:spcBef>
                <a:spcPts val="0"/>
              </a:spcBef>
              <a:buSzTx/>
              <a:buFontTx/>
              <a:buNone/>
              <a:defRPr b="0" sz="1584">
                <a:solidFill>
                  <a:srgbClr val="000000"/>
                </a:solidFill>
              </a:defRPr>
            </a:pPr>
            <a:r>
              <a:t>cut_sandwich_diagonally()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Coding in Everyday Life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329947" y="1436589"/>
            <a:ext cx="8229601" cy="4525964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You interact with code every day: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Smartphones: Every app is made with code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Websites: Everything online is created with code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Cars: Modern cars have computers running code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Appliances: Microwave, washing machine, coffee maker</a:t>
            </a:r>
          </a:p>
          <a:p>
            <a:pPr marL="339470" indent="-339470" defTabSz="452627">
              <a:defRPr sz="2376"/>
            </a:pPr>
            <a:endParaRPr sz="1782"/>
          </a:p>
          <a:p>
            <a:pPr marL="339470" indent="-339470" defTabSz="452627">
              <a:defRPr sz="2376"/>
            </a:pPr>
            <a:r>
              <a:t>What Can You Build with Code?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Games: Minecraft, Fortnite, mobile games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Apps: Instagram, TikTok, WhatsApp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Websites: Google, Facebook, Amazon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Tools: Calculators, calendars, weather apps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Art: Digital art, music, animations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Science: Data analysis, simulations, research tools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Do you want to learn more about Coding?"/>
          <p:cNvSpPr txBox="1"/>
          <p:nvPr/>
        </p:nvSpPr>
        <p:spPr>
          <a:xfrm>
            <a:off x="476250" y="2090737"/>
            <a:ext cx="8191500" cy="145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b">
            <a:normAutofit fontScale="100000" lnSpcReduction="0"/>
          </a:bodyPr>
          <a:lstStyle>
            <a:lvl1pPr algn="ctr" defTabSz="938760">
              <a:lnSpc>
                <a:spcPct val="90000"/>
              </a:lnSpc>
              <a:defRPr spc="-133" sz="4466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Do you want to learn more about Coding?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Programming Languages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 defTabSz="347472">
              <a:spcBef>
                <a:spcPts val="400"/>
              </a:spcBef>
              <a:buSzTx/>
              <a:buFontTx/>
              <a:buNone/>
              <a:defRPr sz="1824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What is a Programming Language?</a:t>
            </a:r>
            <a:endParaRPr>
              <a:solidFill>
                <a:srgbClr val="34495E"/>
              </a:solidFill>
            </a:endParaRPr>
          </a:p>
          <a:p>
            <a:pPr marL="260604" indent="-260604" defTabSz="347472">
              <a:spcBef>
                <a:spcPts val="300"/>
              </a:spcBef>
              <a:defRPr sz="1368">
                <a:solidFill>
                  <a:srgbClr val="000000"/>
                </a:solidFill>
              </a:defRPr>
            </a:pPr>
            <a:r>
              <a:t>A programming language is a set of rules and instructions that humans use to communicate with computers.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sz="1824">
                <a:solidFill>
                  <a:srgbClr val="1F2328"/>
                </a:solidFill>
              </a:defRPr>
            </a:pPr>
            <a:endParaRPr sz="1368"/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sz="1824">
                <a:solidFill>
                  <a:schemeClr val="accent1">
                    <a:satOff val="-4409"/>
                    <a:lumOff val="-10509"/>
                  </a:schemeClr>
                </a:solidFill>
              </a:defRPr>
            </a:pPr>
            <a:r>
              <a:t>Why Do We Need Programming Languages?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sz="1520">
                <a:solidFill>
                  <a:srgbClr val="1F2328"/>
                </a:solidFill>
              </a:defRPr>
            </a:pPr>
            <a:r>
              <a:t>The Problem: Computers Speak Binary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b="0" sz="1216">
                <a:solidFill>
                  <a:srgbClr val="1F2328"/>
                </a:solidFill>
              </a:defRPr>
            </a:pPr>
            <a:r>
              <a:t>Computers only understand </a:t>
            </a:r>
            <a:r>
              <a:rPr b="1"/>
              <a:t>binary code</a:t>
            </a:r>
            <a:r>
              <a:t> - strings of 0s and 1s:</a:t>
            </a:r>
          </a:p>
          <a:p>
            <a:pPr marL="0" indent="0" defTabSz="347472">
              <a:spcBef>
                <a:spcPts val="0"/>
              </a:spcBef>
              <a:buSzTx/>
              <a:buFontTx/>
              <a:buNone/>
              <a:defRPr b="0" sz="1489">
                <a:solidFill>
                  <a:srgbClr val="1F2328"/>
                </a:solidFill>
              </a:defRPr>
            </a:pPr>
            <a:r>
              <a:t>01001000 01100101 01101100 01101100 01101111</a:t>
            </a:r>
          </a:p>
          <a:p>
            <a:pPr marL="0" indent="0" defTabSz="347472">
              <a:spcBef>
                <a:spcPts val="0"/>
              </a:spcBef>
              <a:buSzTx/>
              <a:buFontTx/>
              <a:buNone/>
              <a:defRPr b="0" sz="1064">
                <a:solidFill>
                  <a:srgbClr val="0969DA"/>
                </a:solidFill>
              </a:defRPr>
            </a:pP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b="0" sz="1216">
                <a:solidFill>
                  <a:srgbClr val="1F2328"/>
                </a:solidFill>
              </a:defRPr>
            </a:pPr>
            <a:r>
              <a:t>This binary code means "Hello" - but it's impossible for humans to write programs this way!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b="0" sz="1216">
                <a:solidFill>
                  <a:srgbClr val="1F2328"/>
                </a:solidFill>
              </a:defRPr>
            </a:pPr>
            <a:r>
              <a:t>01110111 01101111 01110010 01101100 01100100 00001101 00001010  &lt;—?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sz="1520">
                <a:solidFill>
                  <a:srgbClr val="1F2328"/>
                </a:solidFill>
              </a:defRPr>
            </a:pPr>
            <a:r>
              <a:t>The Solution: Programming Languages</a:t>
            </a:r>
          </a:p>
          <a:p>
            <a:pPr marL="0" indent="0" defTabSz="347472">
              <a:spcBef>
                <a:spcPts val="1200"/>
              </a:spcBef>
              <a:buSzTx/>
              <a:buFontTx/>
              <a:buNone/>
              <a:defRPr b="0" sz="1216">
                <a:solidFill>
                  <a:srgbClr val="1F2328"/>
                </a:solidFill>
              </a:defRPr>
            </a:pPr>
            <a:r>
              <a:t>Programming languages let us write code in a way that's:</a:t>
            </a:r>
          </a:p>
          <a:p>
            <a:pPr marL="347472" indent="-241300" defTabSz="347472">
              <a:spcBef>
                <a:spcPts val="0"/>
              </a:spcBef>
              <a:buClr>
                <a:srgbClr val="1F2328"/>
              </a:buClr>
              <a:buFont typeface="TimesNewRomanPSMT"/>
              <a:defRPr b="0" sz="1216">
                <a:solidFill>
                  <a:srgbClr val="1F2328"/>
                </a:solidFill>
              </a:defRPr>
            </a:pPr>
            <a:r>
              <a:rPr b="1"/>
              <a:t>Readable</a:t>
            </a:r>
            <a:r>
              <a:t> for humans</a:t>
            </a:r>
          </a:p>
          <a:p>
            <a:pPr marL="347472" indent="-241300" defTabSz="347472">
              <a:spcBef>
                <a:spcPts val="0"/>
              </a:spcBef>
              <a:buClr>
                <a:srgbClr val="1F2328"/>
              </a:buClr>
              <a:buFont typeface="TimesNewRomanPSMT"/>
              <a:defRPr b="0" sz="1216">
                <a:solidFill>
                  <a:srgbClr val="1F2328"/>
                </a:solidFill>
              </a:defRPr>
            </a:pPr>
            <a:r>
              <a:rPr b="1"/>
              <a:t>Convertible</a:t>
            </a:r>
            <a:r>
              <a:t> to binary for computers</a:t>
            </a:r>
          </a:p>
          <a:p>
            <a:pPr marL="347472" indent="-241300" defTabSz="347472">
              <a:spcBef>
                <a:spcPts val="0"/>
              </a:spcBef>
              <a:buClr>
                <a:srgbClr val="1F2328"/>
              </a:buClr>
              <a:buFont typeface="TimesNewRomanPSMT"/>
              <a:defRPr b="0" sz="1216">
                <a:solidFill>
                  <a:srgbClr val="1F2328"/>
                </a:solidFill>
              </a:defRPr>
            </a:pPr>
            <a:r>
              <a:rPr b="1"/>
              <a:t>Logical</a:t>
            </a:r>
            <a:r>
              <a:t> and structured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ogramming Langu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Programming Language</a:t>
            </a:r>
          </a:p>
        </p:txBody>
      </p:sp>
      <p:sp>
        <p:nvSpPr>
          <p:cNvPr id="123" name="Types of Programming Language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t>Types of Programming Languages: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High-Level Languages: Python, JavaScript, Java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Low-Level Languages: Assembly, Machine Code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Specialized Languages: SQL, HTML, CSS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</a:p>
          <a:p>
            <a:pPr marL="342900" indent="-342900"/>
            <a:r>
              <a:t>Why Python?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Easy to read and write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Great for beginners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Powerful and versatile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Large community and resources</a:t>
            </a:r>
          </a:p>
          <a:p>
            <a:pPr lvl="1" marL="800100" indent="-342900">
              <a:spcBef>
                <a:spcPts val="400"/>
              </a:spcBef>
              <a:buChar char="•"/>
              <a:defRPr sz="1800">
                <a:solidFill>
                  <a:srgbClr val="000000"/>
                </a:solidFill>
              </a:defRPr>
            </a:pPr>
            <a:r>
              <a:t>Popular language for AI Training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pPr/>
            <a:r>
              <a:t>When to Code</a:t>
            </a:r>
          </a:p>
        </p:txBody>
      </p:sp>
      <p:sp>
        <p:nvSpPr>
          <p:cNvPr id="12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2376"/>
            </a:pPr>
            <a:r>
              <a:t>The Software Development Process: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Planning: What do you want to build?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Design: How will it work?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Coding: Write the actual code  &lt;— This is what we are talking about!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Testing: Make sure it works correctly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Debugging: Fix any problems</a:t>
            </a:r>
          </a:p>
          <a:p>
            <a:pPr marL="339470" indent="-339470" defTabSz="452627">
              <a:spcBef>
                <a:spcPts val="400"/>
              </a:spcBef>
              <a:defRPr sz="1782">
                <a:solidFill>
                  <a:srgbClr val="000000"/>
                </a:solidFill>
              </a:defRPr>
            </a:pPr>
            <a:r>
              <a:t>Deployment: Share your creation</a:t>
            </a:r>
          </a:p>
          <a:p>
            <a:pPr marL="339470" indent="-339470" defTabSz="452627">
              <a:defRPr sz="2376"/>
            </a:pPr>
            <a:r>
              <a:t>Tips!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Start small and build up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Test frequently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Keep your code organized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Document your work</a:t>
            </a:r>
          </a:p>
          <a:p>
            <a:pPr marL="339470" indent="-339470" defTabSz="452627">
              <a:spcBef>
                <a:spcPts val="400"/>
              </a:spcBef>
              <a:defRPr sz="1782"/>
            </a:pPr>
            <a:r>
              <a:t>Learn from mistakes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Do you want to do coding now?"/>
          <p:cNvSpPr txBox="1"/>
          <p:nvPr/>
        </p:nvSpPr>
        <p:spPr>
          <a:xfrm>
            <a:off x="476250" y="2090737"/>
            <a:ext cx="8191500" cy="1454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9050" tIns="19050" rIns="19050" bIns="19050" anchor="b">
            <a:normAutofit fontScale="100000" lnSpcReduction="0"/>
          </a:bodyPr>
          <a:lstStyle>
            <a:lvl1pPr algn="ctr" defTabSz="950952">
              <a:lnSpc>
                <a:spcPct val="90000"/>
              </a:lnSpc>
              <a:defRPr spc="-135" sz="4524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pPr/>
            <a:r>
              <a:t>Do you want to do coding now?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