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4" r:id="rId32"/>
    <p:sldId id="295" r:id="rId33"/>
    <p:sldId id="296" r:id="rId34"/>
    <p:sldId id="297" r:id="rId35"/>
    <p:sldId id="298" r:id="rId36"/>
    <p:sldId id="299" r:id="rId37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gNowUuJ2XeCSoTOi/DKnnCu2FT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CD09E-0AFE-4650-A5F6-629E9E0292BB}">
  <a:tblStyle styleId="{8ACCD09E-0AFE-4650-A5F6-629E9E0292B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32C814E-A711-40AC-B456-800DB4DB336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680" y="102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ko-K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23bb21c9_0_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7523bb21c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23bb21c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g7523bb21c9_0_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https://gs.statcounter.com/</a:t>
            </a:r>
            <a:endParaRPr/>
          </a:p>
        </p:txBody>
      </p:sp>
      <p:sp>
        <p:nvSpPr>
          <p:cNvPr id="104" name="Google Shape;104;g7523bb21c9_0_5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23bb21c9_0_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7523bb21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23bb21c9_0_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7523bb21c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156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23bb21c9_0_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7523bb21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5f4e3c4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23bb21c9_0_8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7523bb21c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2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rPr lang="ko-KR"/>
              <a:t>인터넷 거대한 통신망</a:t>
            </a:r>
            <a:endParaRPr/>
          </a:p>
        </p:txBody>
      </p:sp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23bb21c9_0_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rPr lang="ko-KR"/>
              <a:t>웹은 인터넷의 일부일뿐 </a:t>
            </a:r>
            <a:endParaRPr/>
          </a:p>
        </p:txBody>
      </p:sp>
      <p:sp>
        <p:nvSpPr>
          <p:cNvPr id="56" name="Google Shape;56;g7523bb21c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23bb21c9_0_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7523bb21c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D%94%84%EB%A1%9C%ED%86%A0%EC%BD%9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w3.org/%EC%9D%B4%EB%8B%A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419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terms.naver.com/entry.nhn?docId=85593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50" y="3131252"/>
            <a:ext cx="10097400" cy="25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/>
            </a:r>
            <a:br>
              <a:rPr lang="ko-KR" b="1"/>
            </a:br>
            <a:r>
              <a:rPr lang="ko-KR"/>
              <a:t/>
            </a:r>
            <a:br>
              <a:rPr lang="ko-KR"/>
            </a:br>
            <a:r>
              <a:rPr lang="ko-KR"/>
              <a:t/>
            </a:r>
            <a:br>
              <a:rPr lang="ko-KR"/>
            </a:br>
            <a:r>
              <a:rPr lang="ko-KR"/>
              <a:t>WEB Programming</a:t>
            </a:r>
            <a:br>
              <a:rPr lang="ko-KR"/>
            </a:br>
            <a:r>
              <a:rPr lang="ko-KR" sz="4800" b="1"/>
              <a:t>웹 프로그래밍</a:t>
            </a:r>
            <a:endParaRPr sz="48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23bb21c9_0_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</a:t>
            </a:r>
            <a:endParaRPr/>
          </a:p>
        </p:txBody>
      </p:sp>
      <p:sp>
        <p:nvSpPr>
          <p:cNvPr id="99" name="Google Shape;99;g7523bb21c9_0_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8" y="1551044"/>
            <a:ext cx="10936226" cy="57641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21c9_0_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 점유율(전세계)</a:t>
            </a:r>
            <a:endParaRPr/>
          </a:p>
        </p:txBody>
      </p:sp>
      <p:sp>
        <p:nvSpPr>
          <p:cNvPr id="107" name="Google Shape;107;g7523bb21c9_0_5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1851660"/>
            <a:ext cx="11476396" cy="569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23bb21c9_0_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 점유율(대한민국)</a:t>
            </a:r>
            <a:endParaRPr/>
          </a:p>
        </p:txBody>
      </p:sp>
      <p:sp>
        <p:nvSpPr>
          <p:cNvPr id="114" name="Google Shape;114;g7523bb21c9_0_6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4" y="2116605"/>
            <a:ext cx="10917174" cy="46774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44" y="2068973"/>
            <a:ext cx="10850489" cy="4772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23bb21c9_0_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 브라우저의 사용</a:t>
            </a:r>
            <a:endParaRPr/>
          </a:p>
        </p:txBody>
      </p:sp>
      <p:sp>
        <p:nvSpPr>
          <p:cNvPr id="121" name="Google Shape;121;g7523bb21c9_0_6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다양한 웹 브라우저에서 어떤 브라우저를 사용해야 할까?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정답은 없다.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사용자로서 개인적으로 좋아하고 편하다고 생각하는 브라우저를 사용하면 된다.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다만 </a:t>
            </a:r>
            <a:r>
              <a:rPr lang="ko-KR" dirty="0" err="1"/>
              <a:t>HTML과</a:t>
            </a:r>
            <a:r>
              <a:rPr lang="ko-KR" dirty="0"/>
              <a:t> </a:t>
            </a:r>
            <a:r>
              <a:rPr lang="ko-KR" dirty="0" err="1"/>
              <a:t>CSS가</a:t>
            </a:r>
            <a:r>
              <a:rPr lang="ko-KR" dirty="0"/>
              <a:t> 업계 </a:t>
            </a:r>
            <a:r>
              <a:rPr lang="ko-KR" dirty="0" err="1"/>
              <a:t>표준이기는</a:t>
            </a:r>
            <a:r>
              <a:rPr lang="ko-KR" dirty="0"/>
              <a:t> 하지만 브라우저마다 지원하는 정도가 조금씩 다르다.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따라서 현재 다양한 브라우저가 존재하는 만큼 사용자에게 배포되는 </a:t>
            </a:r>
            <a:r>
              <a:rPr lang="ko-KR" dirty="0" err="1"/>
              <a:t>HTML문서를</a:t>
            </a:r>
            <a:r>
              <a:rPr lang="ko-KR" dirty="0"/>
              <a:t> 작성할 때는 여러 브라우저를 사용해 다양한 환경에서 테스트해야 한다.</a:t>
            </a:r>
            <a:endParaRPr dirty="0"/>
          </a:p>
        </p:txBody>
      </p:sp>
      <p:sp>
        <p:nvSpPr>
          <p:cNvPr id="122" name="Google Shape;122;g7523bb21c9_0_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890945" y="2715822"/>
            <a:ext cx="9859786" cy="111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01. HTML 기초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87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HTML(Hyper Text Markup Language)은 웹 페이지를 기술하기 위한 마크업(markup) 언어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마크업 언어는 텍스트에 태그를 붙여서 텍스트가 문서의 어디에 해당하는지를 기술한 것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653" y="3943783"/>
            <a:ext cx="8625993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HTML의 역사 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팀 </a:t>
            </a:r>
            <a:r>
              <a:rPr lang="ko-KR" dirty="0" err="1"/>
              <a:t>버너스리</a:t>
            </a:r>
            <a:r>
              <a:rPr lang="ko-KR" dirty="0"/>
              <a:t>(</a:t>
            </a:r>
            <a:r>
              <a:rPr lang="ko-KR" dirty="0" err="1"/>
              <a:t>Tim</a:t>
            </a:r>
            <a:r>
              <a:rPr lang="ko-KR" dirty="0"/>
              <a:t> </a:t>
            </a:r>
            <a:r>
              <a:rPr lang="ko-KR" dirty="0" err="1"/>
              <a:t>Berners</a:t>
            </a:r>
            <a:r>
              <a:rPr lang="ko-KR" dirty="0"/>
              <a:t>-Lee)에 의하여 개발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b="1" dirty="0"/>
              <a:t>웹의 아버지</a:t>
            </a:r>
            <a:endParaRPr b="1"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URL, HTTP, HTML 최초 설계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1989년 팀 </a:t>
            </a:r>
            <a:r>
              <a:rPr lang="ko-KR" dirty="0" err="1"/>
              <a:t>버너스리는</a:t>
            </a:r>
            <a:r>
              <a:rPr lang="ko-KR" dirty="0"/>
              <a:t> </a:t>
            </a:r>
            <a:r>
              <a:rPr lang="ko-KR" dirty="0" err="1"/>
              <a:t>CERN의</a:t>
            </a:r>
            <a:r>
              <a:rPr lang="ko-KR" dirty="0"/>
              <a:t> 연구자들이 문서를 공유할 수 있는 월드 </a:t>
            </a:r>
            <a:r>
              <a:rPr lang="ko-KR" dirty="0" err="1"/>
              <a:t>와이드</a:t>
            </a:r>
            <a:r>
              <a:rPr lang="ko-KR" dirty="0"/>
              <a:t> 웹의 하이퍼텍스트 시스템을 고안하여 개발했다</a:t>
            </a:r>
            <a:r>
              <a:rPr lang="ko-KR" dirty="0" smtClean="0"/>
              <a:t>.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1990년 최초의 하이퍼텍스트 브라우저와 편집기를 개발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19"/>
              <a:buChar char="∙"/>
            </a:pPr>
            <a:r>
              <a:rPr lang="ko-KR" dirty="0"/>
              <a:t>1991년 8월 6일 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최초의 웹사이트</a:t>
            </a:r>
            <a:r>
              <a:rPr lang="ko-KR" dirty="0"/>
              <a:t>가 만들어짐 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7976"/>
          <a:stretch/>
        </p:blipFill>
        <p:spPr>
          <a:xfrm>
            <a:off x="2265775" y="6242325"/>
            <a:ext cx="6912151" cy="24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W3C</a:t>
            </a:r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W3C란 World </a:t>
            </a:r>
            <a:r>
              <a:rPr lang="ko-KR" dirty="0" err="1"/>
              <a:t>Wide</a:t>
            </a:r>
            <a:r>
              <a:rPr lang="ko-KR" dirty="0"/>
              <a:t> </a:t>
            </a:r>
            <a:r>
              <a:rPr lang="ko-KR" dirty="0" err="1"/>
              <a:t>Web</a:t>
            </a:r>
            <a:r>
              <a:rPr lang="ko-KR" dirty="0"/>
              <a:t> </a:t>
            </a:r>
            <a:r>
              <a:rPr lang="ko-KR" dirty="0" err="1"/>
              <a:t>Consortium의</a:t>
            </a:r>
            <a:r>
              <a:rPr lang="ko-KR" dirty="0"/>
              <a:t> 약자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중립적인 기구로서 참여기관들이 협력하여 웹 표준을 개발하는 국제 컨소시엄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팀 </a:t>
            </a:r>
            <a:r>
              <a:rPr lang="ko-KR" dirty="0" err="1"/>
              <a:t>버너스</a:t>
            </a:r>
            <a:r>
              <a:rPr lang="ko-KR" dirty="0"/>
              <a:t> 리를 중심으로 1994년에 설립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웹의 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프로토콜</a:t>
            </a:r>
            <a:r>
              <a:rPr lang="ko-KR" dirty="0"/>
              <a:t>과 가이드라인을 개발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홈페이지는 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http://www.w3.org</a:t>
            </a:r>
            <a:endParaRPr dirty="0"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 b="40087"/>
          <a:stretch/>
        </p:blipFill>
        <p:spPr>
          <a:xfrm>
            <a:off x="1280824" y="5123629"/>
            <a:ext cx="8403226" cy="33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02136" y="6266323"/>
            <a:ext cx="11517824" cy="68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버전 </a:t>
            </a:r>
            <a:endParaRPr/>
          </a:p>
        </p:txBody>
      </p:sp>
      <p:graphicFrame>
        <p:nvGraphicFramePr>
          <p:cNvPr id="154" name="Google Shape;154;p11"/>
          <p:cNvGraphicFramePr/>
          <p:nvPr>
            <p:extLst>
              <p:ext uri="{D42A27DB-BD31-4B8C-83A1-F6EECF244321}">
                <p14:modId xmlns:p14="http://schemas.microsoft.com/office/powerpoint/2010/main" val="2892991853"/>
              </p:ext>
            </p:extLst>
          </p:nvPr>
        </p:nvGraphicFramePr>
        <p:xfrm>
          <a:off x="774761" y="1831633"/>
          <a:ext cx="10445225" cy="5709375"/>
        </p:xfrm>
        <a:graphic>
          <a:graphicData uri="http://schemas.openxmlformats.org/drawingml/2006/table">
            <a:tbl>
              <a:tblPr>
                <a:noFill/>
                <a:tableStyleId>{8ACCD09E-0AFE-4650-A5F6-629E9E0292BB}</a:tableStyleId>
              </a:tblPr>
              <a:tblGrid>
                <a:gridCol w="59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Year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1991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HTML+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1993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 2.0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1995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 3.2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1997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 4.01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1999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XHTML 1.0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  <a:r>
                        <a:rPr lang="en-US" altLang="ko-KR" sz="26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3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XHTML5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2013</a:t>
                      </a:r>
                      <a:endParaRPr sz="3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5" name="Google Shape;155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HTML5는 </a:t>
            </a:r>
            <a:r>
              <a:rPr lang="ko-KR" dirty="0" err="1"/>
              <a:t>HTML의</a:t>
            </a:r>
            <a:r>
              <a:rPr lang="ko-KR" dirty="0"/>
              <a:t> 새로운 표준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W3C와 WHATWG (</a:t>
            </a:r>
            <a:r>
              <a:rPr lang="ko-KR" dirty="0" err="1"/>
              <a:t>Web</a:t>
            </a:r>
            <a:r>
              <a:rPr lang="ko-KR" dirty="0"/>
              <a:t> </a:t>
            </a:r>
            <a:r>
              <a:rPr lang="en-US" altLang="ko-KR" dirty="0" smtClean="0"/>
              <a:t>Hypertext </a:t>
            </a:r>
            <a:r>
              <a:rPr lang="ko-KR" dirty="0" err="1" smtClean="0"/>
              <a:t>Application</a:t>
            </a:r>
            <a:r>
              <a:rPr lang="ko-KR" dirty="0" smtClean="0"/>
              <a:t> </a:t>
            </a:r>
            <a:r>
              <a:rPr lang="ko-KR" dirty="0"/>
              <a:t>Technology </a:t>
            </a:r>
            <a:r>
              <a:rPr lang="ko-KR" dirty="0" err="1"/>
              <a:t>Working</a:t>
            </a:r>
            <a:r>
              <a:rPr lang="ko-KR" dirty="0"/>
              <a:t> Group) 의 </a:t>
            </a:r>
            <a:r>
              <a:rPr lang="ko-KR" dirty="0" err="1"/>
              <a:t>협동작업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완전한 CSS3 지원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비디오와 오디오 지원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2D/3D 그래픽 지원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로컬 저장소 지원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로컬 SQL 데이터베이스 지원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웹 애플리케이션 지원 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pic>
        <p:nvPicPr>
          <p:cNvPr id="162" name="Google Shape;162;p12" descr="EMB000019e4b8f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0756" y="3626740"/>
            <a:ext cx="3559655" cy="343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890945" y="2715822"/>
            <a:ext cx="9859786" cy="111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 dirty="0" smtClean="0"/>
              <a:t>0</a:t>
            </a:r>
            <a:r>
              <a:rPr lang="en-US" altLang="ko-KR" b="1" dirty="0" smtClean="0"/>
              <a:t>0</a:t>
            </a:r>
            <a:r>
              <a:rPr lang="ko-KR" b="1" dirty="0" smtClean="0"/>
              <a:t>.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웹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을 아십니</a:t>
            </a:r>
            <a:r>
              <a:rPr lang="ko-KR" altLang="en-US" b="1" dirty="0" smtClean="0"/>
              <a:t>까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HTML5의 신기능 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296228" y="1732625"/>
            <a:ext cx="11264119" cy="615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오프라인 웹 애플리케이션 – 네트워크가 연결되지 않은 상태에서도 실행 가능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드래그 앤 드롭(Drag-and-drop) - 요소들을 마우스로 끌어서 넣을 수 있음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스토리지(Web Storage) - 쿠키를 대체할 수 있는 웹 저장소 기능 제공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위치 정보(Geolocation) 제공 - 지도 기능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SQL 데이터베이스(Web SQL Database)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파일 API 지원 – 파일 업로드와 파일 관리 기능 제공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웹소켓(WebSocket) API 제공 – 서버와 브라우저 간의 양방향 통신 기능 제공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23bb21c9_0_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 지원 여부</a:t>
            </a:r>
            <a:endParaRPr/>
          </a:p>
        </p:txBody>
      </p:sp>
      <p:graphicFrame>
        <p:nvGraphicFramePr>
          <p:cNvPr id="185" name="Google Shape;185;g7523bb21c9_0_75"/>
          <p:cNvGraphicFramePr/>
          <p:nvPr/>
        </p:nvGraphicFramePr>
        <p:xfrm>
          <a:off x="681725" y="1818497"/>
          <a:ext cx="10515800" cy="6182250"/>
        </p:xfrm>
        <a:graphic>
          <a:graphicData uri="http://schemas.openxmlformats.org/drawingml/2006/table">
            <a:tbl>
              <a:tblPr firstRow="1" bandRow="1">
                <a:noFill/>
                <a:tableStyleId>{032C814E-A711-40AC-B456-800DB4DB336B}</a:tableStyleId>
              </a:tblPr>
              <a:tblGrid>
                <a:gridCol w="396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b="1" u="none" strike="noStrike" cap="none"/>
                        <a:t>웹 브라우저</a:t>
                      </a:r>
                      <a:endParaRPr sz="2300" b="1" u="none" strike="noStrike" cap="none"/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b="1" u="none" strike="noStrike" cap="none"/>
                        <a:t>버전</a:t>
                      </a:r>
                      <a:endParaRPr sz="2300" b="1" u="none" strike="noStrike" cap="none"/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b="1" u="none" strike="noStrike" cap="none"/>
                        <a:t>HTML5 테스트 점수(555만점)</a:t>
                      </a:r>
                      <a:endParaRPr sz="2300" b="1" u="none" strike="noStrike" cap="none"/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Apple Safari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8.0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396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Google Chrome</a:t>
                      </a:r>
                      <a:endParaRPr sz="2300" u="none" strike="noStrike" cap="none"/>
                    </a:p>
                  </a:txBody>
                  <a:tcPr marL="118800" marR="118800" marT="59400" marB="5940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40</a:t>
                      </a:r>
                      <a:endParaRPr sz="2300" u="none" strike="noStrike" cap="none"/>
                    </a:p>
                  </a:txBody>
                  <a:tcPr marL="118800" marR="118800" marT="59400" marB="5940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511</a:t>
                      </a:r>
                      <a:endParaRPr sz="2300" u="none" strike="noStrike" cap="none"/>
                    </a:p>
                  </a:txBody>
                  <a:tcPr marL="118800" marR="118800" marT="59400" marB="5940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Maxthon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4.4.4.2000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467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Mozilla Firefox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36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449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Opera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26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497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8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33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9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113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10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297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11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343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6" name="Google Shape;186;g7523bb21c9_0_75"/>
          <p:cNvSpPr txBox="1"/>
          <p:nvPr/>
        </p:nvSpPr>
        <p:spPr>
          <a:xfrm>
            <a:off x="8328443" y="9101918"/>
            <a:ext cx="287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http://html5test.com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7523bb21c9_0_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5f4e3c47_1_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pic>
        <p:nvPicPr>
          <p:cNvPr id="194" name="Google Shape;194;g625f4e3c47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모바일 애플리케이션 종류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75" y="1789752"/>
            <a:ext cx="11574452" cy="633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23bb21c9_0_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네이티브 앱과 웹 앱</a:t>
            </a:r>
            <a:endParaRPr/>
          </a:p>
        </p:txBody>
      </p:sp>
      <p:graphicFrame>
        <p:nvGraphicFramePr>
          <p:cNvPr id="208" name="Google Shape;208;g7523bb21c9_0_85"/>
          <p:cNvGraphicFramePr/>
          <p:nvPr/>
        </p:nvGraphicFramePr>
        <p:xfrm>
          <a:off x="479496" y="1957709"/>
          <a:ext cx="10882350" cy="3403850"/>
        </p:xfrm>
        <a:graphic>
          <a:graphicData uri="http://schemas.openxmlformats.org/drawingml/2006/table">
            <a:tbl>
              <a:tblPr>
                <a:noFill/>
                <a:tableStyleId>{032C814E-A711-40AC-B456-800DB4DB336B}</a:tableStyleId>
              </a:tblPr>
              <a:tblGrid>
                <a:gridCol w="23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Native App.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Web App.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실행속도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빠름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상대적으로 느림 (약간 빠름)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플랫폼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플랫폼마다 제작하여야 함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하나의 버전으로 모든 플랫폼에서 실행 가능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배포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앱 마켓을 통한 배포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배포할 필요가 없음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버전 업데이트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상당한 시간이 걸림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즉시 반영된다.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오프라인시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사용가능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약간의 기능 사용 가능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9" name="Google Shape;209;g7523bb21c9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67" y="5600617"/>
            <a:ext cx="4424380" cy="245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7523bb21c9_0_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HTML5+CSS3+Javascript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페이지의 내용은 HTML5로 작성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페이지의 스타일은 CSS3로 지정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페이지의 상호작용은 자바스크립트로 작성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14915"/>
          <a:stretch/>
        </p:blipFill>
        <p:spPr>
          <a:xfrm>
            <a:off x="1471875" y="3800400"/>
            <a:ext cx="8653826" cy="3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편집기</a:t>
            </a: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메모장, Notepad++, EditPlus, eclipse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아톰, 브라켓, sublimeText3, visual studio code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790" y="3055172"/>
            <a:ext cx="9788813" cy="48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메모장을 이용한 HTML 작성 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 dirty="0"/>
              <a:t>메모장을 </a:t>
            </a:r>
            <a:r>
              <a:rPr lang="ko-KR" dirty="0" smtClean="0"/>
              <a:t>실행하</a:t>
            </a:r>
            <a:r>
              <a:rPr lang="ko-KR" altLang="en-US" dirty="0" smtClean="0"/>
              <a:t>고</a:t>
            </a:r>
            <a:r>
              <a:rPr lang="ko-KR" dirty="0" smtClean="0"/>
              <a:t> </a:t>
            </a:r>
            <a:r>
              <a:rPr lang="ko-KR" dirty="0"/>
              <a:t>다음과 같이 입력한다. 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737" y="2854705"/>
            <a:ext cx="10940283" cy="508236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메모장을 이용한 HTML 작성 </a:t>
            </a: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 startAt="2"/>
            </a:pPr>
            <a:r>
              <a:rPr lang="ko-KR"/>
              <a:t>입력된 HTML 코드를 [파일]-&gt;[다른 이름으로 저장] 메뉴를 사용하여서 파일에 저장한다.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286" y="3093974"/>
            <a:ext cx="9888332" cy="41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파일 실행 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 startAt="3"/>
            </a:pPr>
            <a:r>
              <a:rPr lang="ko-KR"/>
              <a:t>저장된 HTML 파일을 더블클릭하여 실행한다. </a:t>
            </a:r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33" y="2366859"/>
            <a:ext cx="9603313" cy="5817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59539"/>
            <a:ext cx="10675620" cy="831596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소스 보기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 startAt="4"/>
            </a:pPr>
            <a:r>
              <a:rPr lang="ko-KR" dirty="0"/>
              <a:t>마우스 오른쪽 버튼을 누르고 </a:t>
            </a:r>
            <a:r>
              <a:rPr lang="ko-KR" dirty="0" smtClean="0"/>
              <a:t>[</a:t>
            </a:r>
            <a:r>
              <a:rPr lang="ko-KR" altLang="en-US" dirty="0" smtClean="0"/>
              <a:t>페이지 소스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보기</a:t>
            </a:r>
            <a:r>
              <a:rPr lang="ko-KR" dirty="0" smtClean="0"/>
              <a:t>] </a:t>
            </a:r>
            <a:r>
              <a:rPr lang="ko-KR" dirty="0"/>
              <a:t>메뉴를 선택하면 현재 페이지의 HTML 소스를 볼 수 있다. 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464" y="3096036"/>
            <a:ext cx="10913956" cy="487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5717">
                <a:latin typeface="Arial"/>
                <a:ea typeface="Arial"/>
                <a:cs typeface="Arial"/>
                <a:sym typeface="Arial"/>
              </a:rPr>
              <a:t>HTML 문서의 기본 구조</a:t>
            </a:r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body" idx="1"/>
          </p:nvPr>
        </p:nvSpPr>
        <p:spPr>
          <a:xfrm>
            <a:off x="675758" y="1831633"/>
            <a:ext cx="10659761" cy="47281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</a:rPr>
              <a:t>	  &lt;meta charset=”UTF-8”&gt;</a:t>
            </a:r>
            <a:endParaRPr sz="2339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&lt;title&gt;</a:t>
            </a:r>
            <a:r>
              <a:rPr lang="ko-KR" sz="2339" b="1">
                <a:latin typeface="Arial"/>
                <a:ea typeface="Arial"/>
                <a:cs typeface="Arial"/>
                <a:sym typeface="Arial"/>
              </a:rPr>
              <a:t>나의 웹페이지</a:t>
            </a: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lang="ko-KR" sz="2339" b="1">
                <a:latin typeface="Arial"/>
                <a:ea typeface="Arial"/>
                <a:cs typeface="Arial"/>
                <a:sym typeface="Arial"/>
              </a:rPr>
              <a:t>안녕하세요. 웹프로그래밍 기초</a:t>
            </a: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5717">
                <a:latin typeface="Arial"/>
                <a:ea typeface="Arial"/>
                <a:cs typeface="Arial"/>
                <a:sym typeface="Arial"/>
              </a:rPr>
              <a:t>&lt;!DOCTYPE&gt; 선언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웹페이지에 사용된 HTML의 종류와 버전을 지정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HTML5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 4.01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XHTML 1.0</a:t>
            </a: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454219" y="2894469"/>
            <a:ext cx="10939054" cy="6824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454219" y="4640114"/>
            <a:ext cx="10939054" cy="9088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HTML 4.01 Transitional//EN" "http://www.w3.org/TR/html4/loose.dtd"&gt;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454219" y="6339345"/>
            <a:ext cx="10939054" cy="9088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XHTML 1.0 Transitional//EN" "http://www.w3.org/TR/xhtml1/DTD/xhtml1-transitional.dtd"&gt;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요소(element)</a:t>
            </a:r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시작태그와 종료태그로 이루어진 문서의 구성 요소</a:t>
            </a:r>
            <a:endParaRPr u="sng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u="sng"/>
              <a:t>요소 = (시작 태그 + 콘텐츠 + 종료 태그)</a:t>
            </a:r>
            <a:endParaRPr/>
          </a:p>
        </p:txBody>
      </p:sp>
      <p:sp>
        <p:nvSpPr>
          <p:cNvPr id="360" name="Google Shape;360;p35"/>
          <p:cNvSpPr txBox="1"/>
          <p:nvPr/>
        </p:nvSpPr>
        <p:spPr>
          <a:xfrm>
            <a:off x="3466490" y="4664558"/>
            <a:ext cx="4406055" cy="712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웹페이지</a:t>
            </a: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846033" y="3800552"/>
            <a:ext cx="337466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시작태그(start tag)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4473374" y="5917044"/>
            <a:ext cx="271977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요소(element)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193143" y="3800552"/>
            <a:ext cx="3258682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종료태그(end tag)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4473371" y="3813093"/>
            <a:ext cx="234774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요소의 내용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35"/>
          <p:cNvCxnSpPr>
            <a:stCxn id="364" idx="2"/>
          </p:cNvCxnSpPr>
          <p:nvPr/>
        </p:nvCxnSpPr>
        <p:spPr>
          <a:xfrm flipH="1">
            <a:off x="5396143" y="4182425"/>
            <a:ext cx="251100" cy="684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6" name="Google Shape;366;p35"/>
          <p:cNvCxnSpPr>
            <a:stCxn id="363" idx="2"/>
          </p:cNvCxnSpPr>
          <p:nvPr/>
        </p:nvCxnSpPr>
        <p:spPr>
          <a:xfrm flipH="1">
            <a:off x="7445784" y="4169884"/>
            <a:ext cx="1376700" cy="7617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35"/>
          <p:cNvCxnSpPr>
            <a:stCxn id="361" idx="2"/>
          </p:cNvCxnSpPr>
          <p:nvPr/>
        </p:nvCxnSpPr>
        <p:spPr>
          <a:xfrm>
            <a:off x="2533367" y="4169884"/>
            <a:ext cx="1446000" cy="697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8" name="Google Shape;368;p35"/>
          <p:cNvCxnSpPr>
            <a:stCxn id="362" idx="0"/>
            <a:endCxn id="360" idx="2"/>
          </p:cNvCxnSpPr>
          <p:nvPr/>
        </p:nvCxnSpPr>
        <p:spPr>
          <a:xfrm rot="10800000">
            <a:off x="5669459" y="5377344"/>
            <a:ext cx="163800" cy="5397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9" name="Google Shape;369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속성</a:t>
            </a:r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속성은 요소에 대한 추가적인 정보를 제공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속성은 항상 시작태그에  이름=“값” 형태로 기술된다.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2229306" y="4442814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ko-KR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ko-KR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"http://www.w3.org"</a:t>
            </a: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웹페이지</a:t>
            </a: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1419680" y="3615446"/>
            <a:ext cx="197780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 이름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3397489" y="5640963"/>
            <a:ext cx="278228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속성(attribute)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/>
        </p:nvSpPr>
        <p:spPr>
          <a:xfrm>
            <a:off x="4283899" y="3615446"/>
            <a:ext cx="225637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속성의 값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36"/>
          <p:cNvCxnSpPr>
            <a:stCxn id="379" idx="2"/>
          </p:cNvCxnSpPr>
          <p:nvPr/>
        </p:nvCxnSpPr>
        <p:spPr>
          <a:xfrm flipH="1">
            <a:off x="4822587" y="3984778"/>
            <a:ext cx="589500" cy="6663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36"/>
          <p:cNvCxnSpPr>
            <a:stCxn id="377" idx="2"/>
          </p:cNvCxnSpPr>
          <p:nvPr/>
        </p:nvCxnSpPr>
        <p:spPr>
          <a:xfrm>
            <a:off x="2408585" y="3984778"/>
            <a:ext cx="620700" cy="6663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p36"/>
          <p:cNvSpPr/>
          <p:nvPr/>
        </p:nvSpPr>
        <p:spPr>
          <a:xfrm rot="5400000">
            <a:off x="4337261" y="3459337"/>
            <a:ext cx="404454" cy="358391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주석 </a:t>
            </a:r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주석(comment)은 HTML 코드를 설명하는 글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1824649" y="3692808"/>
            <a:ext cx="7002691" cy="1763078"/>
          </a:xfrm>
          <a:prstGeom prst="foldedCorner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&lt;!--여기에 주석을 표시합니다. --&gt;</a:t>
            </a:r>
            <a:endParaRPr sz="1800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7"/>
          <p:cNvCxnSpPr/>
          <p:nvPr/>
        </p:nvCxnSpPr>
        <p:spPr>
          <a:xfrm flipH="1">
            <a:off x="5886711" y="3251401"/>
            <a:ext cx="835371" cy="5197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2" name="Google Shape;392;p37"/>
          <p:cNvSpPr/>
          <p:nvPr/>
        </p:nvSpPr>
        <p:spPr>
          <a:xfrm>
            <a:off x="1952281" y="3722914"/>
            <a:ext cx="3777674" cy="3226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6709016" y="2862264"/>
            <a:ext cx="2194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1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설명하는 글</a:t>
            </a:r>
            <a:endParaRPr sz="1800" b="0" i="1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문서 작성시 주의사항</a:t>
            </a:r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/>
              <a:t>HTML 문서는 대소문자를 가리지 않으므로 Head, HEAD, HeaD, head 등 어떠한 형태로 써도 무방하나 되도록 보기 편하고 수정이 용이하도록 </a:t>
            </a:r>
            <a:r>
              <a:rPr lang="ko-KR" b="1"/>
              <a:t>소문자</a:t>
            </a:r>
            <a:r>
              <a:rPr lang="ko-KR"/>
              <a:t>로 통일해서 쓰는 것이 좋음</a:t>
            </a:r>
            <a:endParaRPr/>
          </a:p>
          <a:p>
            <a:pPr marL="594068" lvl="0" indent="-594068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/>
              <a:t>시작태그와 종료태그를 먼저 쓰고 그 안에 내용을 넣는다.</a:t>
            </a:r>
            <a:endParaRPr/>
          </a:p>
          <a:p>
            <a:pPr marL="594068" lvl="0" indent="-594068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/>
              <a:t>HTML 문서를 정의할 때 들여쓰기(indent)에 주의한다.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WWW </a:t>
            </a: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WWW(World </a:t>
            </a:r>
            <a:r>
              <a:rPr lang="ko-KR" dirty="0" err="1"/>
              <a:t>Wide</a:t>
            </a:r>
            <a:r>
              <a:rPr lang="ko-KR" dirty="0"/>
              <a:t> </a:t>
            </a:r>
            <a:r>
              <a:rPr lang="ko-KR" dirty="0" err="1"/>
              <a:t>Web</a:t>
            </a:r>
            <a:r>
              <a:rPr lang="ko-KR" dirty="0"/>
              <a:t>): 세계를 뒤덮는 거미줄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초기 인터넷에서는 텔넷, FTP, 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전자 메일</a:t>
            </a:r>
            <a:r>
              <a:rPr lang="ko-KR" dirty="0"/>
              <a:t>, 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유즈넷</a:t>
            </a:r>
            <a:r>
              <a:rPr lang="ko-KR" dirty="0"/>
              <a:t> 등의 문자 위주 서비스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 err="1"/>
              <a:t>WWW은</a:t>
            </a:r>
            <a:r>
              <a:rPr lang="ko-KR" dirty="0"/>
              <a:t> 인터넷을 사용하기 쉽도록 </a:t>
            </a:r>
            <a:r>
              <a:rPr lang="ko-KR" dirty="0" err="1"/>
              <a:t>하이퍼</a:t>
            </a:r>
            <a:r>
              <a:rPr lang="ko-KR" dirty="0"/>
              <a:t> 텍스트와 그림을 통하여 모든 서비스를 이용할 수 있도록 만든 것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pic>
        <p:nvPicPr>
          <p:cNvPr id="52" name="Google Shape;52;p4" descr="EMB000019e4b8c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4232" y="4554328"/>
            <a:ext cx="3456997" cy="31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23bb21c9_0_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pic>
        <p:nvPicPr>
          <p:cNvPr id="59" name="Google Shape;59;g7523bb21c9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025" y="2996713"/>
            <a:ext cx="2447700" cy="291718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7523bb21c9_0_29"/>
          <p:cNvSpPr txBox="1"/>
          <p:nvPr/>
        </p:nvSpPr>
        <p:spPr>
          <a:xfrm>
            <a:off x="989650" y="3824925"/>
            <a:ext cx="3873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ko-KR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인터넷</a:t>
            </a:r>
            <a:endParaRPr sz="9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7523bb21c9_0_29"/>
          <p:cNvSpPr txBox="1"/>
          <p:nvPr/>
        </p:nvSpPr>
        <p:spPr>
          <a:xfrm>
            <a:off x="7825100" y="3824913"/>
            <a:ext cx="3873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ko-KR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r>
              <a:rPr lang="ko-KR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(WWW)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WWW의 동작원리</a:t>
            </a:r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클라이언트와 서버</a:t>
            </a:r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2가지의 기본 프로토콜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특정한 파일을 요청하는 HTTP Request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찾은 파일을 돌려주는 HTTP Response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76" name="Google Shape;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</a:t>
            </a:r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 문서를 읽어서 눈에 보이는 웹 페이지를 만든다.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8" y="2590686"/>
            <a:ext cx="11264119" cy="504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23bb21c9_0_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 종류</a:t>
            </a:r>
            <a:endParaRPr/>
          </a:p>
        </p:txBody>
      </p:sp>
      <p:sp>
        <p:nvSpPr>
          <p:cNvPr id="91" name="Google Shape;91;g7523bb21c9_0_4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2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2" name="Google Shape;92;g7523bb21c9_0_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pic>
        <p:nvPicPr>
          <p:cNvPr id="93" name="Google Shape;93;g7523bb21c9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013" y="2345525"/>
            <a:ext cx="75152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961</Words>
  <Application>Microsoft Office PowerPoint</Application>
  <PresentationFormat>사용자 지정</PresentationFormat>
  <Paragraphs>240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Noto Sans Symbols</vt:lpstr>
      <vt:lpstr>Gulim</vt:lpstr>
      <vt:lpstr>Malgun Gothic</vt:lpstr>
      <vt:lpstr>Arial</vt:lpstr>
      <vt:lpstr>Comic Sans MS</vt:lpstr>
      <vt:lpstr>1_Crayons</vt:lpstr>
      <vt:lpstr>   WEB Programming 웹 프로그래밍 </vt:lpstr>
      <vt:lpstr>00. ‘웹’ 을 아십니까</vt:lpstr>
      <vt:lpstr>PowerPoint 프레젠테이션</vt:lpstr>
      <vt:lpstr>WWW </vt:lpstr>
      <vt:lpstr>PowerPoint 프레젠테이션</vt:lpstr>
      <vt:lpstr>WWW의 동작원리</vt:lpstr>
      <vt:lpstr>클라이언트와 서버</vt:lpstr>
      <vt:lpstr>웹브라우저</vt:lpstr>
      <vt:lpstr>웹브라우저 종류</vt:lpstr>
      <vt:lpstr>웹브라우저</vt:lpstr>
      <vt:lpstr>웹브라우저 점유율(전세계)</vt:lpstr>
      <vt:lpstr>웹브라우저 점유율(대한민국)</vt:lpstr>
      <vt:lpstr>웹 브라우저의 사용</vt:lpstr>
      <vt:lpstr>01. HTML 기초</vt:lpstr>
      <vt:lpstr>HTML</vt:lpstr>
      <vt:lpstr>HTML의 역사 </vt:lpstr>
      <vt:lpstr>W3C</vt:lpstr>
      <vt:lpstr>HTML 버전 </vt:lpstr>
      <vt:lpstr>HTML5</vt:lpstr>
      <vt:lpstr>HTML5의 신기능 </vt:lpstr>
      <vt:lpstr>HTML5 지원 여부</vt:lpstr>
      <vt:lpstr>PowerPoint 프레젠테이션</vt:lpstr>
      <vt:lpstr>모바일 애플리케이션 종류</vt:lpstr>
      <vt:lpstr>네이티브 앱과 웹 앱</vt:lpstr>
      <vt:lpstr>HTML5+CSS3+Javascript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HTML 문서의 기본 구조</vt:lpstr>
      <vt:lpstr>&lt;!DOCTYPE&gt; 선언</vt:lpstr>
      <vt:lpstr>요소(element)</vt:lpstr>
      <vt:lpstr>속성</vt:lpstr>
      <vt:lpstr>HTML 주석 </vt:lpstr>
      <vt:lpstr>HTML 문서 작성시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WEB Programming 웹 프로그래밍 </dc:title>
  <dc:creator>chocojhkim@live.com</dc:creator>
  <cp:lastModifiedBy>KJY</cp:lastModifiedBy>
  <cp:revision>13</cp:revision>
  <dcterms:created xsi:type="dcterms:W3CDTF">2007-06-29T06:43:39Z</dcterms:created>
  <dcterms:modified xsi:type="dcterms:W3CDTF">2024-04-09T04:07:19Z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