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1" r:id="rId3"/>
    <p:sldId id="294" r:id="rId4"/>
    <p:sldId id="293" r:id="rId5"/>
    <p:sldId id="296" r:id="rId6"/>
    <p:sldId id="298" r:id="rId7"/>
    <p:sldId id="297" r:id="rId8"/>
    <p:sldId id="264" r:id="rId9"/>
    <p:sldId id="277" r:id="rId10"/>
    <p:sldId id="283" r:id="rId11"/>
    <p:sldId id="285" r:id="rId12"/>
    <p:sldId id="286" r:id="rId13"/>
    <p:sldId id="287" r:id="rId14"/>
    <p:sldId id="291" r:id="rId15"/>
    <p:sldId id="289" r:id="rId16"/>
    <p:sldId id="290" r:id="rId17"/>
    <p:sldId id="292" r:id="rId18"/>
    <p:sldId id="269" r:id="rId19"/>
    <p:sldId id="270" r:id="rId20"/>
    <p:sldId id="271" r:id="rId21"/>
    <p:sldId id="272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887"/>
    <a:srgbClr val="F1E7E8"/>
    <a:srgbClr val="FDDCCF"/>
    <a:srgbClr val="EC989F"/>
    <a:srgbClr val="ED7777"/>
    <a:srgbClr val="F19392"/>
    <a:srgbClr val="FFF3F3"/>
    <a:srgbClr val="FFBFBD"/>
    <a:srgbClr val="FEF3EC"/>
    <a:srgbClr val="FCC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84" y="-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10C9B-721B-4448-B204-75E23F90B65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CDD93-97A4-470F-9EF2-883034E34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0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91CDC5-C4AF-495F-A82C-9BBAC978D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9167BE1-3C1E-4280-B5C8-7A8529E5E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E1464F-6CFE-4504-846E-984CA11E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C72ADD-2CA7-43DD-999A-FF195517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036878-F297-4225-BA27-94ECCD1F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4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12EFFD-2C44-4CF5-9C63-834517E2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771E371-E36F-4331-B9B9-87A5A2F87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535ABB1-E37E-4E84-B7B3-DEE70D47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DF83503-808B-4CDD-A29E-524744AF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F9330C6-35EC-452B-AA4D-686496D6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1E2BBE6-0646-4341-AF77-F4AA5C8E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6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E6192F-16F7-4156-980D-9BC4689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BF856BF-E6A0-427B-9743-BF1E7FF5C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FFE4D9-2BF8-4E1E-AE82-B786BB4D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E63A7A-1947-4DE4-9856-08522CA4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ABCBC7-7058-49AA-A7A6-7325A68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6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D43799D-65B0-4C27-935C-B5ADC678A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512EDD2-456F-4ECD-8D59-B82DE904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7E441A-B1AA-4483-8EAE-0E2161F6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7BB58B4-905A-4499-A703-717A03D4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9D1B0A-9198-4794-B122-59565E11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19C25F-D4C1-48C7-8550-36DA83BD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10A4B44-B642-4041-81A5-C2E27B13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B7D8DB0-BA70-465B-979A-E807A25F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021F5CD-D06B-47CA-98E3-8E6ECA4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39434C-538B-4EFC-A59C-025960C8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9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CB8FC9-79A6-4F59-901B-387E956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374E13-91A7-459F-9F92-52279A00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251BF19-B66C-406A-8C88-234FBEE9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FD0ACB-CAFB-4BC4-AEC9-CBE22E7A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D8FFA3E-5D83-409D-85AE-A26DD94C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4E10F1-A1BF-45B4-BDEA-E9BC488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7876CB5-2C9E-4A91-A4AC-635D35402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E5ED927-99CF-4776-9116-5C5CB958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7A8313B-3679-43EC-AA63-4BD31C7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B829C10-0C89-485D-A298-8DCE439B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99E11A-D9D2-4AF0-8C11-B23B9732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4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A7C695-5C55-418F-9CB3-B9D56139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43B665-A833-430F-A833-B8773FC4A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8EF6B3-CAC5-4330-9E2B-799EBC43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02B5059-389F-40E6-8933-D542945DD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BDA89CE-5E2C-46DE-A67B-BBC8444E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84FC68A-BE51-485F-8C17-CE78BF80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A09F476-F1B5-4639-912D-5A8740A3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78E17CC-6223-4CA8-9429-2BE8F9D5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7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58DC61-F3C0-443B-B218-20B654E6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E72E576-A139-48B1-8AE3-9C1285E3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B07625C-D6E9-4D8E-8942-530AF08F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74A675-8EAE-40F8-8508-391FBE91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3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BBCE153-304C-46C8-86F2-379BAD5A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589C162-04F6-4462-81FE-9B483243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437322D-84B1-41E3-A180-6D707DC9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1559A0-4CBE-4EF2-84C1-3D643003F365}"/>
              </a:ext>
            </a:extLst>
          </p:cNvPr>
          <p:cNvSpPr txBox="1"/>
          <p:nvPr userDrawn="1"/>
        </p:nvSpPr>
        <p:spPr>
          <a:xfrm>
            <a:off x="8958210" y="6263273"/>
            <a:ext cx="2979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</a:rPr>
              <a:t>Saebyeol’s</a:t>
            </a:r>
            <a:r>
              <a:rPr lang="en-US" altLang="ko-KR" sz="1600" dirty="0">
                <a:solidFill>
                  <a:schemeClr val="bg1"/>
                </a:solidFill>
              </a:rPr>
              <a:t> PowerPoint Design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BBCE153-304C-46C8-86F2-379BAD5A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589C162-04F6-4462-81FE-9B483243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437322D-84B1-41E3-A180-6D707DC9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672B046-0BED-48B8-B0A1-3A7516FDA0CF}"/>
              </a:ext>
            </a:extLst>
          </p:cNvPr>
          <p:cNvSpPr/>
          <p:nvPr userDrawn="1"/>
        </p:nvSpPr>
        <p:spPr>
          <a:xfrm>
            <a:off x="138545" y="101600"/>
            <a:ext cx="12053455" cy="175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1EF740D-F6D4-46B7-8678-1D7C5E167101}"/>
              </a:ext>
            </a:extLst>
          </p:cNvPr>
          <p:cNvCxnSpPr/>
          <p:nvPr userDrawn="1"/>
        </p:nvCxnSpPr>
        <p:spPr>
          <a:xfrm>
            <a:off x="138545" y="1653306"/>
            <a:ext cx="1205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0127AB-4DD1-4B5A-9A0F-D5B98190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4DF600-33EA-4D56-BB0F-20F468C6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695F78C-48CF-40BE-A301-D10D936F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0A6ECAA-5EC0-4964-86F7-1B73681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D29CC7-3886-4A7D-AFBD-40F7F328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E786EEC-31F6-42F3-A43E-2AF0F04C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3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E45836A-B023-4C91-BC5F-CDABB595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9E9E701-F446-4710-B19E-CEEF2728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736A5A-3E0A-4497-9A09-57DDDF4A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5952-15AB-46E7-B424-73B9166D5BD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D867AD-22ED-4DFA-B1E8-805FAA5BC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530E4C-9130-42B5-98F3-F6B2A94F8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7F07B2D-F042-4FF1-BC13-82D44E69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206CD00-DC72-469F-94C5-BD075FF21380}"/>
              </a:ext>
            </a:extLst>
          </p:cNvPr>
          <p:cNvSpPr/>
          <p:nvPr/>
        </p:nvSpPr>
        <p:spPr>
          <a:xfrm>
            <a:off x="786809" y="0"/>
            <a:ext cx="4540103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A885B9-1823-4A3F-8A93-1D59CF9EFC41}"/>
              </a:ext>
            </a:extLst>
          </p:cNvPr>
          <p:cNvSpPr txBox="1"/>
          <p:nvPr/>
        </p:nvSpPr>
        <p:spPr>
          <a:xfrm>
            <a:off x="755925" y="1782094"/>
            <a:ext cx="46018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9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en-US" altLang="ko-KR" sz="2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정산 </a:t>
            </a:r>
            <a:r>
              <a:rPr lang="ko-KR" altLang="en-US" sz="2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프로젝트</a:t>
            </a:r>
            <a:endParaRPr lang="ko-KR" altLang="en-US" sz="29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866" y="5278961"/>
            <a:ext cx="4387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서비</a:t>
            </a:r>
            <a:r>
              <a:rPr lang="ko-KR" altLang="en-US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</a:t>
            </a:r>
            <a:r>
              <a:rPr lang="en-US" altLang="ko-KR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</a:t>
            </a:r>
            <a:endParaRPr lang="en-US" altLang="ko-KR" sz="2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곽통일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명태우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이어진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김남훈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지용선</a:t>
            </a:r>
            <a:endParaRPr lang="ko-KR" altLang="en-US" sz="2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3921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871BD9-92F1-4B0E-BB43-ACB4ADF09645}"/>
              </a:ext>
            </a:extLst>
          </p:cNvPr>
          <p:cNvSpPr/>
          <p:nvPr/>
        </p:nvSpPr>
        <p:spPr>
          <a:xfrm>
            <a:off x="235171" y="1874392"/>
            <a:ext cx="5516210" cy="3778104"/>
          </a:xfrm>
          <a:prstGeom prst="rect">
            <a:avLst/>
          </a:prstGeom>
          <a:solidFill>
            <a:srgbClr val="F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53576" y="1874392"/>
            <a:ext cx="1879398" cy="3778104"/>
            <a:chOff x="5423517" y="1876989"/>
            <a:chExt cx="1252932" cy="2518736"/>
          </a:xfrm>
        </p:grpSpPr>
        <p:pic>
          <p:nvPicPr>
            <p:cNvPr id="27" name="Picture 2" descr="모바일 청첩장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44" t="7515" r="30622" b="7659"/>
            <a:stretch/>
          </p:blipFill>
          <p:spPr bwMode="auto">
            <a:xfrm>
              <a:off x="5423517" y="1876989"/>
              <a:ext cx="1252932" cy="2518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5514975" y="2171700"/>
              <a:ext cx="1076325" cy="18859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954447" y="3024125"/>
            <a:ext cx="3783294" cy="1798517"/>
            <a:chOff x="4211247" y="4436441"/>
            <a:chExt cx="3783294" cy="179851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계정설정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링크에 접속하면 그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룹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이름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결제에 대한 일회성 비밀번호를 요청한다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344143" y="3216055"/>
            <a:ext cx="1250577" cy="1101278"/>
            <a:chOff x="2344143" y="2749330"/>
            <a:chExt cx="1250577" cy="1101278"/>
          </a:xfrm>
        </p:grpSpPr>
        <p:grpSp>
          <p:nvGrpSpPr>
            <p:cNvPr id="55" name="그룹 54"/>
            <p:cNvGrpSpPr/>
            <p:nvPr/>
          </p:nvGrpSpPr>
          <p:grpSpPr>
            <a:xfrm>
              <a:off x="2344143" y="2749330"/>
              <a:ext cx="1250577" cy="520253"/>
              <a:chOff x="2344143" y="2749330"/>
              <a:chExt cx="1250577" cy="520253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344143" y="2749330"/>
                <a:ext cx="5038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이</a:t>
                </a:r>
                <a:r>
                  <a:rPr lang="ko-KR" altLang="en-US" sz="1000" dirty="0"/>
                  <a:t>름</a:t>
                </a: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2401293" y="3009838"/>
                <a:ext cx="1193427" cy="259745"/>
                <a:chOff x="2401293" y="3009838"/>
                <a:chExt cx="1193427" cy="259745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2401293" y="3009838"/>
                  <a:ext cx="1193427" cy="24288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409824" y="3023362"/>
                  <a:ext cx="118489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/>
                    <a:t>페이레터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2344143" y="3330355"/>
              <a:ext cx="1250577" cy="520253"/>
              <a:chOff x="2344143" y="2749330"/>
              <a:chExt cx="1250577" cy="520253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344143" y="2749330"/>
                <a:ext cx="5038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PW</a:t>
                </a:r>
                <a:endParaRPr lang="ko-KR" altLang="en-US" sz="1000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2401293" y="3009838"/>
                <a:ext cx="1193427" cy="259745"/>
                <a:chOff x="2401293" y="3009838"/>
                <a:chExt cx="1193427" cy="259745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2401293" y="3009838"/>
                  <a:ext cx="1193427" cy="24288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409824" y="3023362"/>
                  <a:ext cx="118489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********</a:t>
                  </a:r>
                  <a:endParaRPr lang="ko-KR" altLang="en-US" sz="1000" dirty="0"/>
                </a:p>
              </p:txBody>
            </p:sp>
          </p:grpSp>
        </p:grpSp>
      </p:grpSp>
      <p:grpSp>
        <p:nvGrpSpPr>
          <p:cNvPr id="66" name="그룹 65"/>
          <p:cNvGrpSpPr/>
          <p:nvPr/>
        </p:nvGrpSpPr>
        <p:grpSpPr>
          <a:xfrm>
            <a:off x="2401293" y="2752663"/>
            <a:ext cx="1193427" cy="250220"/>
            <a:chOff x="2401293" y="2752663"/>
            <a:chExt cx="1193427" cy="250220"/>
          </a:xfrm>
        </p:grpSpPr>
        <p:grpSp>
          <p:nvGrpSpPr>
            <p:cNvPr id="67" name="그룹 66"/>
            <p:cNvGrpSpPr/>
            <p:nvPr/>
          </p:nvGrpSpPr>
          <p:grpSpPr>
            <a:xfrm>
              <a:off x="2401293" y="2752663"/>
              <a:ext cx="1193427" cy="242888"/>
              <a:chOff x="2353032" y="2781237"/>
              <a:chExt cx="1193427" cy="24288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53032" y="2781237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3301253" y="2795523"/>
                <a:ext cx="228600" cy="214316"/>
                <a:chOff x="3417514" y="3259431"/>
                <a:chExt cx="228600" cy="214316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3417514" y="3259434"/>
                  <a:ext cx="228600" cy="21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이등변 삼각형 86"/>
                <p:cNvSpPr/>
                <p:nvPr/>
              </p:nvSpPr>
              <p:spPr>
                <a:xfrm flipV="1">
                  <a:off x="3428947" y="3259431"/>
                  <a:ext cx="217167" cy="20002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>
              <a:off x="2401293" y="2756662"/>
              <a:ext cx="665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</a:t>
              </a:r>
              <a:endParaRPr lang="ko-KR" altLang="en-US" sz="10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396561" y="2747137"/>
            <a:ext cx="1193427" cy="250220"/>
            <a:chOff x="2401293" y="2752663"/>
            <a:chExt cx="1193427" cy="250220"/>
          </a:xfrm>
        </p:grpSpPr>
        <p:sp>
          <p:nvSpPr>
            <p:cNvPr id="89" name="직사각형 88"/>
            <p:cNvSpPr/>
            <p:nvPr/>
          </p:nvSpPr>
          <p:spPr>
            <a:xfrm>
              <a:off x="2401293" y="2752663"/>
              <a:ext cx="1193427" cy="242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01293" y="2756662"/>
              <a:ext cx="665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신</a:t>
              </a:r>
              <a:r>
                <a:rPr lang="ko-KR" altLang="en-US" sz="1000" dirty="0"/>
                <a:t>랑</a:t>
              </a: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393949" y="2994045"/>
            <a:ext cx="1193427" cy="250220"/>
            <a:chOff x="2401293" y="2752663"/>
            <a:chExt cx="1193427" cy="250220"/>
          </a:xfrm>
        </p:grpSpPr>
        <p:sp>
          <p:nvSpPr>
            <p:cNvPr id="92" name="직사각형 91"/>
            <p:cNvSpPr/>
            <p:nvPr/>
          </p:nvSpPr>
          <p:spPr>
            <a:xfrm>
              <a:off x="2401293" y="2752663"/>
              <a:ext cx="1193427" cy="242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01293" y="2756662"/>
              <a:ext cx="665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신</a:t>
              </a:r>
              <a:r>
                <a:rPr lang="ko-KR" altLang="en-US" sz="1000" dirty="0"/>
                <a:t>부</a:t>
              </a:r>
            </a:p>
          </p:txBody>
        </p:sp>
      </p:grpSp>
      <p:pic>
        <p:nvPicPr>
          <p:cNvPr id="94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45" y="2752662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2401369" y="3472999"/>
            <a:ext cx="1195794" cy="1227296"/>
            <a:chOff x="2382319" y="3368224"/>
            <a:chExt cx="1195794" cy="1227296"/>
          </a:xfrm>
        </p:grpSpPr>
        <p:grpSp>
          <p:nvGrpSpPr>
            <p:cNvPr id="96" name="그룹 95"/>
            <p:cNvGrpSpPr/>
            <p:nvPr/>
          </p:nvGrpSpPr>
          <p:grpSpPr>
            <a:xfrm>
              <a:off x="2382319" y="3368224"/>
              <a:ext cx="1193427" cy="255746"/>
              <a:chOff x="2382319" y="3368224"/>
              <a:chExt cx="1193427" cy="255746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401292" y="3377749"/>
                <a:ext cx="11744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아버지</a:t>
                </a:r>
                <a:endParaRPr lang="ko-KR" altLang="en-US" sz="1000" dirty="0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382319" y="3692074"/>
              <a:ext cx="1195794" cy="255746"/>
              <a:chOff x="2382319" y="3368224"/>
              <a:chExt cx="1195794" cy="25574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401292" y="3377749"/>
                <a:ext cx="11768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어머니</a:t>
                </a:r>
                <a:endParaRPr lang="ko-KR" altLang="en-US" sz="1000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382319" y="4015924"/>
              <a:ext cx="1193427" cy="255746"/>
              <a:chOff x="2382319" y="3368224"/>
              <a:chExt cx="1193427" cy="255746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401293" y="3377749"/>
                <a:ext cx="11744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페이레</a:t>
                </a:r>
                <a:r>
                  <a:rPr lang="ko-KR" altLang="en-US" sz="1000" dirty="0"/>
                  <a:t>터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382319" y="4339774"/>
              <a:ext cx="1193427" cy="255746"/>
              <a:chOff x="2382319" y="3368224"/>
              <a:chExt cx="1193427" cy="25574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401293" y="3377749"/>
                <a:ext cx="11744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고등학교 친구</a:t>
                </a:r>
                <a:endParaRPr lang="ko-KR" altLang="en-US" sz="1000" dirty="0"/>
              </a:p>
            </p:txBody>
          </p:sp>
        </p:grpSp>
      </p:grpSp>
      <p:pic>
        <p:nvPicPr>
          <p:cNvPr id="114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70" y="4133787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62" y="2747953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9873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4.40592E-6 L 0.0832 4.40592E-6 " pathEditMode="fixed" rAng="0" ptsTypes="AA">
                                      <p:cBhvr>
                                        <p:cTn id="15" dur="1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L 0.06015 0.0007 " pathEditMode="fixed" rAng="0" ptsTypes="AA">
                                      <p:cBhvr>
                                        <p:cTn id="32" dur="100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3588E-6 L 0.08151 4.83588E-6 " pathEditMode="fixed" rAng="0" ptsTypes="AA">
                                      <p:cBhvr>
                                        <p:cTn id="47" dur="1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39321" y="1876989"/>
            <a:ext cx="5516210" cy="3778104"/>
            <a:chOff x="4211247" y="1876989"/>
            <a:chExt cx="3677473" cy="251873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55871BD9-92F1-4B0E-BB43-ACB4ADF09645}"/>
                </a:ext>
              </a:extLst>
            </p:cNvPr>
            <p:cNvSpPr/>
            <p:nvPr/>
          </p:nvSpPr>
          <p:spPr>
            <a:xfrm>
              <a:off x="4211247" y="1876989"/>
              <a:ext cx="3677473" cy="2518736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5423517" y="1876989"/>
              <a:ext cx="1252932" cy="2518736"/>
              <a:chOff x="5423517" y="1876989"/>
              <a:chExt cx="1252932" cy="2518736"/>
            </a:xfrm>
          </p:grpSpPr>
          <p:pic>
            <p:nvPicPr>
              <p:cNvPr id="61" name="Picture 2" descr="모바일 청첩장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44" t="7515" r="30622" b="7659"/>
              <a:stretch/>
            </p:blipFill>
            <p:spPr bwMode="auto">
              <a:xfrm>
                <a:off x="5423517" y="1876989"/>
                <a:ext cx="1252932" cy="2518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직사각형 61"/>
              <p:cNvSpPr/>
              <p:nvPr/>
            </p:nvSpPr>
            <p:spPr>
              <a:xfrm>
                <a:off x="5514975" y="2171700"/>
                <a:ext cx="1076325" cy="188595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556867" y="2381250"/>
              <a:ext cx="559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금액 선택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45364" y="260621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30,000 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45364" y="2899424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50,000 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45364" y="319262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100,000 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45364" y="3485835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직접입</a:t>
              </a:r>
              <a:r>
                <a:rPr lang="ko-KR" altLang="en-US" sz="1200" dirty="0"/>
                <a:t>력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954447" y="3021187"/>
            <a:ext cx="3783294" cy="1133720"/>
            <a:chOff x="4211247" y="4436441"/>
            <a:chExt cx="3783294" cy="11337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금액선택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결제할 금액을 선택한다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67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45" y="3419412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104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6.47249E-8 L 0.08802 6.47249E-8 " pathEditMode="fixed" rAng="0" ptsTypes="AA">
                                      <p:cBhvr>
                                        <p:cTn id="9" dur="1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20"/>
          <p:cNvGrpSpPr>
            <a:grpSpLocks noChangeAspect="1"/>
          </p:cNvGrpSpPr>
          <p:nvPr/>
        </p:nvGrpSpPr>
        <p:grpSpPr>
          <a:xfrm>
            <a:off x="239320" y="1876989"/>
            <a:ext cx="5516210" cy="3778104"/>
            <a:chOff x="4211247" y="1876989"/>
            <a:chExt cx="3677473" cy="25187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55871BD9-92F1-4B0E-BB43-ACB4ADF09645}"/>
                </a:ext>
              </a:extLst>
            </p:cNvPr>
            <p:cNvSpPr/>
            <p:nvPr/>
          </p:nvSpPr>
          <p:spPr>
            <a:xfrm>
              <a:off x="4211247" y="1876989"/>
              <a:ext cx="3677473" cy="2518736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423517" y="1876989"/>
              <a:ext cx="1252932" cy="2518736"/>
              <a:chOff x="5423517" y="1876989"/>
              <a:chExt cx="1252932" cy="2518736"/>
            </a:xfrm>
          </p:grpSpPr>
          <p:pic>
            <p:nvPicPr>
              <p:cNvPr id="29" name="Picture 2" descr="모바일 청첩장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44" t="7515" r="30622" b="7659"/>
              <a:stretch/>
            </p:blipFill>
            <p:spPr bwMode="auto">
              <a:xfrm>
                <a:off x="5423517" y="1876989"/>
                <a:ext cx="1252932" cy="2518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5514975" y="2171700"/>
                <a:ext cx="1076325" cy="188595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56867" y="2381250"/>
              <a:ext cx="7935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결제수단 선택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5364" y="260621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신용카드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45364" y="2899424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휴대폰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5364" y="319262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문화상품</a:t>
              </a:r>
              <a:r>
                <a:rPr lang="ko-KR" altLang="en-US" sz="1200" dirty="0"/>
                <a:t>권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5364" y="3485835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카카오페</a:t>
              </a:r>
              <a:r>
                <a:rPr lang="ko-KR" altLang="en-US" sz="1200" dirty="0"/>
                <a:t>이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954447" y="3024415"/>
            <a:ext cx="3783294" cy="1133720"/>
            <a:chOff x="4211247" y="4436441"/>
            <a:chExt cx="3783294" cy="11337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결제수단선택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 수단을 선택한다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5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45" y="2990787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75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58299E-6 L 0.07812 -0.00277 " pathEditMode="fixed" rAng="0" ptsTypes="AA">
                                      <p:cBhvr>
                                        <p:cTn id="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0" name="그룹 19"/>
          <p:cNvGrpSpPr>
            <a:grpSpLocks noChangeAspect="1"/>
          </p:cNvGrpSpPr>
          <p:nvPr/>
        </p:nvGrpSpPr>
        <p:grpSpPr>
          <a:xfrm>
            <a:off x="238037" y="1884001"/>
            <a:ext cx="5516210" cy="3778104"/>
            <a:chOff x="4211247" y="1876989"/>
            <a:chExt cx="3677473" cy="25187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55871BD9-92F1-4B0E-BB43-ACB4ADF09645}"/>
                </a:ext>
              </a:extLst>
            </p:cNvPr>
            <p:cNvSpPr/>
            <p:nvPr/>
          </p:nvSpPr>
          <p:spPr>
            <a:xfrm>
              <a:off x="4211247" y="1876989"/>
              <a:ext cx="3677473" cy="2518736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5423517" y="1876989"/>
              <a:ext cx="1252932" cy="2518736"/>
              <a:chOff x="5423517" y="1876989"/>
              <a:chExt cx="1252932" cy="2518736"/>
            </a:xfrm>
          </p:grpSpPr>
          <p:pic>
            <p:nvPicPr>
              <p:cNvPr id="40" name="Picture 2" descr="모바일 청첩장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44" t="7515" r="30622" b="7659"/>
              <a:stretch/>
            </p:blipFill>
            <p:spPr bwMode="auto">
              <a:xfrm>
                <a:off x="5423517" y="1876989"/>
                <a:ext cx="1252932" cy="2518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5514975" y="2171700"/>
                <a:ext cx="1076325" cy="188595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514975" y="2558594"/>
              <a:ext cx="10763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결제결과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결제성공</a:t>
              </a:r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결제수단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신용카드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결제금액 </a:t>
              </a:r>
              <a:r>
                <a:rPr lang="en-US" altLang="ko-KR" sz="1200" dirty="0" smtClean="0"/>
                <a:t>: </a:t>
              </a:r>
              <a:r>
                <a:rPr lang="en-US" altLang="ko-KR" sz="1200" dirty="0"/>
                <a:t>5</a:t>
              </a:r>
              <a:r>
                <a:rPr lang="en-US" altLang="ko-KR" sz="1200" dirty="0" smtClean="0"/>
                <a:t>0,000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pic>
          <p:nvPicPr>
            <p:cNvPr id="39" name="Picture 4" descr="qr코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690" y="3298180"/>
              <a:ext cx="410607" cy="410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6954447" y="3024415"/>
            <a:ext cx="3783294" cy="1466118"/>
            <a:chOff x="4211247" y="4436441"/>
            <a:chExt cx="3783294" cy="146611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결제완료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결제가 완료되면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시설 이용권에 대한</a:t>
              </a:r>
              <a:r>
                <a:rPr lang="en-US" altLang="ko-KR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QRCode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가 생성된다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17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A27B7D0-EBD9-4613-9D31-3E0F60E07C28}"/>
              </a:ext>
            </a:extLst>
          </p:cNvPr>
          <p:cNvSpPr/>
          <p:nvPr/>
        </p:nvSpPr>
        <p:spPr>
          <a:xfrm>
            <a:off x="239316" y="1884001"/>
            <a:ext cx="5516210" cy="3778104"/>
          </a:xfrm>
          <a:prstGeom prst="rect">
            <a:avLst/>
          </a:prstGeom>
          <a:solidFill>
            <a:srgbClr val="F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키오스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22" y="1884001"/>
            <a:ext cx="3778104" cy="37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아이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8" t="4682" r="24271" b="5058"/>
          <a:stretch/>
        </p:blipFill>
        <p:spPr bwMode="auto">
          <a:xfrm>
            <a:off x="1391634" y="2409201"/>
            <a:ext cx="1303973" cy="2727704"/>
          </a:xfrm>
          <a:prstGeom prst="rect">
            <a:avLst/>
          </a:prstGeom>
          <a:noFill/>
          <a:effectLst>
            <a:outerShdw blurRad="50800" dist="25400" dir="5400000" algn="ctr" rotWithShape="0">
              <a:schemeClr val="tx1">
                <a:alpha val="68000"/>
              </a:schemeClr>
            </a:outerShdw>
          </a:effectLst>
          <a:scene3d>
            <a:camera prst="perspectiveContrastingLeftFacing" fov="3600000">
              <a:rot lat="957453" lon="3547778" rev="2155642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407823" y="3283330"/>
            <a:ext cx="900113" cy="1000125"/>
            <a:chOff x="2407823" y="3283330"/>
            <a:chExt cx="900113" cy="1000125"/>
          </a:xfrm>
        </p:grpSpPr>
        <p:cxnSp>
          <p:nvCxnSpPr>
            <p:cNvPr id="21" name="직선 연결선 20"/>
            <p:cNvCxnSpPr/>
            <p:nvPr/>
          </p:nvCxnSpPr>
          <p:spPr>
            <a:xfrm flipH="1">
              <a:off x="2407823" y="3283330"/>
              <a:ext cx="900113" cy="10001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2407823" y="3283330"/>
              <a:ext cx="900113" cy="6143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2407823" y="3283330"/>
              <a:ext cx="900113" cy="3071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6954447" y="3026521"/>
            <a:ext cx="3783294" cy="1798516"/>
            <a:chOff x="8174579" y="4436441"/>
            <a:chExt cx="3783294" cy="179851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294F02C-A92E-4996-9F46-8AB10287263A}"/>
                </a:ext>
              </a:extLst>
            </p:cNvPr>
            <p:cNvSpPr txBox="1"/>
            <p:nvPr/>
          </p:nvSpPr>
          <p:spPr>
            <a:xfrm>
              <a:off x="8174579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사용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선 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0BE537EE-66B6-4F46-A073-4D39CD9D7D92}"/>
                </a:ext>
              </a:extLst>
            </p:cNvPr>
            <p:cNvCxnSpPr>
              <a:cxnSpLocks/>
            </p:cNvCxnSpPr>
            <p:nvPr/>
          </p:nvCxnSpPr>
          <p:spPr>
            <a:xfrm>
              <a:off x="8174579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9623981-F273-400F-98FB-8969C4EAA720}"/>
                </a:ext>
              </a:extLst>
            </p:cNvPr>
            <p:cNvSpPr txBox="1"/>
            <p:nvPr/>
          </p:nvSpPr>
          <p:spPr>
            <a:xfrm>
              <a:off x="8174579" y="5145428"/>
              <a:ext cx="3783294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식장에 설치된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POS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기기에 </a:t>
              </a:r>
              <a:r>
                <a:rPr lang="en-US" altLang="ko-KR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QRCode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를 인식하면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시설 이용권 발급 및 방명록 자동 기록이 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1770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06953 -0.0444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-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A27B7D0-EBD9-4613-9D31-3E0F60E07C28}"/>
              </a:ext>
            </a:extLst>
          </p:cNvPr>
          <p:cNvSpPr/>
          <p:nvPr/>
        </p:nvSpPr>
        <p:spPr>
          <a:xfrm>
            <a:off x="391715" y="1882518"/>
            <a:ext cx="5516210" cy="3778104"/>
          </a:xfrm>
          <a:prstGeom prst="rect">
            <a:avLst/>
          </a:prstGeom>
          <a:solidFill>
            <a:srgbClr val="F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 descr="키오스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21" y="1882518"/>
            <a:ext cx="3778104" cy="37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현금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0" y="2738127"/>
            <a:ext cx="2837471" cy="235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6954447" y="3019464"/>
            <a:ext cx="3783294" cy="2130915"/>
            <a:chOff x="8174579" y="4436441"/>
            <a:chExt cx="3783294" cy="213091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294F02C-A92E-4996-9F46-8AB10287263A}"/>
                </a:ext>
              </a:extLst>
            </p:cNvPr>
            <p:cNvSpPr txBox="1"/>
            <p:nvPr/>
          </p:nvSpPr>
          <p:spPr>
            <a:xfrm>
              <a:off x="8174579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사용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후 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0BE537EE-66B6-4F46-A073-4D39CD9D7D92}"/>
                </a:ext>
              </a:extLst>
            </p:cNvPr>
            <p:cNvCxnSpPr>
              <a:cxnSpLocks/>
            </p:cNvCxnSpPr>
            <p:nvPr/>
          </p:nvCxnSpPr>
          <p:spPr>
            <a:xfrm>
              <a:off x="8174579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9623981-F273-400F-98FB-8969C4EAA720}"/>
                </a:ext>
              </a:extLst>
            </p:cNvPr>
            <p:cNvSpPr txBox="1"/>
            <p:nvPr/>
          </p:nvSpPr>
          <p:spPr>
            <a:xfrm>
              <a:off x="8174579" y="5145428"/>
              <a:ext cx="3783294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선 결제 하지 않은 사람도 현장에서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POS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로 현금 결제가 가능하다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또한 결제 후에 시설 이용권을 제공한다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7173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12422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1714" y="1876989"/>
            <a:ext cx="5516210" cy="3778104"/>
            <a:chOff x="391714" y="1876989"/>
            <a:chExt cx="5516210" cy="37781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A27B7D0-EBD9-4613-9D31-3E0F60E07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14" y="1876989"/>
              <a:ext cx="5516210" cy="3778104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>
              <a:spLocks noChangeAspect="1"/>
            </p:cNvSpPr>
            <p:nvPr/>
          </p:nvSpPr>
          <p:spPr>
            <a:xfrm>
              <a:off x="1049556" y="1876989"/>
              <a:ext cx="4200525" cy="3778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/>
            </a:p>
            <a:p>
              <a:pPr algn="ctr"/>
              <a:endParaRPr lang="ko-KR" altLang="en-US" sz="1100" dirty="0"/>
            </a:p>
          </p:txBody>
        </p:sp>
      </p:grpSp>
      <p:graphicFrame>
        <p:nvGraphicFramePr>
          <p:cNvPr id="17" name="표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7805790"/>
              </p:ext>
            </p:extLst>
          </p:nvPr>
        </p:nvGraphicFramePr>
        <p:xfrm>
          <a:off x="1120970" y="1943786"/>
          <a:ext cx="4060630" cy="3637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126"/>
                <a:gridCol w="812126"/>
                <a:gridCol w="812126"/>
                <a:gridCol w="812126"/>
                <a:gridCol w="812126"/>
              </a:tblGrid>
              <a:tr h="606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분류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축의금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식권사용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신랑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페이레터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곽통일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신랑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페이레터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명태우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50,000</a:t>
                      </a:r>
                      <a:r>
                        <a:rPr lang="ko-KR" altLang="en-US" sz="120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신랑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대학친구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이어진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신부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아빠친구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김남훈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신부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엄마친구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지용선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955379" y="3025265"/>
            <a:ext cx="3783294" cy="1466117"/>
            <a:chOff x="8174579" y="4436441"/>
            <a:chExt cx="3783294" cy="146611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294F02C-A92E-4996-9F46-8AB10287263A}"/>
                </a:ext>
              </a:extLst>
            </p:cNvPr>
            <p:cNvSpPr txBox="1"/>
            <p:nvPr/>
          </p:nvSpPr>
          <p:spPr>
            <a:xfrm>
              <a:off x="8174579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내역 관리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err="1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혼주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및 상주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0BE537EE-66B6-4F46-A073-4D39CD9D7D92}"/>
                </a:ext>
              </a:extLst>
            </p:cNvPr>
            <p:cNvCxnSpPr>
              <a:cxnSpLocks/>
            </p:cNvCxnSpPr>
            <p:nvPr/>
          </p:nvCxnSpPr>
          <p:spPr>
            <a:xfrm>
              <a:off x="8174579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9623981-F273-400F-98FB-8969C4EAA720}"/>
                </a:ext>
              </a:extLst>
            </p:cNvPr>
            <p:cNvSpPr txBox="1"/>
            <p:nvPr/>
          </p:nvSpPr>
          <p:spPr>
            <a:xfrm>
              <a:off x="8174579" y="5145428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혼주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및 상주는 추가적인 관리 없이 그룹별 결제 내역을 볼 수 있다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421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수익구</a:t>
            </a:r>
            <a:r>
              <a:rPr lang="ko-KR" altLang="en-US" sz="4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72075" y="202882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방문객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72075" y="307657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혼주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상주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72075" y="412432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결혼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장례식장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72075" y="517207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업</a:t>
            </a:r>
          </a:p>
        </p:txBody>
      </p:sp>
      <p:cxnSp>
        <p:nvCxnSpPr>
          <p:cNvPr id="8" name="직선 화살표 연결선 7"/>
          <p:cNvCxnSpPr>
            <a:stCxn id="6" idx="2"/>
            <a:endCxn id="10" idx="0"/>
          </p:cNvCxnSpPr>
          <p:nvPr/>
        </p:nvCxnSpPr>
        <p:spPr>
          <a:xfrm>
            <a:off x="6210300" y="2781300"/>
            <a:ext cx="0" cy="2952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 설명선 8"/>
          <p:cNvSpPr/>
          <p:nvPr/>
        </p:nvSpPr>
        <p:spPr>
          <a:xfrm>
            <a:off x="7496173" y="2556934"/>
            <a:ext cx="2238375" cy="744005"/>
          </a:xfrm>
          <a:prstGeom prst="wedgeRectCallout">
            <a:avLst>
              <a:gd name="adj1" fmla="val -65862"/>
              <a:gd name="adj2" fmla="val -9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경조사비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2296207" y="4164799"/>
            <a:ext cx="2238375" cy="744005"/>
          </a:xfrm>
          <a:prstGeom prst="wedgeRectCallout">
            <a:avLst>
              <a:gd name="adj1" fmla="val 55840"/>
              <a:gd name="adj2" fmla="val -187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PG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수수료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7496174" y="3604685"/>
            <a:ext cx="2238375" cy="744005"/>
          </a:xfrm>
          <a:prstGeom prst="wedgeRectCallout">
            <a:avLst>
              <a:gd name="adj1" fmla="val -65862"/>
              <a:gd name="adj2" fmla="val -9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QRCode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URL </a:t>
            </a:r>
            <a:b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링크 광고 제공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7496175" y="4652434"/>
            <a:ext cx="2238375" cy="744005"/>
          </a:xfrm>
          <a:prstGeom prst="wedgeRectCallout">
            <a:avLst>
              <a:gd name="adj1" fmla="val -65862"/>
              <a:gd name="adj2" fmla="val -9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POS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기기 대여료 및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솔루션 이용 수수료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8" name="직선 화살표 연결선 27"/>
          <p:cNvCxnSpPr>
            <a:stCxn id="10" idx="2"/>
            <a:endCxn id="12" idx="0"/>
          </p:cNvCxnSpPr>
          <p:nvPr/>
        </p:nvCxnSpPr>
        <p:spPr>
          <a:xfrm>
            <a:off x="6210300" y="3829050"/>
            <a:ext cx="0" cy="2952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  <a:endCxn id="13" idx="0"/>
          </p:cNvCxnSpPr>
          <p:nvPr/>
        </p:nvCxnSpPr>
        <p:spPr>
          <a:xfrm>
            <a:off x="6210300" y="4876800"/>
            <a:ext cx="0" cy="2952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1"/>
            <a:endCxn id="13" idx="1"/>
          </p:cNvCxnSpPr>
          <p:nvPr/>
        </p:nvCxnSpPr>
        <p:spPr>
          <a:xfrm rot="10800000" flipV="1">
            <a:off x="5172075" y="3452813"/>
            <a:ext cx="12700" cy="2095500"/>
          </a:xfrm>
          <a:prstGeom prst="bentConnector3">
            <a:avLst>
              <a:gd name="adj1" fmla="val 3810811"/>
            </a:avLst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653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24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:a16="http://schemas.microsoft.com/office/drawing/2014/main" xmlns="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S</a:t>
            </a:r>
            <a:endParaRPr lang="ko-KR" altLang="en-US" sz="5000" kern="12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강점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95C253-8790-48B5-A58C-F17D810649CA}"/>
              </a:ext>
            </a:extLst>
          </p:cNvPr>
          <p:cNvSpPr txBox="1"/>
          <p:nvPr/>
        </p:nvSpPr>
        <p:spPr>
          <a:xfrm>
            <a:off x="6544149" y="3065662"/>
            <a:ext cx="52231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자동화의 편의성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간편함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사용자의 다양한 결제수단 이용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 및 장소에 대한 제약 없음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서비스 솔루션화 가능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85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:a16="http://schemas.microsoft.com/office/drawing/2014/main" xmlns="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W</a:t>
            </a:r>
            <a:endParaRPr lang="ko-KR" altLang="en-US" sz="50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약점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95C253-8790-48B5-A58C-F17D810649CA}"/>
              </a:ext>
            </a:extLst>
          </p:cNvPr>
          <p:cNvSpPr txBox="1"/>
          <p:nvPr/>
        </p:nvSpPr>
        <p:spPr>
          <a:xfrm>
            <a:off x="6544149" y="3065662"/>
            <a:ext cx="5223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POS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기기 설치 및 관리비용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기준 사용자에게 서비스 가이드 필요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특정기간에만 수익상승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204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</a:t>
            </a:r>
            <a:r>
              <a:rPr lang="ko-KR" altLang="en-US" sz="4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7C9F2A-B226-447A-BBA7-8625ED0EF60C}"/>
              </a:ext>
            </a:extLst>
          </p:cNvPr>
          <p:cNvSpPr txBox="1"/>
          <p:nvPr/>
        </p:nvSpPr>
        <p:spPr>
          <a:xfrm>
            <a:off x="2102484" y="1054372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2B8DA8-F095-4916-981E-62DE13CD89F7}"/>
              </a:ext>
            </a:extLst>
          </p:cNvPr>
          <p:cNvSpPr txBox="1"/>
          <p:nvPr/>
        </p:nvSpPr>
        <p:spPr>
          <a:xfrm>
            <a:off x="2127708" y="2314561"/>
            <a:ext cx="4874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수익구조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184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:a16="http://schemas.microsoft.com/office/drawing/2014/main" xmlns="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O</a:t>
            </a:r>
            <a:endParaRPr lang="ko-KR" altLang="en-US" sz="5000" kern="12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기회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95C253-8790-48B5-A58C-F17D810649CA}"/>
              </a:ext>
            </a:extLst>
          </p:cNvPr>
          <p:cNvSpPr txBox="1"/>
          <p:nvPr/>
        </p:nvSpPr>
        <p:spPr>
          <a:xfrm>
            <a:off x="6544149" y="3065662"/>
            <a:ext cx="5223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미래타깃에 대한 서비스 수요 확장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브랜드 가치 상승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컨텐츠의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확장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새로운 시장 진출 및 문화 정착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인식 보편화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7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:a16="http://schemas.microsoft.com/office/drawing/2014/main" xmlns="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T</a:t>
            </a:r>
            <a:endParaRPr lang="ko-KR" altLang="en-US" sz="5000" kern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위협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95C253-8790-48B5-A58C-F17D810649CA}"/>
              </a:ext>
            </a:extLst>
          </p:cNvPr>
          <p:cNvSpPr txBox="1"/>
          <p:nvPr/>
        </p:nvSpPr>
        <p:spPr>
          <a:xfrm>
            <a:off x="6465455" y="3065662"/>
            <a:ext cx="5301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활발하지 않은 시장성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결혼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장례 문화 변화에 대한 현 시점의 반발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49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686BC0-53D2-433E-ACBF-7E9A4538D745}"/>
              </a:ext>
            </a:extLst>
          </p:cNvPr>
          <p:cNvSpPr txBox="1"/>
          <p:nvPr/>
        </p:nvSpPr>
        <p:spPr>
          <a:xfrm flipH="1">
            <a:off x="2042961" y="2828835"/>
            <a:ext cx="810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THANK YOU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37600" y="5862320"/>
            <a:ext cx="3373120" cy="975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18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54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26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2B8DA8-F095-4916-981E-62DE13CD89F7}"/>
              </a:ext>
            </a:extLst>
          </p:cNvPr>
          <p:cNvSpPr txBox="1"/>
          <p:nvPr/>
        </p:nvSpPr>
        <p:spPr>
          <a:xfrm>
            <a:off x="2170656" y="3884281"/>
            <a:ext cx="974862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정산이란</a:t>
            </a:r>
            <a:r>
              <a:rPr lang="en-US" altLang="ko-KR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just">
              <a:lnSpc>
                <a:spcPct val="120000"/>
              </a:lnSpc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온라인 결제 및 시설 이용권 자동화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그룹별 결제 내역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조회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정산까지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한번에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!!!</a:t>
            </a:r>
          </a:p>
        </p:txBody>
      </p:sp>
      <p:pic>
        <p:nvPicPr>
          <p:cNvPr id="1028" name="Picture 4" descr="장례식장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6"/>
          <a:stretch/>
        </p:blipFill>
        <p:spPr bwMode="auto">
          <a:xfrm>
            <a:off x="5349874" y="1803290"/>
            <a:ext cx="29880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mallwedding.or.kr/img/sub/rolling_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973" y="1803289"/>
            <a:ext cx="29880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188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어린이 핸드폰 하는 모습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5"/>
          <a:stretch/>
        </p:blipFill>
        <p:spPr bwMode="auto">
          <a:xfrm>
            <a:off x="2170656" y="1798584"/>
            <a:ext cx="4027046" cy="262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핸드폰 하는 모습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55" y="1798584"/>
            <a:ext cx="4429751" cy="262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258488" y="2902712"/>
            <a:ext cx="665019" cy="674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2B8DA8-F095-4916-981E-62DE13CD89F7}"/>
              </a:ext>
            </a:extLst>
          </p:cNvPr>
          <p:cNvSpPr txBox="1"/>
          <p:nvPr/>
        </p:nvSpPr>
        <p:spPr>
          <a:xfrm>
            <a:off x="2170656" y="4872389"/>
            <a:ext cx="974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어릴 때부터 </a:t>
            </a:r>
            <a:r>
              <a:rPr lang="ko-KR" altLang="en-US" sz="2000" b="1" dirty="0" err="1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스마트폰에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익숙한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세대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문화의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새로운 패러다임을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만들 수 있는 기회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미래 고객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잠재 고객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위한 문화 정착 및 인식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보편화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1067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72B8DA8-F095-4916-981E-62DE13CD89F7}"/>
              </a:ext>
            </a:extLst>
          </p:cNvPr>
          <p:cNvSpPr txBox="1"/>
          <p:nvPr/>
        </p:nvSpPr>
        <p:spPr>
          <a:xfrm>
            <a:off x="2657683" y="4861631"/>
            <a:ext cx="715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현금 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ATM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출금 이용 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X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방문자의 경조사비 결제 시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다양한 결제수단 이용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82" y="2315992"/>
            <a:ext cx="86963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445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194" y="2518519"/>
            <a:ext cx="12096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5" y="2518519"/>
            <a:ext cx="20383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27" y="2270870"/>
            <a:ext cx="16954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2B8DA8-F095-4916-981E-62DE13CD89F7}"/>
              </a:ext>
            </a:extLst>
          </p:cNvPr>
          <p:cNvSpPr txBox="1"/>
          <p:nvPr/>
        </p:nvSpPr>
        <p:spPr>
          <a:xfrm>
            <a:off x="7906677" y="2983979"/>
            <a:ext cx="4169994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식권</a:t>
            </a:r>
            <a:r>
              <a:rPr lang="en-US" altLang="ko-KR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b="1" dirty="0" err="1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주차권</a:t>
            </a: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등의 시설 이용권</a:t>
            </a:r>
            <a:r>
              <a:rPr lang="en-US" altLang="ko-KR" sz="19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발급</a:t>
            </a:r>
            <a:endParaRPr lang="en-US" altLang="ko-KR" sz="19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시설 </a:t>
            </a: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이용권으로 결혼식장 또는 장례식장의 시설을 편리하게 이용</a:t>
            </a:r>
            <a:endParaRPr lang="en-US" altLang="ko-KR" sz="19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8096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14064E-7 L 0.31875 -0.341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70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4825E-6 L 0.47344 -0.344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72" y="-172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441141" y="2613772"/>
            <a:ext cx="8398007" cy="2857500"/>
            <a:chOff x="1361983" y="2977977"/>
            <a:chExt cx="8398007" cy="2857500"/>
          </a:xfrm>
        </p:grpSpPr>
        <p:pic>
          <p:nvPicPr>
            <p:cNvPr id="3076" name="Picture 4" descr="엑셀 방명록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490" y="2977977"/>
              <a:ext cx="3619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결혼식 방명록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8" t="2880" r="9930" b="2944"/>
            <a:stretch/>
          </p:blipFill>
          <p:spPr bwMode="auto">
            <a:xfrm>
              <a:off x="1361983" y="2977977"/>
              <a:ext cx="4770274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3485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101652" y="3032981"/>
            <a:ext cx="3783294" cy="1466119"/>
            <a:chOff x="6349177" y="2595542"/>
            <a:chExt cx="3783294" cy="14661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E40AA2A-06C6-42CD-A134-C7A8FD5CDA9D}"/>
                </a:ext>
              </a:extLst>
            </p:cNvPr>
            <p:cNvSpPr txBox="1"/>
            <p:nvPr/>
          </p:nvSpPr>
          <p:spPr>
            <a:xfrm>
              <a:off x="6349177" y="2595542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공유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오프라인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31669E7-0A75-4765-A3C9-535DBEFB2C6E}"/>
                </a:ext>
              </a:extLst>
            </p:cNvPr>
            <p:cNvSpPr txBox="1"/>
            <p:nvPr/>
          </p:nvSpPr>
          <p:spPr>
            <a:xfrm>
              <a:off x="6349177" y="3304531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지류 청첩장에 결제가 가능한 </a:t>
              </a:r>
              <a:r>
                <a:rPr lang="en-US" altLang="ko-KR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QRCode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를 제공한다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6E26D6E1-2459-45B0-B5E0-FB75694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9177" y="3223097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34126" y="1876989"/>
            <a:ext cx="5516210" cy="3778104"/>
            <a:chOff x="234126" y="1876989"/>
            <a:chExt cx="5516210" cy="37781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00E4F0BD-BA36-4D7C-9E39-07076F34FDF9}"/>
                </a:ext>
              </a:extLst>
            </p:cNvPr>
            <p:cNvSpPr/>
            <p:nvPr/>
          </p:nvSpPr>
          <p:spPr>
            <a:xfrm>
              <a:off x="234126" y="1876989"/>
              <a:ext cx="5516210" cy="3778104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http://tfd.hanyang.ac.kr/data/file/Gallery/thumb-2791892249_gx4j17Dc_EBB095ECB0BDEAB7A0_ECB2ADECB2A9EC9EA5_600x45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1735655" y="1876989"/>
              <a:ext cx="2513151" cy="377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qr코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72" y="5143023"/>
            <a:ext cx="347663" cy="3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143035" y="3843091"/>
            <a:ext cx="2831638" cy="2599863"/>
            <a:chOff x="5503974" y="2870300"/>
            <a:chExt cx="2831638" cy="2599863"/>
          </a:xfrm>
        </p:grpSpPr>
        <p:pic>
          <p:nvPicPr>
            <p:cNvPr id="14" name="Picture 4" descr="C:\Users\ysjee\Downloads\—Pngtree—the hand holding a cell_467514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85"/>
            <a:stretch/>
          </p:blipFill>
          <p:spPr bwMode="auto">
            <a:xfrm>
              <a:off x="5503974" y="2870300"/>
              <a:ext cx="2831638" cy="2599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qr코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3905" y="3663820"/>
              <a:ext cx="231775" cy="231775"/>
            </a:xfrm>
            <a:prstGeom prst="rect">
              <a:avLst/>
            </a:prstGeom>
            <a:noFill/>
            <a:scene3d>
              <a:camera prst="perspectiveContrastingRightFacing" fov="2700000">
                <a:rot lat="63554" lon="18749141" rev="1392862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33933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949252" y="3032982"/>
            <a:ext cx="3783294" cy="1466119"/>
            <a:chOff x="234127" y="4436441"/>
            <a:chExt cx="3783294" cy="14661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E40AA2A-06C6-42CD-A134-C7A8FD5CDA9D}"/>
                </a:ext>
              </a:extLst>
            </p:cNvPr>
            <p:cNvSpPr txBox="1"/>
            <p:nvPr/>
          </p:nvSpPr>
          <p:spPr>
            <a:xfrm>
              <a:off x="23412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공유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온라</a:t>
              </a:r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인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31669E7-0A75-4765-A3C9-535DBEFB2C6E}"/>
                </a:ext>
              </a:extLst>
            </p:cNvPr>
            <p:cNvSpPr txBox="1"/>
            <p:nvPr/>
          </p:nvSpPr>
          <p:spPr>
            <a:xfrm>
              <a:off x="234127" y="5145430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모바일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청첩장에 결제가 가능한 링크를 제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공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6E26D6E1-2459-45B0-B5E0-FB75694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234127" y="5063996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34126" y="1876988"/>
            <a:ext cx="5516210" cy="3778106"/>
            <a:chOff x="234127" y="1876989"/>
            <a:chExt cx="3677473" cy="251873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00E4F0BD-BA36-4D7C-9E39-07076F34FDF9}"/>
                </a:ext>
              </a:extLst>
            </p:cNvPr>
            <p:cNvSpPr/>
            <p:nvPr/>
          </p:nvSpPr>
          <p:spPr>
            <a:xfrm>
              <a:off x="234127" y="1876989"/>
              <a:ext cx="3677473" cy="2518736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94" name="Picture 2" descr="모바일 청첩장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44" t="7515" r="30622" b="7659"/>
            <a:stretch/>
          </p:blipFill>
          <p:spPr bwMode="auto">
            <a:xfrm>
              <a:off x="1387728" y="1876990"/>
              <a:ext cx="1252932" cy="2518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15994" y="4695822"/>
            <a:ext cx="946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명조" pitchFamily="18" charset="-127"/>
                <a:ea typeface="HY견명조" pitchFamily="18" charset="-127"/>
              </a:rPr>
              <a:t>▶축의금내기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13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53" y="4695822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72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PINK-180326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FD5F6E"/>
      </a:accent1>
      <a:accent2>
        <a:srgbClr val="EB7887"/>
      </a:accent2>
      <a:accent3>
        <a:srgbClr val="FDD9C3"/>
      </a:accent3>
      <a:accent4>
        <a:srgbClr val="EBE1D8"/>
      </a:accent4>
      <a:accent5>
        <a:srgbClr val="FBB99F"/>
      </a:accent5>
      <a:accent6>
        <a:srgbClr val="DD9A7D"/>
      </a:accent6>
      <a:hlink>
        <a:srgbClr val="484848"/>
      </a:hlink>
      <a:folHlink>
        <a:srgbClr val="484848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480</Words>
  <Application>Microsoft Office PowerPoint</Application>
  <PresentationFormat>사용자 지정</PresentationFormat>
  <Paragraphs>162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payletter</cp:lastModifiedBy>
  <cp:revision>102</cp:revision>
  <dcterms:created xsi:type="dcterms:W3CDTF">2018-03-26T12:44:54Z</dcterms:created>
  <dcterms:modified xsi:type="dcterms:W3CDTF">2019-10-31T09:58:34Z</dcterms:modified>
</cp:coreProperties>
</file>