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59" r:id="rId4"/>
    <p:sldId id="263" r:id="rId5"/>
    <p:sldId id="264" r:id="rId6"/>
    <p:sldId id="265" r:id="rId7"/>
    <p:sldId id="266" r:id="rId8"/>
    <p:sldId id="260" r:id="rId9"/>
    <p:sldId id="262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AE3AB-B8DF-4BAE-856A-BEAAF6EEE61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5E4A9-6A83-4422-89E5-BE2EDF587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6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97172" y="105874"/>
            <a:ext cx="40324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86414" y="355528"/>
            <a:ext cx="403244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5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2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2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1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B27C-F2D1-437C-BC67-CD1D7FE218F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C50F-B1FA-4FEA-B61F-6957F24CDF71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11" name="Group 10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8399810"/>
              </p:ext>
            </p:extLst>
          </p:nvPr>
        </p:nvGraphicFramePr>
        <p:xfrm>
          <a:off x="107504" y="84138"/>
          <a:ext cx="8977759" cy="500812"/>
        </p:xfrm>
        <a:graphic>
          <a:graphicData uri="http://schemas.openxmlformats.org/drawingml/2006/table">
            <a:tbl>
              <a:tblPr/>
              <a:tblGrid>
                <a:gridCol w="1372531"/>
                <a:gridCol w="4032396"/>
                <a:gridCol w="1522628"/>
                <a:gridCol w="2050204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56623" marR="56623" marT="56623" marB="56623" anchor="ctr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</a:p>
                  </a:txBody>
                  <a:tcPr marL="56623" marR="56623" marT="56623" marB="56623" anchor="ctr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 / Version</a:t>
                      </a: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623" marR="56623" marT="56623" marB="56623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 userDrawn="1"/>
        </p:nvSpPr>
        <p:spPr bwMode="auto">
          <a:xfrm>
            <a:off x="6836484" y="718618"/>
            <a:ext cx="2227263" cy="55907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 algn="l">
              <a:lnSpc>
                <a:spcPct val="150000"/>
              </a:lnSpc>
              <a:defRPr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57"/>
          <p:cNvSpPr txBox="1">
            <a:spLocks noChangeArrowheads="1"/>
          </p:cNvSpPr>
          <p:nvPr userDrawn="1"/>
        </p:nvSpPr>
        <p:spPr bwMode="auto">
          <a:xfrm>
            <a:off x="8137428" y="595010"/>
            <a:ext cx="87425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0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46982" y="718618"/>
            <a:ext cx="6635750" cy="5590701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57"/>
          <p:cNvSpPr txBox="1">
            <a:spLocks noChangeArrowheads="1"/>
          </p:cNvSpPr>
          <p:nvPr userDrawn="1"/>
        </p:nvSpPr>
        <p:spPr bwMode="auto">
          <a:xfrm>
            <a:off x="219489" y="595509"/>
            <a:ext cx="570396" cy="246221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screen</a:t>
            </a:r>
            <a:endParaRPr lang="ko-KR" altLang="en-US" sz="10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13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84" y="1981409"/>
            <a:ext cx="36004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75241"/>
              </p:ext>
            </p:extLst>
          </p:nvPr>
        </p:nvGraphicFramePr>
        <p:xfrm>
          <a:off x="6905625" y="928670"/>
          <a:ext cx="2135188" cy="3569472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비회원 로그인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QRCode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진입 시 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혹은 비회원 선택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회원인 경우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ID, PW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비회원인 경우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별도의 회원가입이 없으므로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PW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매핑되는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휴대폰번호가 없을 경우 최초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인입으로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판단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5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81238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247183" y="1280150"/>
            <a:ext cx="3036892" cy="4464496"/>
            <a:chOff x="899592" y="1412776"/>
            <a:chExt cx="3036892" cy="4464496"/>
          </a:xfrm>
        </p:grpSpPr>
        <p:sp>
          <p:nvSpPr>
            <p:cNvPr id="2" name="TextBox 1"/>
            <p:cNvSpPr txBox="1"/>
            <p:nvPr/>
          </p:nvSpPr>
          <p:spPr>
            <a:xfrm>
              <a:off x="899592" y="1412776"/>
              <a:ext cx="257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메인</a:t>
              </a:r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19672" y="1782108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15816" y="1782108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신부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1331640" y="1916832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699792" y="1927207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9592" y="2420888"/>
              <a:ext cx="257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소속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619672" y="2790220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아버지 친인척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915816" y="2790220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아버지 친구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331640" y="2924944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699792" y="2935319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619672" y="3356992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어머니 친인척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915816" y="3356992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어머니 친구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331640" y="3491716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699792" y="3502091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628056" y="3933056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친구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24200" y="3933056"/>
              <a:ext cx="783704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직장동료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340024" y="4067780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708176" y="4078155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619672" y="4509120"/>
              <a:ext cx="2088232" cy="3600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기타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직접입력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403648" y="4654219"/>
              <a:ext cx="158305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187624" y="5157192"/>
              <a:ext cx="27488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</a:t>
              </a:r>
              <a:r>
                <a:rPr lang="ko-KR" altLang="en-US" dirty="0"/>
                <a:t>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34373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결제수단 및 금액 선택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247183" y="1280150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결제수</a:t>
            </a:r>
            <a:r>
              <a:rPr lang="ko-KR" altLang="en-US" dirty="0"/>
              <a:t>단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967263" y="1649482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63407" y="1649482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카</a:t>
            </a:r>
            <a:r>
              <a:rPr lang="ko-KR" altLang="en-US" dirty="0" err="1">
                <a:solidFill>
                  <a:schemeClr val="tx1"/>
                </a:solidFill>
              </a:rPr>
              <a:t>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679231" y="1784206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047383" y="1794581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47183" y="2771636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</a:t>
            </a:r>
            <a:r>
              <a:rPr lang="ko-KR" altLang="en-US" dirty="0"/>
              <a:t>액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67263" y="2132856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계좌이체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63407" y="2132856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마일리지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679231" y="2267580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047383" y="2277955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67263" y="3224366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30,000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63407" y="3224366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50,000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679231" y="3359090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047383" y="3369465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75647" y="3800430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100,000</a:t>
            </a:r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71791" y="3800430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200,000</a:t>
            </a:r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687615" y="3935154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055767" y="3945529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67263" y="4376494"/>
            <a:ext cx="208823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기타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직접입력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751239" y="4521593"/>
            <a:ext cx="158305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35215" y="5024566"/>
            <a:ext cx="27488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9737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PG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403648" y="1412776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98121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 및 시설이용권 발급 요청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2927"/>
              </p:ext>
            </p:extLst>
          </p:nvPr>
        </p:nvGraphicFramePr>
        <p:xfrm>
          <a:off x="611560" y="2996952"/>
          <a:ext cx="4200128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6406"/>
                <a:gridCol w="19737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식권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발급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주차권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발급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2098679" y="3933056"/>
            <a:ext cx="27488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5187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시설이용권 발급 가능 수는 아래와 같습니다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추가 발급이 필요한 경우 관련자에게 문의하십시오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시설이용권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식권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최고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시설이용권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주차권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최고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3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07517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수정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84" y="1556792"/>
            <a:ext cx="4667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08" y="4077072"/>
            <a:ext cx="349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07" y="4797152"/>
            <a:ext cx="349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489945" y="1440230"/>
            <a:ext cx="3082618" cy="4293026"/>
            <a:chOff x="1489945" y="1440230"/>
            <a:chExt cx="3082618" cy="4293026"/>
          </a:xfrm>
        </p:grpSpPr>
        <p:grpSp>
          <p:nvGrpSpPr>
            <p:cNvPr id="13" name="그룹 12"/>
            <p:cNvGrpSpPr/>
            <p:nvPr/>
          </p:nvGrpSpPr>
          <p:grpSpPr>
            <a:xfrm>
              <a:off x="1489945" y="1440230"/>
              <a:ext cx="3082055" cy="1944216"/>
              <a:chOff x="1489945" y="1052736"/>
              <a:chExt cx="3082055" cy="1944216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489945" y="1052736"/>
                <a:ext cx="3082055" cy="19442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 이벤트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1607116" y="1545382"/>
                <a:ext cx="2808312" cy="5760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결혼식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(AAA, AAA)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1619672" y="2241114"/>
                <a:ext cx="2808312" cy="5760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결혼식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(BBB, BBB)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490508" y="3528462"/>
              <a:ext cx="3082055" cy="1512168"/>
              <a:chOff x="1490508" y="3284984"/>
              <a:chExt cx="3082055" cy="151216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490508" y="3284984"/>
                <a:ext cx="3082055" cy="15121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1627379" y="3402594"/>
                <a:ext cx="2808312" cy="5760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결혼식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(OOO, OOO)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626816" y="4077072"/>
                <a:ext cx="2808312" cy="5760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결혼식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(XXX, XXX)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1607116" y="5301208"/>
              <a:ext cx="1209847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 정보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74721" y="5301208"/>
              <a:ext cx="1368151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내역 조회</a:t>
              </a:r>
              <a:endParaRPr lang="ko-KR" altLang="en-US" dirty="0"/>
            </a:p>
          </p:txBody>
        </p:sp>
      </p:grpSp>
      <p:graphicFrame>
        <p:nvGraphicFramePr>
          <p:cNvPr id="18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65799"/>
              </p:ext>
            </p:extLst>
          </p:nvPr>
        </p:nvGraphicFramePr>
        <p:xfrm>
          <a:off x="6905625" y="928670"/>
          <a:ext cx="2135188" cy="3871224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이벤트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혼주인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경우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해다 이벤트 클릭 식 상세 보기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사용자인 경우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해다 이벤트 클릭 식 상세 보기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보기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내역 조회 보기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이벤트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내역조회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0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52230"/>
              </p:ext>
            </p:extLst>
          </p:nvPr>
        </p:nvGraphicFramePr>
        <p:xfrm>
          <a:off x="6905625" y="928670"/>
          <a:ext cx="2135188" cy="36792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이벤트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상세내역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홀 클릭 시 식장 상세 정보 팝업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 사항 수정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추가발급 권한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추가된 아이디에서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시설이요권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추가발급 버튼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추가 발급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휴대폰번호에 추가 발급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내역 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결제내역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시설이용권사용내역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추가발급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내역조회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7p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58305"/>
              </p:ext>
            </p:extLst>
          </p:nvPr>
        </p:nvGraphicFramePr>
        <p:xfrm>
          <a:off x="539552" y="1496968"/>
          <a:ext cx="4200128" cy="25801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6406"/>
                <a:gridCol w="1973722"/>
              </a:tblGrid>
              <a:tr h="355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이벤트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결혼식</a:t>
                      </a:r>
                      <a:r>
                        <a:rPr lang="en-US" altLang="ko-KR" sz="1200" dirty="0" smtClean="0"/>
                        <a:t>(AAA, BBB)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13:00 ~ 14:00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XXX</a:t>
                      </a:r>
                      <a:r>
                        <a:rPr lang="ko-KR" altLang="en-US" sz="1200" dirty="0" smtClean="0"/>
                        <a:t>홀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결제 금액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30,000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식권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지급수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주차권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지급수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 추가발급 권한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동생아이디</a:t>
                      </a:r>
                      <a:r>
                        <a:rPr lang="en-US" altLang="ko-KR" sz="1200" dirty="0" smtClean="0"/>
                        <a:t>, AA, BB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02050" y="1412776"/>
            <a:ext cx="2016224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1200" dirty="0" smtClean="0">
                <a:solidFill>
                  <a:schemeClr val="tx1"/>
                </a:solidFill>
              </a:rPr>
              <a:t>: 02-0000-0000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주소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서울시 </a:t>
            </a:r>
            <a:r>
              <a:rPr lang="en-US" altLang="ko-KR" sz="1200" dirty="0" smtClean="0">
                <a:solidFill>
                  <a:schemeClr val="tx1"/>
                </a:solidFill>
              </a:rPr>
              <a:t>~~~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기타 계약정보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4410289"/>
            <a:ext cx="25922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시설이용권 추가발급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987623" y="2636912"/>
            <a:ext cx="720080" cy="1024738"/>
            <a:chOff x="3987623" y="3052334"/>
            <a:chExt cx="720080" cy="1024738"/>
          </a:xfrm>
        </p:grpSpPr>
        <p:sp>
          <p:nvSpPr>
            <p:cNvPr id="12" name="직사각형 11"/>
            <p:cNvSpPr/>
            <p:nvPr/>
          </p:nvSpPr>
          <p:spPr>
            <a:xfrm>
              <a:off x="3987623" y="3052334"/>
              <a:ext cx="720079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</a:t>
              </a:r>
              <a:r>
                <a:rPr lang="ko-KR" altLang="en-US" sz="1200" dirty="0"/>
                <a:t>정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87623" y="3429000"/>
              <a:ext cx="720079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</a:t>
              </a:r>
              <a:r>
                <a:rPr lang="ko-KR" altLang="en-US" sz="1200" dirty="0"/>
                <a:t>정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87624" y="3789040"/>
              <a:ext cx="720079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</a:t>
              </a:r>
              <a:r>
                <a:rPr lang="ko-KR" altLang="en-US" sz="1200" dirty="0"/>
                <a:t>정</a:t>
              </a: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347864" y="4409291"/>
            <a:ext cx="1359839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내역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52446"/>
              </p:ext>
            </p:extLst>
          </p:nvPr>
        </p:nvGraphicFramePr>
        <p:xfrm>
          <a:off x="6905625" y="928670"/>
          <a:ext cx="2135188" cy="3157992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추가 발급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회원인 경우 아이디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비회원인 경우 휴대폰번호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547664" y="1340768"/>
            <a:ext cx="612068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7744" y="1340768"/>
            <a:ext cx="783704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53644"/>
              </p:ext>
            </p:extLst>
          </p:nvPr>
        </p:nvGraphicFramePr>
        <p:xfrm>
          <a:off x="899592" y="1916832"/>
          <a:ext cx="4032448" cy="10967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0065"/>
                <a:gridCol w="2442383"/>
              </a:tblGrid>
              <a:tr h="355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식권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시설이용권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주차권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298612" y="3356992"/>
            <a:ext cx="120984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발급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707904" y="3356992"/>
            <a:ext cx="120984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45371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이벤트 결제 내역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혼주용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96874"/>
              </p:ext>
            </p:extLst>
          </p:nvPr>
        </p:nvGraphicFramePr>
        <p:xfrm>
          <a:off x="323528" y="1916832"/>
          <a:ext cx="60960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48"/>
                <a:gridCol w="578580"/>
                <a:gridCol w="823426"/>
                <a:gridCol w="637275"/>
                <a:gridCol w="1720643"/>
                <a:gridCol w="17625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결제수단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금액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시설이용권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식권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사용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시설이용권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주차권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사용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62355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결제 내역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9140"/>
              </p:ext>
            </p:extLst>
          </p:nvPr>
        </p:nvGraphicFramePr>
        <p:xfrm>
          <a:off x="323528" y="1916832"/>
          <a:ext cx="60960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48"/>
                <a:gridCol w="578580"/>
                <a:gridCol w="823426"/>
                <a:gridCol w="637275"/>
                <a:gridCol w="1720643"/>
                <a:gridCol w="17625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결제수단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금액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시설이용권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식권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사용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시설이용권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주차권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사용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88834"/>
              </p:ext>
            </p:extLst>
          </p:nvPr>
        </p:nvGraphicFramePr>
        <p:xfrm>
          <a:off x="6905625" y="928670"/>
          <a:ext cx="2135188" cy="3734064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메인 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계정에 결제 내역이 없으면 축의금 전달 버튼 활성화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보유내역 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만큼 표시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상태에 따라 표시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축의금 전달 클릭 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540812" y="1628800"/>
            <a:ext cx="27488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축의금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40812" y="2564904"/>
            <a:ext cx="2748860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시설이용권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식권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사용완료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40812" y="3356992"/>
            <a:ext cx="2748860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시설이용권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식권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0812" y="4149080"/>
            <a:ext cx="2748860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시설이용권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식</a:t>
            </a:r>
            <a:r>
              <a:rPr lang="ko-KR" altLang="en-US" sz="1600" dirty="0">
                <a:solidFill>
                  <a:schemeClr val="tx1"/>
                </a:solidFill>
              </a:rPr>
              <a:t>권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44250" y="4941168"/>
            <a:ext cx="2748860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시설이용권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주차</a:t>
            </a:r>
            <a:r>
              <a:rPr lang="ko-KR" altLang="en-US" sz="1600" dirty="0">
                <a:solidFill>
                  <a:schemeClr val="tx1"/>
                </a:solidFill>
              </a:rPr>
              <a:t>장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1382" y="980728"/>
            <a:ext cx="22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결혼식</a:t>
            </a:r>
            <a:r>
              <a:rPr lang="en-US" altLang="ko-KR" dirty="0" smtClean="0"/>
              <a:t>(OOO, OOO)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0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945" y="111868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0508" y="365997"/>
            <a:ext cx="3965203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8939" y="11186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3132" y="363328"/>
            <a:ext cx="1985745" cy="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62537"/>
              </p:ext>
            </p:extLst>
          </p:nvPr>
        </p:nvGraphicFramePr>
        <p:xfrm>
          <a:off x="6905625" y="928670"/>
          <a:ext cx="2135188" cy="2993400"/>
        </p:xfrm>
        <a:graphic>
          <a:graphicData uri="http://schemas.openxmlformats.org/drawingml/2006/table">
            <a:tbl>
              <a:tblPr/>
              <a:tblGrid>
                <a:gridCol w="219075"/>
                <a:gridCol w="1916113"/>
              </a:tblGrid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시설이용권 사용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해당하는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QRCode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노출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수동 사용 처리 버튼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뒤로가기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59" y="1556792"/>
            <a:ext cx="2367300" cy="23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195736" y="4509120"/>
            <a:ext cx="120984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78177" y="4509120"/>
            <a:ext cx="120984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</a:t>
            </a:r>
            <a:r>
              <a:rPr lang="ko-KR" altLang="en-US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891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505</Words>
  <Application>Microsoft Office PowerPoint</Application>
  <PresentationFormat>화면 슬라이드 쇼(4:3)</PresentationFormat>
  <Paragraphs>194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 태우(Terry Myung)</dc:creator>
  <cp:lastModifiedBy>명 태우(Terry Myung)</cp:lastModifiedBy>
  <cp:revision>16</cp:revision>
  <dcterms:created xsi:type="dcterms:W3CDTF">2020-01-02T07:36:32Z</dcterms:created>
  <dcterms:modified xsi:type="dcterms:W3CDTF">2020-01-28T05:14:09Z</dcterms:modified>
</cp:coreProperties>
</file>