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5" r:id="rId3"/>
    <p:sldId id="258" r:id="rId4"/>
    <p:sldId id="259" r:id="rId5"/>
    <p:sldId id="273" r:id="rId6"/>
    <p:sldId id="261" r:id="rId7"/>
    <p:sldId id="265" r:id="rId8"/>
    <p:sldId id="286" r:id="rId9"/>
    <p:sldId id="269" r:id="rId10"/>
    <p:sldId id="287" r:id="rId11"/>
    <p:sldId id="288" r:id="rId12"/>
    <p:sldId id="289" r:id="rId13"/>
    <p:sldId id="270" r:id="rId14"/>
    <p:sldId id="271" r:id="rId15"/>
    <p:sldId id="290" r:id="rId16"/>
    <p:sldId id="291" r:id="rId17"/>
    <p:sldId id="292" r:id="rId18"/>
    <p:sldId id="296" r:id="rId19"/>
    <p:sldId id="297" r:id="rId20"/>
    <p:sldId id="293" r:id="rId21"/>
    <p:sldId id="294" r:id="rId22"/>
    <p:sldId id="298" r:id="rId23"/>
    <p:sldId id="299" r:id="rId24"/>
    <p:sldId id="300" r:id="rId25"/>
    <p:sldId id="295" r:id="rId26"/>
    <p:sldId id="264" r:id="rId27"/>
    <p:sldId id="26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6826" autoAdjust="0"/>
  </p:normalViewPr>
  <p:slideViewPr>
    <p:cSldViewPr snapToGrid="0">
      <p:cViewPr varScale="1">
        <p:scale>
          <a:sx n="66" d="100"/>
          <a:sy n="66" d="100"/>
        </p:scale>
        <p:origin x="13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97715-EBD8-4E5D-985D-A5DC0D5E1F3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8D692-2D23-4718-ACD0-F0BA406FC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8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8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456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19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0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349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0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63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35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99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6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7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45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26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21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91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78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48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35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10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9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2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0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3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06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8D692-2D23-4718-ACD0-F0BA406FC8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6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Ks3dOV3Oi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ungum/KNUSD-20202-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hyperlink" Target="https://github.com/myungum/KNUSD-20202-2/commits/master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aily.co.kr/news/read?newsId=01351366625899464&amp;mediaCodeNo=257&amp;OutLnkChk=Y" TargetMode="External"/><Relationship Id="rId7" Type="http://schemas.openxmlformats.org/officeDocument/2006/relationships/hyperlink" Target="https://code.google.com/archive/p/javamail-android/download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lurena/revolvingweekview" TargetMode="External"/><Relationship Id="rId5" Type="http://schemas.openxmlformats.org/officeDocument/2006/relationships/hyperlink" Target="https://github.com/myungum/KNUSD-20202-2" TargetMode="External"/><Relationship Id="rId4" Type="http://schemas.openxmlformats.org/officeDocument/2006/relationships/hyperlink" Target="https://staruml.io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2280" y="2716182"/>
            <a:ext cx="4826962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결과 발표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48703" y="4283105"/>
            <a:ext cx="979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676A15-F21B-439B-8CCA-909D00B4D9D7}"/>
              </a:ext>
            </a:extLst>
          </p:cNvPr>
          <p:cNvSpPr/>
          <p:nvPr/>
        </p:nvSpPr>
        <p:spPr>
          <a:xfrm>
            <a:off x="9055463" y="4932727"/>
            <a:ext cx="2986480" cy="1510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2016112067 </a:t>
            </a:r>
            <a:r>
              <a:rPr lang="ko-KR" altLang="en-US" dirty="0">
                <a:solidFill>
                  <a:schemeClr val="tx1"/>
                </a:solidFill>
              </a:rPr>
              <a:t>신기철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2016116604 </a:t>
            </a:r>
            <a:r>
              <a:rPr lang="ko-KR" altLang="en-US" dirty="0">
                <a:solidFill>
                  <a:schemeClr val="tx1"/>
                </a:solidFill>
              </a:rPr>
              <a:t>송승민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2016111769 </a:t>
            </a:r>
            <a:r>
              <a:rPr lang="ko-KR" altLang="en-US" dirty="0" err="1">
                <a:solidFill>
                  <a:schemeClr val="tx1"/>
                </a:solidFill>
              </a:rPr>
              <a:t>유명음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2016115969 </a:t>
            </a:r>
            <a:r>
              <a:rPr lang="ko-KR" altLang="en-US" dirty="0" err="1">
                <a:solidFill>
                  <a:schemeClr val="tx1"/>
                </a:solidFill>
              </a:rPr>
              <a:t>김범준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D23F6-6416-485B-8FC3-7ADEDEE60DE1}"/>
              </a:ext>
            </a:extLst>
          </p:cNvPr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5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A9371-5CB9-42B7-9A6C-BB139ED79F65}"/>
              </a:ext>
            </a:extLst>
          </p:cNvPr>
          <p:cNvSpPr txBox="1"/>
          <p:nvPr/>
        </p:nvSpPr>
        <p:spPr>
          <a:xfrm>
            <a:off x="1611546" y="36622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E68C1B-9820-4F76-8F04-E33D783E7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46" y="874053"/>
            <a:ext cx="8968908" cy="6212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2D83C-33BC-462D-BC29-A99AD5B0FD0C}"/>
              </a:ext>
            </a:extLst>
          </p:cNvPr>
          <p:cNvSpPr txBox="1"/>
          <p:nvPr/>
        </p:nvSpPr>
        <p:spPr>
          <a:xfrm>
            <a:off x="1191532" y="1176542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Diagram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61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D23F6-6416-485B-8FC3-7ADEDEE60DE1}"/>
              </a:ext>
            </a:extLst>
          </p:cNvPr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5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A9371-5CB9-42B7-9A6C-BB139ED79F65}"/>
              </a:ext>
            </a:extLst>
          </p:cNvPr>
          <p:cNvSpPr txBox="1"/>
          <p:nvPr/>
        </p:nvSpPr>
        <p:spPr>
          <a:xfrm>
            <a:off x="1611546" y="36622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설계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6CE761-2C34-4B7B-B213-ADDDF17BB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46" y="1036423"/>
            <a:ext cx="10278850" cy="5335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67119-74B1-4CE8-8488-5679B833E0C7}"/>
              </a:ext>
            </a:extLst>
          </p:cNvPr>
          <p:cNvSpPr txBox="1"/>
          <p:nvPr/>
        </p:nvSpPr>
        <p:spPr>
          <a:xfrm>
            <a:off x="1748278" y="1176542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54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D23F6-6416-485B-8FC3-7ADEDEE60DE1}"/>
              </a:ext>
            </a:extLst>
          </p:cNvPr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5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A9371-5CB9-42B7-9A6C-BB139ED79F65}"/>
              </a:ext>
            </a:extLst>
          </p:cNvPr>
          <p:cNvSpPr txBox="1"/>
          <p:nvPr/>
        </p:nvSpPr>
        <p:spPr>
          <a:xfrm>
            <a:off x="1611546" y="36622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9209D1-DD66-4E43-8D45-71AA4DAE9B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083" y="261420"/>
            <a:ext cx="5768200" cy="64559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CA04-DCF4-424C-8D23-BC90143F3378}"/>
              </a:ext>
            </a:extLst>
          </p:cNvPr>
          <p:cNvSpPr txBox="1"/>
          <p:nvPr/>
        </p:nvSpPr>
        <p:spPr>
          <a:xfrm>
            <a:off x="1611546" y="124258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설계</a:t>
            </a:r>
          </a:p>
        </p:txBody>
      </p:sp>
    </p:spTree>
    <p:extLst>
      <p:ext uri="{BB962C8B-B14F-4D97-AF65-F5344CB8AC3E}">
        <p14:creationId xmlns:p14="http://schemas.microsoft.com/office/powerpoint/2010/main" val="91706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E29760-CAC5-4740-9CD6-E769F6CB5B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499" y="242833"/>
            <a:ext cx="5068657" cy="636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74D9DD-6AC6-4B0F-8377-56ED606CBC72}"/>
              </a:ext>
            </a:extLst>
          </p:cNvPr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6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D2210-BD44-4611-A278-D10F3A0F7CBD}"/>
              </a:ext>
            </a:extLst>
          </p:cNvPr>
          <p:cNvSpPr txBox="1"/>
          <p:nvPr/>
        </p:nvSpPr>
        <p:spPr>
          <a:xfrm>
            <a:off x="1625614" y="950997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Sequence Diagram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B373E3-29A8-4FFE-812C-8BE0C9A56F83}"/>
              </a:ext>
            </a:extLst>
          </p:cNvPr>
          <p:cNvSpPr txBox="1"/>
          <p:nvPr/>
        </p:nvSpPr>
        <p:spPr>
          <a:xfrm>
            <a:off x="1611546" y="366222"/>
            <a:ext cx="343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Behavioral Model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82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D25DD9-6202-4CC1-9E76-F21DBF8008AC}"/>
              </a:ext>
            </a:extLst>
          </p:cNvPr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6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7084A-7868-45AC-AC73-DDA5E8E7D8ED}"/>
              </a:ext>
            </a:extLst>
          </p:cNvPr>
          <p:cNvSpPr txBox="1"/>
          <p:nvPr/>
        </p:nvSpPr>
        <p:spPr>
          <a:xfrm>
            <a:off x="1625614" y="95099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97F12-E3AE-44F3-BE2B-71168AE5D6C3}"/>
              </a:ext>
            </a:extLst>
          </p:cNvPr>
          <p:cNvSpPr txBox="1"/>
          <p:nvPr/>
        </p:nvSpPr>
        <p:spPr>
          <a:xfrm>
            <a:off x="1611546" y="366222"/>
            <a:ext cx="343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Behavioral Model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B999A67-3B24-458A-BD9B-A25DB7F1726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68" y="1607430"/>
            <a:ext cx="6500380" cy="4299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786688CD-1371-405A-A507-37E5156BD7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89689" y="450306"/>
            <a:ext cx="4186022" cy="255494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2EC4B45-985A-4B3F-AF21-876A8CE94C2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147932" y="3155542"/>
            <a:ext cx="4894011" cy="28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7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D25DD9-6202-4CC1-9E76-F21DBF8008AC}"/>
              </a:ext>
            </a:extLst>
          </p:cNvPr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6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7084A-7868-45AC-AC73-DDA5E8E7D8ED}"/>
              </a:ext>
            </a:extLst>
          </p:cNvPr>
          <p:cNvSpPr txBox="1"/>
          <p:nvPr/>
        </p:nvSpPr>
        <p:spPr>
          <a:xfrm>
            <a:off x="1625614" y="95099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97F12-E3AE-44F3-BE2B-71168AE5D6C3}"/>
              </a:ext>
            </a:extLst>
          </p:cNvPr>
          <p:cNvSpPr txBox="1"/>
          <p:nvPr/>
        </p:nvSpPr>
        <p:spPr>
          <a:xfrm>
            <a:off x="1611546" y="366222"/>
            <a:ext cx="343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Behavioral Model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D20744-4A2C-4D8F-9387-71EB82D284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6" y="1747584"/>
            <a:ext cx="6698042" cy="428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3E5D6B-36A9-4DEB-BC8E-BE62AAB0597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51848" y="1041970"/>
            <a:ext cx="4786346" cy="23719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3FCE36-2623-457B-BE71-EEA77F71D9A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051848" y="3484879"/>
            <a:ext cx="4868806" cy="25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D25DD9-6202-4CC1-9E76-F21DBF8008AC}"/>
              </a:ext>
            </a:extLst>
          </p:cNvPr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6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7084A-7868-45AC-AC73-DDA5E8E7D8ED}"/>
              </a:ext>
            </a:extLst>
          </p:cNvPr>
          <p:cNvSpPr txBox="1"/>
          <p:nvPr/>
        </p:nvSpPr>
        <p:spPr>
          <a:xfrm>
            <a:off x="1625614" y="95099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갤러리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97F12-E3AE-44F3-BE2B-71168AE5D6C3}"/>
              </a:ext>
            </a:extLst>
          </p:cNvPr>
          <p:cNvSpPr txBox="1"/>
          <p:nvPr/>
        </p:nvSpPr>
        <p:spPr>
          <a:xfrm>
            <a:off x="1611546" y="366222"/>
            <a:ext cx="343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Behavioral Model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C14090-9534-4074-8A35-F61E54B126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81" y="1760367"/>
            <a:ext cx="6867717" cy="430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C589AE-3E4A-4041-BC15-EDC02001564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44758" y="2223030"/>
            <a:ext cx="4293573" cy="22075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722979-0F84-4418-925B-FD5300D5213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568495" y="224600"/>
            <a:ext cx="4032744" cy="19984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6C795E-135E-4334-B183-B3D1D60AD6B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568495" y="4426325"/>
            <a:ext cx="4133105" cy="22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5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D23F6-6416-485B-8FC3-7ADEDEE60DE1}"/>
              </a:ext>
            </a:extLst>
          </p:cNvPr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7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A9371-5CB9-42B7-9A6C-BB139ED79F65}"/>
              </a:ext>
            </a:extLst>
          </p:cNvPr>
          <p:cNvSpPr txBox="1"/>
          <p:nvPr/>
        </p:nvSpPr>
        <p:spPr>
          <a:xfrm>
            <a:off x="1611546" y="366222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계획 및 결과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1B113B1-E348-40F3-8695-D9BD18C8E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21183"/>
              </p:ext>
            </p:extLst>
          </p:nvPr>
        </p:nvGraphicFramePr>
        <p:xfrm>
          <a:off x="1611546" y="950997"/>
          <a:ext cx="8494435" cy="5549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842">
                  <a:extLst>
                    <a:ext uri="{9D8B030D-6E8A-4147-A177-3AD203B41FA5}">
                      <a16:colId xmlns:a16="http://schemas.microsoft.com/office/drawing/2014/main" val="3270393988"/>
                    </a:ext>
                  </a:extLst>
                </a:gridCol>
                <a:gridCol w="1789511">
                  <a:extLst>
                    <a:ext uri="{9D8B030D-6E8A-4147-A177-3AD203B41FA5}">
                      <a16:colId xmlns:a16="http://schemas.microsoft.com/office/drawing/2014/main" val="2403641808"/>
                    </a:ext>
                  </a:extLst>
                </a:gridCol>
                <a:gridCol w="5919082">
                  <a:extLst>
                    <a:ext uri="{9D8B030D-6E8A-4147-A177-3AD203B41FA5}">
                      <a16:colId xmlns:a16="http://schemas.microsoft.com/office/drawing/2014/main" val="1355111077"/>
                    </a:ext>
                  </a:extLst>
                </a:gridCol>
              </a:tblGrid>
              <a:tr h="24204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050" kern="0" dirty="0">
                          <a:effectLst/>
                        </a:rPr>
                        <a:t>번호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984" marR="4098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050" kern="0" dirty="0">
                          <a:effectLst/>
                        </a:rPr>
                        <a:t>이름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984" marR="4098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050" kern="0" dirty="0">
                          <a:effectLst/>
                        </a:rPr>
                        <a:t>테스트 케이스</a:t>
                      </a:r>
                      <a:r>
                        <a:rPr lang="en-US" sz="1050" kern="0" dirty="0">
                          <a:effectLst/>
                        </a:rPr>
                        <a:t> - </a:t>
                      </a:r>
                      <a:r>
                        <a:rPr lang="ko-KR" sz="1050" kern="0" dirty="0">
                          <a:effectLst/>
                        </a:rPr>
                        <a:t>예상 결과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984" marR="40984" marT="0" marB="0"/>
                </a:tc>
                <a:extLst>
                  <a:ext uri="{0D108BD9-81ED-4DB2-BD59-A6C34878D82A}">
                    <a16:rowId xmlns:a16="http://schemas.microsoft.com/office/drawing/2014/main" val="101702353"/>
                  </a:ext>
                </a:extLst>
              </a:tr>
              <a:tr h="459653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effectLst/>
                        </a:rPr>
                        <a:t>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984" marR="4098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ko-KR" sz="1050" kern="0" dirty="0">
                          <a:effectLst/>
                        </a:rPr>
                        <a:t>사진 촬영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984" marR="40984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사진 촬영</a:t>
                      </a:r>
                      <a:r>
                        <a:rPr lang="en-US" sz="1100" kern="0" dirty="0">
                          <a:effectLst/>
                        </a:rPr>
                        <a:t>-</a:t>
                      </a:r>
                      <a:r>
                        <a:rPr lang="ko-KR" sz="1100" kern="0" dirty="0">
                          <a:effectLst/>
                        </a:rPr>
                        <a:t>휴대폰에 저장 후 업로드 화면에서 출력</a:t>
                      </a:r>
                      <a:endParaRPr lang="ko-KR" sz="1100" kern="100" dirty="0">
                        <a:effectLst/>
                      </a:endParaRPr>
                    </a:p>
                  </a:txBody>
                  <a:tcPr marL="40984" marR="40984" marT="0" marB="0"/>
                </a:tc>
                <a:extLst>
                  <a:ext uri="{0D108BD9-81ED-4DB2-BD59-A6C34878D82A}">
                    <a16:rowId xmlns:a16="http://schemas.microsoft.com/office/drawing/2014/main" val="3612517483"/>
                  </a:ext>
                </a:extLst>
              </a:tr>
              <a:tr h="1429356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effectLst/>
                        </a:rPr>
                        <a:t>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984" marR="4098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ko-KR" sz="1050" kern="0" dirty="0">
                          <a:effectLst/>
                        </a:rPr>
                        <a:t>사진 업로드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984" marR="40984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사진 선택 후 업로드</a:t>
                      </a:r>
                      <a:r>
                        <a:rPr lang="en-US" sz="1100" kern="0" dirty="0">
                          <a:effectLst/>
                        </a:rPr>
                        <a:t>-</a:t>
                      </a:r>
                      <a:r>
                        <a:rPr lang="ko-KR" sz="1100" kern="0" dirty="0">
                          <a:effectLst/>
                        </a:rPr>
                        <a:t>서버</a:t>
                      </a:r>
                      <a:r>
                        <a:rPr lang="en-US" sz="1100" kern="0" dirty="0">
                          <a:effectLst/>
                        </a:rPr>
                        <a:t>(</a:t>
                      </a:r>
                      <a:r>
                        <a:rPr lang="ko-KR" sz="1100" kern="0" dirty="0">
                          <a:effectLst/>
                        </a:rPr>
                        <a:t>어플 갤러리</a:t>
                      </a:r>
                      <a:r>
                        <a:rPr lang="en-US" sz="1100" kern="0" dirty="0">
                          <a:effectLst/>
                        </a:rPr>
                        <a:t>)</a:t>
                      </a:r>
                      <a:r>
                        <a:rPr lang="ko-KR" sz="1100" kern="0" dirty="0">
                          <a:effectLst/>
                        </a:rPr>
                        <a:t>에 저장 후 갤러리 화면으로 이동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사진을 선택하지 않고 업로드</a:t>
                      </a:r>
                      <a:r>
                        <a:rPr lang="en-US" sz="1100" kern="0" dirty="0">
                          <a:effectLst/>
                        </a:rPr>
                        <a:t>-</a:t>
                      </a:r>
                      <a:r>
                        <a:rPr lang="ko-KR" sz="1100" kern="0" dirty="0">
                          <a:effectLst/>
                        </a:rPr>
                        <a:t>사진이 선택되지 않았다는 </a:t>
                      </a:r>
                      <a:r>
                        <a:rPr lang="ko-KR" sz="1100" kern="0" dirty="0" err="1">
                          <a:effectLst/>
                        </a:rPr>
                        <a:t>팝업창</a:t>
                      </a:r>
                      <a:r>
                        <a:rPr lang="ko-KR" sz="1100" kern="0" dirty="0">
                          <a:effectLst/>
                        </a:rPr>
                        <a:t> 출력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사진에 대한 정보를 입력하지 않고 업로드</a:t>
                      </a:r>
                      <a:r>
                        <a:rPr lang="en-US" sz="1100" kern="0" dirty="0">
                          <a:effectLst/>
                        </a:rPr>
                        <a:t>-</a:t>
                      </a:r>
                      <a:r>
                        <a:rPr lang="ko-KR" sz="1100" kern="0" dirty="0">
                          <a:effectLst/>
                        </a:rPr>
                        <a:t>입력되지 않는 내용을 담은 </a:t>
                      </a:r>
                      <a:r>
                        <a:rPr lang="ko-KR" sz="1100" kern="0" dirty="0" err="1">
                          <a:effectLst/>
                        </a:rPr>
                        <a:t>팝업창</a:t>
                      </a:r>
                      <a:r>
                        <a:rPr lang="ko-KR" sz="1100" kern="0" dirty="0">
                          <a:effectLst/>
                        </a:rPr>
                        <a:t> 출력</a:t>
                      </a:r>
                      <a:endParaRPr lang="ko-KR" sz="1100" kern="100" dirty="0">
                        <a:effectLst/>
                      </a:endParaRPr>
                    </a:p>
                  </a:txBody>
                  <a:tcPr marL="40984" marR="40984" marT="0" marB="0"/>
                </a:tc>
                <a:extLst>
                  <a:ext uri="{0D108BD9-81ED-4DB2-BD59-A6C34878D82A}">
                    <a16:rowId xmlns:a16="http://schemas.microsoft.com/office/drawing/2014/main" val="3292258360"/>
                  </a:ext>
                </a:extLst>
              </a:tr>
              <a:tr h="1240560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effectLst/>
                        </a:rPr>
                        <a:t>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984" marR="4098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ko-KR" sz="1050" kern="0" dirty="0">
                          <a:effectLst/>
                        </a:rPr>
                        <a:t>사진 다운로드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984" marR="40984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사진 다운로드</a:t>
                      </a:r>
                      <a:r>
                        <a:rPr lang="en-US" sz="1100" kern="0" dirty="0">
                          <a:effectLst/>
                        </a:rPr>
                        <a:t>-</a:t>
                      </a:r>
                      <a:r>
                        <a:rPr lang="ko-KR" sz="1100" kern="0" dirty="0">
                          <a:effectLst/>
                        </a:rPr>
                        <a:t>사진 다운로드가 완료 </a:t>
                      </a:r>
                      <a:r>
                        <a:rPr lang="ko-KR" sz="1100" kern="0" dirty="0" err="1">
                          <a:effectLst/>
                        </a:rPr>
                        <a:t>됬다는</a:t>
                      </a:r>
                      <a:r>
                        <a:rPr lang="ko-KR" sz="1100" kern="0" dirty="0">
                          <a:effectLst/>
                        </a:rPr>
                        <a:t> 팝업창과 함께 휴대폰 갤러리에 다운로드됨</a:t>
                      </a:r>
                      <a:endParaRPr lang="ko-KR" sz="1100" kern="100" dirty="0">
                        <a:effectLst/>
                      </a:endParaRPr>
                    </a:p>
                  </a:txBody>
                  <a:tcPr marL="40984" marR="40984" marT="0" marB="0"/>
                </a:tc>
                <a:extLst>
                  <a:ext uri="{0D108BD9-81ED-4DB2-BD59-A6C34878D82A}">
                    <a16:rowId xmlns:a16="http://schemas.microsoft.com/office/drawing/2014/main" val="3918695926"/>
                  </a:ext>
                </a:extLst>
              </a:tr>
              <a:tr h="899270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effectLst/>
                        </a:rPr>
                        <a:t>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984" marR="4098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ko-KR" sz="1050" kern="0" dirty="0">
                          <a:effectLst/>
                        </a:rPr>
                        <a:t>사진 정보 얻기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984" marR="40984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갤러리에서 사진 클릭</a:t>
                      </a:r>
                      <a:r>
                        <a:rPr lang="en-US" sz="1100" kern="0" dirty="0">
                          <a:effectLst/>
                        </a:rPr>
                        <a:t>-</a:t>
                      </a:r>
                      <a:r>
                        <a:rPr lang="ko-KR" sz="1100" kern="0" dirty="0">
                          <a:effectLst/>
                        </a:rPr>
                        <a:t>사진과 사진태그와 위치정보 출력 </a:t>
                      </a:r>
                      <a:endParaRPr lang="ko-KR" sz="1100" kern="100" dirty="0">
                        <a:effectLst/>
                      </a:endParaRPr>
                    </a:p>
                  </a:txBody>
                  <a:tcPr marL="40984" marR="40984" marT="0" marB="0"/>
                </a:tc>
                <a:extLst>
                  <a:ext uri="{0D108BD9-81ED-4DB2-BD59-A6C34878D82A}">
                    <a16:rowId xmlns:a16="http://schemas.microsoft.com/office/drawing/2014/main" val="3852209407"/>
                  </a:ext>
                </a:extLst>
              </a:tr>
              <a:tr h="127859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effectLst/>
                        </a:rPr>
                        <a:t>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984" marR="4098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ko-KR" sz="1050" kern="0" dirty="0">
                          <a:effectLst/>
                        </a:rPr>
                        <a:t>로그인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984" marR="40984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알맞은 회원 아이디</a:t>
                      </a:r>
                      <a:r>
                        <a:rPr lang="en-US" sz="1100" kern="0" dirty="0">
                          <a:effectLst/>
                        </a:rPr>
                        <a:t>, </a:t>
                      </a:r>
                      <a:r>
                        <a:rPr lang="ko-KR" sz="1100" kern="0" dirty="0">
                          <a:effectLst/>
                        </a:rPr>
                        <a:t>비밀번호 입력 후 로그인 시도</a:t>
                      </a:r>
                      <a:r>
                        <a:rPr lang="en-US" sz="1100" kern="0" dirty="0">
                          <a:effectLst/>
                        </a:rPr>
                        <a:t>-</a:t>
                      </a:r>
                      <a:r>
                        <a:rPr lang="ko-KR" sz="1100" kern="0" dirty="0">
                          <a:effectLst/>
                        </a:rPr>
                        <a:t>메인 </a:t>
                      </a:r>
                      <a:r>
                        <a:rPr lang="ko-KR" sz="1100" kern="0" dirty="0" err="1">
                          <a:effectLst/>
                        </a:rPr>
                        <a:t>엑티비티로</a:t>
                      </a:r>
                      <a:r>
                        <a:rPr lang="ko-KR" sz="1100" kern="0" dirty="0">
                          <a:effectLst/>
                        </a:rPr>
                        <a:t> </a:t>
                      </a:r>
                      <a:r>
                        <a:rPr lang="ko-KR" sz="1100" kern="0" dirty="0" err="1">
                          <a:effectLst/>
                        </a:rPr>
                        <a:t>넘어감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아이디 미 입력 후 로그인 시도</a:t>
                      </a:r>
                      <a:r>
                        <a:rPr lang="en-US" sz="1100" kern="0" dirty="0">
                          <a:effectLst/>
                        </a:rPr>
                        <a:t>-“</a:t>
                      </a:r>
                      <a:r>
                        <a:rPr lang="ko-KR" sz="1100" kern="0" dirty="0">
                          <a:effectLst/>
                        </a:rPr>
                        <a:t>아이디를 입력해주세요</a:t>
                      </a:r>
                      <a:r>
                        <a:rPr lang="en-US" sz="1100" kern="0" dirty="0">
                          <a:effectLst/>
                        </a:rPr>
                        <a:t>”</a:t>
                      </a:r>
                      <a:r>
                        <a:rPr lang="ko-KR" sz="1100" kern="0" dirty="0">
                          <a:effectLst/>
                        </a:rPr>
                        <a:t>와 같은 </a:t>
                      </a:r>
                      <a:r>
                        <a:rPr lang="ko-KR" sz="1100" kern="0" dirty="0" err="1">
                          <a:effectLst/>
                        </a:rPr>
                        <a:t>팝업창</a:t>
                      </a:r>
                      <a:r>
                        <a:rPr lang="ko-KR" sz="1100" kern="0" dirty="0">
                          <a:effectLst/>
                        </a:rPr>
                        <a:t> 출력 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비밀번호 미 입력 후 로그인 시도</a:t>
                      </a:r>
                      <a:r>
                        <a:rPr lang="en-US" sz="1100" kern="0" dirty="0">
                          <a:effectLst/>
                        </a:rPr>
                        <a:t>-“</a:t>
                      </a:r>
                      <a:r>
                        <a:rPr lang="ko-KR" sz="1100" kern="0" dirty="0">
                          <a:effectLst/>
                        </a:rPr>
                        <a:t>비밀번호를 입력해주세요</a:t>
                      </a:r>
                      <a:r>
                        <a:rPr lang="en-US" sz="1100" kern="0" dirty="0">
                          <a:effectLst/>
                        </a:rPr>
                        <a:t>”</a:t>
                      </a:r>
                      <a:r>
                        <a:rPr lang="ko-KR" sz="1100" kern="0" dirty="0">
                          <a:effectLst/>
                        </a:rPr>
                        <a:t>와 같은 </a:t>
                      </a:r>
                      <a:r>
                        <a:rPr lang="ko-KR" sz="1100" kern="0" dirty="0" err="1">
                          <a:effectLst/>
                        </a:rPr>
                        <a:t>팝업창</a:t>
                      </a:r>
                      <a:r>
                        <a:rPr lang="ko-KR" sz="1100" kern="0" dirty="0">
                          <a:effectLst/>
                        </a:rPr>
                        <a:t> 출력 </a:t>
                      </a:r>
                      <a:endParaRPr lang="ko-KR" sz="1100" kern="100" dirty="0">
                        <a:effectLst/>
                      </a:endParaRPr>
                    </a:p>
                    <a:p>
                      <a:pPr marL="135255" indent="-135255"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인터넷이 불안정한 상태에서 로그인 시도</a:t>
                      </a:r>
                      <a:r>
                        <a:rPr lang="en-US" sz="1100" kern="0" dirty="0">
                          <a:effectLst/>
                        </a:rPr>
                        <a:t>-</a:t>
                      </a:r>
                      <a:r>
                        <a:rPr lang="ko-KR" sz="1100" kern="0" dirty="0">
                          <a:effectLst/>
                        </a:rPr>
                        <a:t>로그인에 실패했다는 </a:t>
                      </a:r>
                      <a:r>
                        <a:rPr lang="ko-KR" sz="1100" kern="0" dirty="0" err="1">
                          <a:effectLst/>
                        </a:rPr>
                        <a:t>팝업창</a:t>
                      </a:r>
                      <a:r>
                        <a:rPr lang="ko-KR" sz="1100" kern="0" dirty="0">
                          <a:effectLst/>
                        </a:rPr>
                        <a:t> 출력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0984" marR="40984" marT="0" marB="0"/>
                </a:tc>
                <a:extLst>
                  <a:ext uri="{0D108BD9-81ED-4DB2-BD59-A6C34878D82A}">
                    <a16:rowId xmlns:a16="http://schemas.microsoft.com/office/drawing/2014/main" val="178132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00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D23F6-6416-485B-8FC3-7ADEDEE60DE1}"/>
              </a:ext>
            </a:extLst>
          </p:cNvPr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7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A9371-5CB9-42B7-9A6C-BB139ED79F65}"/>
              </a:ext>
            </a:extLst>
          </p:cNvPr>
          <p:cNvSpPr txBox="1"/>
          <p:nvPr/>
        </p:nvSpPr>
        <p:spPr>
          <a:xfrm>
            <a:off x="1611546" y="366222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계획 및 결과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D0AC5D8-2770-408A-BF8D-90C098626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31652"/>
              </p:ext>
            </p:extLst>
          </p:nvPr>
        </p:nvGraphicFramePr>
        <p:xfrm>
          <a:off x="1132346" y="950997"/>
          <a:ext cx="10386864" cy="5540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741">
                  <a:extLst>
                    <a:ext uri="{9D8B030D-6E8A-4147-A177-3AD203B41FA5}">
                      <a16:colId xmlns:a16="http://schemas.microsoft.com/office/drawing/2014/main" val="985771992"/>
                    </a:ext>
                  </a:extLst>
                </a:gridCol>
                <a:gridCol w="1700474">
                  <a:extLst>
                    <a:ext uri="{9D8B030D-6E8A-4147-A177-3AD203B41FA5}">
                      <a16:colId xmlns:a16="http://schemas.microsoft.com/office/drawing/2014/main" val="3563049381"/>
                    </a:ext>
                  </a:extLst>
                </a:gridCol>
                <a:gridCol w="7939649">
                  <a:extLst>
                    <a:ext uri="{9D8B030D-6E8A-4147-A177-3AD203B41FA5}">
                      <a16:colId xmlns:a16="http://schemas.microsoft.com/office/drawing/2014/main" val="2482359755"/>
                    </a:ext>
                  </a:extLst>
                </a:gridCol>
              </a:tblGrid>
              <a:tr h="1893792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0" dirty="0">
                          <a:solidFill>
                            <a:schemeClr val="tx1"/>
                          </a:solidFill>
                          <a:effectLst/>
                        </a:rPr>
                        <a:t>회원가입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</a:rPr>
                        <a:t>id, 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비밀번호</a:t>
                      </a: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확인용 비밀번호</a:t>
                      </a: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이름</a:t>
                      </a: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</a:rPr>
                        <a:t>, email, 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휴대전화 번호를 입력한 후 회원가입</a:t>
                      </a: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회원 계정 발급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이미 존재하는 아이디를 입력 후 회원가입 시도</a:t>
                      </a: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</a:rPr>
                        <a:t>-“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이미 사용중인 아이디입니다</a:t>
                      </a: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와 같은 </a:t>
                      </a:r>
                      <a:r>
                        <a:rPr lang="ko-KR" sz="1100" b="0" kern="0" dirty="0" err="1">
                          <a:solidFill>
                            <a:schemeClr val="tx1"/>
                          </a:solidFill>
                          <a:effectLst/>
                        </a:rPr>
                        <a:t>팝업창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 출력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올바르지 않는 아이디 양식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(3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자 이상 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자 이하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영어와 숫자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 후 회원가입 시도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글자 수가 이상한 경우 “아이디는 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자 이상 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자 이하 로 입력해주세요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”와 같은 팝업창이 영어와 숫자가 아닌 다른 문자가 있는 경우 “아이디는 영어와 숫자로만 구성되어야 합니다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”와 같은 </a:t>
                      </a:r>
                      <a:r>
                        <a:rPr lang="ko-KR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팝업창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출력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비밀번호와 확인용 비밀번호가 일치하지 않는 상태에서 회원가입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-“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비밀번호가 일치하지 않습니다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와 같은 </a:t>
                      </a:r>
                      <a:r>
                        <a:rPr lang="ko-KR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팝업창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출력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필수정보 미 입력 후 회원가입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미 입력된 정보 밑에 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필수 정보입니다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와 같은 경고문 출력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32915" marR="32915" marT="0" marB="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27152"/>
                  </a:ext>
                </a:extLst>
              </a:tr>
              <a:tr h="1486652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7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0" dirty="0">
                          <a:effectLst/>
                        </a:rPr>
                        <a:t>아이디 찾기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74420" algn="l"/>
                        </a:tabLst>
                      </a:pPr>
                      <a:r>
                        <a:rPr lang="ko-KR" sz="1100" kern="0" dirty="0">
                          <a:effectLst/>
                        </a:rPr>
                        <a:t>사용자가 이름과</a:t>
                      </a:r>
                      <a:r>
                        <a:rPr lang="en-US" sz="1100" kern="0" dirty="0">
                          <a:effectLst/>
                        </a:rPr>
                        <a:t> email</a:t>
                      </a:r>
                      <a:r>
                        <a:rPr lang="ko-KR" sz="1100" kern="0" dirty="0">
                          <a:effectLst/>
                        </a:rPr>
                        <a:t>을 입력 후 아이디 찾기 시도</a:t>
                      </a:r>
                      <a:r>
                        <a:rPr lang="en-US" sz="1100" kern="0" dirty="0">
                          <a:effectLst/>
                        </a:rPr>
                        <a:t>-</a:t>
                      </a:r>
                      <a:r>
                        <a:rPr lang="ko-KR" sz="1100" kern="0" dirty="0">
                          <a:effectLst/>
                        </a:rPr>
                        <a:t>아이디 출력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  <a:tabLst>
                          <a:tab pos="1074420" algn="l"/>
                        </a:tabLst>
                      </a:pPr>
                      <a:r>
                        <a:rPr lang="ko-KR" sz="1100" kern="0" dirty="0">
                          <a:effectLst/>
                        </a:rPr>
                        <a:t>이름 미 입력 후 아이디 찾기 시도</a:t>
                      </a:r>
                      <a:r>
                        <a:rPr lang="en-US" sz="1100" kern="0" dirty="0">
                          <a:effectLst/>
                        </a:rPr>
                        <a:t>-“</a:t>
                      </a:r>
                      <a:r>
                        <a:rPr lang="ko-KR" sz="1100" kern="0" dirty="0">
                          <a:effectLst/>
                        </a:rPr>
                        <a:t>이름을 입력 해주세요</a:t>
                      </a:r>
                      <a:r>
                        <a:rPr lang="en-US" sz="1100" kern="0" dirty="0">
                          <a:effectLst/>
                        </a:rPr>
                        <a:t>”</a:t>
                      </a:r>
                      <a:r>
                        <a:rPr lang="ko-KR" sz="1100" kern="0" dirty="0">
                          <a:effectLst/>
                        </a:rPr>
                        <a:t>와 같은 </a:t>
                      </a:r>
                      <a:r>
                        <a:rPr lang="ko-KR" sz="1100" kern="0" dirty="0" err="1">
                          <a:effectLst/>
                        </a:rPr>
                        <a:t>팝업창</a:t>
                      </a:r>
                      <a:r>
                        <a:rPr lang="ko-KR" sz="1100" kern="0" dirty="0">
                          <a:effectLst/>
                        </a:rPr>
                        <a:t> 출력 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  <a:tabLst>
                          <a:tab pos="1074420" algn="l"/>
                        </a:tabLst>
                      </a:pPr>
                      <a:r>
                        <a:rPr lang="en-US" sz="1100" kern="0" dirty="0">
                          <a:effectLst/>
                        </a:rPr>
                        <a:t>email </a:t>
                      </a:r>
                      <a:r>
                        <a:rPr lang="ko-KR" sz="1100" kern="0" dirty="0">
                          <a:effectLst/>
                        </a:rPr>
                        <a:t>미 입력 후 아이디 찾기 시도</a:t>
                      </a:r>
                      <a:r>
                        <a:rPr lang="en-US" sz="1100" kern="0" dirty="0">
                          <a:effectLst/>
                        </a:rPr>
                        <a:t>-“</a:t>
                      </a:r>
                      <a:r>
                        <a:rPr lang="ko-KR" sz="1100" kern="0" dirty="0">
                          <a:effectLst/>
                        </a:rPr>
                        <a:t>이메일을 입력 해주세요</a:t>
                      </a:r>
                      <a:r>
                        <a:rPr lang="en-US" sz="1100" kern="0" dirty="0">
                          <a:effectLst/>
                        </a:rPr>
                        <a:t>”</a:t>
                      </a:r>
                      <a:r>
                        <a:rPr lang="ko-KR" sz="1100" kern="0" dirty="0">
                          <a:effectLst/>
                        </a:rPr>
                        <a:t>와 같은 </a:t>
                      </a:r>
                      <a:r>
                        <a:rPr lang="ko-KR" sz="1100" kern="0" dirty="0" err="1">
                          <a:effectLst/>
                        </a:rPr>
                        <a:t>팝업창</a:t>
                      </a:r>
                      <a:r>
                        <a:rPr lang="ko-KR" sz="1100" kern="0" dirty="0">
                          <a:effectLst/>
                        </a:rPr>
                        <a:t> 출력 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  <a:tabLst>
                          <a:tab pos="1074420" algn="l"/>
                        </a:tabLst>
                      </a:pPr>
                      <a:r>
                        <a:rPr lang="ko-KR" sz="1100" kern="0" dirty="0">
                          <a:effectLst/>
                        </a:rPr>
                        <a:t>올바르지 않는 계정 정보 입력 후 아이디 찾기 시도</a:t>
                      </a:r>
                      <a:r>
                        <a:rPr lang="en-US" sz="1100" kern="0" dirty="0">
                          <a:effectLst/>
                        </a:rPr>
                        <a:t>-“</a:t>
                      </a:r>
                      <a:r>
                        <a:rPr lang="ko-KR" sz="1100" kern="0" dirty="0">
                          <a:effectLst/>
                        </a:rPr>
                        <a:t>아이디를 찾지 못했습니다</a:t>
                      </a:r>
                      <a:r>
                        <a:rPr lang="en-US" sz="1100" kern="0" dirty="0">
                          <a:effectLst/>
                        </a:rPr>
                        <a:t>”</a:t>
                      </a:r>
                      <a:r>
                        <a:rPr lang="ko-KR" sz="1100" kern="0" dirty="0">
                          <a:effectLst/>
                        </a:rPr>
                        <a:t>와 같은 </a:t>
                      </a:r>
                      <a:r>
                        <a:rPr lang="ko-KR" sz="1100" kern="0" dirty="0" err="1">
                          <a:effectLst/>
                        </a:rPr>
                        <a:t>팝업창</a:t>
                      </a:r>
                      <a:r>
                        <a:rPr lang="ko-KR" sz="1100" kern="0" dirty="0">
                          <a:effectLst/>
                        </a:rPr>
                        <a:t> 출력 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  <a:tabLst>
                          <a:tab pos="1074420" algn="l"/>
                        </a:tabLst>
                      </a:pPr>
                      <a:r>
                        <a:rPr lang="ko-KR" sz="1100" kern="0" dirty="0">
                          <a:effectLst/>
                        </a:rPr>
                        <a:t>인터넷이 불안정한 상태에서 아이디 찾기 시도</a:t>
                      </a:r>
                      <a:r>
                        <a:rPr lang="en-US" sz="1100" kern="0" dirty="0">
                          <a:effectLst/>
                        </a:rPr>
                        <a:t>-“</a:t>
                      </a:r>
                      <a:r>
                        <a:rPr lang="ko-KR" sz="1100" kern="0" dirty="0">
                          <a:effectLst/>
                        </a:rPr>
                        <a:t>아이디를 찾지 못했습니다</a:t>
                      </a:r>
                      <a:r>
                        <a:rPr lang="en-US" sz="1100" kern="0" dirty="0">
                          <a:effectLst/>
                        </a:rPr>
                        <a:t>”</a:t>
                      </a:r>
                      <a:r>
                        <a:rPr lang="ko-KR" sz="1100" kern="0" dirty="0">
                          <a:effectLst/>
                        </a:rPr>
                        <a:t>와 같은 </a:t>
                      </a:r>
                      <a:r>
                        <a:rPr lang="ko-KR" sz="1100" kern="0" dirty="0" err="1">
                          <a:effectLst/>
                        </a:rPr>
                        <a:t>팝업창</a:t>
                      </a:r>
                      <a:r>
                        <a:rPr lang="ko-KR" sz="1100" kern="0" dirty="0">
                          <a:effectLst/>
                        </a:rPr>
                        <a:t> 출력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extLst>
                  <a:ext uri="{0D108BD9-81ED-4DB2-BD59-A6C34878D82A}">
                    <a16:rowId xmlns:a16="http://schemas.microsoft.com/office/drawing/2014/main" val="3845868500"/>
                  </a:ext>
                </a:extLst>
              </a:tr>
              <a:tr h="2160337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0" dirty="0">
                          <a:effectLst/>
                        </a:rPr>
                        <a:t>비밀번호 찾기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Id, </a:t>
                      </a:r>
                      <a:r>
                        <a:rPr lang="ko-KR" sz="1100" kern="0" dirty="0">
                          <a:effectLst/>
                        </a:rPr>
                        <a:t>이름</a:t>
                      </a:r>
                      <a:r>
                        <a:rPr lang="en-US" sz="1100" kern="0" dirty="0">
                          <a:effectLst/>
                        </a:rPr>
                        <a:t>, email</a:t>
                      </a:r>
                      <a:r>
                        <a:rPr lang="ko-KR" sz="1100" kern="0" dirty="0">
                          <a:effectLst/>
                        </a:rPr>
                        <a:t>을 입력하고 해당</a:t>
                      </a:r>
                      <a:r>
                        <a:rPr lang="en-US" sz="1100" kern="0" dirty="0">
                          <a:effectLst/>
                        </a:rPr>
                        <a:t> email</a:t>
                      </a:r>
                      <a:r>
                        <a:rPr lang="ko-KR" sz="1100" kern="0" dirty="0">
                          <a:effectLst/>
                        </a:rPr>
                        <a:t>에서 인증번호까지 확인 한 후 비밀번호 찾기 시도</a:t>
                      </a:r>
                      <a:r>
                        <a:rPr lang="en-US" sz="1100" kern="0" dirty="0">
                          <a:effectLst/>
                        </a:rPr>
                        <a:t>-</a:t>
                      </a:r>
                      <a:r>
                        <a:rPr lang="ko-KR" sz="1100" kern="0" dirty="0">
                          <a:effectLst/>
                        </a:rPr>
                        <a:t>임시 비밀번호 발급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아이디 미 입력 후 인증번호 발급 시도</a:t>
                      </a:r>
                      <a:r>
                        <a:rPr lang="en-US" sz="1100" kern="0" dirty="0">
                          <a:effectLst/>
                        </a:rPr>
                        <a:t>-“</a:t>
                      </a:r>
                      <a:r>
                        <a:rPr lang="ko-KR" sz="1100" kern="0" dirty="0">
                          <a:effectLst/>
                        </a:rPr>
                        <a:t>아이디를 입력해주세요</a:t>
                      </a:r>
                      <a:r>
                        <a:rPr lang="en-US" sz="1100" kern="0" dirty="0">
                          <a:effectLst/>
                        </a:rPr>
                        <a:t>”</a:t>
                      </a:r>
                      <a:r>
                        <a:rPr lang="ko-KR" sz="1100" kern="0" dirty="0">
                          <a:effectLst/>
                        </a:rPr>
                        <a:t>와 같은 </a:t>
                      </a:r>
                      <a:r>
                        <a:rPr lang="ko-KR" sz="1100" kern="0" dirty="0" err="1">
                          <a:effectLst/>
                        </a:rPr>
                        <a:t>팝업창</a:t>
                      </a:r>
                      <a:r>
                        <a:rPr lang="ko-KR" sz="1100" kern="0" dirty="0">
                          <a:effectLst/>
                        </a:rPr>
                        <a:t> 출력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이름 미 입력 후 인증번호 발급 시도</a:t>
                      </a:r>
                      <a:r>
                        <a:rPr lang="en-US" sz="1100" kern="0" dirty="0">
                          <a:effectLst/>
                        </a:rPr>
                        <a:t>-“</a:t>
                      </a:r>
                      <a:r>
                        <a:rPr lang="ko-KR" sz="1100" kern="0" dirty="0">
                          <a:effectLst/>
                        </a:rPr>
                        <a:t>이름을 입력해주세요</a:t>
                      </a:r>
                      <a:r>
                        <a:rPr lang="en-US" sz="1100" kern="0" dirty="0">
                          <a:effectLst/>
                        </a:rPr>
                        <a:t>”</a:t>
                      </a:r>
                      <a:r>
                        <a:rPr lang="ko-KR" sz="1100" kern="0" dirty="0">
                          <a:effectLst/>
                        </a:rPr>
                        <a:t>와 같은 </a:t>
                      </a:r>
                      <a:r>
                        <a:rPr lang="ko-KR" sz="1100" kern="0" dirty="0" err="1">
                          <a:effectLst/>
                        </a:rPr>
                        <a:t>팝업창</a:t>
                      </a:r>
                      <a:r>
                        <a:rPr lang="ko-KR" sz="1100" kern="0" dirty="0">
                          <a:effectLst/>
                        </a:rPr>
                        <a:t> 출력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email </a:t>
                      </a:r>
                      <a:r>
                        <a:rPr lang="ko-KR" sz="1100" kern="0" dirty="0">
                          <a:effectLst/>
                        </a:rPr>
                        <a:t>미 입력 후 인증번호 발급 시도</a:t>
                      </a:r>
                      <a:r>
                        <a:rPr lang="en-US" sz="1100" kern="0" dirty="0">
                          <a:effectLst/>
                        </a:rPr>
                        <a:t>-“</a:t>
                      </a:r>
                      <a:r>
                        <a:rPr lang="ko-KR" sz="1100" kern="0" dirty="0">
                          <a:effectLst/>
                        </a:rPr>
                        <a:t>이메일을 입력해주세요</a:t>
                      </a:r>
                      <a:r>
                        <a:rPr lang="en-US" sz="1100" kern="0" dirty="0">
                          <a:effectLst/>
                        </a:rPr>
                        <a:t>”</a:t>
                      </a:r>
                      <a:r>
                        <a:rPr lang="ko-KR" sz="1100" kern="0" dirty="0">
                          <a:effectLst/>
                        </a:rPr>
                        <a:t>와 같은 </a:t>
                      </a:r>
                      <a:r>
                        <a:rPr lang="ko-KR" sz="1100" kern="0" dirty="0" err="1">
                          <a:effectLst/>
                        </a:rPr>
                        <a:t>팝업창</a:t>
                      </a:r>
                      <a:r>
                        <a:rPr lang="ko-KR" sz="1100" kern="0" dirty="0">
                          <a:effectLst/>
                        </a:rPr>
                        <a:t> 출력 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올바르지 않는 계정 정보 입력 후 인증번호 발급 시도</a:t>
                      </a:r>
                      <a:r>
                        <a:rPr lang="en-US" sz="1100" kern="0" dirty="0">
                          <a:effectLst/>
                        </a:rPr>
                        <a:t>-“</a:t>
                      </a:r>
                      <a:r>
                        <a:rPr lang="ko-KR" sz="1100" kern="0" dirty="0">
                          <a:effectLst/>
                        </a:rPr>
                        <a:t>계정이 올바르지 않습니다</a:t>
                      </a:r>
                      <a:r>
                        <a:rPr lang="en-US" sz="1100" kern="0" dirty="0">
                          <a:effectLst/>
                        </a:rPr>
                        <a:t>”</a:t>
                      </a:r>
                      <a:r>
                        <a:rPr lang="ko-KR" sz="1100" kern="0" dirty="0">
                          <a:effectLst/>
                        </a:rPr>
                        <a:t>와 같은 </a:t>
                      </a:r>
                      <a:r>
                        <a:rPr lang="ko-KR" sz="1100" kern="0" dirty="0" err="1">
                          <a:effectLst/>
                        </a:rPr>
                        <a:t>팝업창</a:t>
                      </a:r>
                      <a:r>
                        <a:rPr lang="ko-KR" sz="1100" kern="0" dirty="0">
                          <a:effectLst/>
                        </a:rPr>
                        <a:t> 출력 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  <a:tabLst>
                          <a:tab pos="1074420" algn="l"/>
                        </a:tabLst>
                      </a:pPr>
                      <a:r>
                        <a:rPr lang="ko-KR" sz="1100" kern="0" dirty="0">
                          <a:effectLst/>
                        </a:rPr>
                        <a:t>올바르지 않는 인증번호 입력 후 비밀번호 발급 시도</a:t>
                      </a:r>
                      <a:r>
                        <a:rPr lang="en-US" sz="1100" kern="0" dirty="0">
                          <a:effectLst/>
                        </a:rPr>
                        <a:t>-“</a:t>
                      </a:r>
                      <a:r>
                        <a:rPr lang="ko-KR" sz="1100" kern="0" dirty="0">
                          <a:effectLst/>
                        </a:rPr>
                        <a:t>인증번호가 올바르지 않습니다</a:t>
                      </a:r>
                      <a:r>
                        <a:rPr lang="en-US" sz="1100" kern="0" dirty="0">
                          <a:effectLst/>
                        </a:rPr>
                        <a:t>”</a:t>
                      </a:r>
                      <a:r>
                        <a:rPr lang="ko-KR" sz="1100" kern="0" dirty="0">
                          <a:effectLst/>
                        </a:rPr>
                        <a:t>와 같은 </a:t>
                      </a:r>
                      <a:r>
                        <a:rPr lang="ko-KR" sz="1100" kern="0" dirty="0" err="1">
                          <a:effectLst/>
                        </a:rPr>
                        <a:t>팝업창</a:t>
                      </a:r>
                      <a:r>
                        <a:rPr lang="ko-KR" sz="1100" kern="0" dirty="0">
                          <a:effectLst/>
                        </a:rPr>
                        <a:t> 출력 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인터넷이 불안정한 상태에서 비밀번호 찾기 시도</a:t>
                      </a:r>
                      <a:r>
                        <a:rPr lang="en-US" sz="1100" kern="0" dirty="0">
                          <a:effectLst/>
                        </a:rPr>
                        <a:t>-“</a:t>
                      </a:r>
                      <a:r>
                        <a:rPr lang="ko-KR" sz="1100" kern="0" dirty="0">
                          <a:effectLst/>
                        </a:rPr>
                        <a:t>비밀번호를 찾지 못했습니다</a:t>
                      </a:r>
                      <a:r>
                        <a:rPr lang="en-US" sz="1100" kern="0" dirty="0">
                          <a:effectLst/>
                        </a:rPr>
                        <a:t>”</a:t>
                      </a:r>
                      <a:r>
                        <a:rPr lang="ko-KR" sz="1100" kern="0" dirty="0">
                          <a:effectLst/>
                        </a:rPr>
                        <a:t>와 같은 </a:t>
                      </a:r>
                      <a:r>
                        <a:rPr lang="ko-KR" sz="1100" kern="0" dirty="0" err="1">
                          <a:effectLst/>
                        </a:rPr>
                        <a:t>팝업창</a:t>
                      </a:r>
                      <a:r>
                        <a:rPr lang="ko-KR" sz="1100" kern="0" dirty="0">
                          <a:effectLst/>
                        </a:rPr>
                        <a:t> 출력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extLst>
                  <a:ext uri="{0D108BD9-81ED-4DB2-BD59-A6C34878D82A}">
                    <a16:rowId xmlns:a16="http://schemas.microsoft.com/office/drawing/2014/main" val="25663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12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D23F6-6416-485B-8FC3-7ADEDEE60DE1}"/>
              </a:ext>
            </a:extLst>
          </p:cNvPr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7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A9371-5CB9-42B7-9A6C-BB139ED79F65}"/>
              </a:ext>
            </a:extLst>
          </p:cNvPr>
          <p:cNvSpPr txBox="1"/>
          <p:nvPr/>
        </p:nvSpPr>
        <p:spPr>
          <a:xfrm>
            <a:off x="1611546" y="366222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계획 및 결과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063D4B9-5754-47BF-A53B-69A180EDD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43824"/>
              </p:ext>
            </p:extLst>
          </p:nvPr>
        </p:nvGraphicFramePr>
        <p:xfrm>
          <a:off x="1195875" y="1098339"/>
          <a:ext cx="10557387" cy="5313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6690">
                  <a:extLst>
                    <a:ext uri="{9D8B030D-6E8A-4147-A177-3AD203B41FA5}">
                      <a16:colId xmlns:a16="http://schemas.microsoft.com/office/drawing/2014/main" val="3319108436"/>
                    </a:ext>
                  </a:extLst>
                </a:gridCol>
                <a:gridCol w="2224111">
                  <a:extLst>
                    <a:ext uri="{9D8B030D-6E8A-4147-A177-3AD203B41FA5}">
                      <a16:colId xmlns:a16="http://schemas.microsoft.com/office/drawing/2014/main" val="2865417815"/>
                    </a:ext>
                  </a:extLst>
                </a:gridCol>
                <a:gridCol w="7356586">
                  <a:extLst>
                    <a:ext uri="{9D8B030D-6E8A-4147-A177-3AD203B41FA5}">
                      <a16:colId xmlns:a16="http://schemas.microsoft.com/office/drawing/2014/main" val="926291522"/>
                    </a:ext>
                  </a:extLst>
                </a:gridCol>
              </a:tblGrid>
              <a:tr h="3051696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9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0" dirty="0">
                          <a:solidFill>
                            <a:schemeClr val="tx1"/>
                          </a:solidFill>
                          <a:effectLst/>
                        </a:rPr>
                        <a:t>계정 설정 도우미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538" marR="39538"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보호자 계정</a:t>
                      </a: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</a:rPr>
                        <a:t> id 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입력 후 새로운 보호자 계정 만들기 시도</a:t>
                      </a: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보호자 계정 생성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연동할 보호자 계정</a:t>
                      </a: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</a:rPr>
                        <a:t> id 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입력 후 보호자 계정 연동 신청</a:t>
                      </a: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보호자 계정에 연동 신청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새로운 보호자 계정 만들 때 중복된 보호자 계정으로 시도</a:t>
                      </a: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</a:rPr>
                        <a:t>-“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이미 사용중인 </a:t>
                      </a:r>
                      <a:r>
                        <a:rPr lang="ko-KR" sz="1100" b="0" kern="0" dirty="0" err="1">
                          <a:solidFill>
                            <a:schemeClr val="tx1"/>
                          </a:solidFill>
                          <a:effectLst/>
                        </a:rPr>
                        <a:t>아이딥니다</a:t>
                      </a: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와 같은 </a:t>
                      </a:r>
                      <a:r>
                        <a:rPr lang="ko-KR" sz="1100" b="0" kern="0" dirty="0" err="1">
                          <a:solidFill>
                            <a:schemeClr val="tx1"/>
                          </a:solidFill>
                          <a:effectLst/>
                        </a:rPr>
                        <a:t>팝업창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 출력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60000"/>
                        </a:lnSpc>
                      </a:pP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올바르지 않는 아이디 양식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자 이상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12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자 이하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영어와 숫자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 후 보호자 계정 만들기 시도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글자 수가 이상한 경우 “아이디는 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자 이상 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자 이하 로 입력해주세요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”와 같은 팝업창이 영어와 숫자가 아닌 다른 문자가 있는 경우 “아이디는 영어와 숫자로만 구성되어야 합니다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”와 같은 </a:t>
                      </a:r>
                      <a:r>
                        <a:rPr lang="ko-KR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팝업창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출력</a:t>
                      </a:r>
                    </a:p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새로운 보호자 계정 만들 때 중복된 보호자 계정으로 시도</a:t>
                      </a: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</a:rPr>
                        <a:t>-“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이미 사용중인 </a:t>
                      </a:r>
                      <a:r>
                        <a:rPr lang="ko-KR" sz="1100" b="0" kern="0" dirty="0" err="1">
                          <a:solidFill>
                            <a:schemeClr val="tx1"/>
                          </a:solidFill>
                          <a:effectLst/>
                        </a:rPr>
                        <a:t>아이딥니다</a:t>
                      </a: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와 같은 </a:t>
                      </a:r>
                      <a:r>
                        <a:rPr lang="ko-KR" sz="1100" b="0" kern="0" dirty="0" err="1">
                          <a:solidFill>
                            <a:schemeClr val="tx1"/>
                          </a:solidFill>
                          <a:effectLst/>
                        </a:rPr>
                        <a:t>팝업창</a:t>
                      </a:r>
                      <a:r>
                        <a:rPr lang="ko-KR" sz="1100" b="0" kern="0" dirty="0">
                          <a:solidFill>
                            <a:schemeClr val="tx1"/>
                          </a:solidFill>
                          <a:effectLst/>
                        </a:rPr>
                        <a:t> 출력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60000"/>
                        </a:lnSpc>
                      </a:pP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올바르지 않는 아이디 양식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자 이상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12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자 이하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영어와 숫자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 후 보호자 연동 시도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글자 수가 이상한 경우 “아이디는 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자 이상 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자 이하 로 입력해주세요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”와 같은 팝업창이 영어와 숫자가 아닌 다른 문자가 있는 경우 “아이디는 영어와 숫자로만 구성되어야 합니다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”와 같은 </a:t>
                      </a:r>
                      <a:r>
                        <a:rPr lang="ko-KR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팝업창</a:t>
                      </a:r>
                      <a:r>
                        <a:rPr 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출력</a:t>
                      </a:r>
                    </a:p>
                  </a:txBody>
                  <a:tcPr marL="39538" marR="39538" marT="0" marB="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76679"/>
                  </a:ext>
                </a:extLst>
              </a:tr>
              <a:tr h="782896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0" dirty="0">
                          <a:effectLst/>
                        </a:rPr>
                        <a:t>그룹 관리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보호자 메인 </a:t>
                      </a:r>
                      <a:r>
                        <a:rPr lang="ko-KR" sz="1100" kern="0" dirty="0" err="1">
                          <a:effectLst/>
                        </a:rPr>
                        <a:t>엑티비티에서</a:t>
                      </a:r>
                      <a:r>
                        <a:rPr lang="ko-KR" sz="1100" kern="0" dirty="0">
                          <a:effectLst/>
                        </a:rPr>
                        <a:t> 그룹 관리 시작</a:t>
                      </a:r>
                      <a:r>
                        <a:rPr lang="en-US" sz="1100" kern="0" dirty="0">
                          <a:effectLst/>
                        </a:rPr>
                        <a:t>-</a:t>
                      </a:r>
                      <a:r>
                        <a:rPr lang="ko-KR" sz="1100" kern="0" dirty="0">
                          <a:effectLst/>
                        </a:rPr>
                        <a:t>피보호자 계정 관리 및 신청 받은 피보호자 목록 관리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이미 피보호자 존재하는 경우 </a:t>
                      </a:r>
                      <a:r>
                        <a:rPr lang="ko-KR" sz="1100" kern="0" dirty="0" err="1">
                          <a:effectLst/>
                        </a:rPr>
                        <a:t>신청받은</a:t>
                      </a:r>
                      <a:r>
                        <a:rPr lang="ko-KR" sz="1100" kern="0" dirty="0">
                          <a:effectLst/>
                        </a:rPr>
                        <a:t> 목록에서 피보호자 계정 등록</a:t>
                      </a:r>
                      <a:r>
                        <a:rPr lang="en-US" sz="1100" kern="0" dirty="0">
                          <a:effectLst/>
                        </a:rPr>
                        <a:t>-“</a:t>
                      </a:r>
                      <a:r>
                        <a:rPr lang="ko-KR" sz="1100" kern="0" dirty="0">
                          <a:effectLst/>
                        </a:rPr>
                        <a:t>피보호자 계정이 이미 존재합니다</a:t>
                      </a:r>
                      <a:r>
                        <a:rPr lang="en-US" sz="1100" kern="0" dirty="0">
                          <a:effectLst/>
                        </a:rPr>
                        <a:t>”</a:t>
                      </a:r>
                      <a:r>
                        <a:rPr lang="ko-KR" sz="1100" kern="0" dirty="0">
                          <a:effectLst/>
                        </a:rPr>
                        <a:t>와 같은 </a:t>
                      </a:r>
                      <a:r>
                        <a:rPr lang="ko-KR" sz="1100" kern="0" dirty="0" err="1">
                          <a:effectLst/>
                        </a:rPr>
                        <a:t>팝업창</a:t>
                      </a:r>
                      <a:r>
                        <a:rPr lang="ko-KR" sz="1100" kern="0" dirty="0">
                          <a:effectLst/>
                        </a:rPr>
                        <a:t> 출력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538" marR="39538" marT="0" marB="0"/>
                </a:tc>
                <a:extLst>
                  <a:ext uri="{0D108BD9-81ED-4DB2-BD59-A6C34878D82A}">
                    <a16:rowId xmlns:a16="http://schemas.microsoft.com/office/drawing/2014/main" val="2763566429"/>
                  </a:ext>
                </a:extLst>
              </a:tr>
              <a:tr h="902583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11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0" dirty="0">
                          <a:effectLst/>
                        </a:rPr>
                        <a:t>스케줄 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스케줄 조회 요청</a:t>
                      </a:r>
                      <a:r>
                        <a:rPr lang="en-US" sz="1100" kern="0" dirty="0">
                          <a:effectLst/>
                        </a:rPr>
                        <a:t>-</a:t>
                      </a:r>
                      <a:r>
                        <a:rPr lang="ko-KR" sz="1100" kern="0" dirty="0">
                          <a:effectLst/>
                        </a:rPr>
                        <a:t>스케줄 정보 출력</a:t>
                      </a: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538" marR="39538" marT="0" marB="0"/>
                </a:tc>
                <a:extLst>
                  <a:ext uri="{0D108BD9-81ED-4DB2-BD59-A6C34878D82A}">
                    <a16:rowId xmlns:a16="http://schemas.microsoft.com/office/drawing/2014/main" val="3667997125"/>
                  </a:ext>
                </a:extLst>
              </a:tr>
              <a:tr h="57643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0" dirty="0">
                          <a:effectLst/>
                        </a:rPr>
                        <a:t>스케줄 관리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사용자가 스케줄을 관리</a:t>
                      </a:r>
                      <a:r>
                        <a:rPr lang="en-US" sz="1100" kern="0" dirty="0">
                          <a:effectLst/>
                        </a:rPr>
                        <a:t>-</a:t>
                      </a:r>
                      <a:r>
                        <a:rPr lang="ko-KR" sz="1100" kern="0" dirty="0">
                          <a:effectLst/>
                        </a:rPr>
                        <a:t>수정된 스케줄 정보 출</a:t>
                      </a:r>
                      <a:r>
                        <a:rPr lang="ko-KR" altLang="en-US" sz="1100" kern="0" dirty="0">
                          <a:effectLst/>
                        </a:rPr>
                        <a:t>력</a:t>
                      </a:r>
                      <a:endParaRPr lang="ko-KR" sz="1100" kern="100" dirty="0">
                        <a:effectLst/>
                      </a:endParaRPr>
                    </a:p>
                  </a:txBody>
                  <a:tcPr marL="39538" marR="39538" marT="0" marB="0"/>
                </a:tc>
                <a:extLst>
                  <a:ext uri="{0D108BD9-81ED-4DB2-BD59-A6C34878D82A}">
                    <a16:rowId xmlns:a16="http://schemas.microsoft.com/office/drawing/2014/main" val="4171450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1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3643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배경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326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Overview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0B31E5-0D94-4775-AE11-02C6E0981C56}"/>
              </a:ext>
            </a:extLst>
          </p:cNvPr>
          <p:cNvSpPr/>
          <p:nvPr/>
        </p:nvSpPr>
        <p:spPr>
          <a:xfrm>
            <a:off x="684158" y="1966660"/>
            <a:ext cx="10623179" cy="3459368"/>
          </a:xfrm>
          <a:prstGeom prst="rect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목적 및 필요성</a:t>
            </a:r>
            <a:endParaRPr lang="en-US" altLang="ko-KR" sz="3200" b="1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중앙치매센터의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‘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2019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ko-KR" altLang="en-US" sz="15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치매현황자료’에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의하면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65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세 이상 인구 중 치매 환자는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2018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년말 기준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75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만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488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명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65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세 이상 인구 중 </a:t>
            </a:r>
            <a:r>
              <a:rPr lang="ko-KR" altLang="en-US" sz="15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치매유병율은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10.16%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로 추정됩니다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그리고 아직까지 알츠하이머 병을 고칠 수 있는 뚜렷한 치료제는 없습니다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저희 조는 적지않은 치매 환자들을 돕고 싶은 마음으로 프로젝트 주제를 결정했습니다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플레이 스토어 조사 결과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치매 자가진단 어플은 많지만 이미 치매를 겪는 사람들의 생활을 도와주는 어플은 미흡하거나 없었습니다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이를 실현하기 위해 기억력 장애를 겪는 사용자를 보조하는 어플을 만들고자 했습니다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492905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D23F6-6416-485B-8FC3-7ADEDEE60DE1}"/>
              </a:ext>
            </a:extLst>
          </p:cNvPr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8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A9371-5CB9-42B7-9A6C-BB139ED79F65}"/>
              </a:ext>
            </a:extLst>
          </p:cNvPr>
          <p:cNvSpPr txBox="1"/>
          <p:nvPr/>
        </p:nvSpPr>
        <p:spPr>
          <a:xfrm>
            <a:off x="1611546" y="36622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이슈 사항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BA7842B-4B0C-426B-A711-C62B944D2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86208"/>
              </p:ext>
            </p:extLst>
          </p:nvPr>
        </p:nvGraphicFramePr>
        <p:xfrm>
          <a:off x="1357733" y="1620042"/>
          <a:ext cx="9476060" cy="4608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8030">
                  <a:extLst>
                    <a:ext uri="{9D8B030D-6E8A-4147-A177-3AD203B41FA5}">
                      <a16:colId xmlns:a16="http://schemas.microsoft.com/office/drawing/2014/main" val="2452565566"/>
                    </a:ext>
                  </a:extLst>
                </a:gridCol>
                <a:gridCol w="4738030">
                  <a:extLst>
                    <a:ext uri="{9D8B030D-6E8A-4147-A177-3AD203B41FA5}">
                      <a16:colId xmlns:a16="http://schemas.microsoft.com/office/drawing/2014/main" val="3981812465"/>
                    </a:ext>
                  </a:extLst>
                </a:gridCol>
              </a:tblGrid>
              <a:tr h="449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프로젝트 이슈 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해결방법 및 느낀 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60310"/>
                  </a:ext>
                </a:extLst>
              </a:tr>
              <a:tr h="1865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/>
                        <a:t>한 학기 내내 진행되는 큰 프로젝트를 해본 경험이 없는 팀원들이 있었습니다</a:t>
                      </a:r>
                      <a:r>
                        <a:rPr lang="en-US" altLang="ko-KR" sz="2400" dirty="0"/>
                        <a:t>.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/>
                        <a:t>규모가 큰 프로젝트에 적합한 </a:t>
                      </a:r>
                      <a:r>
                        <a:rPr lang="en-US" altLang="ko-KR" sz="2400" dirty="0"/>
                        <a:t>waterfall </a:t>
                      </a:r>
                      <a:r>
                        <a:rPr lang="ko-KR" altLang="en-US" sz="2400" dirty="0"/>
                        <a:t>개발 구조를 도입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78715"/>
                  </a:ext>
                </a:extLst>
              </a:tr>
              <a:tr h="213455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/>
                        <a:t>전면 비대면으로 팀 프로젝트를 해본 경험이 없었습니다</a:t>
                      </a:r>
                      <a:r>
                        <a:rPr lang="en-US" altLang="ko-KR" sz="2400" dirty="0"/>
                        <a:t>.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400" dirty="0"/>
                        <a:t>협업 툴 </a:t>
                      </a:r>
                      <a:r>
                        <a:rPr lang="en-US" altLang="ko-KR" sz="2400" dirty="0"/>
                        <a:t>Git</a:t>
                      </a:r>
                      <a:r>
                        <a:rPr lang="ko-KR" altLang="en-US" sz="2400" dirty="0"/>
                        <a:t>을 사용</a:t>
                      </a:r>
                      <a:endParaRPr lang="en-US" altLang="ko-KR" sz="24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400" dirty="0"/>
                        <a:t>온라인으로 계속 소통하며 실시간 피드백</a:t>
                      </a:r>
                      <a:endParaRPr lang="en-US" altLang="ko-KR" sz="24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400" dirty="0"/>
                        <a:t>프로젝트와 관련된 문서도 </a:t>
                      </a:r>
                      <a:r>
                        <a:rPr lang="en-US" altLang="ko-KR" sz="2400" dirty="0" err="1"/>
                        <a:t>Github</a:t>
                      </a:r>
                      <a:r>
                        <a:rPr lang="ko-KR" altLang="en-US" sz="2400" dirty="0"/>
                        <a:t>에 같이 저장하여 관리</a:t>
                      </a:r>
                      <a:endParaRPr lang="en-US" altLang="ko-KR" sz="24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94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04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D23F6-6416-485B-8FC3-7ADEDEE60DE1}"/>
              </a:ext>
            </a:extLst>
          </p:cNvPr>
          <p:cNvSpPr txBox="1"/>
          <p:nvPr/>
        </p:nvSpPr>
        <p:spPr>
          <a:xfrm>
            <a:off x="438738" y="366222"/>
            <a:ext cx="466794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9</a:t>
            </a:r>
            <a:endParaRPr lang="ko-KR" altLang="en-US" sz="4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A9371-5CB9-42B7-9A6C-BB139ED79F65}"/>
              </a:ext>
            </a:extLst>
          </p:cNvPr>
          <p:cNvSpPr txBox="1"/>
          <p:nvPr/>
        </p:nvSpPr>
        <p:spPr>
          <a:xfrm>
            <a:off x="1611546" y="36622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결과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4B74884-7205-496F-B80C-BA1C4EAAE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5" y="1512012"/>
            <a:ext cx="2289328" cy="483023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8BFCDC0-8869-41EE-A4B8-FDC57B57B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57" y="1512012"/>
            <a:ext cx="2289328" cy="483023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80F6B02-8872-424B-8A3C-3D2BFD1E6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82" y="1512012"/>
            <a:ext cx="2289328" cy="483023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06A2574-028C-473C-B546-DD5FE0587C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19" y="1512013"/>
            <a:ext cx="2289328" cy="48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9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D23F6-6416-485B-8FC3-7ADEDEE60DE1}"/>
              </a:ext>
            </a:extLst>
          </p:cNvPr>
          <p:cNvSpPr txBox="1"/>
          <p:nvPr/>
        </p:nvSpPr>
        <p:spPr>
          <a:xfrm>
            <a:off x="438738" y="366222"/>
            <a:ext cx="466794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9</a:t>
            </a:r>
            <a:endParaRPr lang="ko-KR" altLang="en-US" sz="4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A9371-5CB9-42B7-9A6C-BB139ED79F65}"/>
              </a:ext>
            </a:extLst>
          </p:cNvPr>
          <p:cNvSpPr txBox="1"/>
          <p:nvPr/>
        </p:nvSpPr>
        <p:spPr>
          <a:xfrm>
            <a:off x="1611546" y="36622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A2397C-FCEB-4631-90F4-070B946EA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7" y="1512012"/>
            <a:ext cx="2301519" cy="4855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F813D6-6BFB-4ABA-8176-F42288364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95" y="1512013"/>
            <a:ext cx="2301519" cy="48559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8242A9-DE4A-46DA-BFDB-20074610A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53" y="1512013"/>
            <a:ext cx="2301519" cy="48559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676888-1ECA-4941-8BD3-EBFD78550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210" y="1512013"/>
            <a:ext cx="2301519" cy="4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4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D23F6-6416-485B-8FC3-7ADEDEE60DE1}"/>
              </a:ext>
            </a:extLst>
          </p:cNvPr>
          <p:cNvSpPr txBox="1"/>
          <p:nvPr/>
        </p:nvSpPr>
        <p:spPr>
          <a:xfrm>
            <a:off x="438738" y="366222"/>
            <a:ext cx="466794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9</a:t>
            </a:r>
            <a:endParaRPr lang="ko-KR" altLang="en-US" sz="4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A9371-5CB9-42B7-9A6C-BB139ED79F65}"/>
              </a:ext>
            </a:extLst>
          </p:cNvPr>
          <p:cNvSpPr txBox="1"/>
          <p:nvPr/>
        </p:nvSpPr>
        <p:spPr>
          <a:xfrm>
            <a:off x="1611546" y="36622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결과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4B1C77A-E902-4882-A976-A8203108E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51" y="1214714"/>
            <a:ext cx="2457988" cy="5186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993618-3460-4EF3-A75C-4A65A1ED2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59" y="1214715"/>
            <a:ext cx="2551954" cy="53843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B4CBA18-1691-4B15-A3EA-139C455F9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33" y="1214716"/>
            <a:ext cx="2551954" cy="5384342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A68A1EF-7F2B-4A75-AC5E-5C8AA29E4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308" y="1214716"/>
            <a:ext cx="2551954" cy="53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65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D23F6-6416-485B-8FC3-7ADEDEE60DE1}"/>
              </a:ext>
            </a:extLst>
          </p:cNvPr>
          <p:cNvSpPr txBox="1"/>
          <p:nvPr/>
        </p:nvSpPr>
        <p:spPr>
          <a:xfrm>
            <a:off x="438738" y="366222"/>
            <a:ext cx="466794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9</a:t>
            </a:r>
            <a:endParaRPr lang="ko-KR" altLang="en-US" sz="4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A9371-5CB9-42B7-9A6C-BB139ED79F65}"/>
              </a:ext>
            </a:extLst>
          </p:cNvPr>
          <p:cNvSpPr txBox="1"/>
          <p:nvPr/>
        </p:nvSpPr>
        <p:spPr>
          <a:xfrm>
            <a:off x="1611546" y="36622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2A6535-8332-4A4D-ABB6-27E54FD7F708}"/>
              </a:ext>
            </a:extLst>
          </p:cNvPr>
          <p:cNvSpPr txBox="1"/>
          <p:nvPr/>
        </p:nvSpPr>
        <p:spPr>
          <a:xfrm>
            <a:off x="3047036" y="324722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https://www.youtube.com/watch?v=aKs3dOV3OiA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3114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D23F6-6416-485B-8FC3-7ADEDEE60DE1}"/>
              </a:ext>
            </a:extLst>
          </p:cNvPr>
          <p:cNvSpPr txBox="1"/>
          <p:nvPr/>
        </p:nvSpPr>
        <p:spPr>
          <a:xfrm>
            <a:off x="438738" y="366222"/>
            <a:ext cx="1031051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10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A9371-5CB9-42B7-9A6C-BB139ED79F65}"/>
              </a:ext>
            </a:extLst>
          </p:cNvPr>
          <p:cNvSpPr txBox="1"/>
          <p:nvPr/>
        </p:nvSpPr>
        <p:spPr>
          <a:xfrm>
            <a:off x="1611546" y="366222"/>
            <a:ext cx="3921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업로드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25B2D-B446-4EFC-9C76-99FA8EA0B1E8}"/>
              </a:ext>
            </a:extLst>
          </p:cNvPr>
          <p:cNvSpPr txBox="1"/>
          <p:nvPr/>
        </p:nvSpPr>
        <p:spPr>
          <a:xfrm>
            <a:off x="8229600" y="3813717"/>
            <a:ext cx="3812344" cy="215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effectLst/>
                <a:latin typeface="함초롱바탕"/>
                <a:ea typeface="맑은 고딕" panose="020B0503020000020004" pitchFamily="50" charset="-127"/>
                <a:cs typeface="굴림" panose="020B0600000101010101" pitchFamily="50" charset="-127"/>
              </a:rPr>
              <a:t>&lt;GitHub </a:t>
            </a:r>
            <a:r>
              <a:rPr lang="en-US" altLang="ko-KR" sz="1800" b="1" kern="0" dirty="0" err="1">
                <a:solidFill>
                  <a:srgbClr val="000000"/>
                </a:solidFill>
                <a:effectLst/>
                <a:latin typeface="함초롱바탕"/>
                <a:ea typeface="맑은 고딕" panose="020B0503020000020004" pitchFamily="50" charset="-127"/>
                <a:cs typeface="굴림" panose="020B0600000101010101" pitchFamily="50" charset="-127"/>
              </a:rPr>
              <a:t>url</a:t>
            </a:r>
            <a:r>
              <a:rPr lang="en-US" altLang="ko-KR" sz="1800" b="1" kern="0" dirty="0">
                <a:solidFill>
                  <a:srgbClr val="000000"/>
                </a:solidFill>
                <a:effectLst/>
                <a:latin typeface="함초롱바탕"/>
                <a:ea typeface="맑은 고딕" panose="020B0503020000020004" pitchFamily="50" charset="-127"/>
                <a:cs typeface="굴림" panose="020B0600000101010101" pitchFamily="50" charset="-127"/>
              </a:rPr>
              <a:t>&gt;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0" dirty="0">
                <a:solidFill>
                  <a:srgbClr val="000000"/>
                </a:solidFill>
                <a:effectLst/>
                <a:latin typeface="함초롱바탕"/>
                <a:ea typeface="맑은 고딕" panose="020B0503020000020004" pitchFamily="50" charset="-127"/>
                <a:cs typeface="굴림" panose="020B0600000101010101" pitchFamily="50" charset="-127"/>
                <a:hlinkClick r:id="rId3"/>
              </a:rPr>
              <a:t>https://github.com/myungum/KNUSD-20202-2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effectLst/>
                <a:latin typeface="함초롱바탕"/>
                <a:ea typeface="맑은 고딕" panose="020B0503020000020004" pitchFamily="50" charset="-127"/>
                <a:cs typeface="굴림" panose="020B0600000101010101" pitchFamily="50" charset="-127"/>
              </a:rPr>
              <a:t>&lt;</a:t>
            </a:r>
            <a:r>
              <a:rPr lang="ko-KR" altLang="ko-KR" sz="1800" b="1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롱바탕"/>
                <a:cs typeface="굴림" panose="020B0600000101010101" pitchFamily="50" charset="-127"/>
              </a:rPr>
              <a:t>업로드 현황</a:t>
            </a:r>
            <a:r>
              <a:rPr lang="en-US" altLang="ko-KR" sz="1800" b="1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롱바탕"/>
                <a:cs typeface="굴림" panose="020B0600000101010101" pitchFamily="50" charset="-127"/>
              </a:rPr>
              <a:t>&gt;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0" dirty="0">
                <a:solidFill>
                  <a:srgbClr val="000000"/>
                </a:solidFill>
                <a:effectLst/>
                <a:latin typeface="함초롱바탕"/>
                <a:ea typeface="맑은 고딕" panose="020B0503020000020004" pitchFamily="50" charset="-127"/>
                <a:cs typeface="굴림" panose="020B0600000101010101" pitchFamily="50" charset="-127"/>
                <a:hlinkClick r:id="rId4"/>
              </a:rPr>
              <a:t>https://github.com/myungum/KNUSD-20202-2/commits/master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91C8A2-258B-4A79-BA92-99BCF1D01C1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0271" y="1740798"/>
            <a:ext cx="7561270" cy="4750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569D1-AED2-417A-81BF-9ED44CE80766}"/>
              </a:ext>
            </a:extLst>
          </p:cNvPr>
          <p:cNvSpPr txBox="1"/>
          <p:nvPr/>
        </p:nvSpPr>
        <p:spPr>
          <a:xfrm>
            <a:off x="2021391" y="1308024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kern="0" dirty="0">
                <a:solidFill>
                  <a:srgbClr val="000000"/>
                </a:solidFill>
                <a:effectLst/>
                <a:latin typeface="함초롱바탕"/>
                <a:ea typeface="맑은 고딕" panose="020B0503020000020004" pitchFamily="50" charset="-127"/>
                <a:cs typeface="굴림" panose="020B0600000101010101" pitchFamily="50" charset="-127"/>
              </a:rPr>
              <a:t>&lt;</a:t>
            </a:r>
            <a:r>
              <a:rPr lang="ko-KR" altLang="ko-KR" sz="1800" b="1" kern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롱바탕"/>
                <a:cs typeface="굴림" panose="020B0600000101010101" pitchFamily="50" charset="-127"/>
              </a:rPr>
              <a:t>팀원별</a:t>
            </a:r>
            <a:r>
              <a:rPr lang="ko-KR" altLang="ko-KR" sz="1800" b="1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롱바탕"/>
                <a:cs typeface="굴림" panose="020B0600000101010101" pitchFamily="50" charset="-127"/>
              </a:rPr>
              <a:t> 활동 현황</a:t>
            </a:r>
            <a:r>
              <a:rPr lang="en-US" altLang="ko-KR" sz="1800" b="1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롱바탕"/>
                <a:cs typeface="굴림" panose="020B0600000101010101" pitchFamily="50" charset="-127"/>
              </a:rPr>
              <a:t>&gt;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55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D5CCC-1009-41E1-BAEA-9942FE10C76C}"/>
              </a:ext>
            </a:extLst>
          </p:cNvPr>
          <p:cNvSpPr txBox="1"/>
          <p:nvPr/>
        </p:nvSpPr>
        <p:spPr>
          <a:xfrm>
            <a:off x="438738" y="1888600"/>
            <a:ext cx="11603205" cy="4354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함초롱바탕"/>
                <a:ea typeface="맑은 고딕" panose="020B0503020000020004" pitchFamily="50" charset="-127"/>
                <a:cs typeface="굴림" panose="020B0600000101010101" pitchFamily="50" charset="-127"/>
              </a:rPr>
              <a:t>[1]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롱바탕"/>
                <a:cs typeface="굴림" panose="020B0600000101010101" pitchFamily="50" charset="-127"/>
              </a:rPr>
              <a:t>치매 관련 기사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함초롱바탕"/>
                <a:ea typeface="맑은 고딕" panose="020B0503020000020004" pitchFamily="50" charset="-127"/>
                <a:cs typeface="굴림" panose="020B0600000101010101" pitchFamily="50" charset="-127"/>
                <a:hlinkClick r:id="rId3"/>
              </a:rPr>
              <a:t>https://www.edaily.co.kr/news/read?newsId=01351366625899464&amp;mediaCodeNo=257&amp;OutLnkChk=Y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함초롱바탕"/>
                <a:ea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en-US" altLang="ko-KR" sz="1800" kern="100" dirty="0" err="1">
                <a:effectLst/>
                <a:latin typeface="함초롱바탕"/>
                <a:ea typeface="맑은 고딕" panose="020B0503020000020004" pitchFamily="50" charset="-127"/>
                <a:cs typeface="Times New Roman" panose="02020603050405020304" pitchFamily="18" charset="0"/>
              </a:rPr>
              <a:t>starUML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함초롱바탕"/>
                <a:ea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https://staruml.io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함초롱바탕"/>
                <a:ea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en-US" altLang="ko-KR" sz="1800" kern="100" dirty="0" err="1">
                <a:effectLst/>
                <a:latin typeface="함초롱바탕"/>
                <a:ea typeface="맑은 고딕" panose="020B0503020000020004" pitchFamily="50" charset="-127"/>
                <a:cs typeface="Times New Roman" panose="02020603050405020304" pitchFamily="18" charset="0"/>
              </a:rPr>
              <a:t>github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함초롱바탕"/>
                <a:cs typeface="Times New Roman" panose="02020603050405020304" pitchFamily="18" charset="0"/>
              </a:rPr>
              <a:t>에 업로드한 자료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함초롱바탕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https://github.com/myungum/KNUSD-20202-2</a:t>
            </a:r>
            <a:endParaRPr lang="en-US" altLang="ko-KR" sz="1800" u="sng" kern="100" dirty="0">
              <a:solidFill>
                <a:srgbClr val="0563C1"/>
              </a:solidFill>
              <a:effectLst/>
              <a:latin typeface="함초롱바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함초롱바탕"/>
                <a:ea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ko-KR" altLang="en-US" sz="1800" kern="100" dirty="0">
                <a:effectLst/>
                <a:latin typeface="함초롱바탕"/>
                <a:ea typeface="맑은 고딕" panose="020B0503020000020004" pitchFamily="50" charset="-127"/>
                <a:cs typeface="Times New Roman" panose="02020603050405020304" pitchFamily="18" charset="0"/>
              </a:rPr>
              <a:t>스케줄 공유 </a:t>
            </a:r>
            <a:r>
              <a:rPr lang="en-US" altLang="ko-KR" sz="1800" kern="100" dirty="0">
                <a:effectLst/>
                <a:latin typeface="함초롱바탕"/>
                <a:ea typeface="맑은 고딕" panose="020B0503020000020004" pitchFamily="50" charset="-127"/>
                <a:cs typeface="Times New Roman" panose="02020603050405020304" pitchFamily="18" charset="0"/>
              </a:rPr>
              <a:t>UI </a:t>
            </a:r>
            <a:r>
              <a:rPr lang="ko-KR" altLang="en-US" sz="1800" kern="100" dirty="0">
                <a:effectLst/>
                <a:latin typeface="함초롱바탕"/>
                <a:ea typeface="맑은 고딕" panose="020B0503020000020004" pitchFamily="50" charset="-127"/>
                <a:cs typeface="Times New Roman" panose="02020603050405020304" pitchFamily="18" charset="0"/>
              </a:rPr>
              <a:t>라이브러리</a:t>
            </a:r>
            <a:endParaRPr lang="en-US" altLang="ko-KR" u="sng" kern="100" dirty="0">
              <a:solidFill>
                <a:srgbClr val="0563C1"/>
              </a:solidFill>
              <a:latin typeface="함초롱바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함초롱바탕"/>
                <a:ea typeface="맑은 고딕" panose="020B0503020000020004" pitchFamily="50" charset="-127"/>
                <a:cs typeface="Times New Roman" panose="02020603050405020304" pitchFamily="18" charset="0"/>
                <a:hlinkClick r:id="rId6"/>
              </a:rPr>
              <a:t>https://github.com/jlurena/revolvingweekview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함초롱바탕"/>
                <a:ea typeface="맑은 고딕" panose="020B0503020000020004" pitchFamily="50" charset="-127"/>
                <a:cs typeface="Times New Roman" panose="02020603050405020304" pitchFamily="18" charset="0"/>
              </a:rPr>
              <a:t>[5]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함초롱바탕"/>
                <a:cs typeface="Times New Roman" panose="02020603050405020304" pitchFamily="18" charset="0"/>
              </a:rPr>
              <a:t>이메일 전송 코드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함초롱바탕"/>
                <a:ea typeface="맑은 고딕" panose="020B0503020000020004" pitchFamily="50" charset="-127"/>
                <a:cs typeface="Times New Roman" panose="02020603050405020304" pitchFamily="18" charset="0"/>
                <a:hlinkClick r:id="rId7"/>
              </a:rPr>
              <a:t>https://code.google.com/archive/p/javamail-android/downloads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18FCB-3623-4834-AFF5-9F1E59890C68}"/>
              </a:ext>
            </a:extLst>
          </p:cNvPr>
          <p:cNvSpPr txBox="1"/>
          <p:nvPr/>
        </p:nvSpPr>
        <p:spPr>
          <a:xfrm>
            <a:off x="438738" y="366222"/>
            <a:ext cx="1031051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79F38-F5D3-4969-B548-97D2B016CF5D}"/>
              </a:ext>
            </a:extLst>
          </p:cNvPr>
          <p:cNvSpPr txBox="1"/>
          <p:nvPr/>
        </p:nvSpPr>
        <p:spPr>
          <a:xfrm>
            <a:off x="1611546" y="3662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996392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597" y="2792928"/>
            <a:ext cx="3579826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9147" y="232540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3643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배경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326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Overview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EF0A2-A576-466F-AB5F-C5EEAC60C3DE}"/>
              </a:ext>
            </a:extLst>
          </p:cNvPr>
          <p:cNvSpPr txBox="1"/>
          <p:nvPr/>
        </p:nvSpPr>
        <p:spPr>
          <a:xfrm>
            <a:off x="934762" y="2302909"/>
            <a:ext cx="10322002" cy="26834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기대효과 및 활용방안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보호자가 환자의 약 먹을 시간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가스 불 끄기 등 중요한 일을 스케줄링해서 기억력 장애를 겪는 환자의 생활을 도울 수 있습니다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물건의 위치나 중요한 장소를 잊어버리는 환자를 위해 환자가 직접 또는 보호자가 해당 사진을 찍어 공유합니다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치매 환자의 생활을 도움으로써 사소한 불편들을 해소하고 궁극적으로 치매 환자들의 삶의 질을 향상시키는 것이 목표입니다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4069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Management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5" name="_x567227384">
            <a:extLst>
              <a:ext uri="{FF2B5EF4-FFF2-40B4-BE49-F238E27FC236}">
                <a16:creationId xmlns:a16="http://schemas.microsoft.com/office/drawing/2014/main" id="{1714739E-D7D5-4528-844B-7E47F484D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11" y="1351107"/>
            <a:ext cx="9190977" cy="50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4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팀원별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역할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4069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Management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CA0F3EE-E98B-49BF-BB0B-FC9C75332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4096"/>
              </p:ext>
            </p:extLst>
          </p:nvPr>
        </p:nvGraphicFramePr>
        <p:xfrm>
          <a:off x="1304716" y="1719743"/>
          <a:ext cx="9582093" cy="43371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73755">
                  <a:extLst>
                    <a:ext uri="{9D8B030D-6E8A-4147-A177-3AD203B41FA5}">
                      <a16:colId xmlns:a16="http://schemas.microsoft.com/office/drawing/2014/main" val="3320511548"/>
                    </a:ext>
                  </a:extLst>
                </a:gridCol>
                <a:gridCol w="2862173">
                  <a:extLst>
                    <a:ext uri="{9D8B030D-6E8A-4147-A177-3AD203B41FA5}">
                      <a16:colId xmlns:a16="http://schemas.microsoft.com/office/drawing/2014/main" val="4182515664"/>
                    </a:ext>
                  </a:extLst>
                </a:gridCol>
                <a:gridCol w="4446165">
                  <a:extLst>
                    <a:ext uri="{9D8B030D-6E8A-4147-A177-3AD203B41FA5}">
                      <a16:colId xmlns:a16="http://schemas.microsoft.com/office/drawing/2014/main" val="712873522"/>
                    </a:ext>
                  </a:extLst>
                </a:gridCol>
              </a:tblGrid>
              <a:tr h="7525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dirty="0"/>
                        <a:t>조원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52279"/>
                  </a:ext>
                </a:extLst>
              </a:tr>
              <a:tr h="7525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 err="1"/>
                        <a:t>김범준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/>
                        <a:t>UI/UX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/>
                        <a:t>어플 디자인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아이콘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액티비티 등</a:t>
                      </a:r>
                      <a:r>
                        <a:rPr lang="en-US" altLang="ko-KR" sz="1400" b="0" dirty="0"/>
                        <a:t>), UI/UX </a:t>
                      </a:r>
                      <a:r>
                        <a:rPr lang="ko-KR" altLang="en-US" sz="1400" b="0" dirty="0"/>
                        <a:t>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20203"/>
                  </a:ext>
                </a:extLst>
              </a:tr>
              <a:tr h="12353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/>
                        <a:t>신기철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/>
                        <a:t>클라이언트 통신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통신 관련 기능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로그아웃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회원탈퇴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보호자 지정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보호자 해제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갤러리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스케줄링 데이터 송수신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008085"/>
                  </a:ext>
                </a:extLst>
              </a:tr>
              <a:tr h="8440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/>
                        <a:t>송승민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/>
                        <a:t>서버 계정 관련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로그인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로그아웃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회원탈퇴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보호자 지정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보호자 해제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12500"/>
                  </a:ext>
                </a:extLst>
              </a:tr>
              <a:tr h="7525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 err="1"/>
                        <a:t>유명음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/>
                        <a:t>서버 데이터 관련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갤러리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스케줄링 데이터 송수신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6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54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29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Use-case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Diagram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430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Functional Model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D8D2A8-F3D3-440D-A910-02C7BDECF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596" y="1381885"/>
            <a:ext cx="8752333" cy="516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1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BPM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Activity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Diagram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430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Functional Model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6E3160-CC1C-4E58-BF1D-FDBEBD99F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4" y="1696758"/>
            <a:ext cx="11947918" cy="47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871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Architecture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8558FA-7F27-4897-B61D-451655A6751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33" y="1176542"/>
            <a:ext cx="8777218" cy="53152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52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D23F6-6416-485B-8FC3-7ADEDEE60DE1}"/>
              </a:ext>
            </a:extLst>
          </p:cNvPr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5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2D83C-33BC-462D-BC29-A99AD5B0FD0C}"/>
              </a:ext>
            </a:extLst>
          </p:cNvPr>
          <p:cNvSpPr txBox="1"/>
          <p:nvPr/>
        </p:nvSpPr>
        <p:spPr>
          <a:xfrm>
            <a:off x="1625614" y="950997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A9371-5CB9-42B7-9A6C-BB139ED79F65}"/>
              </a:ext>
            </a:extLst>
          </p:cNvPr>
          <p:cNvSpPr txBox="1"/>
          <p:nvPr/>
        </p:nvSpPr>
        <p:spPr>
          <a:xfrm>
            <a:off x="1611546" y="36622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442B51-179F-4682-8DEB-3BA4A5025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09" y="-17459"/>
            <a:ext cx="7296991" cy="72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9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1301</Words>
  <Application>Microsoft Office PowerPoint</Application>
  <PresentationFormat>와이드스크린</PresentationFormat>
  <Paragraphs>209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a블랙M</vt:lpstr>
      <vt:lpstr>나눔바른고딕</vt:lpstr>
      <vt:lpstr>맑은 고딕</vt:lpstr>
      <vt:lpstr>한컴바탕</vt:lpstr>
      <vt:lpstr>함초롬바탕</vt:lpstr>
      <vt:lpstr>함초롱바탕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범준</cp:lastModifiedBy>
  <cp:revision>56</cp:revision>
  <dcterms:created xsi:type="dcterms:W3CDTF">2015-05-21T02:05:49Z</dcterms:created>
  <dcterms:modified xsi:type="dcterms:W3CDTF">2020-12-19T04:10:24Z</dcterms:modified>
</cp:coreProperties>
</file>