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8" r:id="rId7"/>
    <p:sldId id="264" r:id="rId8"/>
    <p:sldId id="266" r:id="rId9"/>
    <p:sldId id="263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B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6F268-F07F-449B-B0C7-059DDB4E258D}" type="datetimeFigureOut">
              <a:rPr lang="it-IT" smtClean="0"/>
              <a:t>30/01/2020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9A71A-D449-4D41-801D-D72B7047E2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7006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585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81C04E-1440-4B6F-987C-40B0528E7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77F5B69-7E73-45B0-A447-2D1C852C7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39F67A-ADC2-4CD4-9500-E3289AA3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FB9-9EB3-438A-BBC9-A2F4E95E7F29}" type="datetimeFigureOut">
              <a:rPr lang="it-IT" smtClean="0"/>
              <a:t>30/01/2020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C3A075-B39E-4C43-A501-ED40792B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17B605-1CFB-4B9B-AC17-D98B4B87D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E9C8-2142-4D61-9345-CC9915183B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73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073DCB-785F-4D1A-BD2A-D493C4A8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D43AEE9-4769-4CA9-BC22-0F670CB5C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04DA82-9DB7-4DC4-91B5-E4A91B46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FB9-9EB3-438A-BBC9-A2F4E95E7F29}" type="datetimeFigureOut">
              <a:rPr lang="it-IT" smtClean="0"/>
              <a:t>30/01/2020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E9601A-5E76-4FC0-B90F-788915BA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01D625-0C32-4230-B9EB-F592FCF2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E9C8-2142-4D61-9345-CC9915183B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125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FCBE84F-2E86-4953-8A88-582A2FAB5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6D12609-8687-4A8D-ACAF-3F21EA03C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1DC6B9-8722-4A18-96E3-0B2B3211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FB9-9EB3-438A-BBC9-A2F4E95E7F29}" type="datetimeFigureOut">
              <a:rPr lang="it-IT" smtClean="0"/>
              <a:t>30/01/2020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FFD054-0D37-4223-BEF5-EE0C4F85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8B2C4-C2C7-4AE1-8B28-5B2C3C0B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E9C8-2142-4D61-9345-CC9915183B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326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4BB5D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7479555" y="2914477"/>
            <a:ext cx="4712805" cy="4577049"/>
            <a:chOff x="6172200" y="2656117"/>
            <a:chExt cx="2971754" cy="2886150"/>
          </a:xfrm>
        </p:grpSpPr>
        <p:sp>
          <p:nvSpPr>
            <p:cNvPr id="10" name="Shape 10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1" name="Shape 11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2" name="Shape 12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" name="Shape 13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4" name="Shape 14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5" name="Shape 15"/>
          <p:cNvGrpSpPr/>
          <p:nvPr/>
        </p:nvGrpSpPr>
        <p:grpSpPr>
          <a:xfrm>
            <a:off x="-29" y="-432723"/>
            <a:ext cx="4091439" cy="2547833"/>
            <a:chOff x="-32" y="-215963"/>
            <a:chExt cx="2163561" cy="1347300"/>
          </a:xfrm>
        </p:grpSpPr>
        <p:sp>
          <p:nvSpPr>
            <p:cNvPr id="16" name="Shape 16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7" name="Shape 17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8" name="Shape 18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9" name="Shape 19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0" name="Shape 20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914400" y="3671767"/>
            <a:ext cx="7562000" cy="1546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6667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6667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6667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6667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6667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6667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6667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6667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66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07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6389C0-2FA1-4559-8235-CFF87BE2C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6C1D3A-4075-4937-AD7E-007B0E9D0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CC1A97-46F7-46D2-8FA4-4557297AF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FB9-9EB3-438A-BBC9-A2F4E95E7F29}" type="datetimeFigureOut">
              <a:rPr lang="it-IT" smtClean="0"/>
              <a:t>30/01/2020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CCE425-ACB2-4364-8FDE-82A94E3D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D2012E-D6F5-4E84-995D-F7A30EBF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E9C8-2142-4D61-9345-CC9915183B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801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697A67-88CC-4290-A8CE-8228BA5E4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8B6FF30-A274-487A-B2F5-C592701B3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E1331E-B5E4-4452-88F0-2CAD52FF9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FB9-9EB3-438A-BBC9-A2F4E95E7F29}" type="datetimeFigureOut">
              <a:rPr lang="it-IT" smtClean="0"/>
              <a:t>30/01/2020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F34FF6-80B5-419A-B53F-CE91A13C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71F743-55FA-4586-9700-C6849257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E9C8-2142-4D61-9345-CC9915183B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580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A70126-9A18-4C0C-849B-E66004D09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3AA461-C12A-4086-A882-56AA4C58F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D41939C-AC8B-405A-9B8F-322DC49BD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71D4EE7-8200-4A02-9D60-DA3973F5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FB9-9EB3-438A-BBC9-A2F4E95E7F29}" type="datetimeFigureOut">
              <a:rPr lang="it-IT" smtClean="0"/>
              <a:t>30/01/2020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14F3CF-0EB2-49E1-8136-E435B6273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3EDD2CB-A595-4B91-B5A3-945332CA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E9C8-2142-4D61-9345-CC9915183B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124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4DE983-4B9E-4384-952F-9D3A39DA4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E5A95C-C4EE-4032-A80E-46EE99416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AC17AC6-FC94-46D0-9D11-BE9599E15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DA808BF-5971-4623-A4CE-3EEE6B854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1BFF09C-392B-41A2-BEE8-DDC5F244F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69B912A-3E34-44DB-9E57-D1220906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FB9-9EB3-438A-BBC9-A2F4E95E7F29}" type="datetimeFigureOut">
              <a:rPr lang="it-IT" smtClean="0"/>
              <a:t>30/01/2020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C2A58A2-631B-4DE7-8B5F-E956816F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161AA83-7DE9-4C06-9215-39D49782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E9C8-2142-4D61-9345-CC9915183B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546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4DD292-AD40-4488-BA3C-C86EBB061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99AC07C-493E-4D17-BD92-6965D2E9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FB9-9EB3-438A-BBC9-A2F4E95E7F29}" type="datetimeFigureOut">
              <a:rPr lang="it-IT" smtClean="0"/>
              <a:t>30/01/2020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5734B17-19CF-43EE-9E48-A6BF8AE0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235A95D-5E51-41C8-9253-E8C52244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E9C8-2142-4D61-9345-CC9915183B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581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595A148-8C55-47A7-90E8-1A43C4B1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FB9-9EB3-438A-BBC9-A2F4E95E7F29}" type="datetimeFigureOut">
              <a:rPr lang="it-IT" smtClean="0"/>
              <a:t>30/01/2020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64A6F18-AA8D-4150-911F-AB5A7E12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991BCE-C146-42E9-A156-36715530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E9C8-2142-4D61-9345-CC9915183B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558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DB0B9D-D241-4682-9504-0D66107E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833E58-D3D1-4304-BFCA-07F8738BD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8066D7-B1A6-4B5B-93FD-0BFCF2ACD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906B17-B014-447B-87BB-90ED35E9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FB9-9EB3-438A-BBC9-A2F4E95E7F29}" type="datetimeFigureOut">
              <a:rPr lang="it-IT" smtClean="0"/>
              <a:t>30/01/2020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C32C847-E3A2-461B-B151-F3613CD3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FE6D311-AFCB-4377-ABC2-0626549C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E9C8-2142-4D61-9345-CC9915183B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78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E2F592-E7DD-4335-B5B6-0FD7B733D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253F38C-4385-4B62-A7B2-446649654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15592FC-5C37-41E5-B51F-58E693200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6891E9D-2307-44A7-8CD4-4892CB49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FB9-9EB3-438A-BBC9-A2F4E95E7F29}" type="datetimeFigureOut">
              <a:rPr lang="it-IT" smtClean="0"/>
              <a:t>30/01/2020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CCE6B5-4539-4022-B31C-42CFD4B0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CCDCB6B-A985-4737-B3BD-73F40C2C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5E9C8-2142-4D61-9345-CC9915183B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706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42CC855-2603-4E94-8627-74666B2EE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B626E8-8970-45CF-A3E8-014077CA4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2A61A5-BDD1-407A-A76B-3E63E085C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46FB9-9EB3-438A-BBC9-A2F4E95E7F29}" type="datetimeFigureOut">
              <a:rPr lang="it-IT" smtClean="0"/>
              <a:t>30/01/2020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DBC71D-D98A-4F8D-AF06-273F08358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A85BF6-5ED0-4C9B-8F1B-84C56A6B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5E9C8-2142-4D61-9345-CC9915183B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715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microsoft.com/office/2007/relationships/hdphoto" Target="../media/hdphoto5.wdp"/><Relationship Id="rId7" Type="http://schemas.microsoft.com/office/2007/relationships/hdphoto" Target="../media/hdphoto7.wdp"/><Relationship Id="rId12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microsoft.com/office/2007/relationships/hdphoto" Target="../media/hdphoto6.wdp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 descr="C:\Users\FarinaR\AppData\Local\Microsoft\Windows\INetCache\Content.Word\logo myunilife_2.png">
            <a:extLst>
              <a:ext uri="{FF2B5EF4-FFF2-40B4-BE49-F238E27FC236}">
                <a16:creationId xmlns:a16="http://schemas.microsoft.com/office/drawing/2014/main" id="{E409DC4B-32DD-419E-A3FA-F64AFF6648F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169" y="1081434"/>
            <a:ext cx="4501662" cy="406556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CFE18C-FB4E-4E21-9E9B-D4D793D6FEE0}"/>
              </a:ext>
            </a:extLst>
          </p:cNvPr>
          <p:cNvSpPr txBox="1"/>
          <p:nvPr/>
        </p:nvSpPr>
        <p:spPr>
          <a:xfrm>
            <a:off x="3845169" y="5336381"/>
            <a:ext cx="450166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i="1" dirty="0">
                <a:solidFill>
                  <a:schemeClr val="bg1"/>
                </a:solidFill>
              </a:rPr>
              <a:t>by:</a:t>
            </a:r>
          </a:p>
          <a:p>
            <a:pPr algn="ctr">
              <a:lnSpc>
                <a:spcPct val="150000"/>
              </a:lnSpc>
            </a:pPr>
            <a:r>
              <a:rPr lang="it-IT" i="1" dirty="0">
                <a:solidFill>
                  <a:schemeClr val="bg1"/>
                </a:solidFill>
              </a:rPr>
              <a:t>Roberto Russo &amp; Flaviano Testa</a:t>
            </a:r>
          </a:p>
        </p:txBody>
      </p:sp>
    </p:spTree>
    <p:extLst>
      <p:ext uri="{BB962C8B-B14F-4D97-AF65-F5344CB8AC3E}">
        <p14:creationId xmlns:p14="http://schemas.microsoft.com/office/powerpoint/2010/main" val="8564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8A9FDE-307B-480C-99EA-5FF2E25C8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5094" y="0"/>
            <a:ext cx="2319131" cy="1099931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000" b="1" dirty="0">
                <a:latin typeface="+mn-lt"/>
              </a:rPr>
              <a:t>The Idea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AD914E4-A965-487A-9CB6-84E11325E767}"/>
              </a:ext>
            </a:extLst>
          </p:cNvPr>
          <p:cNvSpPr txBox="1"/>
          <p:nvPr/>
        </p:nvSpPr>
        <p:spPr>
          <a:xfrm>
            <a:off x="1895061" y="1510748"/>
            <a:ext cx="836212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>
                <a:solidFill>
                  <a:schemeClr val="bg1"/>
                </a:solidFill>
              </a:rPr>
              <a:t>MyUniLife</a:t>
            </a:r>
            <a:r>
              <a:rPr lang="en-US" sz="2600" b="1" dirty="0">
                <a:solidFill>
                  <a:schemeClr val="bg1"/>
                </a:solidFill>
              </a:rPr>
              <a:t> is the University Advisor (with its mobile app) that will help the academic people in their university lives (</a:t>
            </a:r>
            <a:r>
              <a:rPr lang="en-US" sz="2600" b="1" dirty="0" err="1">
                <a:solidFill>
                  <a:schemeClr val="bg1"/>
                </a:solidFill>
              </a:rPr>
              <a:t>f.e</a:t>
            </a:r>
            <a:r>
              <a:rPr lang="en-US" sz="2600" b="1" dirty="0">
                <a:solidFill>
                  <a:schemeClr val="bg1"/>
                </a:solidFill>
              </a:rPr>
              <a:t>. to find an accommodation, to pass an exam, participate in events). </a:t>
            </a: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The platform is built to help students navigate through university life, have productive learning experiences and an entertaining university environment.</a:t>
            </a:r>
            <a:endParaRPr lang="it-IT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46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2DF975-8F1F-4663-B687-516262028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44278" y="1"/>
            <a:ext cx="2875722" cy="1073425"/>
          </a:xfrm>
        </p:spPr>
        <p:txBody>
          <a:bodyPr>
            <a:noAutofit/>
          </a:bodyPr>
          <a:lstStyle/>
          <a:p>
            <a:r>
              <a:rPr lang="it-IT" sz="5000" b="1" dirty="0" err="1">
                <a:latin typeface="+mn-lt"/>
              </a:rPr>
              <a:t>Problem</a:t>
            </a:r>
            <a:endParaRPr lang="it-IT" sz="5000" b="1" dirty="0">
              <a:latin typeface="+mn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98E1B20-D7A4-4C16-9DE0-7D9C2D54B1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0" t="1991" r="1940" b="59532"/>
          <a:stretch/>
        </p:blipFill>
        <p:spPr>
          <a:xfrm>
            <a:off x="6000456" y="1073424"/>
            <a:ext cx="5685183" cy="251305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03B87E0-3A12-4CA7-A5F9-96E3273590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9" y="1073424"/>
            <a:ext cx="4685714" cy="251305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40948A7-F1F9-41BB-BB86-97B9AD3404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9" y="3909391"/>
            <a:ext cx="4685714" cy="245165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4627874-0F1A-4CFD-ACFC-63176E2E69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456" y="3909391"/>
            <a:ext cx="5685183" cy="245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7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406289-409D-4817-928A-FDF3A4E53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0783" y="1"/>
            <a:ext cx="2796208" cy="1073426"/>
          </a:xfrm>
        </p:spPr>
        <p:txBody>
          <a:bodyPr>
            <a:normAutofit/>
          </a:bodyPr>
          <a:lstStyle/>
          <a:p>
            <a:r>
              <a:rPr lang="it-IT" sz="5000" b="1" dirty="0">
                <a:latin typeface="+mn-lt"/>
              </a:rPr>
              <a:t>Solution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8F578B6-85B6-4ECE-A1D5-C5E9EC97268A}"/>
              </a:ext>
            </a:extLst>
          </p:cNvPr>
          <p:cNvSpPr txBox="1"/>
          <p:nvPr/>
        </p:nvSpPr>
        <p:spPr>
          <a:xfrm>
            <a:off x="1749286" y="1510748"/>
            <a:ext cx="88392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• 	UNIVERSITY ADVISOR: support for the student for the university choices and during their University Career (Erasmus, Internship) through a rating system, reviews, pictures and tips about the </a:t>
            </a:r>
            <a:r>
              <a:rPr lang="en-US" sz="2600" b="1" dirty="0" err="1">
                <a:solidFill>
                  <a:schemeClr val="bg1"/>
                </a:solidFill>
              </a:rPr>
              <a:t>Universuty</a:t>
            </a:r>
            <a:r>
              <a:rPr lang="en-US" sz="2600" b="1" dirty="0">
                <a:solidFill>
                  <a:schemeClr val="bg1"/>
                </a:solidFill>
              </a:rPr>
              <a:t> and faculties from all over the world;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•	publication and consultation of housing announcements that meet the needs of the students through a review system of previous users;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•	offer of educational material and notes useful for passing exams.</a:t>
            </a:r>
          </a:p>
        </p:txBody>
      </p:sp>
    </p:spTree>
    <p:extLst>
      <p:ext uri="{BB962C8B-B14F-4D97-AF65-F5344CB8AC3E}">
        <p14:creationId xmlns:p14="http://schemas.microsoft.com/office/powerpoint/2010/main" val="245232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9AE0FD-C227-494B-A5C0-618B73CC6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8357" y="1"/>
            <a:ext cx="5476131" cy="1086677"/>
          </a:xfrm>
        </p:spPr>
        <p:txBody>
          <a:bodyPr>
            <a:noAutofit/>
          </a:bodyPr>
          <a:lstStyle/>
          <a:p>
            <a:pPr algn="ctr"/>
            <a:r>
              <a:rPr lang="it-IT" sz="3600" b="1" dirty="0">
                <a:latin typeface="+mn-lt"/>
              </a:rPr>
              <a:t>Market Analysis*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007613E-182E-45F9-9CEA-A0C1ABAF4F40}"/>
              </a:ext>
            </a:extLst>
          </p:cNvPr>
          <p:cNvSpPr txBox="1"/>
          <p:nvPr/>
        </p:nvSpPr>
        <p:spPr>
          <a:xfrm>
            <a:off x="904125" y="1086678"/>
            <a:ext cx="39093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600" dirty="0">
                <a:solidFill>
                  <a:schemeClr val="bg1"/>
                </a:solidFill>
              </a:rPr>
              <a:t>Learning Information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265252B-6778-4E2A-B6F4-5553E14ED8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22584" t="12830" r="21849" b="3404"/>
          <a:stretch/>
        </p:blipFill>
        <p:spPr>
          <a:xfrm>
            <a:off x="8070573" y="1413531"/>
            <a:ext cx="3293642" cy="2478159"/>
          </a:xfrm>
          <a:prstGeom prst="rect">
            <a:avLst/>
          </a:prstGeom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565EF7F-C762-42CF-B9D4-F0CC9F554D17}"/>
              </a:ext>
            </a:extLst>
          </p:cNvPr>
          <p:cNvSpPr txBox="1"/>
          <p:nvPr/>
        </p:nvSpPr>
        <p:spPr>
          <a:xfrm>
            <a:off x="9067865" y="1073127"/>
            <a:ext cx="129905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>
                <a:solidFill>
                  <a:schemeClr val="bg1"/>
                </a:solidFill>
              </a:rPr>
              <a:t>Housing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0E651A0-D7DF-4B08-9967-8D741A9D59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25766" t="24552" r="24797" b="4072"/>
          <a:stretch/>
        </p:blipFill>
        <p:spPr>
          <a:xfrm>
            <a:off x="1291419" y="4384133"/>
            <a:ext cx="3134805" cy="233238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C96C3BB-928D-4008-8ACB-5312796F6C93}"/>
              </a:ext>
            </a:extLst>
          </p:cNvPr>
          <p:cNvSpPr txBox="1"/>
          <p:nvPr/>
        </p:nvSpPr>
        <p:spPr>
          <a:xfrm>
            <a:off x="1436915" y="3989841"/>
            <a:ext cx="27788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600" dirty="0">
                <a:solidFill>
                  <a:schemeClr val="bg1"/>
                </a:solidFill>
              </a:rPr>
              <a:t>Event Advertising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4A6E34C-5C30-4E01-B1BA-8EFB402996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26063" t="30698" r="24612" b="4367"/>
          <a:stretch/>
        </p:blipFill>
        <p:spPr>
          <a:xfrm>
            <a:off x="8070573" y="4384133"/>
            <a:ext cx="3293642" cy="234480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F806B6B-6EC8-4E81-B938-92D92DD81F63}"/>
              </a:ext>
            </a:extLst>
          </p:cNvPr>
          <p:cNvSpPr txBox="1"/>
          <p:nvPr/>
        </p:nvSpPr>
        <p:spPr>
          <a:xfrm>
            <a:off x="8070573" y="3949148"/>
            <a:ext cx="41214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>
                <a:solidFill>
                  <a:schemeClr val="bg1"/>
                </a:solidFill>
              </a:rPr>
              <a:t>International </a:t>
            </a:r>
            <a:r>
              <a:rPr lang="it-IT" sz="2600" dirty="0" err="1">
                <a:solidFill>
                  <a:schemeClr val="bg1"/>
                </a:solidFill>
              </a:rPr>
              <a:t>Mobility</a:t>
            </a:r>
            <a:endParaRPr lang="it-IT" sz="2600" dirty="0">
              <a:solidFill>
                <a:schemeClr val="bg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9433AC6-9D97-4E8D-B3A4-60C74E1C32B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725" t="22868" r="25090" b="3576"/>
          <a:stretch/>
        </p:blipFill>
        <p:spPr>
          <a:xfrm>
            <a:off x="1291419" y="1332899"/>
            <a:ext cx="3134805" cy="2572341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9581514A-F295-4388-A10E-E3E6E0643D64}"/>
              </a:ext>
            </a:extLst>
          </p:cNvPr>
          <p:cNvSpPr/>
          <p:nvPr/>
        </p:nvSpPr>
        <p:spPr>
          <a:xfrm>
            <a:off x="1436915" y="3611773"/>
            <a:ext cx="570016" cy="293467"/>
          </a:xfrm>
          <a:prstGeom prst="rect">
            <a:avLst/>
          </a:prstGeom>
          <a:solidFill>
            <a:srgbClr val="4BB5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A</a:t>
            </a:r>
            <a:r>
              <a:rPr lang="it-IT" dirty="0"/>
              <a:t> </a:t>
            </a:r>
            <a:r>
              <a:rPr lang="it-IT" sz="1100" dirty="0" err="1"/>
              <a:t>lot</a:t>
            </a:r>
            <a:endParaRPr lang="it-IT" sz="1100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D0532192-FF4D-487E-8461-7BA189C2DF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87576" y="3636242"/>
            <a:ext cx="570016" cy="35359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97EDF233-D1C7-4DCC-9FD3-6FA45357F9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36915" y="6451923"/>
            <a:ext cx="566977" cy="35969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D63B23C6-84CC-4D4D-9DD1-F623BC8297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87576" y="6498305"/>
            <a:ext cx="566977" cy="359695"/>
          </a:xfrm>
          <a:prstGeom prst="rect">
            <a:avLst/>
          </a:prstGeom>
        </p:spPr>
      </p:pic>
      <p:sp>
        <p:nvSpPr>
          <p:cNvPr id="22" name="Rettangolo 21">
            <a:extLst>
              <a:ext uri="{FF2B5EF4-FFF2-40B4-BE49-F238E27FC236}">
                <a16:creationId xmlns:a16="http://schemas.microsoft.com/office/drawing/2014/main" id="{26455C25-FA79-483F-AD39-01210329452B}"/>
              </a:ext>
            </a:extLst>
          </p:cNvPr>
          <p:cNvSpPr/>
          <p:nvPr/>
        </p:nvSpPr>
        <p:spPr>
          <a:xfrm>
            <a:off x="2078356" y="3658196"/>
            <a:ext cx="866899" cy="268998"/>
          </a:xfrm>
          <a:prstGeom prst="rect">
            <a:avLst/>
          </a:prstGeom>
          <a:solidFill>
            <a:srgbClr val="4BB5D9"/>
          </a:solidFill>
          <a:ln>
            <a:solidFill>
              <a:srgbClr val="4BB5D9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 err="1">
                <a:solidFill>
                  <a:schemeClr val="bg1"/>
                </a:solidFill>
              </a:rPr>
              <a:t>Quite</a:t>
            </a:r>
            <a:r>
              <a:rPr lang="it-IT" sz="1100" dirty="0">
                <a:solidFill>
                  <a:schemeClr val="bg1"/>
                </a:solidFill>
              </a:rPr>
              <a:t> a </a:t>
            </a:r>
            <a:r>
              <a:rPr lang="it-IT" sz="1100" dirty="0" err="1">
                <a:solidFill>
                  <a:schemeClr val="bg1"/>
                </a:solidFill>
              </a:rPr>
              <a:t>lot</a:t>
            </a:r>
            <a:endParaRPr lang="it-IT" sz="1100" dirty="0">
              <a:solidFill>
                <a:schemeClr val="bg1"/>
              </a:solidFill>
            </a:endParaRP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B3760E1E-0DDA-4293-94F0-DBE32EFC60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83176" y="3660628"/>
            <a:ext cx="871804" cy="304826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F9115411-518E-4DD2-9586-65388AE9100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20895" y="6479357"/>
            <a:ext cx="871804" cy="304826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AF5ED54E-80F8-41F7-B18A-10C6DDD982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27551" y="6525739"/>
            <a:ext cx="871804" cy="304826"/>
          </a:xfrm>
          <a:prstGeom prst="rect">
            <a:avLst/>
          </a:prstGeom>
        </p:spPr>
      </p:pic>
      <p:sp>
        <p:nvSpPr>
          <p:cNvPr id="26" name="Rettangolo 25">
            <a:extLst>
              <a:ext uri="{FF2B5EF4-FFF2-40B4-BE49-F238E27FC236}">
                <a16:creationId xmlns:a16="http://schemas.microsoft.com/office/drawing/2014/main" id="{B860BA89-2A3E-4822-9B22-1E14B7DC61BC}"/>
              </a:ext>
            </a:extLst>
          </p:cNvPr>
          <p:cNvSpPr/>
          <p:nvPr/>
        </p:nvSpPr>
        <p:spPr>
          <a:xfrm>
            <a:off x="3709126" y="3710595"/>
            <a:ext cx="866898" cy="204892"/>
          </a:xfrm>
          <a:prstGeom prst="rect">
            <a:avLst/>
          </a:prstGeom>
          <a:solidFill>
            <a:srgbClr val="4BB5D9"/>
          </a:solidFill>
          <a:ln>
            <a:solidFill>
              <a:srgbClr val="4BB5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err="1"/>
              <a:t>Not</a:t>
            </a:r>
            <a:r>
              <a:rPr lang="it-IT" sz="1100" dirty="0"/>
              <a:t> </a:t>
            </a:r>
            <a:r>
              <a:rPr lang="it-IT" sz="1100" dirty="0" err="1"/>
              <a:t>at</a:t>
            </a:r>
            <a:r>
              <a:rPr lang="it-IT" sz="1100" dirty="0"/>
              <a:t> </a:t>
            </a:r>
            <a:r>
              <a:rPr lang="it-IT" sz="1100" dirty="0" err="1"/>
              <a:t>all</a:t>
            </a:r>
            <a:endParaRPr lang="it-IT" sz="1100" dirty="0"/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19209665-03C7-4C89-A27D-BDCAF8EAEC8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37126" y="6498305"/>
            <a:ext cx="883997" cy="304826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34760D62-7129-409B-845F-6252E8FFE57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66717" y="6525739"/>
            <a:ext cx="883997" cy="304826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C9EFCE9E-C0A5-4CC9-B905-F5CD3577C70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97221" y="3685015"/>
            <a:ext cx="883997" cy="304826"/>
          </a:xfrm>
          <a:prstGeom prst="rect">
            <a:avLst/>
          </a:prstGeom>
        </p:spPr>
      </p:pic>
      <p:sp>
        <p:nvSpPr>
          <p:cNvPr id="30" name="Rettangolo 29">
            <a:extLst>
              <a:ext uri="{FF2B5EF4-FFF2-40B4-BE49-F238E27FC236}">
                <a16:creationId xmlns:a16="http://schemas.microsoft.com/office/drawing/2014/main" id="{314A3CA8-4ADE-4B32-871D-591E397ED2CC}"/>
              </a:ext>
            </a:extLst>
          </p:cNvPr>
          <p:cNvSpPr/>
          <p:nvPr/>
        </p:nvSpPr>
        <p:spPr>
          <a:xfrm>
            <a:off x="3124380" y="6536596"/>
            <a:ext cx="504000" cy="213754"/>
          </a:xfrm>
          <a:prstGeom prst="rect">
            <a:avLst/>
          </a:prstGeom>
          <a:solidFill>
            <a:srgbClr val="4BB5D9"/>
          </a:solidFill>
          <a:ln>
            <a:solidFill>
              <a:srgbClr val="4BB5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it-IT" sz="1100" dirty="0" err="1"/>
              <a:t>Slightly</a:t>
            </a:r>
            <a:endParaRPr lang="it-IT" sz="1100" dirty="0"/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D2BAFDF4-4325-4DA3-944C-5B13261AC2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40241" y="3685015"/>
            <a:ext cx="597460" cy="304826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9A99F235-D3BA-4CB5-9079-75038057EFE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40152" y="3685015"/>
            <a:ext cx="597460" cy="304826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C95C3552-CCE4-4CAF-BE53-B316A67B270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82758" y="6525739"/>
            <a:ext cx="597460" cy="304826"/>
          </a:xfrm>
          <a:prstGeom prst="rect">
            <a:avLst/>
          </a:prstGeom>
        </p:spPr>
      </p:pic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E851C22-D6BA-4EA9-B38B-1E366D770F6F}"/>
              </a:ext>
            </a:extLst>
          </p:cNvPr>
          <p:cNvSpPr txBox="1"/>
          <p:nvPr/>
        </p:nvSpPr>
        <p:spPr>
          <a:xfrm>
            <a:off x="10986959" y="46957"/>
            <a:ext cx="1523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* Sample: 200 Students</a:t>
            </a:r>
          </a:p>
        </p:txBody>
      </p:sp>
    </p:spTree>
    <p:extLst>
      <p:ext uri="{BB962C8B-B14F-4D97-AF65-F5344CB8AC3E}">
        <p14:creationId xmlns:p14="http://schemas.microsoft.com/office/powerpoint/2010/main" val="503180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31CF29A2-DAED-4F30-8A70-9B82CAD7F15D}"/>
              </a:ext>
            </a:extLst>
          </p:cNvPr>
          <p:cNvSpPr/>
          <p:nvPr/>
        </p:nvSpPr>
        <p:spPr>
          <a:xfrm>
            <a:off x="0" y="169863"/>
            <a:ext cx="12192000" cy="5857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3200" b="1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  <a:t>SWAT and </a:t>
            </a:r>
            <a:r>
              <a:rPr lang="it-IT" sz="3200" b="1" dirty="0" err="1">
                <a:solidFill>
                  <a:srgbClr val="FFFFFF"/>
                </a:solidFill>
                <a:latin typeface="+mn-lt"/>
                <a:ea typeface="+mj-ea"/>
                <a:cs typeface="+mj-cs"/>
              </a:rPr>
              <a:t>Competiton</a:t>
            </a:r>
            <a:r>
              <a:rPr lang="it-IT" sz="3200" b="1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  <a:t> Analysis  </a:t>
            </a:r>
            <a:endParaRPr lang="it-IT" dirty="0">
              <a:latin typeface="+mn-lt"/>
            </a:endParaRPr>
          </a:p>
        </p:txBody>
      </p:sp>
      <p:graphicFrame>
        <p:nvGraphicFramePr>
          <p:cNvPr id="11267" name="Oggetto 3">
            <a:extLst>
              <a:ext uri="{FF2B5EF4-FFF2-40B4-BE49-F238E27FC236}">
                <a16:creationId xmlns:a16="http://schemas.microsoft.com/office/drawing/2014/main" id="{3B4C35F6-1D3B-4D74-B963-A374006046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508949"/>
              </p:ext>
            </p:extLst>
          </p:nvPr>
        </p:nvGraphicFramePr>
        <p:xfrm>
          <a:off x="142875" y="1924050"/>
          <a:ext cx="5521325" cy="358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3" imgW="5616565" imgH="3653974" progId="Word.Document.12">
                  <p:embed/>
                </p:oleObj>
              </mc:Choice>
              <mc:Fallback>
                <p:oleObj name="Document" r:id="rId3" imgW="5616565" imgH="3653974" progId="Word.Document.12">
                  <p:embed/>
                  <p:pic>
                    <p:nvPicPr>
                      <p:cNvPr id="11267" name="Oggetto 3">
                        <a:extLst>
                          <a:ext uri="{FF2B5EF4-FFF2-40B4-BE49-F238E27FC236}">
                            <a16:creationId xmlns:a16="http://schemas.microsoft.com/office/drawing/2014/main" id="{3B4C35F6-1D3B-4D74-B963-A374006046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1924050"/>
                        <a:ext cx="5521325" cy="358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68" name="Immagine 4">
            <a:extLst>
              <a:ext uri="{FF2B5EF4-FFF2-40B4-BE49-F238E27FC236}">
                <a16:creationId xmlns:a16="http://schemas.microsoft.com/office/drawing/2014/main" id="{63B5357B-8782-42F2-93D9-53A2F1365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475" y="1509713"/>
            <a:ext cx="47259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magine 5" descr="Risultati immagini per studocu">
            <a:extLst>
              <a:ext uri="{FF2B5EF4-FFF2-40B4-BE49-F238E27FC236}">
                <a16:creationId xmlns:a16="http://schemas.microsoft.com/office/drawing/2014/main" id="{A53EF323-6EEA-4EB7-A5E6-DC0DC785779A}"/>
              </a:ext>
            </a:extLst>
          </p:cNvPr>
          <p:cNvPicPr/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737" y="2599207"/>
            <a:ext cx="3457575" cy="96245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CF9AFCA-4933-4A30-BFFA-BA5B2C0622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5709" y="4311173"/>
            <a:ext cx="3291762" cy="59136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41FC6D-9343-4B83-A58F-B5715B68C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9225"/>
            <a:ext cx="12192000" cy="635000"/>
          </a:xfrm>
        </p:spPr>
        <p:txBody>
          <a:bodyPr rtlCol="0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it-IT" sz="4000" b="1" dirty="0" err="1">
                <a:latin typeface="+mn-lt"/>
              </a:rPr>
              <a:t>Economic</a:t>
            </a:r>
            <a:r>
              <a:rPr lang="it-IT" sz="4000" b="1" dirty="0">
                <a:latin typeface="+mn-lt"/>
              </a:rPr>
              <a:t> Plan*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827E02A7-8F99-4F17-9430-7DBE2086E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752114"/>
              </p:ext>
            </p:extLst>
          </p:nvPr>
        </p:nvGraphicFramePr>
        <p:xfrm>
          <a:off x="2625725" y="658813"/>
          <a:ext cx="7512050" cy="6119590"/>
        </p:xfrm>
        <a:graphic>
          <a:graphicData uri="http://schemas.openxmlformats.org/drawingml/2006/table">
            <a:tbl>
              <a:tblPr/>
              <a:tblGrid>
                <a:gridCol w="3843714">
                  <a:extLst>
                    <a:ext uri="{9D8B030D-6E8A-4147-A177-3AD203B41FA5}">
                      <a16:colId xmlns:a16="http://schemas.microsoft.com/office/drawing/2014/main" val="1321645591"/>
                    </a:ext>
                  </a:extLst>
                </a:gridCol>
                <a:gridCol w="1266623">
                  <a:extLst>
                    <a:ext uri="{9D8B030D-6E8A-4147-A177-3AD203B41FA5}">
                      <a16:colId xmlns:a16="http://schemas.microsoft.com/office/drawing/2014/main" val="3333959529"/>
                    </a:ext>
                  </a:extLst>
                </a:gridCol>
                <a:gridCol w="1213037">
                  <a:extLst>
                    <a:ext uri="{9D8B030D-6E8A-4147-A177-3AD203B41FA5}">
                      <a16:colId xmlns:a16="http://schemas.microsoft.com/office/drawing/2014/main" val="1453563841"/>
                    </a:ext>
                  </a:extLst>
                </a:gridCol>
                <a:gridCol w="1188676">
                  <a:extLst>
                    <a:ext uri="{9D8B030D-6E8A-4147-A177-3AD203B41FA5}">
                      <a16:colId xmlns:a16="http://schemas.microsoft.com/office/drawing/2014/main" val="2108006912"/>
                    </a:ext>
                  </a:extLst>
                </a:gridCol>
              </a:tblGrid>
              <a:tr h="242252">
                <a:tc>
                  <a:txBody>
                    <a:bodyPr/>
                    <a:lstStyle/>
                    <a:p>
                      <a:pPr algn="l" fontAlgn="b"/>
                      <a:r>
                        <a:rPr lang="it-IT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727606"/>
                  </a:ext>
                </a:extLst>
              </a:tr>
              <a:tr h="242252">
                <a:tc>
                  <a:txBody>
                    <a:bodyPr/>
                    <a:lstStyle/>
                    <a:p>
                      <a:pPr algn="l" fontAlgn="b"/>
                      <a:r>
                        <a:rPr lang="it-IT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Freemium</a:t>
                      </a:r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Students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048726"/>
                  </a:ext>
                </a:extLst>
              </a:tr>
              <a:tr h="242252">
                <a:tc>
                  <a:txBody>
                    <a:bodyPr/>
                    <a:lstStyle/>
                    <a:p>
                      <a:pPr algn="l" fontAlgn="b"/>
                      <a:r>
                        <a:rPr lang="it-IT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Freemium</a:t>
                      </a:r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Revenues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€ 21.384,00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€ 32.076,00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€ 42.768,00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848580"/>
                  </a:ext>
                </a:extLst>
              </a:tr>
              <a:tr h="242252">
                <a:tc>
                  <a:txBody>
                    <a:bodyPr/>
                    <a:lstStyle/>
                    <a:p>
                      <a:pPr algn="l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Housing </a:t>
                      </a:r>
                      <a:r>
                        <a:rPr lang="it-IT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Announcments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860601"/>
                  </a:ext>
                </a:extLst>
              </a:tr>
              <a:tr h="242252">
                <a:tc>
                  <a:txBody>
                    <a:bodyPr/>
                    <a:lstStyle/>
                    <a:p>
                      <a:pPr algn="l" fontAlgn="b"/>
                      <a:r>
                        <a:rPr lang="it-IT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Announcment</a:t>
                      </a:r>
                      <a:r>
                        <a:rPr lang="it-IT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Price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€ 1,00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€ 1,00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€ 1,00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038132"/>
                  </a:ext>
                </a:extLst>
              </a:tr>
              <a:tr h="242252">
                <a:tc>
                  <a:txBody>
                    <a:bodyPr/>
                    <a:lstStyle/>
                    <a:p>
                      <a:pPr algn="l" fontAlgn="b"/>
                      <a:r>
                        <a:rPr lang="it-IT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Announcment</a:t>
                      </a:r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Days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96284"/>
                  </a:ext>
                </a:extLst>
              </a:tr>
              <a:tr h="242252">
                <a:tc>
                  <a:txBody>
                    <a:bodyPr/>
                    <a:lstStyle/>
                    <a:p>
                      <a:pPr algn="l" fontAlgn="b"/>
                      <a:r>
                        <a:rPr lang="it-IT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Announcment</a:t>
                      </a:r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Revenues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€ 7.200,00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€ 12.000,00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€ 15.400,00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914697"/>
                  </a:ext>
                </a:extLst>
              </a:tr>
              <a:tr h="242252">
                <a:tc>
                  <a:txBody>
                    <a:bodyPr/>
                    <a:lstStyle/>
                    <a:p>
                      <a:pPr algn="l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REVENUES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€ 28.584,00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€ 44.076,00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€ 58.168,00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771815"/>
                  </a:ext>
                </a:extLst>
              </a:tr>
              <a:tr h="242252">
                <a:tc>
                  <a:txBody>
                    <a:bodyPr/>
                    <a:lstStyle/>
                    <a:p>
                      <a:pPr algn="l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 Cost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€ 0,00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€ 0,00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€ 0,00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885194"/>
                  </a:ext>
                </a:extLst>
              </a:tr>
              <a:tr h="242252">
                <a:tc>
                  <a:txBody>
                    <a:bodyPr/>
                    <a:lstStyle/>
                    <a:p>
                      <a:pPr algn="l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Development web site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€ 15.000,00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€ 10.000,00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€ 5.000,00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49206"/>
                  </a:ext>
                </a:extLst>
              </a:tr>
              <a:tr h="242252">
                <a:tc>
                  <a:txBody>
                    <a:bodyPr/>
                    <a:lstStyle/>
                    <a:p>
                      <a:pPr algn="l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Advertising and marketing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€ 10.000,00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€ 7.000,00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€ 5.000,00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28424"/>
                  </a:ext>
                </a:extLst>
              </a:tr>
              <a:tr h="242252">
                <a:tc>
                  <a:txBody>
                    <a:bodyPr/>
                    <a:lstStyle/>
                    <a:p>
                      <a:pPr algn="l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 COSTS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€ 25.000,00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€ 17.000,00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€ 10.000,00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67856"/>
                  </a:ext>
                </a:extLst>
              </a:tr>
              <a:tr h="242252">
                <a:tc>
                  <a:txBody>
                    <a:bodyPr/>
                    <a:lstStyle/>
                    <a:p>
                      <a:pPr algn="l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Operating </a:t>
                      </a:r>
                      <a:r>
                        <a:rPr lang="it-IT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Margin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€ 3.584,00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€ 27.076,00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€ 48.168,00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319608"/>
                  </a:ext>
                </a:extLst>
              </a:tr>
              <a:tr h="242252">
                <a:tc>
                  <a:txBody>
                    <a:bodyPr/>
                    <a:lstStyle/>
                    <a:p>
                      <a:pPr algn="l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Company Foundation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€ 1.819,87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€ 637,47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€ 637,47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027825"/>
                  </a:ext>
                </a:extLst>
              </a:tr>
              <a:tr h="242252">
                <a:tc>
                  <a:txBody>
                    <a:bodyPr/>
                    <a:lstStyle/>
                    <a:p>
                      <a:pPr algn="l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Trademark </a:t>
                      </a:r>
                      <a:r>
                        <a:rPr lang="it-IT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registration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€ 136,00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€ 0,00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€ 0,00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9463215"/>
                  </a:ext>
                </a:extLst>
              </a:tr>
              <a:tr h="242252">
                <a:tc>
                  <a:txBody>
                    <a:bodyPr/>
                    <a:lstStyle/>
                    <a:p>
                      <a:pPr algn="l" fontAlgn="b"/>
                      <a:r>
                        <a:rPr lang="it-IT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Equipment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€ 1.300,00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€ 0,00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€ 0,00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96072"/>
                  </a:ext>
                </a:extLst>
              </a:tr>
              <a:tr h="242252">
                <a:tc>
                  <a:txBody>
                    <a:bodyPr/>
                    <a:lstStyle/>
                    <a:p>
                      <a:pPr algn="l" fontAlgn="b"/>
                      <a:r>
                        <a:rPr lang="it-IT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Rents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€ 3.600,00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€ 3.600,00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€ 3.600,00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488845"/>
                  </a:ext>
                </a:extLst>
              </a:tr>
              <a:tr h="305542">
                <a:tc>
                  <a:txBody>
                    <a:bodyPr/>
                    <a:lstStyle/>
                    <a:p>
                      <a:pPr algn="l" fontAlgn="b"/>
                      <a:r>
                        <a:rPr lang="it-IT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Consumables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€ 65,00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€ 65,00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€ 65,00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805736"/>
                  </a:ext>
                </a:extLst>
              </a:tr>
              <a:tr h="242252">
                <a:tc>
                  <a:txBody>
                    <a:bodyPr/>
                    <a:lstStyle/>
                    <a:p>
                      <a:pPr algn="l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Utilities </a:t>
                      </a:r>
                      <a:r>
                        <a:rPr lang="it-IT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bills</a:t>
                      </a:r>
                      <a:endParaRPr lang="it-IT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€ 1.770,00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€ 1.770,00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€ 1.770,00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788788"/>
                  </a:ext>
                </a:extLst>
              </a:tr>
              <a:tr h="242252">
                <a:tc>
                  <a:txBody>
                    <a:bodyPr/>
                    <a:lstStyle/>
                    <a:p>
                      <a:pPr algn="l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Consulting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€ 2.818,20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€ 2.818,20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€ 2.818,20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442164"/>
                  </a:ext>
                </a:extLst>
              </a:tr>
              <a:tr h="242252">
                <a:tc>
                  <a:txBody>
                    <a:bodyPr/>
                    <a:lstStyle/>
                    <a:p>
                      <a:pPr algn="l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FIXED COSTS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€ 11.509,07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€ 3.455,67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€ 3.455,67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124786"/>
                  </a:ext>
                </a:extLst>
              </a:tr>
              <a:tr h="242252">
                <a:tc>
                  <a:txBody>
                    <a:bodyPr/>
                    <a:lstStyle/>
                    <a:p>
                      <a:pPr algn="l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PROFIT (LOSS)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-€ 7.925,07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€ 23.620,33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€ 44.712,33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973736"/>
                  </a:ext>
                </a:extLst>
              </a:tr>
              <a:tr h="242252">
                <a:tc>
                  <a:txBody>
                    <a:bodyPr/>
                    <a:lstStyle/>
                    <a:p>
                      <a:pPr algn="l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IRES taxes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€ 0,00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€ 5.688,88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€ 10.730,96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42013"/>
                  </a:ext>
                </a:extLst>
              </a:tr>
              <a:tr h="242252">
                <a:tc>
                  <a:txBody>
                    <a:bodyPr/>
                    <a:lstStyle/>
                    <a:p>
                      <a:pPr algn="l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IRAP taxes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€ 178,12 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€ 1.345,68 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€ 2.393,95 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380478"/>
                  </a:ext>
                </a:extLst>
              </a:tr>
              <a:tr h="242252">
                <a:tc>
                  <a:txBody>
                    <a:bodyPr/>
                    <a:lstStyle/>
                    <a:p>
                      <a:pPr algn="l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PROFIT (LOSS)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-€ 8.103,19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€ 16.585,77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€ 31.587,42</a:t>
                      </a:r>
                    </a:p>
                  </a:txBody>
                  <a:tcPr marL="8685" marR="8685" marT="8684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810953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893B6D48-55DF-4878-AEED-71238D4FA298}"/>
              </a:ext>
            </a:extLst>
          </p:cNvPr>
          <p:cNvSpPr txBox="1"/>
          <p:nvPr/>
        </p:nvSpPr>
        <p:spPr>
          <a:xfrm>
            <a:off x="10889672" y="6199187"/>
            <a:ext cx="1302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*sample: 1 </a:t>
            </a:r>
            <a:r>
              <a:rPr lang="it-IT" sz="1100" dirty="0" err="1"/>
              <a:t>Italian</a:t>
            </a:r>
            <a:r>
              <a:rPr lang="it-IT" sz="1100" dirty="0"/>
              <a:t> University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2295B5D-154B-4DC7-BAE4-5347113AFFD8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489245" y="1370541"/>
            <a:ext cx="1052173" cy="14935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767167" lon="20000630" rev="691877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E7B2F99-0643-4FAF-B1A4-1CEAD14735EB}"/>
              </a:ext>
            </a:extLst>
          </p:cNvPr>
          <p:cNvSpPr txBox="1"/>
          <p:nvPr/>
        </p:nvSpPr>
        <p:spPr>
          <a:xfrm>
            <a:off x="4146268" y="255309"/>
            <a:ext cx="35509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500" b="1" dirty="0">
                <a:solidFill>
                  <a:schemeClr val="bg1"/>
                </a:solidFill>
                <a:ea typeface="+mj-ea"/>
                <a:cs typeface="+mj-cs"/>
              </a:rPr>
              <a:t>TEAM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4FA1DB4-ADF9-4F7C-846A-D950F79141B6}"/>
              </a:ext>
            </a:extLst>
          </p:cNvPr>
          <p:cNvSpPr txBox="1"/>
          <p:nvPr/>
        </p:nvSpPr>
        <p:spPr>
          <a:xfrm>
            <a:off x="761800" y="3194463"/>
            <a:ext cx="33844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ROBERTO RUSSO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CEO &amp; Founder</a:t>
            </a:r>
          </a:p>
          <a:p>
            <a:r>
              <a:rPr lang="en-US" dirty="0">
                <a:solidFill>
                  <a:schemeClr val="bg1"/>
                </a:solidFill>
              </a:rPr>
              <a:t>26 Years old, Personal Banker, master's degree in Consulting and Business Management at University of Salerno. Erasmus in Salamanca, </a:t>
            </a:r>
            <a:r>
              <a:rPr lang="en-US" dirty="0" err="1">
                <a:solidFill>
                  <a:schemeClr val="bg1"/>
                </a:solidFill>
              </a:rPr>
              <a:t>startupper</a:t>
            </a:r>
            <a:r>
              <a:rPr lang="en-US" dirty="0">
                <a:solidFill>
                  <a:schemeClr val="bg1"/>
                </a:solidFill>
              </a:rPr>
              <a:t>, traveler.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050" name="Picture 2" descr="Flaviano Testa">
            <a:extLst>
              <a:ext uri="{FF2B5EF4-FFF2-40B4-BE49-F238E27FC236}">
                <a16:creationId xmlns:a16="http://schemas.microsoft.com/office/drawing/2014/main" id="{F8475180-6C09-47E3-B26C-5F94A32EE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397" y="1293184"/>
            <a:ext cx="920358" cy="14773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543703D-CAB1-4A1A-9748-0BFD41D4BE77}"/>
              </a:ext>
            </a:extLst>
          </p:cNvPr>
          <p:cNvSpPr txBox="1"/>
          <p:nvPr/>
        </p:nvSpPr>
        <p:spPr>
          <a:xfrm>
            <a:off x="8134596" y="2992582"/>
            <a:ext cx="32956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FLAVIANO TESTA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CFO &amp; Founder</a:t>
            </a:r>
          </a:p>
          <a:p>
            <a:r>
              <a:rPr lang="en-US" dirty="0">
                <a:solidFill>
                  <a:schemeClr val="bg1"/>
                </a:solidFill>
              </a:rPr>
              <a:t>25 Years old, graduated in Economics and Finance. Erasmus Traineeship  at the </a:t>
            </a:r>
            <a:r>
              <a:rPr lang="en-US" dirty="0" err="1">
                <a:solidFill>
                  <a:schemeClr val="bg1"/>
                </a:solidFill>
              </a:rPr>
              <a:t>InterAnalysis</a:t>
            </a:r>
            <a:r>
              <a:rPr lang="en-US" dirty="0">
                <a:solidFill>
                  <a:schemeClr val="bg1"/>
                </a:solidFill>
              </a:rPr>
              <a:t> Ltd (UK). Now  working at EY S.p.A. Italy</a:t>
            </a:r>
            <a:endParaRPr lang="it-IT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4B4640-FBD5-4CFE-BB9C-95E76345B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557670"/>
            <a:ext cx="12192000" cy="1099930"/>
          </a:xfrm>
        </p:spPr>
        <p:txBody>
          <a:bodyPr>
            <a:normAutofit/>
          </a:bodyPr>
          <a:lstStyle/>
          <a:p>
            <a:pPr algn="ctr"/>
            <a:r>
              <a:rPr lang="it-IT" i="1" dirty="0">
                <a:latin typeface="+mn-lt"/>
              </a:rPr>
              <a:t>Thanks for </a:t>
            </a:r>
            <a:r>
              <a:rPr lang="it-IT" i="1" dirty="0" err="1">
                <a:latin typeface="+mn-lt"/>
              </a:rPr>
              <a:t>your</a:t>
            </a:r>
            <a:r>
              <a:rPr lang="it-IT" i="1" dirty="0">
                <a:latin typeface="+mn-lt"/>
              </a:rPr>
              <a:t> </a:t>
            </a:r>
            <a:r>
              <a:rPr lang="it-IT" i="1" dirty="0" err="1">
                <a:latin typeface="+mn-lt"/>
              </a:rPr>
              <a:t>attention</a:t>
            </a:r>
            <a:endParaRPr lang="it-IT" i="1" dirty="0">
              <a:latin typeface="+mn-l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D6C3FC6-5E47-4553-9A12-7D7FD177F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461" y="4465983"/>
            <a:ext cx="2001079" cy="239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79653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459</Words>
  <Application>Microsoft Office PowerPoint</Application>
  <PresentationFormat>Widescreen</PresentationFormat>
  <Paragraphs>132</Paragraphs>
  <Slides>9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1_Tema di Office</vt:lpstr>
      <vt:lpstr>Documento di Microsoft Word</vt:lpstr>
      <vt:lpstr>Presentazione standard di PowerPoint</vt:lpstr>
      <vt:lpstr>The Idea</vt:lpstr>
      <vt:lpstr>Problem</vt:lpstr>
      <vt:lpstr>Solution</vt:lpstr>
      <vt:lpstr>Market Analysis* </vt:lpstr>
      <vt:lpstr>Presentazione standard di PowerPoint</vt:lpstr>
      <vt:lpstr>Economic Plan*</vt:lpstr>
      <vt:lpstr>Presentazione standard di PowerPoint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Flaviano Testa</dc:creator>
  <cp:lastModifiedBy>Roberto Russo</cp:lastModifiedBy>
  <cp:revision>42</cp:revision>
  <dcterms:created xsi:type="dcterms:W3CDTF">2017-09-08T09:23:18Z</dcterms:created>
  <dcterms:modified xsi:type="dcterms:W3CDTF">2020-01-30T17:30:06Z</dcterms:modified>
</cp:coreProperties>
</file>