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6" r:id="rId7"/>
    <p:sldId id="278" r:id="rId8"/>
    <p:sldId id="280" r:id="rId9"/>
    <p:sldId id="274" r:id="rId10"/>
    <p:sldId id="286" r:id="rId11"/>
    <p:sldId id="273" r:id="rId12"/>
    <p:sldId id="288" r:id="rId13"/>
    <p:sldId id="263" r:id="rId14"/>
    <p:sldId id="290" r:id="rId15"/>
    <p:sldId id="258" r:id="rId16"/>
  </p:sldIdLst>
  <p:sldSz cx="12190413" cy="6859588"/>
  <p:notesSz cx="6858000" cy="9144000"/>
  <p:defaultTextStyle>
    <a:defPPr>
      <a:defRPr lang="ru-RU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FFFFFF"/>
    <a:srgbClr val="7703FF"/>
    <a:srgbClr val="8208FF"/>
    <a:srgbClr val="5D4F4B"/>
    <a:srgbClr val="51626F"/>
    <a:srgbClr val="6D6F64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DE9B6-F979-C143-B907-969638BB8ED4}" v="473" dt="2021-04-23T15:00:27.554"/>
    <p1510:client id="{2C862523-AA20-AA48-915F-E95C8DF24822}" v="1127" dt="2021-04-24T11:08:40.993"/>
    <p1510:client id="{9A6E7ACD-A0E9-A845-8D0B-67444942CCB1}" v="11" dt="2021-04-24T11:00:27.003"/>
    <p1510:client id="{A5FD1C23-FE8C-4231-804D-2DC1164FC67B}" v="15" vWet="17" dt="2021-04-24T08:06:3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1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_118_E9EB081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_118_E9EB0814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_111_5F366ED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_111_5F366ED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Фокус в развитии </a:t>
            </a:r>
            <a:r>
              <a:rPr lang="en-US" sz="1400"/>
              <a:t>CBDC,</a:t>
            </a:r>
            <a:r>
              <a:rPr lang="en-US" sz="1400" baseline="0"/>
              <a:t> % </a:t>
            </a:r>
            <a:r>
              <a:rPr lang="ru-RU" sz="1400" baseline="0"/>
              <a:t>от опрошенных ЦБ</a:t>
            </a:r>
            <a:endParaRPr lang="ru-RU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Межбанковские операции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2020</c:v>
                </c:pt>
              </c:numCache>
            </c:numRef>
          </c:cat>
          <c:val>
            <c:numRef>
              <c:f>Лист1!$C$2:$C$3</c:f>
              <c:numCache>
                <c:formatCode>0%</c:formatCode>
                <c:ptCount val="2"/>
                <c:pt idx="0">
                  <c:v>0.1</c:v>
                </c:pt>
                <c:pt idx="1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2-4716-9A92-BE1FEA69AA19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Retail-переводы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2020</c:v>
                </c:pt>
              </c:numCache>
            </c:numRef>
          </c:cat>
          <c:val>
            <c:numRef>
              <c:f>Лист1!$B$2:$B$3</c:f>
              <c:numCache>
                <c:formatCode>0%</c:formatCode>
                <c:ptCount val="2"/>
                <c:pt idx="0">
                  <c:v>0.22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2-4716-9A92-BE1FEA69AA1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Межбанковские и retail операции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2020</c:v>
                </c:pt>
              </c:numCache>
            </c:numRef>
          </c:cat>
          <c:val>
            <c:numRef>
              <c:f>Лист1!$D$2:$D$3</c:f>
              <c:numCache>
                <c:formatCode>0%</c:formatCode>
                <c:ptCount val="2"/>
                <c:pt idx="0">
                  <c:v>0.4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2-4716-9A92-BE1FEA69AA19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Работа в области CBDC не ведется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2020</c:v>
                </c:pt>
              </c:numCache>
            </c:numRef>
          </c:cat>
          <c:val>
            <c:numRef>
              <c:f>Лист1!$E$2:$E$3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12-4716-9A92-BE1FEA69A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8102624"/>
        <c:axId val="898090144"/>
      </c:barChart>
      <c:catAx>
        <c:axId val="89810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8090144"/>
        <c:crosses val="autoZero"/>
        <c:auto val="1"/>
        <c:lblAlgn val="ctr"/>
        <c:lblOffset val="100"/>
        <c:noMultiLvlLbl val="0"/>
      </c:catAx>
      <c:valAx>
        <c:axId val="8980901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810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Доли</a:t>
            </a:r>
            <a:r>
              <a:rPr lang="ru-RU" sz="1400" baseline="0"/>
              <a:t> валют в трафике </a:t>
            </a:r>
            <a:r>
              <a:rPr lang="en-US" sz="1400" baseline="0"/>
              <a:t>SWIFT</a:t>
            </a:r>
            <a:endParaRPr lang="en-US" sz="1400"/>
          </a:p>
        </c:rich>
      </c:tx>
      <c:layout>
        <c:manualLayout>
          <c:xMode val="edge"/>
          <c:yMode val="edge"/>
          <c:x val="4.1644562568978506E-2"/>
          <c:y val="4.4785519677769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Доллар США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Октябрь 2020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0.37640000000000001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0-47ED-92F3-DBC88841A0B6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Евро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Октябрь 2020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0.37819999999999998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0-47ED-92F3-DBC88841A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Фунт Стерлингов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Октябрь 2020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6.9199999999999998E-2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50-47ED-92F3-DBC88841A0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Другие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Октябрь 2020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0.17620000000000002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50-47ED-92F3-DBC88841A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5939360"/>
        <c:axId val="1742437776"/>
      </c:barChart>
      <c:catAx>
        <c:axId val="1295939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2437776"/>
        <c:crosses val="autoZero"/>
        <c:auto val="1"/>
        <c:lblAlgn val="ctr"/>
        <c:lblOffset val="100"/>
        <c:noMultiLvlLbl val="0"/>
      </c:catAx>
      <c:valAx>
        <c:axId val="17424377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93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i="1"/>
              <a:t>Направления российского трафика SWIFT, 2018</a:t>
            </a:r>
          </a:p>
        </c:rich>
      </c:tx>
      <c:layout>
        <c:manualLayout>
          <c:xMode val="edge"/>
          <c:yMode val="edge"/>
          <c:x val="0.1860475728661672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6557674762494204"/>
          <c:y val="0.12573933720896199"/>
          <c:w val="0.46070983288100237"/>
          <c:h val="0.5688280719129779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Направления российского трафика SWIFT, 2018</c:v>
                </c:pt>
              </c:strCache>
            </c:strRef>
          </c:tx>
          <c:explosion val="12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98-4BA5-BA67-01A42EF2F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98-4BA5-BA67-01A42EF2FC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98-4BA5-BA67-01A42EF2FC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98-4BA5-BA67-01A42EF2FC9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98-4BA5-BA67-01A42EF2FC9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498-4BA5-BA67-01A42EF2FC9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498-4BA5-BA67-01A42EF2FC9D}"/>
              </c:ext>
            </c:extLst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98-4BA5-BA67-01A42EF2FC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Между российскими организациями</c:v>
                </c:pt>
                <c:pt idx="1">
                  <c:v>США</c:v>
                </c:pt>
                <c:pt idx="2">
                  <c:v>Великобритания</c:v>
                </c:pt>
                <c:pt idx="3">
                  <c:v>Германия</c:v>
                </c:pt>
                <c:pt idx="4">
                  <c:v>Беларусь</c:v>
                </c:pt>
                <c:pt idx="5">
                  <c:v>Казахстан</c:v>
                </c:pt>
                <c:pt idx="6">
                  <c:v>Другие страны</c:v>
                </c:pt>
              </c:strCache>
            </c:strRef>
          </c:cat>
          <c:val>
            <c:numRef>
              <c:f>Лист1!$B$2:$B$8</c:f>
              <c:numCache>
                <c:formatCode>0.0%</c:formatCode>
                <c:ptCount val="7"/>
                <c:pt idx="0">
                  <c:v>0.79300000000000004</c:v>
                </c:pt>
                <c:pt idx="1">
                  <c:v>4.9000000000000002E-2</c:v>
                </c:pt>
                <c:pt idx="2">
                  <c:v>3.3000000000000002E-2</c:v>
                </c:pt>
                <c:pt idx="3">
                  <c:v>0.03</c:v>
                </c:pt>
                <c:pt idx="4">
                  <c:v>1.6E-2</c:v>
                </c:pt>
                <c:pt idx="5">
                  <c:v>1.0999999999999999E-2</c:v>
                </c:pt>
                <c:pt idx="6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498-4BA5-BA67-01A42EF2F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46227004450698"/>
          <c:y val="0.69728608489937105"/>
          <c:w val="0.89253772995549308"/>
          <c:h val="0.25468549049844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i="1"/>
              <a:t>Распределение сообщений</a:t>
            </a:r>
            <a:r>
              <a:rPr lang="ru-RU" sz="1600" i="1" baseline="0"/>
              <a:t> </a:t>
            </a:r>
            <a:r>
              <a:rPr lang="en-US" sz="1600" i="1" baseline="0"/>
              <a:t>SWIFT </a:t>
            </a:r>
            <a:r>
              <a:rPr lang="ru-RU" sz="1600" i="1" baseline="0"/>
              <a:t>по целям</a:t>
            </a:r>
            <a:endParaRPr lang="ru-RU" sz="1600" i="1"/>
          </a:p>
        </c:rich>
      </c:tx>
      <c:layout>
        <c:manualLayout>
          <c:xMode val="edge"/>
          <c:yMode val="edge"/>
          <c:x val="0.14887701133790476"/>
          <c:y val="2.7433538472837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Платежи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Россия</c:v>
                </c:pt>
                <c:pt idx="1">
                  <c:v>Мир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0.89700000000000002</c:v>
                </c:pt>
                <c:pt idx="1">
                  <c:v>0.48799999999999999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D-4233-9FA6-54CF9293F8D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Ценные бумаги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Россия</c:v>
                </c:pt>
                <c:pt idx="1">
                  <c:v>Мир</c:v>
                </c:pt>
              </c:strCache>
            </c:strRef>
          </c:cat>
          <c:val>
            <c:numRef>
              <c:f>Лист1!$C$2:$C$3</c:f>
              <c:numCache>
                <c:formatCode>0.00%</c:formatCode>
                <c:ptCount val="2"/>
                <c:pt idx="0">
                  <c:v>7.3999999999999996E-2</c:v>
                </c:pt>
                <c:pt idx="1">
                  <c:v>0.46200000000000002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FD-4233-9FA6-54CF9293F8D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Операции на финансовых рынках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Россия</c:v>
                </c:pt>
                <c:pt idx="1">
                  <c:v>Мир</c:v>
                </c:pt>
              </c:strCache>
            </c:strRef>
          </c:cat>
          <c:val>
            <c:numRef>
              <c:f>Лист1!$D$2:$D$3</c:f>
              <c:numCache>
                <c:formatCode>0.00%</c:formatCode>
                <c:ptCount val="2"/>
                <c:pt idx="0">
                  <c:v>2.5000000000000001E-2</c:v>
                </c:pt>
                <c:pt idx="1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FD-4233-9FA6-54CF9293F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0472864"/>
        <c:axId val="830471616"/>
      </c:barChart>
      <c:catAx>
        <c:axId val="8304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471616"/>
        <c:crosses val="autoZero"/>
        <c:auto val="1"/>
        <c:lblAlgn val="ctr"/>
        <c:lblOffset val="100"/>
        <c:noMultiLvlLbl val="0"/>
      </c:catAx>
      <c:valAx>
        <c:axId val="8304716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47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116E-A2AA-43B3-BC1C-7248BAEB2B9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F4CC-035C-4F90-91A1-9D624B01A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59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4CA1-ADAE-4CB0-9017-F7946ABEC1A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47466-5782-4F45-AFEE-AD15D659B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5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— </a:t>
            </a:r>
            <a:r>
              <a:rPr lang="ru-RU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международный кооператив, в котором все пользователи делятся на три категории в зависимости от вида их основной деятельности:</a:t>
            </a:r>
          </a:p>
          <a:p>
            <a:br>
              <a:rPr lang="ru-RU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Supervised Financial Institutions (</a:t>
            </a:r>
            <a:r>
              <a:rPr lang="ru-RU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сюда попадают все российские финансовые организации, деятельность которых лицензируется Банком России).</a:t>
            </a:r>
          </a:p>
          <a:p>
            <a:r>
              <a:rPr lang="en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Non-Supervised Entities (</a:t>
            </a:r>
            <a:r>
              <a:rPr lang="ru-RU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игроки, деятельность которых не регулируется).</a:t>
            </a:r>
          </a:p>
          <a:p>
            <a:r>
              <a:rPr lang="en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 User Groups (</a:t>
            </a:r>
            <a:r>
              <a:rPr lang="ru-RU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корпорации).</a:t>
            </a:r>
          </a:p>
          <a:p>
            <a:endParaRPr lang="ru-RU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/>
              <a:t>В систему внедрены технологии проверки синтаксиса сообщений и их шифрования</a:t>
            </a:r>
            <a:endParaRPr lang="en-US" sz="1600"/>
          </a:p>
          <a:p>
            <a:r>
              <a:rPr lang="ru-RU" sz="1600"/>
              <a:t>Категории пользователей:</a:t>
            </a:r>
          </a:p>
          <a:p>
            <a:pPr marL="457200" indent="-457200">
              <a:buFont typeface="+mj-lt"/>
              <a:buAutoNum type="arabicPeriod"/>
            </a:pPr>
            <a:r>
              <a:rPr lang="en" sz="1600"/>
              <a:t>Supervised Financial Institution</a:t>
            </a:r>
            <a:endParaRPr lang="ru-RU" sz="1600"/>
          </a:p>
          <a:p>
            <a:pPr marL="457200" indent="-457200">
              <a:buFont typeface="+mj-lt"/>
              <a:buAutoNum type="arabicPeriod"/>
            </a:pPr>
            <a:r>
              <a:rPr lang="en" sz="1600"/>
              <a:t>Non-Supervised Entity</a:t>
            </a:r>
            <a:endParaRPr lang="ru-RU" sz="1600"/>
          </a:p>
          <a:p>
            <a:pPr marL="457200" indent="-457200">
              <a:buFont typeface="+mj-lt"/>
              <a:buAutoNum type="arabicPeriod"/>
            </a:pPr>
            <a:r>
              <a:rPr lang="en" sz="1600"/>
              <a:t>Closed User Groups</a:t>
            </a:r>
            <a:endParaRPr lang="ru-RU" sz="1600"/>
          </a:p>
          <a:p>
            <a:r>
              <a:rPr lang="ru-RU" sz="1600"/>
              <a:t>Все взаимодействуют на равных правах доступа к </a:t>
            </a:r>
            <a:r>
              <a:rPr lang="en-US" sz="1600"/>
              <a:t>SWIFT</a:t>
            </a:r>
            <a:endParaRPr lang="en" sz="1600"/>
          </a:p>
          <a:p>
            <a:endParaRPr lang="ru-RU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  <a:p>
            <a:r>
              <a:rPr lang="ru-RU"/>
              <a:t>30 % - на прямую 70 – через сервис бюро </a:t>
            </a:r>
            <a:r>
              <a:rPr lang="ru-RU" err="1"/>
              <a:t>типо</a:t>
            </a:r>
            <a:r>
              <a:rPr lang="ru-RU"/>
              <a:t> </a:t>
            </a:r>
            <a:r>
              <a:rPr lang="ru-RU" err="1"/>
              <a:t>нрд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47466-5782-4F45-AFEE-AD15D659BC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0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+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47466-5782-4F45-AFEE-AD15D659BC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6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47466-5782-4F45-AFEE-AD15D659BC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Технология </a:t>
            </a:r>
            <a:r>
              <a:rPr lang="en-US"/>
              <a:t>SWIFT </a:t>
            </a:r>
            <a:r>
              <a:rPr lang="ru-RU"/>
              <a:t>является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47466-5782-4F45-AFEE-AD15D659BC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77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Технология </a:t>
            </a:r>
            <a:r>
              <a:rPr lang="en-US"/>
              <a:t>SWIFT </a:t>
            </a:r>
            <a:r>
              <a:rPr lang="ru-RU"/>
              <a:t>является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47466-5782-4F45-AFEE-AD15D659BC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6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/>
          <a:srcRect t="29914" r="19924" b="21411"/>
          <a:stretch/>
        </p:blipFill>
        <p:spPr>
          <a:xfrm>
            <a:off x="2624126" y="-26589"/>
            <a:ext cx="9591760" cy="691276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4400" b="1"/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НАЗВАНИЕ ПРЕЗЕНТАЦИИ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7494" y="5484287"/>
            <a:ext cx="3002065" cy="8797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6" y="5484287"/>
            <a:ext cx="3002384" cy="8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4187564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CE1126"/>
                </a:solidFill>
              </a:defRPr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ЗАГОЛОВОК СЛАЙДА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395288" y="1773610"/>
            <a:ext cx="5447135" cy="45367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2800"/>
            </a:lvl1pPr>
            <a:lvl2pPr marL="609585" indent="0">
              <a:lnSpc>
                <a:spcPct val="110000"/>
              </a:lnSpc>
              <a:spcBef>
                <a:spcPts val="300"/>
              </a:spcBef>
              <a:buNone/>
              <a:defRPr sz="2400"/>
            </a:lvl2pPr>
            <a:lvl3pPr marL="1219170" indent="0">
              <a:lnSpc>
                <a:spcPct val="110000"/>
              </a:lnSpc>
              <a:spcBef>
                <a:spcPts val="300"/>
              </a:spcBef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 </a:t>
            </a: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2"/>
          </p:nvPr>
        </p:nvSpPr>
        <p:spPr>
          <a:xfrm>
            <a:off x="6311230" y="2493691"/>
            <a:ext cx="5447135" cy="1440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2800"/>
            </a:lvl1pPr>
            <a:lvl2pPr marL="609585" indent="0">
              <a:lnSpc>
                <a:spcPct val="110000"/>
              </a:lnSpc>
              <a:spcBef>
                <a:spcPts val="300"/>
              </a:spcBef>
              <a:buNone/>
              <a:defRPr sz="2400"/>
            </a:lvl2pPr>
            <a:lvl3pPr marL="1219170" indent="0">
              <a:lnSpc>
                <a:spcPct val="110000"/>
              </a:lnSpc>
              <a:spcBef>
                <a:spcPts val="300"/>
              </a:spcBef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 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1901" y="1751956"/>
            <a:ext cx="5446464" cy="461665"/>
          </a:xfrm>
          <a:prstGeom prst="rect">
            <a:avLst/>
          </a:prstGeom>
          <a:solidFill>
            <a:srgbClr val="CE1126"/>
          </a:solidFill>
        </p:spPr>
        <p:txBody>
          <a:bodyPr wrap="square" anchor="t" anchorCtr="0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4"/>
          </p:nvPr>
        </p:nvSpPr>
        <p:spPr>
          <a:xfrm>
            <a:off x="6311230" y="4284391"/>
            <a:ext cx="5447135" cy="1440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2800"/>
            </a:lvl1pPr>
            <a:lvl2pPr marL="609585" indent="0">
              <a:lnSpc>
                <a:spcPct val="110000"/>
              </a:lnSpc>
              <a:spcBef>
                <a:spcPts val="300"/>
              </a:spcBef>
              <a:buNone/>
              <a:defRPr sz="2400"/>
            </a:lvl2pPr>
            <a:lvl3pPr marL="1219170" indent="0">
              <a:lnSpc>
                <a:spcPct val="110000"/>
              </a:lnSpc>
              <a:spcBef>
                <a:spcPts val="300"/>
              </a:spcBef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 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91282" y="274142"/>
            <a:ext cx="792088" cy="0"/>
          </a:xfrm>
          <a:prstGeom prst="line">
            <a:avLst/>
          </a:prstGeom>
          <a:ln w="635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6167214" y="4284391"/>
            <a:ext cx="0" cy="1440160"/>
          </a:xfrm>
          <a:prstGeom prst="line">
            <a:avLst/>
          </a:prstGeom>
          <a:ln w="1905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11279783" y="6310313"/>
            <a:ext cx="685208" cy="3603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fld id="{54E7904F-4515-471F-9D89-AB7C03F7D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4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4187564" cy="8679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CE1126"/>
                </a:solidFill>
              </a:defRPr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ЗАГОЛОВОК СЛАЙДА С ДИАГРАММОЙ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 userDrawn="1"/>
        </p:nvCxnSpPr>
        <p:spPr>
          <a:xfrm>
            <a:off x="491282" y="274142"/>
            <a:ext cx="792088" cy="0"/>
          </a:xfrm>
          <a:prstGeom prst="line">
            <a:avLst/>
          </a:prstGeom>
          <a:ln w="635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395288" y="1773610"/>
            <a:ext cx="5988050" cy="4536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609585" indent="0">
              <a:buNone/>
              <a:defRPr sz="2400"/>
            </a:lvl2pPr>
            <a:lvl3pPr marL="1219170" indent="0"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11279783" y="6310313"/>
            <a:ext cx="685208" cy="3603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fld id="{54E7904F-4515-471F-9D89-AB7C03F7DD5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Содержимое 3"/>
          <p:cNvSpPr>
            <a:spLocks noGrp="1"/>
          </p:cNvSpPr>
          <p:nvPr>
            <p:ph sz="half" idx="14" hasCustomPrompt="1"/>
          </p:nvPr>
        </p:nvSpPr>
        <p:spPr>
          <a:xfrm>
            <a:off x="6815286" y="1773609"/>
            <a:ext cx="4874273" cy="4536703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/>
              <a:t>Чтобы вставить объект, нажмите соответствующую иконку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6815286" y="5800361"/>
            <a:ext cx="3090482" cy="998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latin typeface="+mj-lt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Подпись к диаграмме − шрифт </a:t>
            </a:r>
            <a:r>
              <a:rPr lang="en-US"/>
              <a:t>Tahoma 11 </a:t>
            </a:r>
            <a:r>
              <a:rPr lang="ru-RU"/>
              <a:t>пт.</a:t>
            </a:r>
          </a:p>
        </p:txBody>
      </p:sp>
    </p:spTree>
    <p:extLst>
      <p:ext uri="{BB962C8B-B14F-4D97-AF65-F5344CB8AC3E}">
        <p14:creationId xmlns:p14="http://schemas.microsoft.com/office/powerpoint/2010/main" val="275170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 Слайд с текстом и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/>
          <a:srcRect t="29914" r="19924" b="21411"/>
          <a:stretch/>
        </p:blipFill>
        <p:spPr>
          <a:xfrm>
            <a:off x="2624126" y="-26589"/>
            <a:ext cx="9591760" cy="69127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7494" y="5484287"/>
            <a:ext cx="3002065" cy="8797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6" y="5484287"/>
            <a:ext cx="3002384" cy="8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/>
          <a:srcRect t="30431"/>
          <a:stretch/>
        </p:blipFill>
        <p:spPr>
          <a:xfrm>
            <a:off x="622598" y="-26590"/>
            <a:ext cx="11277883" cy="674941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4400" b="1"/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ОТБИВОЧНЫЙ</a:t>
            </a:r>
            <a:br>
              <a:rPr lang="ru-RU"/>
            </a:br>
            <a:r>
              <a:rPr lang="ru-RU"/>
              <a:t>СЛАЙД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-26590"/>
            <a:ext cx="12190413" cy="6886178"/>
          </a:xfrm>
          <a:prstGeom prst="rect">
            <a:avLst/>
          </a:prstGeom>
          <a:solidFill>
            <a:srgbClr val="CE1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ОТБИВОЧНЫЙ</a:t>
            </a:r>
            <a:br>
              <a:rPr lang="ru-RU"/>
            </a:br>
            <a:r>
              <a:rPr lang="ru-RU"/>
              <a:t>СЛАЙД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8399462" y="333450"/>
            <a:ext cx="3501019" cy="6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4187564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CE1126"/>
                </a:solidFill>
              </a:defRPr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ЗАГОЛОВОК СЛАЙДА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395288" y="1773610"/>
            <a:ext cx="5447135" cy="45367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2800"/>
            </a:lvl1pPr>
            <a:lvl2pPr marL="609585" indent="0">
              <a:lnSpc>
                <a:spcPct val="110000"/>
              </a:lnSpc>
              <a:spcBef>
                <a:spcPts val="300"/>
              </a:spcBef>
              <a:buNone/>
              <a:defRPr sz="2400"/>
            </a:lvl2pPr>
            <a:lvl3pPr marL="1219170" indent="0">
              <a:lnSpc>
                <a:spcPct val="110000"/>
              </a:lnSpc>
              <a:spcBef>
                <a:spcPts val="300"/>
              </a:spcBef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 </a:t>
            </a: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2"/>
          </p:nvPr>
        </p:nvSpPr>
        <p:spPr>
          <a:xfrm>
            <a:off x="6311230" y="2493691"/>
            <a:ext cx="5447135" cy="1440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2800"/>
            </a:lvl1pPr>
            <a:lvl2pPr marL="609585" indent="0">
              <a:lnSpc>
                <a:spcPct val="110000"/>
              </a:lnSpc>
              <a:spcBef>
                <a:spcPts val="300"/>
              </a:spcBef>
              <a:buNone/>
              <a:defRPr sz="2400"/>
            </a:lvl2pPr>
            <a:lvl3pPr marL="1219170" indent="0">
              <a:lnSpc>
                <a:spcPct val="110000"/>
              </a:lnSpc>
              <a:spcBef>
                <a:spcPts val="300"/>
              </a:spcBef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 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1901" y="1751956"/>
            <a:ext cx="5446464" cy="461665"/>
          </a:xfrm>
          <a:prstGeom prst="rect">
            <a:avLst/>
          </a:prstGeom>
          <a:solidFill>
            <a:srgbClr val="CE1126"/>
          </a:solidFill>
        </p:spPr>
        <p:txBody>
          <a:bodyPr wrap="square" anchor="t" anchorCtr="0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4"/>
          </p:nvPr>
        </p:nvSpPr>
        <p:spPr>
          <a:xfrm>
            <a:off x="6311230" y="4284391"/>
            <a:ext cx="5447135" cy="1440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2800"/>
            </a:lvl1pPr>
            <a:lvl2pPr marL="609585" indent="0">
              <a:lnSpc>
                <a:spcPct val="110000"/>
              </a:lnSpc>
              <a:spcBef>
                <a:spcPts val="300"/>
              </a:spcBef>
              <a:buNone/>
              <a:defRPr sz="2400"/>
            </a:lvl2pPr>
            <a:lvl3pPr marL="1219170" indent="0">
              <a:lnSpc>
                <a:spcPct val="110000"/>
              </a:lnSpc>
              <a:spcBef>
                <a:spcPts val="300"/>
              </a:spcBef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 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91282" y="274142"/>
            <a:ext cx="792088" cy="0"/>
          </a:xfrm>
          <a:prstGeom prst="line">
            <a:avLst/>
          </a:prstGeom>
          <a:ln w="635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6167214" y="4284391"/>
            <a:ext cx="0" cy="1440160"/>
          </a:xfrm>
          <a:prstGeom prst="line">
            <a:avLst/>
          </a:prstGeom>
          <a:ln w="1905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11279783" y="6310313"/>
            <a:ext cx="685208" cy="3603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fld id="{54E7904F-4515-471F-9D89-AB7C03F7D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3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4187564" cy="8679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CE1126"/>
                </a:solidFill>
              </a:defRPr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ЗАГОЛОВОК СЛАЙДА С ДИАГРАММОЙ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 userDrawn="1"/>
        </p:nvCxnSpPr>
        <p:spPr>
          <a:xfrm>
            <a:off x="491282" y="274142"/>
            <a:ext cx="792088" cy="0"/>
          </a:xfrm>
          <a:prstGeom prst="line">
            <a:avLst/>
          </a:prstGeom>
          <a:ln w="635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395288" y="1773610"/>
            <a:ext cx="5988050" cy="4536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609585" indent="0">
              <a:buNone/>
              <a:defRPr sz="2400"/>
            </a:lvl2pPr>
            <a:lvl3pPr marL="1219170" indent="0">
              <a:buNone/>
              <a:defRPr sz="2000"/>
            </a:lvl3pPr>
            <a:lvl4pPr marL="1828755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11279783" y="6310313"/>
            <a:ext cx="685208" cy="3603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fld id="{54E7904F-4515-471F-9D89-AB7C03F7DD5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Содержимое 3"/>
          <p:cNvSpPr>
            <a:spLocks noGrp="1"/>
          </p:cNvSpPr>
          <p:nvPr>
            <p:ph sz="half" idx="14" hasCustomPrompt="1"/>
          </p:nvPr>
        </p:nvSpPr>
        <p:spPr>
          <a:xfrm>
            <a:off x="6815286" y="1773609"/>
            <a:ext cx="4874273" cy="4536703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/>
              <a:t>Чтобы вставить объект, нажмите соответствующую иконку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6815286" y="5800361"/>
            <a:ext cx="3090482" cy="998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latin typeface="+mj-lt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Подпись к диаграмме − шрифт </a:t>
            </a:r>
            <a:r>
              <a:rPr lang="en-US"/>
              <a:t>Tahoma 11 </a:t>
            </a:r>
            <a:r>
              <a:rPr lang="ru-RU"/>
              <a:t>пт.</a:t>
            </a:r>
          </a:p>
        </p:txBody>
      </p:sp>
    </p:spTree>
    <p:extLst>
      <p:ext uri="{BB962C8B-B14F-4D97-AF65-F5344CB8AC3E}">
        <p14:creationId xmlns:p14="http://schemas.microsoft.com/office/powerpoint/2010/main" val="22977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 Слайд с текстом и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/>
          <a:srcRect t="29914" r="19924" b="21411"/>
          <a:stretch/>
        </p:blipFill>
        <p:spPr>
          <a:xfrm>
            <a:off x="2624126" y="-26589"/>
            <a:ext cx="9591760" cy="69127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7494" y="5484287"/>
            <a:ext cx="3002065" cy="8797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6" y="5484287"/>
            <a:ext cx="3002384" cy="8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/>
          <a:srcRect t="29914" r="19924" b="21411"/>
          <a:stretch/>
        </p:blipFill>
        <p:spPr>
          <a:xfrm>
            <a:off x="2624126" y="-26589"/>
            <a:ext cx="9591760" cy="691276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4400" b="1"/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НАЗВАНИЕ ПРЕЗЕНТАЦИИ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7494" y="5484287"/>
            <a:ext cx="3002065" cy="8797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6" y="5484287"/>
            <a:ext cx="3002384" cy="8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/>
          <a:srcRect t="30431"/>
          <a:stretch/>
        </p:blipFill>
        <p:spPr>
          <a:xfrm>
            <a:off x="622598" y="-26590"/>
            <a:ext cx="11277883" cy="674941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4400" b="1"/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ОТБИВОЧНЫЙ</a:t>
            </a:r>
            <a:br>
              <a:rPr lang="ru-RU"/>
            </a:br>
            <a:r>
              <a:rPr lang="ru-RU"/>
              <a:t>СЛАЙД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-26590"/>
            <a:ext cx="12190413" cy="6886178"/>
          </a:xfrm>
          <a:prstGeom prst="rect">
            <a:avLst/>
          </a:prstGeom>
          <a:solidFill>
            <a:srgbClr val="CE1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-40000"/>
          </a:blip>
          <a:srcRect t="30431"/>
          <a:stretch/>
        </p:blipFill>
        <p:spPr>
          <a:xfrm>
            <a:off x="622598" y="-26590"/>
            <a:ext cx="11277883" cy="674941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609585" indent="0">
              <a:buNone/>
              <a:defRPr sz="4000" b="1"/>
            </a:lvl2pPr>
            <a:lvl3pPr marL="1219170" indent="0">
              <a:buNone/>
              <a:defRPr sz="4000" b="1"/>
            </a:lvl3pPr>
            <a:lvl4pPr marL="1828755" indent="0">
              <a:buNone/>
              <a:defRPr sz="4000" b="1"/>
            </a:lvl4pPr>
            <a:lvl5pPr marL="2438339" indent="0">
              <a:buNone/>
              <a:defRPr sz="4000" b="1"/>
            </a:lvl5pPr>
          </a:lstStyle>
          <a:p>
            <a:pPr lvl="0"/>
            <a:r>
              <a:rPr lang="ru-RU"/>
              <a:t>ОТБИВОЧНЫЙ</a:t>
            </a:r>
            <a:br>
              <a:rPr lang="ru-RU"/>
            </a:br>
            <a:r>
              <a:rPr lang="ru-RU"/>
              <a:t>СЛАЙД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8399462" y="333450"/>
            <a:ext cx="3501019" cy="6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0015" y="477466"/>
            <a:ext cx="1339544" cy="392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6" y="477466"/>
            <a:ext cx="1339686" cy="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7" r:id="rId5"/>
    <p:sldLayoutId id="2147483682" r:id="rId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j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j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j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j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097458" y="1981858"/>
            <a:ext cx="6481340" cy="3168650"/>
          </a:xfrm>
        </p:spPr>
        <p:txBody>
          <a:bodyPr lIns="91440" tIns="45720" rIns="91440" bIns="45720" anchor="t"/>
          <a:lstStyle/>
          <a:p>
            <a:r>
              <a:rPr lang="ru-RU">
                <a:ea typeface="Tahoma"/>
                <a:cs typeface="Tahoma"/>
              </a:rPr>
              <a:t>Влияние внедрения CBDC на развитие SWIFT в мире и РФ</a:t>
            </a:r>
          </a:p>
        </p:txBody>
      </p:sp>
    </p:spTree>
    <p:extLst>
      <p:ext uri="{BB962C8B-B14F-4D97-AF65-F5344CB8AC3E}">
        <p14:creationId xmlns:p14="http://schemas.microsoft.com/office/powerpoint/2010/main" val="193495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395474" y="405458"/>
            <a:ext cx="7834126" cy="1255728"/>
          </a:xfrm>
        </p:spPr>
        <p:txBody>
          <a:bodyPr/>
          <a:lstStyle/>
          <a:p>
            <a:r>
              <a:rPr lang="ru-RU"/>
              <a:t>В России роль </a:t>
            </a:r>
            <a:r>
              <a:rPr lang="en-US"/>
              <a:t>SWIFT </a:t>
            </a:r>
            <a:r>
              <a:rPr lang="ru-RU"/>
              <a:t>в переводах внутри страны снизится, но для международных платежей аналогов системы нет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351753" y="2585975"/>
            <a:ext cx="6670851" cy="29117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Основной трафик </a:t>
            </a:r>
            <a:r>
              <a:rPr lang="en-US" sz="2400"/>
              <a:t>SWIFT </a:t>
            </a:r>
            <a:r>
              <a:rPr lang="ru-RU" sz="2400"/>
              <a:t>в России – внутренние платежи. Он может быть переведен в расчеты в цифровых рублях и переводы через СПФС ЦБ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Использование цифрового рубля для международных расчетов будет ограничено из-за политических рисков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ятиугольник 1"/>
          <p:cNvSpPr/>
          <p:nvPr/>
        </p:nvSpPr>
        <p:spPr>
          <a:xfrm>
            <a:off x="7391201" y="2061642"/>
            <a:ext cx="406822" cy="3960440"/>
          </a:xfrm>
          <a:prstGeom prst="homePlate">
            <a:avLst/>
          </a:prstGeom>
          <a:solidFill>
            <a:srgbClr val="CE11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103889" y="3072365"/>
            <a:ext cx="3734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Для снижения зависимости от </a:t>
            </a:r>
            <a:r>
              <a:rPr lang="en-US"/>
              <a:t>SWIFT </a:t>
            </a:r>
            <a:r>
              <a:rPr lang="ru-RU"/>
              <a:t>ЦБ РФ необходимо партнёрство с другими странами в сфере </a:t>
            </a:r>
            <a:r>
              <a:rPr lang="en-US"/>
              <a:t>CBDC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61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/>
          <p:cNvSpPr txBox="1">
            <a:spLocks/>
          </p:cNvSpPr>
          <p:nvPr/>
        </p:nvSpPr>
        <p:spPr>
          <a:xfrm>
            <a:off x="395474" y="405458"/>
            <a:ext cx="6481340" cy="316865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4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СПАСИБО</a:t>
            </a:r>
            <a:br>
              <a:rPr lang="ru-RU"/>
            </a:br>
            <a:r>
              <a:rPr lang="ru-RU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5764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395474" y="405458"/>
            <a:ext cx="6419812" cy="3168650"/>
          </a:xfrm>
        </p:spPr>
        <p:txBody>
          <a:bodyPr/>
          <a:lstStyle/>
          <a:p>
            <a:r>
              <a:rPr lang="ru-RU"/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84BDA-AE81-514A-BA2F-0CFF32DB7723}"/>
              </a:ext>
            </a:extLst>
          </p:cNvPr>
          <p:cNvSpPr txBox="1"/>
          <p:nvPr/>
        </p:nvSpPr>
        <p:spPr>
          <a:xfrm>
            <a:off x="528640" y="2296835"/>
            <a:ext cx="6734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Пилоты цифровых валют (</a:t>
            </a:r>
            <a:r>
              <a:rPr lang="en-US" sz="2000">
                <a:solidFill>
                  <a:schemeClr val="bg1"/>
                </a:solidFill>
              </a:rPr>
              <a:t>Central Bank Digital Currency - CBDC)</a:t>
            </a:r>
            <a:r>
              <a:rPr lang="ru-RU" sz="2000">
                <a:solidFill>
                  <a:schemeClr val="bg1"/>
                </a:solidFill>
              </a:rPr>
              <a:t> успешно проведены во многих странах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Какие конкурентные преимущества предоставляют </a:t>
            </a:r>
            <a:r>
              <a:rPr lang="en-US" sz="2000">
                <a:solidFill>
                  <a:schemeClr val="bg1"/>
                </a:solidFill>
              </a:rPr>
              <a:t>CBDC </a:t>
            </a:r>
            <a:r>
              <a:rPr lang="ru-RU" sz="2000">
                <a:solidFill>
                  <a:schemeClr val="bg1"/>
                </a:solidFill>
              </a:rPr>
              <a:t>по сравнению с безналичными платежами?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Как межбанковские платежи в различных цифровых валютах будут связаны между собой?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Как </a:t>
            </a:r>
            <a:r>
              <a:rPr lang="en-US" sz="2000">
                <a:solidFill>
                  <a:schemeClr val="bg1"/>
                </a:solidFill>
              </a:rPr>
              <a:t>SWIFT </a:t>
            </a:r>
            <a:r>
              <a:rPr lang="ru-RU" sz="2000">
                <a:solidFill>
                  <a:schemeClr val="bg1"/>
                </a:solidFill>
              </a:rPr>
              <a:t>может помочь интеграции разных </a:t>
            </a:r>
            <a:r>
              <a:rPr lang="en-US" sz="2000">
                <a:solidFill>
                  <a:schemeClr val="bg1"/>
                </a:solidFill>
              </a:rPr>
              <a:t>CBDC?</a:t>
            </a:r>
            <a:endParaRPr lang="ru-RU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Как политическая ситуация влияет на развитие межбанковских платежей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sz="2000">
                <a:solidFill>
                  <a:schemeClr val="bg1"/>
                </a:solidFill>
              </a:rPr>
              <a:t>в России?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1596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474" y="387702"/>
            <a:ext cx="8195217" cy="867930"/>
          </a:xfrm>
        </p:spPr>
        <p:txBody>
          <a:bodyPr wrap="square" lIns="91440" tIns="45720" rIns="91440" bIns="45720" anchor="t">
            <a:spAutoFit/>
          </a:bodyPr>
          <a:lstStyle/>
          <a:p>
            <a:r>
              <a:rPr lang="ru-RU">
                <a:ea typeface="Tahoma"/>
                <a:cs typeface="Tahoma"/>
              </a:rPr>
              <a:t>SWIFT - основная в мире технология межбанковских переводов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395474" y="1463537"/>
            <a:ext cx="5447135" cy="4150875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11 000 </a:t>
            </a:r>
            <a:r>
              <a:rPr lang="ru-RU" sz="2200"/>
              <a:t>финансовых организаций из 215 стран подключены к системе </a:t>
            </a:r>
            <a:endParaRPr lang="ru-RU" sz="2200">
              <a:ea typeface="Tahoma"/>
              <a:cs typeface="Taho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/>
              <a:t>1,8 млрд финансовых сообщений в год</a:t>
            </a:r>
            <a:endParaRPr lang="ru-RU" sz="2200">
              <a:ea typeface="Tahoma"/>
              <a:cs typeface="Taho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/>
              <a:t>Более </a:t>
            </a:r>
            <a:r>
              <a:rPr lang="en-US" sz="2200"/>
              <a:t>$6 </a:t>
            </a:r>
            <a:r>
              <a:rPr lang="ru-RU" sz="2200"/>
              <a:t>трлн транзакций ежедневно</a:t>
            </a:r>
            <a:endParaRPr lang="ru-RU" sz="2000">
              <a:ea typeface="Tahoma"/>
              <a:cs typeface="Tahoma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81071" y="4886058"/>
            <a:ext cx="5447135" cy="1714165"/>
          </a:xfrm>
        </p:spPr>
        <p:txBody>
          <a:bodyPr lIns="91440" tIns="45720" rIns="91440" bIns="4572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Финансовая ответственность </a:t>
            </a:r>
            <a:r>
              <a:rPr lang="en-US" sz="1600"/>
              <a:t>SWIFT </a:t>
            </a:r>
            <a:r>
              <a:rPr lang="ru-RU" sz="1600"/>
              <a:t>за невыполнение обязательств</a:t>
            </a:r>
            <a:endParaRPr lang="ru-RU" sz="1600">
              <a:ea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Высокий уровень безопасности</a:t>
            </a:r>
            <a:endParaRPr lang="ru-RU" sz="1600">
              <a:ea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Высокая скорость доставки сообщений – до 15 секунд</a:t>
            </a:r>
            <a:endParaRPr lang="ru-RU" sz="1600">
              <a:ea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>
                <a:ea typeface="Tahoma"/>
                <a:cs typeface="Tahoma"/>
              </a:rPr>
              <a:t>Единые стандарты для всех банков</a:t>
            </a: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6348992" y="4256336"/>
            <a:ext cx="5446464" cy="461665"/>
          </a:xfrm>
          <a:prstGeom prst="rect">
            <a:avLst/>
          </a:prstGeom>
          <a:solidFill>
            <a:srgbClr val="CE1126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>
                <a:ea typeface="Tahoma"/>
                <a:cs typeface="Tahoma"/>
              </a:rPr>
              <a:t>Инфраструктура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78302-8DA2-4107-AF6E-A4EC54617BC6}"/>
              </a:ext>
            </a:extLst>
          </p:cNvPr>
          <p:cNvSpPr txBox="1"/>
          <p:nvPr/>
        </p:nvSpPr>
        <p:spPr>
          <a:xfrm>
            <a:off x="6090375" y="2122348"/>
            <a:ext cx="977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ea typeface="Tahoma"/>
                <a:cs typeface="Tahoma"/>
              </a:rPr>
              <a:t>Клиент банка А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F58DB-3B50-4691-A63A-50379AFE43E7}"/>
              </a:ext>
            </a:extLst>
          </p:cNvPr>
          <p:cNvSpPr txBox="1"/>
          <p:nvPr/>
        </p:nvSpPr>
        <p:spPr>
          <a:xfrm>
            <a:off x="11078104" y="3782209"/>
            <a:ext cx="977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ea typeface="Tahoma"/>
                <a:cs typeface="Tahoma"/>
              </a:rPr>
              <a:t>Клиент банка В</a:t>
            </a:r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91CA4-6147-453F-A4F6-2FA48A103C86}"/>
              </a:ext>
            </a:extLst>
          </p:cNvPr>
          <p:cNvSpPr txBox="1"/>
          <p:nvPr/>
        </p:nvSpPr>
        <p:spPr>
          <a:xfrm>
            <a:off x="7793727" y="2205424"/>
            <a:ext cx="9774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ea typeface="Tahoma"/>
                <a:cs typeface="Tahoma"/>
              </a:rPr>
              <a:t>Банк А</a:t>
            </a:r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43398-EFB6-48E9-A570-6CFBF4C9C0F2}"/>
              </a:ext>
            </a:extLst>
          </p:cNvPr>
          <p:cNvSpPr txBox="1"/>
          <p:nvPr/>
        </p:nvSpPr>
        <p:spPr>
          <a:xfrm>
            <a:off x="9445786" y="3919858"/>
            <a:ext cx="9774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ea typeface="Tahoma"/>
                <a:cs typeface="Tahoma"/>
              </a:rPr>
              <a:t>Банк В</a:t>
            </a:r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DBACF-02BC-41AE-B041-2CE346E55265}"/>
              </a:ext>
            </a:extLst>
          </p:cNvPr>
          <p:cNvSpPr txBox="1"/>
          <p:nvPr/>
        </p:nvSpPr>
        <p:spPr>
          <a:xfrm>
            <a:off x="10191235" y="1469316"/>
            <a:ext cx="10813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ea typeface="Tahoma"/>
                <a:cs typeface="Tahoma"/>
              </a:rPr>
              <a:t>Корр. Счет Банка А в Банке В</a:t>
            </a:r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8E018-B16F-4B1A-A45A-549A169FF01F}"/>
              </a:ext>
            </a:extLst>
          </p:cNvPr>
          <p:cNvSpPr txBox="1"/>
          <p:nvPr/>
        </p:nvSpPr>
        <p:spPr>
          <a:xfrm>
            <a:off x="7248376" y="3262704"/>
            <a:ext cx="1109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solidFill>
                  <a:srgbClr val="CE1126"/>
                </a:solidFill>
                <a:ea typeface="Tahoma"/>
                <a:cs typeface="Tahoma"/>
              </a:rPr>
              <a:t>SWIFT</a:t>
            </a:r>
            <a:endParaRPr lang="ru-RU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C7EEA876-B71B-4AA0-B1F4-C2ED5708E7A9}"/>
              </a:ext>
            </a:extLst>
          </p:cNvPr>
          <p:cNvSpPr txBox="1">
            <a:spLocks/>
          </p:cNvSpPr>
          <p:nvPr/>
        </p:nvSpPr>
        <p:spPr>
          <a:xfrm>
            <a:off x="481071" y="4256336"/>
            <a:ext cx="5446464" cy="461665"/>
          </a:xfrm>
          <a:prstGeom prst="rect">
            <a:avLst/>
          </a:prstGeom>
          <a:solidFill>
            <a:srgbClr val="CE1126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/>
              <a:t>Преимущества </a:t>
            </a:r>
            <a:r>
              <a:rPr lang="en-US"/>
              <a:t>SWIFT</a:t>
            </a:r>
            <a:endParaRPr lang="ru-RU">
              <a:ea typeface="Tahoma"/>
              <a:cs typeface="Tahoma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E25767D-558F-49D2-AB7B-FC600881A8BB}"/>
              </a:ext>
            </a:extLst>
          </p:cNvPr>
          <p:cNvGrpSpPr/>
          <p:nvPr/>
        </p:nvGrpSpPr>
        <p:grpSpPr>
          <a:xfrm>
            <a:off x="6310826" y="1469720"/>
            <a:ext cx="5556463" cy="2459563"/>
            <a:chOff x="5963440" y="1056094"/>
            <a:chExt cx="6214854" cy="2758878"/>
          </a:xfrm>
        </p:grpSpPr>
        <p:pic>
          <p:nvPicPr>
            <p:cNvPr id="11" name="Рисунок 11">
              <a:extLst>
                <a:ext uri="{FF2B5EF4-FFF2-40B4-BE49-F238E27FC236}">
                  <a16:creationId xmlns:a16="http://schemas.microsoft.com/office/drawing/2014/main" id="{3D5F9503-1513-43EB-8770-3127ADFB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3440" y="1080265"/>
              <a:ext cx="654683" cy="664538"/>
            </a:xfrm>
            <a:prstGeom prst="rect">
              <a:avLst/>
            </a:prstGeom>
          </p:spPr>
        </p:pic>
        <p:pic>
          <p:nvPicPr>
            <p:cNvPr id="12" name="Рисунок 12">
              <a:extLst>
                <a:ext uri="{FF2B5EF4-FFF2-40B4-BE49-F238E27FC236}">
                  <a16:creationId xmlns:a16="http://schemas.microsoft.com/office/drawing/2014/main" id="{4B357081-6159-41C9-A101-0B1E72FD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23611" y="2988254"/>
              <a:ext cx="654683" cy="664538"/>
            </a:xfrm>
            <a:prstGeom prst="rect">
              <a:avLst/>
            </a:prstGeom>
          </p:spPr>
        </p:pic>
        <p:pic>
          <p:nvPicPr>
            <p:cNvPr id="15" name="Рисунок 15">
              <a:extLst>
                <a:ext uri="{FF2B5EF4-FFF2-40B4-BE49-F238E27FC236}">
                  <a16:creationId xmlns:a16="http://schemas.microsoft.com/office/drawing/2014/main" id="{F9B9FC12-0ECA-4979-BFCF-F8E917CB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7649" y="1056094"/>
              <a:ext cx="805765" cy="787368"/>
            </a:xfrm>
            <a:prstGeom prst="rect">
              <a:avLst/>
            </a:prstGeom>
          </p:spPr>
        </p:pic>
        <p:pic>
          <p:nvPicPr>
            <p:cNvPr id="17" name="Рисунок 17">
              <a:extLst>
                <a:ext uri="{FF2B5EF4-FFF2-40B4-BE49-F238E27FC236}">
                  <a16:creationId xmlns:a16="http://schemas.microsoft.com/office/drawing/2014/main" id="{25A51B37-2457-4DA8-B2E2-A75BB97F3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6175" y="3037053"/>
              <a:ext cx="758552" cy="777919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126E243E-4508-4991-8098-C19C86275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425" y="1109954"/>
              <a:ext cx="719434" cy="733507"/>
            </a:xfrm>
            <a:prstGeom prst="rect">
              <a:avLst/>
            </a:prstGeom>
          </p:spPr>
        </p:pic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1C795557-0F8E-41C6-94A2-548261A53D7F}"/>
                </a:ext>
              </a:extLst>
            </p:cNvPr>
            <p:cNvCxnSpPr>
              <a:cxnSpLocks/>
            </p:cNvCxnSpPr>
            <p:nvPr/>
          </p:nvCxnSpPr>
          <p:spPr>
            <a:xfrm>
              <a:off x="6674506" y="1468533"/>
              <a:ext cx="1001240" cy="0"/>
            </a:xfrm>
            <a:prstGeom prst="straightConnector1">
              <a:avLst/>
            </a:prstGeom>
            <a:ln>
              <a:solidFill>
                <a:srgbClr val="CE11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98AA3802-B6CB-40FA-9077-9A95818D4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154" y="3426012"/>
              <a:ext cx="899936" cy="3214"/>
            </a:xfrm>
            <a:prstGeom prst="straightConnector1">
              <a:avLst/>
            </a:prstGeom>
            <a:ln>
              <a:solidFill>
                <a:srgbClr val="CE11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87CB79BC-4172-4545-A9FE-7E13CF6A8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681" y="1449777"/>
              <a:ext cx="897920" cy="8329"/>
            </a:xfrm>
            <a:prstGeom prst="straightConnector1">
              <a:avLst/>
            </a:prstGeom>
            <a:ln>
              <a:solidFill>
                <a:srgbClr val="CE11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BD4760CF-3AED-4CF9-9AD4-FE001ABE4B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5919" y="2010584"/>
              <a:ext cx="11114" cy="880898"/>
            </a:xfrm>
            <a:prstGeom prst="straightConnector1">
              <a:avLst/>
            </a:prstGeom>
            <a:ln>
              <a:solidFill>
                <a:srgbClr val="CE11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9FAD37C4-6FE3-4AF9-B4C7-4B2CE6429E6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461" y="2263469"/>
              <a:ext cx="0" cy="719107"/>
            </a:xfrm>
            <a:prstGeom prst="straightConnector1">
              <a:avLst/>
            </a:prstGeom>
            <a:ln>
              <a:solidFill>
                <a:srgbClr val="CE11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DC37495C-7483-476C-BC1A-C6D79935EE8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26" y="3385038"/>
              <a:ext cx="1229733" cy="19523"/>
            </a:xfrm>
            <a:prstGeom prst="straightConnector1">
              <a:avLst/>
            </a:prstGeom>
            <a:ln>
              <a:solidFill>
                <a:srgbClr val="CE11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879AD1-A106-4EEB-A209-34EADA187754}"/>
              </a:ext>
            </a:extLst>
          </p:cNvPr>
          <p:cNvSpPr txBox="1"/>
          <p:nvPr/>
        </p:nvSpPr>
        <p:spPr>
          <a:xfrm>
            <a:off x="6813634" y="1280602"/>
            <a:ext cx="11096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/>
              <a:t>Поручение перевести деньги клиенту 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A8271-59F2-4812-9911-D8326EC29D43}"/>
              </a:ext>
            </a:extLst>
          </p:cNvPr>
          <p:cNvSpPr txBox="1"/>
          <p:nvPr/>
        </p:nvSpPr>
        <p:spPr>
          <a:xfrm>
            <a:off x="8676076" y="1280602"/>
            <a:ext cx="9426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/>
              <a:t>Списание денег с корр. счета банка 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83EFA-36B3-4BF9-80EA-DE7329A79C47}"/>
              </a:ext>
            </a:extLst>
          </p:cNvPr>
          <p:cNvSpPr txBox="1"/>
          <p:nvPr/>
        </p:nvSpPr>
        <p:spPr>
          <a:xfrm>
            <a:off x="8004659" y="2563013"/>
            <a:ext cx="861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/>
              <a:t>Отправка </a:t>
            </a:r>
            <a:r>
              <a:rPr lang="en-US" sz="900"/>
              <a:t>FIN </a:t>
            </a:r>
            <a:r>
              <a:rPr lang="ru-RU" sz="900"/>
              <a:t>сообщения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C693DE-6388-446E-A24D-1FE83951D657}"/>
              </a:ext>
            </a:extLst>
          </p:cNvPr>
          <p:cNvSpPr txBox="1"/>
          <p:nvPr/>
        </p:nvSpPr>
        <p:spPr>
          <a:xfrm>
            <a:off x="10259164" y="3069408"/>
            <a:ext cx="861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/>
              <a:t>Зачисление на счет клиента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8198E5-4E7F-48BD-AB51-8B42786E0E47}"/>
              </a:ext>
            </a:extLst>
          </p:cNvPr>
          <p:cNvSpPr txBox="1"/>
          <p:nvPr/>
        </p:nvSpPr>
        <p:spPr>
          <a:xfrm>
            <a:off x="6382211" y="4849359"/>
            <a:ext cx="547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>
                <a:solidFill>
                  <a:srgbClr val="202122"/>
                </a:solidFill>
                <a:latin typeface="Tahoma "/>
              </a:rPr>
              <a:t>Каждый банк-участник имеет доступ к компьютерному терминалу</a:t>
            </a:r>
            <a:r>
              <a:rPr lang="ru-RU" sz="1600" b="0" i="0">
                <a:solidFill>
                  <a:srgbClr val="202122"/>
                </a:solidFill>
                <a:effectLst/>
                <a:latin typeface="Tahoma "/>
              </a:rPr>
              <a:t> </a:t>
            </a:r>
            <a:endParaRPr lang="en-US" sz="1600" b="0" i="0">
              <a:solidFill>
                <a:srgbClr val="202122"/>
              </a:solidFill>
              <a:effectLst/>
              <a:latin typeface="Tahoma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202122"/>
                </a:solidFill>
                <a:effectLst/>
                <a:latin typeface="Tahoma "/>
              </a:rPr>
              <a:t>Сообщения собираются в региональном процессоре, затем перенаправляются для обработки в операционный центр.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202122"/>
                </a:solidFill>
                <a:effectLst/>
                <a:latin typeface="Tahoma "/>
              </a:rPr>
              <a:t>Там SWIFT проверяет синтаксис сообщения и шифрует его для отправки</a:t>
            </a:r>
            <a:endParaRPr lang="en" sz="2000">
              <a:latin typeface="Tahoma "/>
            </a:endParaRPr>
          </a:p>
        </p:txBody>
      </p:sp>
    </p:spTree>
    <p:extLst>
      <p:ext uri="{BB962C8B-B14F-4D97-AF65-F5344CB8AC3E}">
        <p14:creationId xmlns:p14="http://schemas.microsoft.com/office/powerpoint/2010/main" val="261603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395474" y="405458"/>
            <a:ext cx="7996923" cy="480131"/>
          </a:xfrm>
        </p:spPr>
        <p:txBody>
          <a:bodyPr wrap="square" lIns="91440" tIns="45720" rIns="91440" bIns="45720" anchor="t">
            <a:spAutoFit/>
          </a:bodyPr>
          <a:lstStyle/>
          <a:p>
            <a:r>
              <a:rPr lang="ru-RU"/>
              <a:t>Однако </a:t>
            </a:r>
            <a:r>
              <a:rPr lang="en-US"/>
              <a:t>SWIFT</a:t>
            </a:r>
            <a:r>
              <a:rPr lang="ru-RU"/>
              <a:t> имеет ряд недостатков</a:t>
            </a:r>
            <a:endParaRPr lang="ru-RU">
              <a:ea typeface="Tahoma"/>
              <a:cs typeface="Tahoma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395474" y="5085314"/>
            <a:ext cx="5975895" cy="794396"/>
          </a:xfrm>
        </p:spPr>
        <p:txBody>
          <a:bodyPr lIns="91440" tIns="45720" rIns="91440" bIns="45720" anchor="t"/>
          <a:lstStyle/>
          <a:p>
            <a:pPr algn="ctr"/>
            <a:r>
              <a:rPr lang="ru-RU" sz="2400" b="1">
                <a:solidFill>
                  <a:srgbClr val="C00000"/>
                </a:solidFill>
                <a:latin typeface="+mn-lt"/>
                <a:ea typeface="Tahoma"/>
                <a:cs typeface="Tahoma"/>
              </a:rPr>
              <a:t>+ </a:t>
            </a:r>
          </a:p>
          <a:p>
            <a:pPr algn="just"/>
            <a:r>
              <a:rPr lang="ru-RU" sz="1800">
                <a:latin typeface="+mn-lt"/>
                <a:ea typeface="Tahoma"/>
                <a:cs typeface="Tahoma"/>
              </a:rPr>
              <a:t>   Развитие частных </a:t>
            </a:r>
            <a:r>
              <a:rPr lang="ru-RU" sz="1800" err="1">
                <a:latin typeface="+mn-lt"/>
                <a:ea typeface="Tahoma"/>
                <a:cs typeface="Tahoma"/>
              </a:rPr>
              <a:t>криптовалют</a:t>
            </a:r>
            <a:r>
              <a:rPr lang="ru-RU" sz="1800">
                <a:latin typeface="+mn-lt"/>
                <a:ea typeface="Tahoma"/>
                <a:cs typeface="Tahoma"/>
              </a:rPr>
              <a:t> – это риск для ЦБ</a:t>
            </a:r>
            <a:endParaRPr lang="en-US" sz="1800">
              <a:latin typeface="+mn-lt"/>
              <a:ea typeface="Tahoma"/>
              <a:cs typeface="Tahoma"/>
            </a:endParaRPr>
          </a:p>
          <a:p>
            <a:pPr algn="just"/>
            <a:endParaRPr lang="ru-RU" sz="2400">
              <a:latin typeface="+mn-lt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half" idx="13"/>
          </p:nvPr>
        </p:nvSpPr>
        <p:spPr>
          <a:xfrm>
            <a:off x="445801" y="6111502"/>
            <a:ext cx="5328592" cy="556975"/>
          </a:xfrm>
        </p:spPr>
        <p:txBody>
          <a:bodyPr/>
          <a:lstStyle/>
          <a:p>
            <a:r>
              <a:rPr lang="ru-RU" sz="1100"/>
              <a:t>Источники: </a:t>
            </a:r>
            <a:r>
              <a:rPr lang="en-US" sz="1100"/>
              <a:t>Ready, steady, go? – Results of the third BIS survey on central bank digital currency, </a:t>
            </a:r>
            <a:r>
              <a:rPr lang="ru-RU" sz="1100"/>
              <a:t>Банк международных расчётов</a:t>
            </a:r>
            <a:r>
              <a:rPr lang="en-US" sz="1100"/>
              <a:t> 2021.</a:t>
            </a:r>
          </a:p>
          <a:p>
            <a:r>
              <a:rPr lang="en-US" sz="1100"/>
              <a:t>A Global Look at Central Bank Digital Currencies, KPMG 2020.</a:t>
            </a:r>
            <a:endParaRPr lang="ru-RU" sz="1100"/>
          </a:p>
          <a:p>
            <a:endParaRPr lang="ru-RU" sz="110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028022215"/>
              </p:ext>
            </p:extLst>
          </p:nvPr>
        </p:nvGraphicFramePr>
        <p:xfrm>
          <a:off x="6416020" y="4601523"/>
          <a:ext cx="5730716" cy="213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45B98BA-03E0-4562-8CF6-665BFF54209C}"/>
              </a:ext>
            </a:extLst>
          </p:cNvPr>
          <p:cNvGrpSpPr/>
          <p:nvPr/>
        </p:nvGrpSpPr>
        <p:grpSpPr>
          <a:xfrm>
            <a:off x="6287678" y="1149896"/>
            <a:ext cx="5378918" cy="3502166"/>
            <a:chOff x="5429196" y="1475855"/>
            <a:chExt cx="6850697" cy="456164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945" y="2077058"/>
              <a:ext cx="6417650" cy="39604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29196" y="1475855"/>
              <a:ext cx="6850697" cy="48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Развитие проектов </a:t>
              </a:r>
              <a:r>
                <a:rPr lang="en-US" sz="18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CBDC</a:t>
              </a:r>
              <a:r>
                <a:rPr lang="ru-RU" sz="18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- ответ на эти вызовы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4332B7-ABEA-4B64-9265-988E4581A11A}"/>
              </a:ext>
            </a:extLst>
          </p:cNvPr>
          <p:cNvSpPr txBox="1"/>
          <p:nvPr/>
        </p:nvSpPr>
        <p:spPr>
          <a:xfrm>
            <a:off x="445801" y="1274362"/>
            <a:ext cx="553816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800">
                <a:cs typeface="Segoe UI"/>
              </a:rPr>
              <a:t>Высокий денежный порог входа и относительная дороговизна сообщений</a:t>
            </a:r>
          </a:p>
          <a:p>
            <a:pPr marL="285750" indent="-285750">
              <a:buFont typeface="Arial"/>
              <a:buChar char="•"/>
            </a:pPr>
            <a:r>
              <a:rPr lang="ru-RU" sz="1800">
                <a:cs typeface="Segoe UI"/>
              </a:rPr>
              <a:t>Политические риски и мониторинг всех сделок со стороны правительства США​</a:t>
            </a:r>
            <a:endParaRPr lang="ru-RU" sz="1800">
              <a:ea typeface="Tahoma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ru-RU" sz="1800">
                <a:cs typeface="Segoe UI"/>
              </a:rPr>
              <a:t>Зависимость от евро и долларов в мировой торговле</a:t>
            </a:r>
            <a:r>
              <a:rPr lang="en-US" sz="1800">
                <a:cs typeface="Segoe UI"/>
              </a:rPr>
              <a:t>​</a:t>
            </a:r>
            <a:endParaRPr lang="en-US" sz="1800">
              <a:ea typeface="Tahoma"/>
              <a:cs typeface="Segoe UI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2EFB2D4-E362-4F63-8D1E-65E44F04B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49770"/>
              </p:ext>
            </p:extLst>
          </p:nvPr>
        </p:nvGraphicFramePr>
        <p:xfrm>
          <a:off x="395474" y="3131763"/>
          <a:ext cx="5649405" cy="185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Plus Sign 4">
            <a:extLst>
              <a:ext uri="{FF2B5EF4-FFF2-40B4-BE49-F238E27FC236}">
                <a16:creationId xmlns:a16="http://schemas.microsoft.com/office/drawing/2014/main" id="{AC666DCB-0F89-4C10-AEC2-7D9C7639B5DA}"/>
              </a:ext>
            </a:extLst>
          </p:cNvPr>
          <p:cNvSpPr/>
          <p:nvPr/>
        </p:nvSpPr>
        <p:spPr>
          <a:xfrm>
            <a:off x="-987667" y="4971107"/>
            <a:ext cx="534731" cy="506486"/>
          </a:xfrm>
          <a:prstGeom prst="mathPlus">
            <a:avLst/>
          </a:prstGeom>
          <a:solidFill>
            <a:srgbClr val="FFFFFF"/>
          </a:solidFill>
          <a:ln>
            <a:solidFill>
              <a:srgbClr val="770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9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382373" y="362801"/>
            <a:ext cx="8075996" cy="867930"/>
          </a:xfrm>
        </p:spPr>
        <p:txBody>
          <a:bodyPr/>
          <a:lstStyle/>
          <a:p>
            <a:r>
              <a:rPr lang="ru-RU"/>
              <a:t>Конкурентные преимущества </a:t>
            </a:r>
            <a:r>
              <a:rPr lang="en-US"/>
              <a:t>CBDC </a:t>
            </a:r>
            <a:r>
              <a:rPr lang="ru-RU"/>
              <a:t>были подтверждены реальными проектами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E94EC17-72DE-47DE-84E1-D7FACD053383}"/>
              </a:ext>
            </a:extLst>
          </p:cNvPr>
          <p:cNvCxnSpPr>
            <a:cxnSpLocks/>
          </p:cNvCxnSpPr>
          <p:nvPr/>
        </p:nvCxnSpPr>
        <p:spPr>
          <a:xfrm>
            <a:off x="5994848" y="1421291"/>
            <a:ext cx="0" cy="4810688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601491-E369-45C8-B75F-0250F5C56A6E}"/>
              </a:ext>
            </a:extLst>
          </p:cNvPr>
          <p:cNvSpPr txBox="1"/>
          <p:nvPr/>
        </p:nvSpPr>
        <p:spPr>
          <a:xfrm>
            <a:off x="7148693" y="1546244"/>
            <a:ext cx="1467770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600" err="1">
                <a:solidFill>
                  <a:schemeClr val="bg1"/>
                </a:solidFill>
              </a:rPr>
              <a:t>Ubin</a:t>
            </a:r>
            <a:r>
              <a:rPr lang="ru-RU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&amp; Jasper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82B90-D6D2-4F96-8361-0599A96213B3}"/>
              </a:ext>
            </a:extLst>
          </p:cNvPr>
          <p:cNvSpPr txBox="1"/>
          <p:nvPr/>
        </p:nvSpPr>
        <p:spPr>
          <a:xfrm>
            <a:off x="8629476" y="1546244"/>
            <a:ext cx="2592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Сингапур</a:t>
            </a:r>
            <a:r>
              <a:rPr lang="en-US" sz="1600"/>
              <a:t> </a:t>
            </a:r>
            <a:r>
              <a:rPr lang="ru-RU" sz="1600"/>
              <a:t>и Канада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13E1D2-F6BB-48FD-88AB-686BD687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0" y="4267831"/>
            <a:ext cx="818229" cy="7352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389544-ACE7-4AD2-BD45-389BA57E1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1" y="5388436"/>
            <a:ext cx="814128" cy="81834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7455FF-91E5-4CD3-A189-759E89FA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56" y="1888100"/>
            <a:ext cx="818229" cy="8140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4CF381C-BCE1-43AB-9262-E586137BC6F1}"/>
              </a:ext>
            </a:extLst>
          </p:cNvPr>
          <p:cNvSpPr txBox="1"/>
          <p:nvPr/>
        </p:nvSpPr>
        <p:spPr>
          <a:xfrm>
            <a:off x="1397389" y="2000880"/>
            <a:ext cx="3867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Интеграция </a:t>
            </a:r>
            <a:r>
              <a:rPr lang="en-US" sz="1600"/>
              <a:t>DLT</a:t>
            </a:r>
            <a:r>
              <a:rPr lang="ru-RU" sz="1600"/>
              <a:t> и </a:t>
            </a:r>
            <a:r>
              <a:rPr lang="en-US" sz="1600"/>
              <a:t>RTGS</a:t>
            </a:r>
            <a:r>
              <a:rPr lang="ru-RU" sz="1600"/>
              <a:t> сделала доступными платежи 24</a:t>
            </a:r>
            <a:r>
              <a:rPr lang="en-US" sz="1600"/>
              <a:t>/7</a:t>
            </a:r>
            <a:r>
              <a:rPr lang="ru-RU" sz="160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7BC09-5CCB-45E6-B7ED-4D772F0F00D2}"/>
              </a:ext>
            </a:extLst>
          </p:cNvPr>
          <p:cNvSpPr txBox="1"/>
          <p:nvPr/>
        </p:nvSpPr>
        <p:spPr>
          <a:xfrm>
            <a:off x="1397390" y="4250736"/>
            <a:ext cx="41613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err="1"/>
              <a:t>Неттинг</a:t>
            </a:r>
            <a:r>
              <a:rPr lang="ru-RU" sz="1600"/>
              <a:t>, приоритизация, удержание и отмена платежей (управление ликвидностью)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4E40E-959A-49A2-BBC2-98113D6898C7}"/>
              </a:ext>
            </a:extLst>
          </p:cNvPr>
          <p:cNvSpPr txBox="1"/>
          <p:nvPr/>
        </p:nvSpPr>
        <p:spPr>
          <a:xfrm>
            <a:off x="1397390" y="5486741"/>
            <a:ext cx="4454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Конфиденциальность платежной информации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5C84D23-5744-4589-BF49-C56D493600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4"/>
          <a:stretch/>
        </p:blipFill>
        <p:spPr>
          <a:xfrm>
            <a:off x="470223" y="3133687"/>
            <a:ext cx="802296" cy="7777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A33C9FE-190B-4D52-8985-570F4CA3DC0B}"/>
              </a:ext>
            </a:extLst>
          </p:cNvPr>
          <p:cNvSpPr txBox="1"/>
          <p:nvPr/>
        </p:nvSpPr>
        <p:spPr>
          <a:xfrm>
            <a:off x="1395202" y="3201360"/>
            <a:ext cx="4111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Снижение кредитных рисков и рост доверия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4C292-630F-4618-97E8-006A72A97E57}"/>
              </a:ext>
            </a:extLst>
          </p:cNvPr>
          <p:cNvSpPr txBox="1"/>
          <p:nvPr/>
        </p:nvSpPr>
        <p:spPr>
          <a:xfrm>
            <a:off x="6195565" y="4831003"/>
            <a:ext cx="5865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sz="1600"/>
              <a:t>Трансграничные переводы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sz="1600"/>
              <a:t>Операции по прямому обмену </a:t>
            </a:r>
            <a:r>
              <a:rPr lang="ru-RU" sz="1600" err="1"/>
              <a:t>токенизированными</a:t>
            </a:r>
            <a:r>
              <a:rPr lang="ru-RU" sz="1600"/>
              <a:t> валютами двух стран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sz="1600"/>
              <a:t>Кросс-платформенное взаимодействие с помощью атомарных транзакций (</a:t>
            </a:r>
            <a:r>
              <a:rPr lang="en-US" sz="1600"/>
              <a:t>HTLC</a:t>
            </a:r>
            <a:r>
              <a:rPr lang="ru-RU" sz="1600"/>
              <a:t>)</a:t>
            </a:r>
            <a:r>
              <a:rPr lang="en-US" sz="1600"/>
              <a:t> </a:t>
            </a:r>
            <a:endParaRPr lang="ru-RU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81F4-5427-485A-90E1-0E2767901929}"/>
              </a:ext>
            </a:extLst>
          </p:cNvPr>
          <p:cNvSpPr txBox="1"/>
          <p:nvPr/>
        </p:nvSpPr>
        <p:spPr>
          <a:xfrm>
            <a:off x="7161366" y="2289409"/>
            <a:ext cx="705719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600">
                <a:solidFill>
                  <a:schemeClr val="bg1"/>
                </a:solidFill>
              </a:rPr>
              <a:t>Stella 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9884A8-EFCC-46CF-82DA-A4C7A924682C}"/>
              </a:ext>
            </a:extLst>
          </p:cNvPr>
          <p:cNvSpPr txBox="1"/>
          <p:nvPr/>
        </p:nvSpPr>
        <p:spPr>
          <a:xfrm>
            <a:off x="7854721" y="2284434"/>
            <a:ext cx="2057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ЕЦБ</a:t>
            </a:r>
            <a:r>
              <a:rPr lang="en-US" sz="1600"/>
              <a:t> &amp;</a:t>
            </a:r>
            <a:r>
              <a:rPr lang="ru-RU" sz="1600"/>
              <a:t> Банк Японии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49F1E-5F8B-49AE-A370-659EFDD0808F}"/>
              </a:ext>
            </a:extLst>
          </p:cNvPr>
          <p:cNvSpPr txBox="1"/>
          <p:nvPr/>
        </p:nvSpPr>
        <p:spPr>
          <a:xfrm>
            <a:off x="7161365" y="2956567"/>
            <a:ext cx="1797997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600" err="1">
                <a:solidFill>
                  <a:schemeClr val="bg1"/>
                </a:solidFill>
              </a:rPr>
              <a:t>Ithanon-LionRock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766D84-893D-4733-BD37-2474DA3807DC}"/>
              </a:ext>
            </a:extLst>
          </p:cNvPr>
          <p:cNvSpPr txBox="1"/>
          <p:nvPr/>
        </p:nvSpPr>
        <p:spPr>
          <a:xfrm>
            <a:off x="7161366" y="3675330"/>
            <a:ext cx="768361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DC/EP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5ED46-42B6-4AC4-9EB7-ACD1CF0D405E}"/>
              </a:ext>
            </a:extLst>
          </p:cNvPr>
          <p:cNvSpPr txBox="1"/>
          <p:nvPr/>
        </p:nvSpPr>
        <p:spPr>
          <a:xfrm>
            <a:off x="8959362" y="2938004"/>
            <a:ext cx="2002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Китай</a:t>
            </a:r>
            <a:r>
              <a:rPr lang="en-US" sz="1600"/>
              <a:t> &amp;</a:t>
            </a:r>
            <a:r>
              <a:rPr lang="ru-RU" sz="1600"/>
              <a:t> </a:t>
            </a:r>
            <a:r>
              <a:rPr lang="ru-RU" sz="1600" err="1"/>
              <a:t>Тайланд</a:t>
            </a:r>
            <a:endParaRPr lang="ru-RU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B7C4A-4D06-40DB-BF50-362BBF0F03B8}"/>
              </a:ext>
            </a:extLst>
          </p:cNvPr>
          <p:cNvSpPr txBox="1"/>
          <p:nvPr/>
        </p:nvSpPr>
        <p:spPr>
          <a:xfrm>
            <a:off x="7932759" y="3675330"/>
            <a:ext cx="3092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Народный банк Китая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C27B7D-E8DA-4518-925D-7539A34D4D7A}"/>
              </a:ext>
            </a:extLst>
          </p:cNvPr>
          <p:cNvSpPr txBox="1"/>
          <p:nvPr/>
        </p:nvSpPr>
        <p:spPr>
          <a:xfrm>
            <a:off x="6020535" y="2262087"/>
            <a:ext cx="875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Corda</a:t>
            </a:r>
            <a:endParaRPr lang="ru-RU" sz="1600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6668F8B8-B045-4A3E-958A-725C4C913689}"/>
              </a:ext>
            </a:extLst>
          </p:cNvPr>
          <p:cNvSpPr/>
          <p:nvPr/>
        </p:nvSpPr>
        <p:spPr>
          <a:xfrm>
            <a:off x="6751940" y="1376535"/>
            <a:ext cx="383740" cy="2117213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7B658FF-3FED-46D6-8A49-238285C19220}"/>
              </a:ext>
            </a:extLst>
          </p:cNvPr>
          <p:cNvSpPr/>
          <p:nvPr/>
        </p:nvSpPr>
        <p:spPr>
          <a:xfrm rot="10800000">
            <a:off x="8532465" y="4389942"/>
            <a:ext cx="1091953" cy="139632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50BF21-F552-415E-9099-A52189D1A8F7}"/>
              </a:ext>
            </a:extLst>
          </p:cNvPr>
          <p:cNvSpPr txBox="1"/>
          <p:nvPr/>
        </p:nvSpPr>
        <p:spPr>
          <a:xfrm>
            <a:off x="581427" y="1381618"/>
            <a:ext cx="4454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/>
              <a:t>Возможности</a:t>
            </a:r>
            <a:r>
              <a:rPr lang="en-US" sz="1600"/>
              <a:t> DLT</a:t>
            </a:r>
            <a:r>
              <a:rPr lang="ru-RU" sz="1600"/>
              <a:t> для цифровых валют:</a:t>
            </a:r>
            <a:r>
              <a:rPr lang="en-US" sz="1600"/>
              <a:t>  </a:t>
            </a:r>
            <a:r>
              <a:rPr lang="ru-RU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40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005DAB-86AF-5743-8DA1-1E9611E90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474" y="405458"/>
            <a:ext cx="7859972" cy="867930"/>
          </a:xfrm>
        </p:spPr>
        <p:txBody>
          <a:bodyPr/>
          <a:lstStyle/>
          <a:p>
            <a:r>
              <a:rPr lang="ru-RU"/>
              <a:t>Интеграция </a:t>
            </a:r>
            <a:r>
              <a:rPr lang="en-US"/>
              <a:t>CBDC </a:t>
            </a:r>
            <a:r>
              <a:rPr lang="ru-RU"/>
              <a:t>между собой</a:t>
            </a:r>
            <a:r>
              <a:rPr lang="en-US"/>
              <a:t> </a:t>
            </a:r>
            <a:r>
              <a:rPr lang="ru-RU"/>
              <a:t>остается основной проблемой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C00C2-19EF-BE48-905A-CF9E73970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552" y="1489162"/>
            <a:ext cx="5714812" cy="2213493"/>
          </a:xfrm>
        </p:spPr>
        <p:txBody>
          <a:bodyPr/>
          <a:lstStyle/>
          <a:p>
            <a:r>
              <a:rPr lang="ru-RU" sz="2000"/>
              <a:t>Возможные решения: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R3 Corda </a:t>
            </a:r>
            <a:r>
              <a:rPr lang="ru-RU" sz="2000"/>
              <a:t>и </a:t>
            </a:r>
            <a:r>
              <a:rPr lang="en-US" sz="2000"/>
              <a:t>notary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C</a:t>
            </a:r>
            <a:r>
              <a:rPr lang="ru-RU" sz="2000"/>
              <a:t>март-контракты </a:t>
            </a:r>
          </a:p>
          <a:p>
            <a:r>
              <a:rPr lang="ru-RU" sz="2000"/>
              <a:t>Наиболее успешное решение: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/>
              <a:t>Использование смарт-контрактов на платформе </a:t>
            </a:r>
            <a:r>
              <a:rPr lang="en-US" sz="2000"/>
              <a:t>R3 Corda </a:t>
            </a:r>
            <a:r>
              <a:rPr lang="ru-RU" sz="2000"/>
              <a:t>и </a:t>
            </a:r>
            <a:r>
              <a:rPr lang="en-US" sz="2000"/>
              <a:t>SWIFT GPI</a:t>
            </a:r>
            <a:endParaRPr lang="ru-RU" sz="200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9B876E7-A3BD-CA45-8561-DF3CD4BDCFD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77" y="1124321"/>
            <a:ext cx="5959084" cy="2543059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4E4A0532-13CB-6D4A-A424-87CC1E8B0B01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055364" y="3654599"/>
            <a:ext cx="3090482" cy="246495"/>
          </a:xfrm>
        </p:spPr>
        <p:txBody>
          <a:bodyPr/>
          <a:lstStyle/>
          <a:p>
            <a:r>
              <a:rPr lang="ru-RU"/>
              <a:t>Архитектура </a:t>
            </a:r>
            <a:r>
              <a:rPr lang="en-US"/>
              <a:t>GPI Link</a:t>
            </a:r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E42DF6-BA4A-3546-89B8-FC6BF00F2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4" y="3971645"/>
            <a:ext cx="5794497" cy="2467188"/>
          </a:xfrm>
          <a:prstGeom prst="rect">
            <a:avLst/>
          </a:prstGeom>
        </p:spPr>
      </p:pic>
      <p:sp>
        <p:nvSpPr>
          <p:cNvPr id="9" name="Текст 5">
            <a:extLst>
              <a:ext uri="{FF2B5EF4-FFF2-40B4-BE49-F238E27FC236}">
                <a16:creationId xmlns:a16="http://schemas.microsoft.com/office/drawing/2014/main" id="{DC485DE3-81C4-0C4D-BB7B-E87A4718AF53}"/>
              </a:ext>
            </a:extLst>
          </p:cNvPr>
          <p:cNvSpPr txBox="1">
            <a:spLocks/>
          </p:cNvSpPr>
          <p:nvPr/>
        </p:nvSpPr>
        <p:spPr>
          <a:xfrm>
            <a:off x="6055364" y="6454427"/>
            <a:ext cx="3090482" cy="246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4572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Архитектура </a:t>
            </a:r>
            <a:r>
              <a:rPr lang="en-US"/>
              <a:t>SWIFT GPI</a:t>
            </a:r>
            <a:endParaRPr lang="ru-RU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E1189AD6-291D-4E41-AF81-1EAEA9EB94AC}"/>
              </a:ext>
            </a:extLst>
          </p:cNvPr>
          <p:cNvSpPr txBox="1">
            <a:spLocks/>
          </p:cNvSpPr>
          <p:nvPr/>
        </p:nvSpPr>
        <p:spPr>
          <a:xfrm>
            <a:off x="395474" y="3901094"/>
            <a:ext cx="5411602" cy="646331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CE1126"/>
                </a:solidFill>
              </a:rPr>
              <a:t>SWIFT</a:t>
            </a:r>
            <a:r>
              <a:rPr lang="ru-RU" sz="1800" b="1">
                <a:solidFill>
                  <a:srgbClr val="CE1126"/>
                </a:solidFill>
              </a:rPr>
              <a:t> </a:t>
            </a:r>
            <a:r>
              <a:rPr lang="en-US" sz="1800" b="1">
                <a:solidFill>
                  <a:srgbClr val="CE1126"/>
                </a:solidFill>
              </a:rPr>
              <a:t>GPI</a:t>
            </a:r>
            <a:r>
              <a:rPr lang="ru-RU" sz="1800" b="1">
                <a:solidFill>
                  <a:srgbClr val="CE1126"/>
                </a:solidFill>
              </a:rPr>
              <a:t> – значительное развитие существующей системы</a:t>
            </a:r>
            <a:endParaRPr lang="ru-RU" sz="1800" b="1">
              <a:solidFill>
                <a:srgbClr val="CE1126"/>
              </a:solidFill>
              <a:ea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131F-9275-2D4E-8787-FEE6AB1C88D9}"/>
              </a:ext>
            </a:extLst>
          </p:cNvPr>
          <p:cNvSpPr txBox="1"/>
          <p:nvPr/>
        </p:nvSpPr>
        <p:spPr>
          <a:xfrm>
            <a:off x="395474" y="4567711"/>
            <a:ext cx="5581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/>
              <a:t>Более высокая скорость транзакций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/>
              <a:t>Открытость переводов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/>
              <a:t>Отслеживание в реальном времени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/>
              <a:t>Возможность нахождения оптимального перевода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/>
              <a:t>Низкие комиссии переводов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9898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6039DE-ABBD-4ADB-9CDA-B22C10EAB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87" y="366029"/>
            <a:ext cx="8075996" cy="867930"/>
          </a:xfrm>
        </p:spPr>
        <p:txBody>
          <a:bodyPr/>
          <a:lstStyle/>
          <a:p>
            <a:r>
              <a:rPr lang="ru-RU"/>
              <a:t>В России </a:t>
            </a:r>
            <a:r>
              <a:rPr lang="en-US"/>
              <a:t>SWIFT </a:t>
            </a:r>
            <a:r>
              <a:rPr lang="ru-RU"/>
              <a:t>используется в основном для переводов внутри страны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4325BB-AC63-4DD7-A535-A9283EBB0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8">
            <a:extLst>
              <a:ext uri="{FF2B5EF4-FFF2-40B4-BE49-F238E27FC236}">
                <a16:creationId xmlns:a16="http://schemas.microsoft.com/office/drawing/2014/main" id="{E247EE4B-0083-9B42-842E-E3ED52955D59}"/>
              </a:ext>
            </a:extLst>
          </p:cNvPr>
          <p:cNvSpPr txBox="1">
            <a:spLocks/>
          </p:cNvSpPr>
          <p:nvPr/>
        </p:nvSpPr>
        <p:spPr>
          <a:xfrm>
            <a:off x="375959" y="1709944"/>
            <a:ext cx="5267684" cy="496073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endParaRPr lang="ru-RU" sz="200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560F1C8-DE98-B04C-B526-763C2E5FB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821" y="5908406"/>
            <a:ext cx="11992770" cy="754742"/>
          </a:xfrm>
        </p:spPr>
        <p:txBody>
          <a:bodyPr numCol="2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400"/>
              <a:t>Упрощение транзакций и переводов между жителями России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400"/>
              <a:t>Удобство: один кошелёк, доступный во всех банках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400"/>
              <a:t>Высокий уровень сохранности средств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400"/>
              <a:t>Существенные риски, связанные с развитием платформы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400"/>
              <a:t>Оптимизация администрирования бюджетных платежей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AC4D8A-ACB9-412C-8158-2CB9A0AE1E95}"/>
              </a:ext>
            </a:extLst>
          </p:cNvPr>
          <p:cNvGrpSpPr/>
          <p:nvPr/>
        </p:nvGrpSpPr>
        <p:grpSpPr>
          <a:xfrm>
            <a:off x="0" y="4249572"/>
            <a:ext cx="11964991" cy="1676105"/>
            <a:chOff x="-1" y="1407827"/>
            <a:chExt cx="11964991" cy="1676105"/>
          </a:xfrm>
        </p:grpSpPr>
        <p:sp>
          <p:nvSpPr>
            <p:cNvPr id="11" name="Стрелка вправо 10">
              <a:extLst>
                <a:ext uri="{FF2B5EF4-FFF2-40B4-BE49-F238E27FC236}">
                  <a16:creationId xmlns:a16="http://schemas.microsoft.com/office/drawing/2014/main" id="{8F6798D3-751F-364F-A1BD-7B82EFFE8F39}"/>
                </a:ext>
              </a:extLst>
            </p:cNvPr>
            <p:cNvSpPr/>
            <p:nvPr/>
          </p:nvSpPr>
          <p:spPr>
            <a:xfrm>
              <a:off x="-1" y="1464705"/>
              <a:ext cx="11964991" cy="1206500"/>
            </a:xfrm>
            <a:prstGeom prst="rightArrow">
              <a:avLst/>
            </a:prstGeom>
            <a:gradFill>
              <a:gsLst>
                <a:gs pos="0">
                  <a:srgbClr val="EC8256"/>
                </a:gs>
                <a:gs pos="100000">
                  <a:srgbClr val="E0848A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BD57736A-79ED-DE48-B8CD-206488E28BDC}"/>
                </a:ext>
              </a:extLst>
            </p:cNvPr>
            <p:cNvCxnSpPr>
              <a:cxnSpLocks/>
            </p:cNvCxnSpPr>
            <p:nvPr/>
          </p:nvCxnSpPr>
          <p:spPr>
            <a:xfrm>
              <a:off x="1653816" y="1644805"/>
              <a:ext cx="0" cy="8316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9">
              <a:extLst>
                <a:ext uri="{FF2B5EF4-FFF2-40B4-BE49-F238E27FC236}">
                  <a16:creationId xmlns:a16="http://schemas.microsoft.com/office/drawing/2014/main" id="{EE8CE570-EBDA-2845-8F2C-D2819D8CECDD}"/>
                </a:ext>
              </a:extLst>
            </p:cNvPr>
            <p:cNvCxnSpPr>
              <a:cxnSpLocks/>
            </p:cNvCxnSpPr>
            <p:nvPr/>
          </p:nvCxnSpPr>
          <p:spPr>
            <a:xfrm>
              <a:off x="3907650" y="1646654"/>
              <a:ext cx="0" cy="8316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1495AF-C5EA-5645-9D3D-B96A626A491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206" y="1644805"/>
              <a:ext cx="0" cy="8316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19">
              <a:extLst>
                <a:ext uri="{FF2B5EF4-FFF2-40B4-BE49-F238E27FC236}">
                  <a16:creationId xmlns:a16="http://schemas.microsoft.com/office/drawing/2014/main" id="{4D67F2E4-8E11-224A-A640-9970DF899C44}"/>
                </a:ext>
              </a:extLst>
            </p:cNvPr>
            <p:cNvCxnSpPr>
              <a:cxnSpLocks/>
            </p:cNvCxnSpPr>
            <p:nvPr/>
          </p:nvCxnSpPr>
          <p:spPr>
            <a:xfrm>
              <a:off x="8182115" y="1642956"/>
              <a:ext cx="0" cy="8316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19">
              <a:extLst>
                <a:ext uri="{FF2B5EF4-FFF2-40B4-BE49-F238E27FC236}">
                  <a16:creationId xmlns:a16="http://schemas.microsoft.com/office/drawing/2014/main" id="{481DCFA7-95B1-B742-AD08-1EECFB3843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39411" y="1642956"/>
              <a:ext cx="0" cy="8316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F2FC9FD-8EBD-D847-9C9E-BAE19FA22BB0}"/>
                </a:ext>
              </a:extLst>
            </p:cNvPr>
            <p:cNvSpPr/>
            <p:nvPr/>
          </p:nvSpPr>
          <p:spPr>
            <a:xfrm>
              <a:off x="1113990" y="1411979"/>
              <a:ext cx="1072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100"/>
                <a:t>Октябрь 2020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8721700-FB3B-1E44-BCB7-967F227E5C22}"/>
                </a:ext>
              </a:extLst>
            </p:cNvPr>
            <p:cNvSpPr/>
            <p:nvPr/>
          </p:nvSpPr>
          <p:spPr>
            <a:xfrm>
              <a:off x="3405749" y="1407827"/>
              <a:ext cx="10038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100"/>
                <a:t>Апрель 2021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2C71E56C-F0B8-B442-8187-2C19DA1F6DFD}"/>
                </a:ext>
              </a:extLst>
            </p:cNvPr>
            <p:cNvSpPr/>
            <p:nvPr/>
          </p:nvSpPr>
          <p:spPr>
            <a:xfrm>
              <a:off x="5540751" y="1411979"/>
              <a:ext cx="1072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100"/>
                <a:t>Октябрь 2021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6D0A2BB-7257-2A41-B944-430C596373C1}"/>
                </a:ext>
              </a:extLst>
            </p:cNvPr>
            <p:cNvSpPr/>
            <p:nvPr/>
          </p:nvSpPr>
          <p:spPr>
            <a:xfrm>
              <a:off x="7723658" y="1407827"/>
              <a:ext cx="10005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100"/>
                <a:t>Январь 2022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2D8532FA-A3D6-6043-BC03-C919BBA55BE3}"/>
                </a:ext>
              </a:extLst>
            </p:cNvPr>
            <p:cNvSpPr/>
            <p:nvPr/>
          </p:nvSpPr>
          <p:spPr>
            <a:xfrm>
              <a:off x="9864574" y="1407827"/>
              <a:ext cx="11496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/>
                <a:t>I </a:t>
              </a:r>
              <a:r>
                <a:rPr lang="ru-RU" sz="1100"/>
                <a:t>квартал 2022</a:t>
              </a: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A1FF6E8-FFEE-0548-8ECF-4F55C69AEBC1}"/>
                </a:ext>
              </a:extLst>
            </p:cNvPr>
            <p:cNvSpPr/>
            <p:nvPr/>
          </p:nvSpPr>
          <p:spPr>
            <a:xfrm>
              <a:off x="616428" y="2455484"/>
              <a:ext cx="2068828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ru-RU" sz="1100"/>
                <a:t>Публикация доклада для общественных консультаций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A9877C8-3109-FD41-B662-B8F87463EA33}"/>
                </a:ext>
              </a:extLst>
            </p:cNvPr>
            <p:cNvSpPr/>
            <p:nvPr/>
          </p:nvSpPr>
          <p:spPr>
            <a:xfrm>
              <a:off x="2873235" y="2455484"/>
              <a:ext cx="20688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100"/>
                <a:t>Публикация Концепции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2B78C8E-B48E-EF43-93FD-B14F91FD0123}"/>
                </a:ext>
              </a:extLst>
            </p:cNvPr>
            <p:cNvSpPr/>
            <p:nvPr/>
          </p:nvSpPr>
          <p:spPr>
            <a:xfrm>
              <a:off x="5414399" y="2483768"/>
              <a:ext cx="136161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100"/>
                <a:t>Создание прототипа платформы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7A89112-A9CF-3841-BFEE-FFE3B6DE4FF4}"/>
                </a:ext>
              </a:extLst>
            </p:cNvPr>
            <p:cNvSpPr/>
            <p:nvPr/>
          </p:nvSpPr>
          <p:spPr>
            <a:xfrm>
              <a:off x="7055520" y="2455483"/>
              <a:ext cx="23368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100"/>
                <a:t>Разработка проектов изменений в законодательство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9000307-77FA-1C41-BBB0-45C366723B9E}"/>
                </a:ext>
              </a:extLst>
            </p:cNvPr>
            <p:cNvSpPr/>
            <p:nvPr/>
          </p:nvSpPr>
          <p:spPr>
            <a:xfrm>
              <a:off x="9424034" y="2474651"/>
              <a:ext cx="202702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100"/>
                <a:t>Запуск тестирования прототипа платформы</a:t>
              </a:r>
            </a:p>
          </p:txBody>
        </p:sp>
      </p:grpSp>
      <p:sp>
        <p:nvSpPr>
          <p:cNvPr id="33" name="Текст 1">
            <a:extLst>
              <a:ext uri="{FF2B5EF4-FFF2-40B4-BE49-F238E27FC236}">
                <a16:creationId xmlns:a16="http://schemas.microsoft.com/office/drawing/2014/main" id="{AA2E18F7-F1EA-431F-A8DB-398988C6AC9B}"/>
              </a:ext>
            </a:extLst>
          </p:cNvPr>
          <p:cNvSpPr txBox="1">
            <a:spLocks/>
          </p:cNvSpPr>
          <p:nvPr/>
        </p:nvSpPr>
        <p:spPr>
          <a:xfrm>
            <a:off x="216327" y="3779523"/>
            <a:ext cx="1140684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800" b="1" kern="1200">
                <a:solidFill>
                  <a:srgbClr val="CE1126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/>
              <a:t>Развитие проекта «Цифровой рубль»</a:t>
            </a:r>
          </a:p>
        </p:txBody>
      </p:sp>
      <p:graphicFrame>
        <p:nvGraphicFramePr>
          <p:cNvPr id="34" name="Объект 3">
            <a:extLst>
              <a:ext uri="{FF2B5EF4-FFF2-40B4-BE49-F238E27FC236}">
                <a16:creationId xmlns:a16="http://schemas.microsoft.com/office/drawing/2014/main" id="{B92EDB6E-C1EC-46F2-97E8-2B7DB3DDB4E8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161776876"/>
              </p:ext>
            </p:extLst>
          </p:nvPr>
        </p:nvGraphicFramePr>
        <p:xfrm>
          <a:off x="-515265" y="1231108"/>
          <a:ext cx="7209656" cy="262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Диаграмма 4">
            <a:extLst>
              <a:ext uri="{FF2B5EF4-FFF2-40B4-BE49-F238E27FC236}">
                <a16:creationId xmlns:a16="http://schemas.microsoft.com/office/drawing/2014/main" id="{BB207F13-3287-4084-8B67-9BB811A79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885464"/>
              </p:ext>
            </p:extLst>
          </p:nvPr>
        </p:nvGraphicFramePr>
        <p:xfrm>
          <a:off x="6441971" y="1265230"/>
          <a:ext cx="5181200" cy="269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Текст 9">
            <a:extLst>
              <a:ext uri="{FF2B5EF4-FFF2-40B4-BE49-F238E27FC236}">
                <a16:creationId xmlns:a16="http://schemas.microsoft.com/office/drawing/2014/main" id="{DC608153-AC08-A04D-87E8-978700D550E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095206" y="6485455"/>
            <a:ext cx="5328592" cy="271774"/>
          </a:xfrm>
        </p:spPr>
        <p:txBody>
          <a:bodyPr/>
          <a:lstStyle/>
          <a:p>
            <a:r>
              <a:rPr lang="ru-RU" sz="1100"/>
              <a:t>Источники: Годовой отчёт. РОССВИФТ 2018</a:t>
            </a:r>
          </a:p>
          <a:p>
            <a:r>
              <a:rPr lang="ru-RU" sz="1100"/>
              <a:t>Концепция цифрового рубля. Центральный Банк РФ 2021</a:t>
            </a:r>
          </a:p>
          <a:p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159740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2885300" y="2720827"/>
            <a:ext cx="6419812" cy="708967"/>
          </a:xfrm>
        </p:spPr>
        <p:txBody>
          <a:bodyPr/>
          <a:lstStyle/>
          <a:p>
            <a:pPr algn="ctr"/>
            <a:r>
              <a:rPr lang="ru-RU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2138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395474" y="405458"/>
            <a:ext cx="6513326" cy="1255728"/>
          </a:xfrm>
        </p:spPr>
        <p:txBody>
          <a:bodyPr/>
          <a:lstStyle/>
          <a:p>
            <a:r>
              <a:rPr lang="ru-RU"/>
              <a:t>В ближайшие 10 лет </a:t>
            </a:r>
            <a:r>
              <a:rPr lang="en-US"/>
              <a:t>CBDC </a:t>
            </a:r>
            <a:r>
              <a:rPr lang="ru-RU"/>
              <a:t>начнут активно использоваться в межбанковских переводах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395474" y="2432949"/>
            <a:ext cx="6945126" cy="32178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Цифровые валюты могут использоваться для переводов внутри страны без ограничений и посредников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Однако интеграция </a:t>
            </a:r>
            <a:r>
              <a:rPr lang="en-US" sz="2400"/>
              <a:t>CBDC </a:t>
            </a:r>
            <a:r>
              <a:rPr lang="ru-RU" sz="2400"/>
              <a:t>разных стран – еще не решенный вопрос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Коммуникационная сеть </a:t>
            </a:r>
            <a:r>
              <a:rPr lang="en-US" sz="2400"/>
              <a:t>SWIFT </a:t>
            </a:r>
            <a:r>
              <a:rPr lang="ru-RU" sz="2400"/>
              <a:t>уже выстроена и в нее внедряются инновации – </a:t>
            </a:r>
            <a:r>
              <a:rPr lang="en-US" sz="2400"/>
              <a:t>SWIFT GPI</a:t>
            </a:r>
            <a:endParaRPr 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ятиугольник 1"/>
          <p:cNvSpPr/>
          <p:nvPr/>
        </p:nvSpPr>
        <p:spPr>
          <a:xfrm>
            <a:off x="7391201" y="2061642"/>
            <a:ext cx="406822" cy="3960440"/>
          </a:xfrm>
          <a:prstGeom prst="homePlate">
            <a:avLst/>
          </a:prstGeom>
          <a:solidFill>
            <a:srgbClr val="CE11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255446" y="3141762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SWIFT </a:t>
            </a:r>
            <a:r>
              <a:rPr lang="ru-RU"/>
              <a:t>может стать площадкой для интеграции </a:t>
            </a:r>
            <a:r>
              <a:rPr lang="en-US"/>
              <a:t>CBDC </a:t>
            </a:r>
            <a:r>
              <a:rPr lang="ru-RU"/>
              <a:t>разных стран</a:t>
            </a:r>
          </a:p>
        </p:txBody>
      </p:sp>
    </p:spTree>
    <p:extLst>
      <p:ext uri="{BB962C8B-B14F-4D97-AF65-F5344CB8AC3E}">
        <p14:creationId xmlns:p14="http://schemas.microsoft.com/office/powerpoint/2010/main" val="468716616"/>
      </p:ext>
    </p:extLst>
  </p:cSld>
  <p:clrMapOvr>
    <a:masterClrMapping/>
  </p:clrMapOvr>
</p:sld>
</file>

<file path=ppt/theme/theme1.xml><?xml version="1.0" encoding="utf-8"?>
<a:theme xmlns:a="http://schemas.openxmlformats.org/drawingml/2006/main" name="НРД_рус_16-9 тема_1">
  <a:themeElements>
    <a:clrScheme name="Другая 28">
      <a:dk1>
        <a:srgbClr val="000000"/>
      </a:dk1>
      <a:lt1>
        <a:sysClr val="window" lastClr="FFFFFF"/>
      </a:lt1>
      <a:dk2>
        <a:srgbClr val="CCCCCC"/>
      </a:dk2>
      <a:lt2>
        <a:srgbClr val="E6E6E6"/>
      </a:lt2>
      <a:accent1>
        <a:srgbClr val="63B1E5"/>
      </a:accent1>
      <a:accent2>
        <a:srgbClr val="A2AD00"/>
      </a:accent2>
      <a:accent3>
        <a:srgbClr val="E26EB2"/>
      </a:accent3>
      <a:accent4>
        <a:srgbClr val="FFA100"/>
      </a:accent4>
      <a:accent5>
        <a:srgbClr val="002F5F"/>
      </a:accent5>
      <a:accent6>
        <a:srgbClr val="53682B"/>
      </a:accent6>
      <a:hlink>
        <a:srgbClr val="CE1126"/>
      </a:hlink>
      <a:folHlink>
        <a:srgbClr val="CE1126"/>
      </a:folHlink>
    </a:clrScheme>
    <a:fontScheme name="Moscow Exchang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НРД_рус_16-9 тема_1">
  <a:themeElements>
    <a:clrScheme name="Другая 28">
      <a:dk1>
        <a:srgbClr val="000000"/>
      </a:dk1>
      <a:lt1>
        <a:sysClr val="window" lastClr="FFFFFF"/>
      </a:lt1>
      <a:dk2>
        <a:srgbClr val="CCCCCC"/>
      </a:dk2>
      <a:lt2>
        <a:srgbClr val="E6E6E6"/>
      </a:lt2>
      <a:accent1>
        <a:srgbClr val="63B1E5"/>
      </a:accent1>
      <a:accent2>
        <a:srgbClr val="A2AD00"/>
      </a:accent2>
      <a:accent3>
        <a:srgbClr val="E26EB2"/>
      </a:accent3>
      <a:accent4>
        <a:srgbClr val="FFA100"/>
      </a:accent4>
      <a:accent5>
        <a:srgbClr val="002F5F"/>
      </a:accent5>
      <a:accent6>
        <a:srgbClr val="53682B"/>
      </a:accent6>
      <a:hlink>
        <a:srgbClr val="CE1126"/>
      </a:hlink>
      <a:folHlink>
        <a:srgbClr val="CE1126"/>
      </a:folHlink>
    </a:clrScheme>
    <a:fontScheme name="Moscow Exchang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2804D31A4AFCA4480535E671591CCA0" ma:contentTypeVersion="10" ma:contentTypeDescription="Создание документа." ma:contentTypeScope="" ma:versionID="978619c3a1312310f71cedd8e3a21e61">
  <xsd:schema xmlns:xsd="http://www.w3.org/2001/XMLSchema" xmlns:xs="http://www.w3.org/2001/XMLSchema" xmlns:p="http://schemas.microsoft.com/office/2006/metadata/properties" xmlns:ns3="1ecdcdd6-a98d-47c0-b19a-72325f0174c4" xmlns:ns4="f7161ada-de83-4bdc-b40c-1f8983e6c0eb" targetNamespace="http://schemas.microsoft.com/office/2006/metadata/properties" ma:root="true" ma:fieldsID="ce08264497c1db0e3881b1543f087387" ns3:_="" ns4:_="">
    <xsd:import namespace="1ecdcdd6-a98d-47c0-b19a-72325f0174c4"/>
    <xsd:import namespace="f7161ada-de83-4bdc-b40c-1f8983e6c0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dcdd6-a98d-47c0-b19a-72325f0174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61ada-de83-4bdc-b40c-1f8983e6c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83134-88A2-44A4-8010-75969C9A4FB7}">
  <ds:schemaRefs>
    <ds:schemaRef ds:uri="1ecdcdd6-a98d-47c0-b19a-72325f0174c4"/>
    <ds:schemaRef ds:uri="f7161ada-de83-4bdc-b40c-1f8983e6c0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6F44C4-5444-4CB0-A5F8-F5FAC4AA1C9B}">
  <ds:schemaRefs>
    <ds:schemaRef ds:uri="1ecdcdd6-a98d-47c0-b19a-72325f0174c4"/>
    <ds:schemaRef ds:uri="f7161ada-de83-4bdc-b40c-1f8983e6c0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DDC176-FC46-408C-9EFD-DC2B0BC79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НРД_рус_16-9 тема_1</Template>
  <Application>Microsoft Office PowerPoint</Application>
  <PresentationFormat>Произвольный</PresentationFormat>
  <Slides>11</Slides>
  <Notes>5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НРД_рус_16-9 тема_1</vt:lpstr>
      <vt:lpstr>1_НРД_рус_16-9 тема_1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Ермакова Ольга Игоревна</dc:creator>
  <cp:revision>2</cp:revision>
  <cp:lastPrinted>2014-08-26T12:34:35Z</cp:lastPrinted>
  <dcterms:created xsi:type="dcterms:W3CDTF">2021-03-19T13:25:23Z</dcterms:created>
  <dcterms:modified xsi:type="dcterms:W3CDTF">2022-02-25T19:40:53Z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0x01010082804D31A4AFCA4480535E671591CCA0</vt:lpwstr>
  </property>
</Properties>
</file>